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7" r:id="rId1"/>
  </p:sldMasterIdLst>
  <p:notesMasterIdLst>
    <p:notesMasterId r:id="rId28"/>
  </p:notesMasterIdLst>
  <p:handoutMasterIdLst>
    <p:handoutMasterId r:id="rId29"/>
  </p:handoutMasterIdLst>
  <p:sldIdLst>
    <p:sldId id="958" r:id="rId2"/>
    <p:sldId id="960" r:id="rId3"/>
    <p:sldId id="1012" r:id="rId4"/>
    <p:sldId id="1011" r:id="rId5"/>
    <p:sldId id="1010" r:id="rId6"/>
    <p:sldId id="979" r:id="rId7"/>
    <p:sldId id="961" r:id="rId8"/>
    <p:sldId id="962" r:id="rId9"/>
    <p:sldId id="977" r:id="rId10"/>
    <p:sldId id="963" r:id="rId11"/>
    <p:sldId id="964" r:id="rId12"/>
    <p:sldId id="965" r:id="rId13"/>
    <p:sldId id="966" r:id="rId14"/>
    <p:sldId id="967" r:id="rId15"/>
    <p:sldId id="968" r:id="rId16"/>
    <p:sldId id="969" r:id="rId17"/>
    <p:sldId id="970" r:id="rId18"/>
    <p:sldId id="971" r:id="rId19"/>
    <p:sldId id="972" r:id="rId20"/>
    <p:sldId id="973" r:id="rId21"/>
    <p:sldId id="974" r:id="rId22"/>
    <p:sldId id="976" r:id="rId23"/>
    <p:sldId id="978" r:id="rId24"/>
    <p:sldId id="980" r:id="rId25"/>
    <p:sldId id="981" r:id="rId26"/>
    <p:sldId id="766" r:id="rId27"/>
  </p:sldIdLst>
  <p:sldSz cx="9906000" cy="6858000" type="A4"/>
  <p:notesSz cx="6797675" cy="9926638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מקטע ברירת מחדל" id="{E62D9896-DCC5-45BB-B2A8-F4BE0EADC192}">
          <p14:sldIdLst/>
        </p14:section>
        <p14:section name="מקטע ללא כותרת" id="{00F632BE-70A5-4A7B-9A15-5DBEFF5CD4E8}">
          <p14:sldIdLst>
            <p14:sldId id="958"/>
            <p14:sldId id="960"/>
            <p14:sldId id="1012"/>
            <p14:sldId id="1011"/>
            <p14:sldId id="1010"/>
            <p14:sldId id="979"/>
            <p14:sldId id="961"/>
            <p14:sldId id="962"/>
            <p14:sldId id="977"/>
            <p14:sldId id="963"/>
            <p14:sldId id="964"/>
            <p14:sldId id="965"/>
            <p14:sldId id="966"/>
            <p14:sldId id="967"/>
            <p14:sldId id="968"/>
            <p14:sldId id="969"/>
            <p14:sldId id="970"/>
            <p14:sldId id="971"/>
            <p14:sldId id="972"/>
            <p14:sldId id="973"/>
            <p14:sldId id="974"/>
            <p14:sldId id="976"/>
            <p14:sldId id="978"/>
            <p14:sldId id="980"/>
            <p14:sldId id="981"/>
            <p14:sldId id="7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66" userDrawn="1">
          <p15:clr>
            <a:srgbClr val="A4A3A4"/>
          </p15:clr>
        </p15:guide>
        <p15:guide id="2" pos="5456" userDrawn="1">
          <p15:clr>
            <a:srgbClr val="A4A3A4"/>
          </p15:clr>
        </p15:guide>
        <p15:guide id="3" pos="144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ch sigal" initials="zs" lastIdx="4" clrIdx="0">
    <p:extLst>
      <p:ext uri="{19B8F6BF-5375-455C-9EA6-DF929625EA0E}">
        <p15:presenceInfo xmlns:p15="http://schemas.microsoft.com/office/powerpoint/2012/main" userId="7afe2bc599ed849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1642"/>
    <a:srgbClr val="002E8A"/>
    <a:srgbClr val="002060"/>
    <a:srgbClr val="005B99"/>
    <a:srgbClr val="0976BD"/>
    <a:srgbClr val="DADAFE"/>
    <a:srgbClr val="2C2E3B"/>
    <a:srgbClr val="F06E22"/>
    <a:srgbClr val="2A282B"/>
    <a:srgbClr val="DAF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75" autoAdjust="0"/>
    <p:restoredTop sz="99851" autoAdjust="0"/>
  </p:normalViewPr>
  <p:slideViewPr>
    <p:cSldViewPr snapToGrid="0">
      <p:cViewPr varScale="1">
        <p:scale>
          <a:sx n="110" d="100"/>
          <a:sy n="110" d="100"/>
        </p:scale>
        <p:origin x="702" y="102"/>
      </p:cViewPr>
      <p:guideLst>
        <p:guide orient="horz" pos="1366"/>
        <p:guide pos="5456"/>
        <p:guide pos="144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F147386E-BC11-43CD-AA9F-FD1C7E519788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14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222A61F9-F045-4E96-A1FC-8A0C63CC913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6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24B6F1E8-17D2-4BD9-A282-637F4BACA7B1}" type="slidenum">
              <a:rPr lang="he-IL" altLang="en-US" sz="1200" smtClean="0">
                <a:cs typeface="Times New Roman" pitchFamily="18" charset="0"/>
              </a:rPr>
              <a:pPr eaLnBrk="1" hangingPunct="1"/>
              <a:t>1</a:t>
            </a:fld>
            <a:endParaRPr lang="en-US" altLang="en-US" sz="1200">
              <a:cs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22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E:\JUNK\www_accessibilit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471" y="44624"/>
            <a:ext cx="636357" cy="57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913" y="6340475"/>
            <a:ext cx="471623" cy="365125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1400" b="1">
                <a:solidFill>
                  <a:schemeClr val="tx1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 userDrawn="1"/>
        </p:nvSpPr>
        <p:spPr>
          <a:xfrm>
            <a:off x="0" y="-1"/>
            <a:ext cx="9906000" cy="836713"/>
          </a:xfrm>
          <a:prstGeom prst="rect">
            <a:avLst/>
          </a:prstGeom>
          <a:solidFill>
            <a:srgbClr val="F06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b="1" dirty="0">
              <a:solidFill>
                <a:srgbClr val="F06E2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E:\JUNK\www_accessibility.png"/>
          <p:cNvPicPr>
            <a:picLocks noChangeAspect="1" noChangeArrowheads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152551"/>
            <a:ext cx="590675" cy="53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913" y="6340475"/>
            <a:ext cx="471623" cy="365125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1400" b="1">
                <a:solidFill>
                  <a:schemeClr val="tx1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תמונה 3"/>
          <p:cNvPicPr>
            <a:picLocks noChangeAspect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432" y="130932"/>
            <a:ext cx="766462" cy="574846"/>
          </a:xfrm>
          <a:prstGeom prst="rect">
            <a:avLst/>
          </a:prstGeom>
        </p:spPr>
      </p:pic>
      <p:cxnSp>
        <p:nvCxnSpPr>
          <p:cNvPr id="6" name="מחבר ישר 5"/>
          <p:cNvCxnSpPr/>
          <p:nvPr userDrawn="1"/>
        </p:nvCxnSpPr>
        <p:spPr>
          <a:xfrm>
            <a:off x="8697416" y="161089"/>
            <a:ext cx="0" cy="5316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 userDrawn="1"/>
        </p:nvSpPr>
        <p:spPr>
          <a:xfrm>
            <a:off x="0" y="-1"/>
            <a:ext cx="9906000" cy="836713"/>
          </a:xfrm>
          <a:prstGeom prst="rect">
            <a:avLst/>
          </a:prstGeom>
          <a:solidFill>
            <a:srgbClr val="F06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b="1" dirty="0">
              <a:solidFill>
                <a:srgbClr val="F06E22"/>
              </a:solidFill>
            </a:endParaRPr>
          </a:p>
        </p:txBody>
      </p:sp>
      <p:sp>
        <p:nvSpPr>
          <p:cNvPr id="8" name="Rectangle 6"/>
          <p:cNvSpPr/>
          <p:nvPr userDrawn="1"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 descr="E:\JUNK\www_accessibility.png"/>
          <p:cNvPicPr>
            <a:picLocks noChangeAspect="1" noChangeArrowheads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152551"/>
            <a:ext cx="590675" cy="53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תמונה 10"/>
          <p:cNvPicPr>
            <a:picLocks noChangeAspect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9066" y="130932"/>
            <a:ext cx="766462" cy="574846"/>
          </a:xfrm>
          <a:prstGeom prst="rect">
            <a:avLst/>
          </a:prstGeom>
        </p:spPr>
      </p:pic>
      <p:cxnSp>
        <p:nvCxnSpPr>
          <p:cNvPr id="12" name="מחבר ישר 11"/>
          <p:cNvCxnSpPr/>
          <p:nvPr userDrawn="1"/>
        </p:nvCxnSpPr>
        <p:spPr>
          <a:xfrm>
            <a:off x="8769424" y="161089"/>
            <a:ext cx="0" cy="5316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 userDrawn="1"/>
        </p:nvSpPr>
        <p:spPr>
          <a:xfrm>
            <a:off x="0" y="-1"/>
            <a:ext cx="9906000" cy="836713"/>
          </a:xfrm>
          <a:prstGeom prst="rect">
            <a:avLst/>
          </a:prstGeom>
          <a:solidFill>
            <a:srgbClr val="F06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b="1" dirty="0">
              <a:solidFill>
                <a:srgbClr val="F06E22"/>
              </a:solidFill>
            </a:endParaRPr>
          </a:p>
        </p:txBody>
      </p:sp>
      <p:pic>
        <p:nvPicPr>
          <p:cNvPr id="3" name="Picture 3" descr="E:\JUNK\www_accessibility.png"/>
          <p:cNvPicPr>
            <a:picLocks noChangeAspect="1" noChangeArrowheads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371" y="152551"/>
            <a:ext cx="590675" cy="53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מחבר ישר 4"/>
          <p:cNvCxnSpPr/>
          <p:nvPr userDrawn="1"/>
        </p:nvCxnSpPr>
        <p:spPr>
          <a:xfrm>
            <a:off x="8697416" y="161089"/>
            <a:ext cx="0" cy="5316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19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 userDrawn="1"/>
        </p:nvSpPr>
        <p:spPr>
          <a:xfrm>
            <a:off x="0" y="-1"/>
            <a:ext cx="9906000" cy="836713"/>
          </a:xfrm>
          <a:prstGeom prst="rect">
            <a:avLst/>
          </a:prstGeom>
          <a:solidFill>
            <a:srgbClr val="F06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b="1" dirty="0">
              <a:solidFill>
                <a:srgbClr val="F06E2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E:\JUNK\www_accessibility.png"/>
          <p:cNvPicPr>
            <a:picLocks noChangeAspect="1" noChangeArrowheads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152551"/>
            <a:ext cx="590675" cy="53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913" y="6340475"/>
            <a:ext cx="471623" cy="365125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1400" b="1">
                <a:solidFill>
                  <a:schemeClr val="tx1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תמונה 3"/>
          <p:cNvPicPr>
            <a:picLocks noChangeAspect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432" y="130932"/>
            <a:ext cx="766462" cy="574846"/>
          </a:xfrm>
          <a:prstGeom prst="rect">
            <a:avLst/>
          </a:prstGeom>
        </p:spPr>
      </p:pic>
      <p:cxnSp>
        <p:nvCxnSpPr>
          <p:cNvPr id="6" name="מחבר ישר 5"/>
          <p:cNvCxnSpPr/>
          <p:nvPr userDrawn="1"/>
        </p:nvCxnSpPr>
        <p:spPr>
          <a:xfrm>
            <a:off x="8697416" y="161089"/>
            <a:ext cx="0" cy="5316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63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E:\JUNK\www_accessibilit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925" y="188643"/>
            <a:ext cx="1368153" cy="123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\\192.168.1.222\a-2-z\@-Z\לוגויים באתר\short logo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44624"/>
            <a:ext cx="936104" cy="66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913" y="6340475"/>
            <a:ext cx="471623" cy="365125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1400" b="1">
                <a:solidFill>
                  <a:schemeClr val="tx1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1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906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913" y="6340475"/>
            <a:ext cx="471623" cy="365125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1400" b="1">
                <a:solidFill>
                  <a:schemeClr val="tx1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4" r:id="rId3"/>
    <p:sldLayoutId id="2147483829" r:id="rId4"/>
    <p:sldLayoutId id="2147483830" r:id="rId5"/>
    <p:sldLayoutId id="2147483794" r:id="rId6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5" Type="http://schemas.microsoft.com/office/2007/relationships/hdphoto" Target="../media/hdphoto2.wdp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16"/>
          <p:cNvSpPr txBox="1">
            <a:spLocks noChangeArrowheads="1"/>
          </p:cNvSpPr>
          <p:nvPr/>
        </p:nvSpPr>
        <p:spPr bwMode="auto">
          <a:xfrm>
            <a:off x="200472" y="6300028"/>
            <a:ext cx="42033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l" rtl="0" eaLnBrk="1" hangingPunct="1"/>
            <a:r>
              <a:rPr lang="he-IL" altLang="en-US" sz="1800" b="1" spc="300" dirty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לקידום הנכסים הדיגיטליים שלך</a:t>
            </a:r>
            <a:endParaRPr lang="en-US" altLang="en-US" sz="1800" b="1" spc="300" dirty="0">
              <a:solidFill>
                <a:srgbClr val="FF66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053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3" y="5758241"/>
            <a:ext cx="2088231" cy="546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/>
          <p:nvPr/>
        </p:nvSpPr>
        <p:spPr>
          <a:xfrm>
            <a:off x="3525770" y="-4737"/>
            <a:ext cx="5085046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הדרכת נגישות מסמך וורד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CB45321B-53CE-49DD-B0EB-819958359E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6132" y="2391864"/>
            <a:ext cx="180022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96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2803522" y="149806"/>
            <a:ext cx="5893894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מרווחים - עקרונות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13" name="מציין מיקום תוכן 2"/>
          <p:cNvSpPr txBox="1">
            <a:spLocks/>
          </p:cNvSpPr>
          <p:nvPr/>
        </p:nvSpPr>
        <p:spPr>
          <a:xfrm>
            <a:off x="730965" y="996403"/>
            <a:ext cx="8165922" cy="18829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5790" lvl="1" indent="-28575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אין להשתמש בתווים ברצף להגדרת רווח</a:t>
            </a:r>
          </a:p>
          <a:p>
            <a:pPr marL="605790" lvl="1" indent="-28575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קורא מתייחס לתווים אלו</a:t>
            </a:r>
          </a:p>
          <a:p>
            <a:pPr marL="605790" lvl="1" indent="-28575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לדוגמה: 3 פעמים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ENTER</a:t>
            </a: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 עלול להעביר לקורא המסך כי הגיע לסוף הדף</a:t>
            </a:r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495478" y="3223161"/>
            <a:ext cx="8165922" cy="4278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0040" lvl="1" indent="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None/>
              <a:defRPr/>
            </a:pPr>
            <a:r>
              <a:rPr lang="he-IL" sz="2400" b="1" dirty="0">
                <a:solidFill>
                  <a:srgbClr val="002060"/>
                </a:solidFill>
                <a:latin typeface="Arial" panose="020B0604020202020204" pitchFamily="34" charset="0"/>
              </a:rPr>
              <a:t>איך כן?</a:t>
            </a:r>
          </a:p>
        </p:txBody>
      </p:sp>
      <p:sp>
        <p:nvSpPr>
          <p:cNvPr id="9" name="מציין מיקום תוכן 2"/>
          <p:cNvSpPr txBox="1">
            <a:spLocks/>
          </p:cNvSpPr>
          <p:nvPr/>
        </p:nvSpPr>
        <p:spPr>
          <a:xfrm>
            <a:off x="620718" y="3647064"/>
            <a:ext cx="8165922" cy="14147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5790" lvl="1" indent="-285750" algn="r" rtl="1" fontAlgn="auto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שינוי הגדרות פסקה </a:t>
            </a:r>
          </a:p>
          <a:p>
            <a:pPr marL="605790" lvl="1" indent="-285750" algn="r" rtl="1" fontAlgn="auto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605790" lvl="1" indent="-285750" algn="r" rtl="1" fontAlgn="auto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הוספת מעבר דף</a:t>
            </a:r>
          </a:p>
          <a:p>
            <a:pPr marL="605790" lvl="1" indent="-285750" algn="r" rtl="1" fontAlgn="auto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79" y="3338057"/>
            <a:ext cx="4457700" cy="8191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2" name="תמונה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014" y="3929689"/>
            <a:ext cx="1695450" cy="5238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3679" y="4924884"/>
            <a:ext cx="866775" cy="11811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03748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2803522" y="149806"/>
            <a:ext cx="5893894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מרווחים – איך?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13" name="מציין מיקום תוכן 2"/>
          <p:cNvSpPr txBox="1">
            <a:spLocks/>
          </p:cNvSpPr>
          <p:nvPr/>
        </p:nvSpPr>
        <p:spPr>
          <a:xfrm>
            <a:off x="1911311" y="1309965"/>
            <a:ext cx="8165922" cy="1717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מביאים את הסמן לטקסט הרצוי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קליק ימני ובחירה בתפריט בפסקה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702" y="1199874"/>
            <a:ext cx="3703472" cy="269414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86" y="981570"/>
            <a:ext cx="1524000" cy="26670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0" name="Rectangle 6"/>
          <p:cNvSpPr/>
          <p:nvPr/>
        </p:nvSpPr>
        <p:spPr>
          <a:xfrm>
            <a:off x="3825635" y="3588587"/>
            <a:ext cx="5893894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4000" dirty="0">
                <a:ln w="10541" cmpd="sng">
                  <a:noFill/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he-IL" sz="4000" dirty="0">
                <a:ln w="10541" cmpd="sng">
                  <a:noFill/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n w="10541" cmpd="sng">
                  <a:noFill/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BREAKE</a:t>
            </a:r>
            <a:endParaRPr lang="he-IL" sz="4000" dirty="0">
              <a:ln w="10541" cmpd="sng">
                <a:noFill/>
                <a:prstDash val="solid"/>
              </a:ln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מציין מיקום תוכן 2"/>
          <p:cNvSpPr txBox="1">
            <a:spLocks/>
          </p:cNvSpPr>
          <p:nvPr/>
        </p:nvSpPr>
        <p:spPr>
          <a:xfrm>
            <a:off x="1740078" y="4214824"/>
            <a:ext cx="8165922" cy="1717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בחירה מתפריט או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CTRL</a:t>
            </a: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+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ENTER</a:t>
            </a: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925" y="4924425"/>
            <a:ext cx="4391025" cy="17811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88816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6"/>
          <p:cNvSpPr/>
          <p:nvPr/>
        </p:nvSpPr>
        <p:spPr>
          <a:xfrm>
            <a:off x="2803522" y="149806"/>
            <a:ext cx="5893894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לינקים - עקרונות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13" name="מציין מיקום תוכן 2"/>
          <p:cNvSpPr txBox="1">
            <a:spLocks/>
          </p:cNvSpPr>
          <p:nvPr/>
        </p:nvSpPr>
        <p:spPr>
          <a:xfrm>
            <a:off x="730965" y="1385133"/>
            <a:ext cx="8165922" cy="1717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5790" lvl="1" indent="-28575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לפי התקן יש להבין את מטרת הלינק מטקסט הלינק עצמו</a:t>
            </a:r>
          </a:p>
          <a:p>
            <a:pPr marL="605790" lvl="1" indent="-28575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שימוש ב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URL</a:t>
            </a: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 (כתובת האתר) אינו מספק לנו מידע זה</a:t>
            </a:r>
          </a:p>
        </p:txBody>
      </p:sp>
    </p:spTree>
    <p:extLst>
      <p:ext uri="{BB962C8B-B14F-4D97-AF65-F5344CB8AC3E}">
        <p14:creationId xmlns:p14="http://schemas.microsoft.com/office/powerpoint/2010/main" val="1629871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2803522" y="149806"/>
            <a:ext cx="5893894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לינקים- איך ?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1911311" y="1309965"/>
            <a:ext cx="8165922" cy="1717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מסמנים את הטקסט הרצוי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בוחרים "היפר קישור" מתפריט "הוספה"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66" y="2544697"/>
            <a:ext cx="5991225" cy="122872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666" y="3964032"/>
            <a:ext cx="5304161" cy="274156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91478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-1140643" y="149806"/>
            <a:ext cx="9838059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מיקום אובייקטים – עקרונות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1351129" y="1309965"/>
            <a:ext cx="8726104" cy="3507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2940" lvl="1" indent="-3429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קורא המסך מקריא את תוכן המסמך לפי סדר ההופעה</a:t>
            </a:r>
          </a:p>
          <a:p>
            <a:pPr marL="662940" lvl="1" indent="-3429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במידה ומגדירים "גלישת טקסט" "מאחור או לפני הטקסט", האובייקט יוקרא בסוף המסמך.</a:t>
            </a:r>
          </a:p>
          <a:p>
            <a:pPr marL="662940" lvl="1" indent="-3429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שימו לב אובייקט מסוג "צורה" מוגדר כברירת מחדל לגלישה מאחורי הטקסט</a:t>
            </a:r>
          </a:p>
          <a:p>
            <a:pPr marL="662940" lvl="1" indent="-3429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874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-1140643" y="149806"/>
            <a:ext cx="9838059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מיקום אובייקטים – איך?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4986779" y="1309965"/>
            <a:ext cx="5090453" cy="1717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מסמנים את האובייקט הרצוי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קליק ימני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בחירה ב"אפשרויות צורה נוספות"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בחירה ב"גלישת טקסט"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2 האפשרויות האחרונות אינן נגישות מאחר והן משנות את סדר ההופעה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האפשרות הנתמכת תמיד הינה "בשורת הטקסט"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52" y="2725783"/>
            <a:ext cx="4186114" cy="397981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57984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-1140643" y="149806"/>
            <a:ext cx="9838059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חלופה טקסטואלית - עקרונות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13" name="מציין מיקום תוכן 2"/>
          <p:cNvSpPr txBox="1">
            <a:spLocks/>
          </p:cNvSpPr>
          <p:nvPr/>
        </p:nvSpPr>
        <p:spPr>
          <a:xfrm>
            <a:off x="730965" y="1385133"/>
            <a:ext cx="8165922" cy="1717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5790" lvl="1" indent="-28575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כל אובייקט שאינו טקסט חייב להכיל חלופה טקסטואלית</a:t>
            </a:r>
          </a:p>
          <a:p>
            <a:pPr marL="605790" lvl="1" indent="-28575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האובייקטים הם: תמונות, תרשימים, </a:t>
            </a:r>
            <a:r>
              <a:rPr lang="he-IL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גראפים</a:t>
            </a: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, צורות, קליפ-ארט, קבצי וידאו / אודיו וכו'</a:t>
            </a:r>
          </a:p>
          <a:p>
            <a:pPr marL="605790" lvl="1" indent="-28575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קורא המסך יקריא את הטקסט שהגדרנו עבור </a:t>
            </a:r>
            <a:r>
              <a:rPr lang="he-IL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האוביקט</a:t>
            </a: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605790" lvl="1" indent="-28575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066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-1140643" y="149806"/>
            <a:ext cx="9838059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חלופה טקסטואלית – איך?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3167405" y="1309965"/>
            <a:ext cx="6909827" cy="1717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מסמנים את האובייקט הרצוי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קליק ימני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בחירה ב"עיצוב צורה" ואז אפשרויות צורה ואז "פריסה ומאפיינים"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יש לרשום את הערך בשדה "תיאור" (לא כותרת)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59" y="1024429"/>
            <a:ext cx="2676525" cy="57531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19108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-1140643" y="149806"/>
            <a:ext cx="9838059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טבלאות – עקרונות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2460395" y="1309965"/>
            <a:ext cx="7616837" cy="39853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2940" lvl="1" indent="-3429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טבלה היא שיטת הצגת מידע לפי שורות ועמודות</a:t>
            </a:r>
          </a:p>
          <a:p>
            <a:pPr marL="662940" lvl="1" indent="-3429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אם נבנה את הטבלה בצורה נגישה, קורא המסך ידע "לספר" לנו על שייכות של תא לכותרת עמודה</a:t>
            </a:r>
          </a:p>
          <a:p>
            <a:pPr marL="662940" lvl="1" indent="-3429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חוק ראשון בנגישות טבלאות הוא להשתמש כמה שפחות בשורות, עמודות וגם טבלאות במידה ואפשר</a:t>
            </a:r>
          </a:p>
          <a:p>
            <a:pPr marL="662940" lvl="1" indent="-3429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אין למזג עמודות</a:t>
            </a:r>
          </a:p>
          <a:p>
            <a:pPr marL="662940" lvl="1" indent="-3429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אין להשתמש בטבלאות בתוך טבלה</a:t>
            </a:r>
          </a:p>
          <a:p>
            <a:pPr marL="662940" lvl="1" indent="-3429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במידה ורוצים להגדיר יותר משורת כותרת אחת יש לבצע זאת באקרובט</a:t>
            </a:r>
          </a:p>
        </p:txBody>
      </p:sp>
    </p:spTree>
    <p:extLst>
      <p:ext uri="{BB962C8B-B14F-4D97-AF65-F5344CB8AC3E}">
        <p14:creationId xmlns:p14="http://schemas.microsoft.com/office/powerpoint/2010/main" val="104102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-1140643" y="149806"/>
            <a:ext cx="9838059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טבלאות – איך?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4751109" y="1309965"/>
            <a:ext cx="5326124" cy="3507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מוסיפים טבלה ע"י הוספה ובחירה בטבלה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בוחרים את מספר השורות והעמודות הרצויות ומזינים תוכן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מסמנים את שורת הכותרת ובוחרים את האפשרות "חזור על שורת כותרת" תחת סימניה "פריסה" בלשונית "כלי טבלאות"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09" y="925295"/>
            <a:ext cx="2148166" cy="248646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009" y="5400675"/>
            <a:ext cx="4610100" cy="130492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009" y="3995333"/>
            <a:ext cx="3924300" cy="5143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3147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2803522" y="149806"/>
            <a:ext cx="5893894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התבוננות </a:t>
            </a:r>
            <a:r>
              <a:rPr lang="he-IL" sz="4400" dirty="0" err="1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בריויזיה</a:t>
            </a:r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סעיף 35ג'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AAC93FE5-C18E-44B0-AA7B-B0F9824B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14798" y="1437731"/>
            <a:ext cx="586740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43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-1140643" y="149806"/>
            <a:ext cx="9838059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רשימות – עקרונות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2460395" y="1309965"/>
            <a:ext cx="7616837" cy="3507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2940" lvl="1" indent="-3429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כמו כותרות גם רשימות מכילות מבנה סמנטי</a:t>
            </a:r>
          </a:p>
          <a:p>
            <a:pPr marL="662940" lvl="1" indent="-3429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בשימוש ברכיב מסוג רשימה לקורא המסך קל לנווט בין רשימות ובין פריטים ברשימות.</a:t>
            </a:r>
          </a:p>
          <a:p>
            <a:pPr marL="662940" lvl="1" indent="-3429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קורא המסך ידע גם לציין כמה פריטים יש ברשימה עם כניסה אליה.</a:t>
            </a:r>
          </a:p>
          <a:p>
            <a:pPr marL="662940" lvl="1" indent="-3429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457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-1140643" y="149806"/>
            <a:ext cx="9838059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רשימות – איך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2460395" y="1309965"/>
            <a:ext cx="7616837" cy="3507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בתפריט הבית בחר ברכיב מסוג רשימה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לחץ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ENTER</a:t>
            </a: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 עבור כל פריט חדש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ניתן גם לסמן טקסט קיים ואז לבחור ברכיב הרשימה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4559431"/>
            <a:ext cx="413385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4523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-1140643" y="149806"/>
            <a:ext cx="9838059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פונטים – המלצות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447473" y="1309965"/>
            <a:ext cx="9629760" cy="3507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עדיף להשתמש בפונטים מסוג סאן-סריף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עדיף לא להשתמש ביותר מ 3 סוגי פונטים שונים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עדיף להשתמש בגודל פונט של 12 נקודות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עדיף שגודל פונט כותרת </a:t>
            </a:r>
            <a:r>
              <a:rPr lang="he-IL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יהייה</a:t>
            </a: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 לפחות 2 נקודות יותר מטקסט רץ</a:t>
            </a:r>
          </a:p>
        </p:txBody>
      </p:sp>
    </p:spTree>
    <p:extLst>
      <p:ext uri="{BB962C8B-B14F-4D97-AF65-F5344CB8AC3E}">
        <p14:creationId xmlns:p14="http://schemas.microsoft.com/office/powerpoint/2010/main" val="128451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-1140643" y="149806"/>
            <a:ext cx="9838059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תוכן עניינים – איך?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447473" y="1309965"/>
            <a:ext cx="9629760" cy="3507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ראשית יש להשתמש בכותרות סמנטיות במסמך עצמו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בסיום ניגשים למקום בו רוצים ליצור את תוכן העניינים ובוחרים ב: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320040" lvl="1" indent="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None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הפניות – תוכן עניינים – ובוחרים בפורמט רצוי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297" y="3419431"/>
            <a:ext cx="3771900" cy="24574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00304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Close helper"/>
          <p:cNvSpPr/>
          <p:nvPr/>
        </p:nvSpPr>
        <p:spPr>
          <a:xfrm>
            <a:off x="1064568" y="44624"/>
            <a:ext cx="7630723" cy="360040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"/>
          <p:cNvSpPr/>
          <p:nvPr/>
        </p:nvSpPr>
        <p:spPr>
          <a:xfrm>
            <a:off x="1640632" y="264106"/>
            <a:ext cx="7056784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PDF</a:t>
            </a:r>
            <a:endParaRPr lang="he-IL" sz="3600" dirty="0">
              <a:ln w="10541" cmpd="sng">
                <a:noFill/>
                <a:prstDash val="solid"/>
              </a:ln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17" name="מציין מיקום תוכן 2"/>
          <p:cNvSpPr txBox="1">
            <a:spLocks/>
          </p:cNvSpPr>
          <p:nvPr/>
        </p:nvSpPr>
        <p:spPr>
          <a:xfrm>
            <a:off x="1508125" y="1852890"/>
            <a:ext cx="7616837" cy="3507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אופיס 2000-2003 חובה שיהיה אקרובט מותקן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אופיס 2007 או ע"י אקרובט מותקן או ע"י תוסף של מיקרוסופט ליצוא נגיש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אופיס 2010 ומעלה יכולים לייצא נגיש ללא תוסף או אקרובט</a:t>
            </a:r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1984375" y="1253837"/>
            <a:ext cx="7616837" cy="3507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0040" lvl="1" indent="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None/>
              <a:defRPr/>
            </a:pPr>
            <a:r>
              <a:rPr lang="he-IL" sz="2400" b="1" dirty="0">
                <a:solidFill>
                  <a:srgbClr val="002060"/>
                </a:solidFill>
                <a:latin typeface="Arial" panose="020B0604020202020204" pitchFamily="34" charset="0"/>
              </a:rPr>
              <a:t>ניתן לייצא וורד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PDF</a:t>
            </a:r>
            <a:r>
              <a:rPr lang="he-IL" sz="2400" b="1" dirty="0">
                <a:solidFill>
                  <a:srgbClr val="002060"/>
                </a:solidFill>
                <a:latin typeface="Arial" panose="020B0604020202020204" pitchFamily="34" charset="0"/>
              </a:rPr>
              <a:t> נגיש במקרים הבאים:</a:t>
            </a:r>
          </a:p>
        </p:txBody>
      </p:sp>
    </p:spTree>
    <p:extLst>
      <p:ext uri="{BB962C8B-B14F-4D97-AF65-F5344CB8AC3E}">
        <p14:creationId xmlns:p14="http://schemas.microsoft.com/office/powerpoint/2010/main" val="3020797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-1140643" y="149806"/>
            <a:ext cx="9838059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ייצוא ל </a:t>
            </a:r>
            <a:r>
              <a:rPr lang="en-US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- </a:t>
            </a:r>
            <a:r>
              <a:rPr lang="en-US" sz="36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PDF</a:t>
            </a:r>
            <a:r>
              <a:rPr lang="he-IL" sz="36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החל מ 2010 או 2007 עם תוסף</a:t>
            </a:r>
            <a:endParaRPr lang="he-IL" sz="4400" dirty="0">
              <a:ln w="10541" cmpd="sng">
                <a:noFill/>
                <a:prstDash val="solid"/>
              </a:ln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6878" y="1189996"/>
            <a:ext cx="766202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e-IL" sz="1800" dirty="0">
                <a:latin typeface="Arial" panose="020B0604020202020204" pitchFamily="34" charset="0"/>
              </a:rPr>
              <a:t>לפני השמירה, בחר </a:t>
            </a:r>
            <a:r>
              <a:rPr lang="en-US" sz="1800" dirty="0">
                <a:latin typeface="Arial" panose="020B0604020202020204" pitchFamily="34" charset="0"/>
              </a:rPr>
              <a:t>Options</a:t>
            </a:r>
            <a:r>
              <a:rPr lang="he-IL" sz="1800" dirty="0">
                <a:latin typeface="Arial" panose="020B0604020202020204" pitchFamily="34" charset="0"/>
              </a:rPr>
              <a:t> וודא שמסומן:</a:t>
            </a:r>
          </a:p>
          <a:p>
            <a:pPr rtl="1"/>
            <a:r>
              <a:rPr lang="en-US" sz="1800" b="1" dirty="0">
                <a:latin typeface="Arial" panose="020B0604020202020204" pitchFamily="34" charset="0"/>
              </a:rPr>
              <a:t> Document structure tags for accessibility</a:t>
            </a:r>
            <a:r>
              <a:rPr lang="he-IL" sz="1800" b="1" dirty="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9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410436"/>
            <a:ext cx="2784452" cy="429516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2589" y="2410436"/>
            <a:ext cx="3157632" cy="429516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02422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20552" y="44624"/>
            <a:ext cx="7704856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סוף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079" y="1975238"/>
            <a:ext cx="4737161" cy="49467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2803522" y="149806"/>
            <a:ext cx="5893894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הקלות מל"ג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FC9ED974-C6C3-410D-9E07-67FA5AA41D3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8104" y="2120264"/>
            <a:ext cx="7329792" cy="246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7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851026" y="149806"/>
            <a:ext cx="7846390" cy="67710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38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הבדלים בין מצב עריכה לייצוא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13" name="מציין מיקום תוכן 2"/>
          <p:cNvSpPr txBox="1">
            <a:spLocks/>
          </p:cNvSpPr>
          <p:nvPr/>
        </p:nvSpPr>
        <p:spPr>
          <a:xfrm>
            <a:off x="918073" y="1222170"/>
            <a:ext cx="8387840" cy="1717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5790" lvl="1" indent="-28575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מצב עריכה – אנו כותבים את המסמך</a:t>
            </a:r>
          </a:p>
          <a:p>
            <a:pPr marL="605790" lvl="1" indent="-28575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ייצוא – פורמט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PDF</a:t>
            </a: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8849A59A-311D-47A1-AC2A-8EDF72F197CB}"/>
              </a:ext>
            </a:extLst>
          </p:cNvPr>
          <p:cNvSpPr/>
          <p:nvPr/>
        </p:nvSpPr>
        <p:spPr>
          <a:xfrm>
            <a:off x="760491" y="3141552"/>
            <a:ext cx="8120959" cy="1403288"/>
          </a:xfrm>
          <a:prstGeom prst="rect">
            <a:avLst/>
          </a:prstGeom>
          <a:solidFill>
            <a:srgbClr val="F06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400" b="1" dirty="0"/>
              <a:t>שימו לב!</a:t>
            </a:r>
          </a:p>
          <a:p>
            <a:pPr algn="ctr"/>
            <a:r>
              <a:rPr lang="he-IL" sz="2400" dirty="0"/>
              <a:t>קורא המסך פועל בצורה שונה עם קל אחד מהמצבים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318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2803522" y="149806"/>
            <a:ext cx="5893894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שם קובץ / שם בדפדפן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13" name="מציין מיקום תוכן 2"/>
          <p:cNvSpPr txBox="1">
            <a:spLocks/>
          </p:cNvSpPr>
          <p:nvPr/>
        </p:nvSpPr>
        <p:spPr>
          <a:xfrm>
            <a:off x="509047" y="1385133"/>
            <a:ext cx="8387840" cy="1717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5790" lvl="1" indent="-28575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השם שאתם נותנים לקובץ הינו המידע הראשון שהמשתמש ייחשף אליו.</a:t>
            </a:r>
          </a:p>
          <a:p>
            <a:pPr marL="605790" lvl="1" indent="-28575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שם המסמך צריך להיות ייחודי ותיאורי.</a:t>
            </a:r>
          </a:p>
        </p:txBody>
      </p:sp>
      <p:sp>
        <p:nvSpPr>
          <p:cNvPr id="7" name="מציין מיקום תוכן 2">
            <a:extLst>
              <a:ext uri="{FF2B5EF4-FFF2-40B4-BE49-F238E27FC236}">
                <a16:creationId xmlns:a16="http://schemas.microsoft.com/office/drawing/2014/main" id="{6E02CC29-C5FE-444B-BBC8-794B60DE18C0}"/>
              </a:ext>
            </a:extLst>
          </p:cNvPr>
          <p:cNvSpPr txBox="1">
            <a:spLocks/>
          </p:cNvSpPr>
          <p:nvPr/>
        </p:nvSpPr>
        <p:spPr>
          <a:xfrm>
            <a:off x="509047" y="3025040"/>
            <a:ext cx="8387840" cy="1717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5790" lvl="1" indent="-28575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הגדרת שם לפתיחה בדפדפן נקבעת על ידי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PAGE TITLE</a:t>
            </a: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605790" lvl="1" indent="-28575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קובץ &gt; 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829662AC-5B7F-40A8-A18F-85356AC04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900" y="4394200"/>
            <a:ext cx="2362200" cy="1828800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6402C185-D62C-4779-86B0-CF0332400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352" y="4337050"/>
            <a:ext cx="36480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40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-1140643" y="149806"/>
            <a:ext cx="9838059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כלי בדיקה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795494" y="1161107"/>
            <a:ext cx="8448988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rtl="1"/>
            <a:r>
              <a:rPr lang="en-US" sz="2200" b="1" dirty="0">
                <a:solidFill>
                  <a:srgbClr val="363636"/>
                </a:solidFill>
                <a:latin typeface="Segoe UI" panose="020B0502040204020203" pitchFamily="34" charset="0"/>
              </a:rPr>
              <a:t>File</a:t>
            </a:r>
            <a:r>
              <a:rPr lang="en-US" sz="2200" dirty="0">
                <a:solidFill>
                  <a:srgbClr val="363636"/>
                </a:solidFill>
                <a:latin typeface="Segoe UI" panose="020B0502040204020203" pitchFamily="34" charset="0"/>
              </a:rPr>
              <a:t> &gt; </a:t>
            </a:r>
            <a:r>
              <a:rPr lang="en-US" sz="2200" b="1" dirty="0">
                <a:solidFill>
                  <a:srgbClr val="363636"/>
                </a:solidFill>
                <a:latin typeface="Segoe UI" panose="020B0502040204020203" pitchFamily="34" charset="0"/>
              </a:rPr>
              <a:t>Info</a:t>
            </a:r>
            <a:r>
              <a:rPr lang="en-US" sz="2200" dirty="0">
                <a:solidFill>
                  <a:srgbClr val="363636"/>
                </a:solidFill>
                <a:latin typeface="Segoe UI" panose="020B0502040204020203" pitchFamily="34" charset="0"/>
              </a:rPr>
              <a:t> &gt; </a:t>
            </a:r>
            <a:r>
              <a:rPr lang="en-US" sz="2200" b="1" dirty="0">
                <a:latin typeface="Arial" panose="020B0604020202020204" pitchFamily="34" charset="0"/>
              </a:rPr>
              <a:t>Check for Issues </a:t>
            </a:r>
            <a:r>
              <a:rPr lang="en-US" sz="2200" dirty="0">
                <a:latin typeface="Arial" panose="020B0604020202020204" pitchFamily="34" charset="0"/>
              </a:rPr>
              <a:t>&gt; </a:t>
            </a:r>
            <a:r>
              <a:rPr lang="en-US" sz="2200" b="1" dirty="0">
                <a:latin typeface="Arial" panose="020B0604020202020204" pitchFamily="34" charset="0"/>
              </a:rPr>
              <a:t>Accessibility Checker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25" y="2430855"/>
            <a:ext cx="3048000" cy="25097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35925" y="2430855"/>
            <a:ext cx="4331167" cy="2514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7298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2803522" y="149806"/>
            <a:ext cx="5893894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כותרות - עקרונות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13" name="מציין מיקום תוכן 2"/>
          <p:cNvSpPr txBox="1">
            <a:spLocks/>
          </p:cNvSpPr>
          <p:nvPr/>
        </p:nvSpPr>
        <p:spPr>
          <a:xfrm>
            <a:off x="730965" y="1385133"/>
            <a:ext cx="8165922" cy="1717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5790" lvl="1" indent="-28575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הכותרות צריכות להיות תיאוריות.</a:t>
            </a:r>
          </a:p>
          <a:p>
            <a:pPr marL="605790" lvl="1" indent="-28575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תפקיד הכותרות הוא לחלק את המסמך לאזורי תוכן.</a:t>
            </a:r>
          </a:p>
          <a:p>
            <a:pPr marL="605790" lvl="1" indent="-28575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צריך להשתמש בכותרות מובנות.</a:t>
            </a:r>
          </a:p>
        </p:txBody>
      </p:sp>
    </p:spTree>
    <p:extLst>
      <p:ext uri="{BB962C8B-B14F-4D97-AF65-F5344CB8AC3E}">
        <p14:creationId xmlns:p14="http://schemas.microsoft.com/office/powerpoint/2010/main" val="3983151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2803522" y="149806"/>
            <a:ext cx="5893894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כותרות - איך?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13" name="מציין מיקום תוכן 2"/>
          <p:cNvSpPr txBox="1">
            <a:spLocks/>
          </p:cNvSpPr>
          <p:nvPr/>
        </p:nvSpPr>
        <p:spPr>
          <a:xfrm>
            <a:off x="1871616" y="1385133"/>
            <a:ext cx="8165922" cy="2165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בחרו את הטקסט לכותרת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לחצו על הכותרת הרצויה מתפריט סגנונות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320040" lvl="1" indent="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None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320040" lvl="1" indent="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None/>
              <a:defRPr/>
            </a:pPr>
            <a:r>
              <a:rPr lang="he-IL" sz="2400" b="1" dirty="0">
                <a:solidFill>
                  <a:srgbClr val="F06E22"/>
                </a:solidFill>
                <a:latin typeface="Arial" panose="020B0604020202020204" pitchFamily="34" charset="0"/>
              </a:rPr>
              <a:t>* מומלץ לא לעבור 100 תווים עבור כותרת אחת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604" y="2387190"/>
            <a:ext cx="7781925" cy="838200"/>
          </a:xfrm>
          <a:prstGeom prst="rect">
            <a:avLst/>
          </a:prstGeom>
        </p:spPr>
      </p:pic>
      <p:sp>
        <p:nvSpPr>
          <p:cNvPr id="10" name="מציין מיקום תוכן 2"/>
          <p:cNvSpPr txBox="1">
            <a:spLocks/>
          </p:cNvSpPr>
          <p:nvPr/>
        </p:nvSpPr>
        <p:spPr>
          <a:xfrm>
            <a:off x="1815270" y="4227447"/>
            <a:ext cx="8165922" cy="1717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בחרו את הטקסט לכותרת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לחצו על הכותרת הרצויה מתפריט סגנונות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ניתן להיכנס לאפשרויות ע"י קליק ימני על הסגנון עצמו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320040" lvl="1" indent="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None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320040" lvl="1" indent="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None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6"/>
          <p:cNvSpPr/>
          <p:nvPr/>
        </p:nvSpPr>
        <p:spPr>
          <a:xfrm>
            <a:off x="3825635" y="3550883"/>
            <a:ext cx="5893894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000" dirty="0">
                <a:ln w="10541" cmpd="sng">
                  <a:noFill/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שינוי סגנון כותרת</a:t>
            </a:r>
          </a:p>
        </p:txBody>
      </p:sp>
    </p:spTree>
    <p:extLst>
      <p:ext uri="{BB962C8B-B14F-4D97-AF65-F5344CB8AC3E}">
        <p14:creationId xmlns:p14="http://schemas.microsoft.com/office/powerpoint/2010/main" val="3538152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05913" y="6340475"/>
            <a:ext cx="471623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8" name="Close helper"/>
          <p:cNvSpPr/>
          <p:nvPr/>
        </p:nvSpPr>
        <p:spPr>
          <a:xfrm>
            <a:off x="2720752" y="44624"/>
            <a:ext cx="5974539" cy="305162"/>
          </a:xfrm>
          <a:prstGeom prst="rect">
            <a:avLst/>
          </a:prstGeom>
          <a:solidFill>
            <a:srgbClr val="B2B2B2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/>
          <p:cNvSpPr/>
          <p:nvPr/>
        </p:nvSpPr>
        <p:spPr>
          <a:xfrm>
            <a:off x="-1140643" y="149806"/>
            <a:ext cx="9838059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he-IL" sz="44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תוכן עניינים - עקרונות</a:t>
            </a:r>
          </a:p>
        </p:txBody>
      </p:sp>
      <p:sp>
        <p:nvSpPr>
          <p:cNvPr id="47" name="Rectangle 7"/>
          <p:cNvSpPr/>
          <p:nvPr/>
        </p:nvSpPr>
        <p:spPr>
          <a:xfrm>
            <a:off x="3296816" y="44624"/>
            <a:ext cx="53949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הנגשת</a:t>
            </a:r>
            <a:r>
              <a:rPr lang="he-I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מסמך וורד</a:t>
            </a:r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447473" y="1309965"/>
            <a:ext cx="9629760" cy="3507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תוכן עניינים מיידע ומקשר לתוכן העיקרי במסמך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שימוש בתוכן עניינים מקל את השימוש לכלל הציבור </a:t>
            </a:r>
          </a:p>
          <a:p>
            <a:pPr marL="777240" lvl="1" indent="-45720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002060"/>
                </a:solidFill>
                <a:latin typeface="Arial" panose="020B0604020202020204" pitchFamily="34" charset="0"/>
              </a:rPr>
              <a:t>כדי לייצר תוכן עניינים יש להשתמש בכותרות סמנטיות</a:t>
            </a:r>
          </a:p>
          <a:p>
            <a:pPr marL="320040" lvl="1" indent="0" algn="r" rt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None/>
              <a:defRPr/>
            </a:pPr>
            <a:endParaRPr lang="he-IL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88662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Custom 4">
      <a:dk1>
        <a:sysClr val="windowText" lastClr="000000"/>
      </a:dk1>
      <a:lt1>
        <a:sysClr val="window" lastClr="FFFFFF"/>
      </a:lt1>
      <a:dk2>
        <a:srgbClr val="212745"/>
      </a:dk2>
      <a:lt2>
        <a:srgbClr val="EAEAE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004CBF"/>
      </a:hlink>
      <a:folHlink>
        <a:srgbClr val="7030A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/>
      <a:bodyPr rtlCol="0" anchor="ctr"/>
      <a:lstStyle>
        <a:defPPr algn="ctr">
          <a:defRPr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70572</TotalTime>
  <Words>824</Words>
  <Application>Microsoft Office PowerPoint</Application>
  <PresentationFormat>נייר A4 ‏(210x297 מ"מ)</PresentationFormat>
  <Paragraphs>169</Paragraphs>
  <Slides>26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35" baseType="lpstr">
      <vt:lpstr>Arial Unicode MS</vt:lpstr>
      <vt:lpstr>Aharoni</vt:lpstr>
      <vt:lpstr>Arial</vt:lpstr>
      <vt:lpstr>Georgia</vt:lpstr>
      <vt:lpstr>Gisha</vt:lpstr>
      <vt:lpstr>Segoe UI</vt:lpstr>
      <vt:lpstr>Times New Roman</vt:lpstr>
      <vt:lpstr>Trebuchet MS</vt:lpstr>
      <vt:lpstr>Slipstream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Omer</dc:creator>
  <cp:lastModifiedBy>זך סיגל</cp:lastModifiedBy>
  <cp:revision>742</cp:revision>
  <cp:lastPrinted>2012-11-18T09:38:58Z</cp:lastPrinted>
  <dcterms:created xsi:type="dcterms:W3CDTF">2005-02-07T16:21:00Z</dcterms:created>
  <dcterms:modified xsi:type="dcterms:W3CDTF">2017-12-26T13:32:48Z</dcterms:modified>
</cp:coreProperties>
</file>