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  <p:sldMasterId id="2147483860" r:id="rId2"/>
  </p:sldMasterIdLst>
  <p:notesMasterIdLst>
    <p:notesMasterId r:id="rId9"/>
  </p:notesMasterIdLst>
  <p:sldIdLst>
    <p:sldId id="274" r:id="rId3"/>
    <p:sldId id="271" r:id="rId4"/>
    <p:sldId id="272" r:id="rId5"/>
    <p:sldId id="277" r:id="rId6"/>
    <p:sldId id="275" r:id="rId7"/>
    <p:sldId id="276" r:id="rId8"/>
  </p:sldIdLst>
  <p:sldSz cx="9144000" cy="6858000" type="screen4x3"/>
  <p:notesSz cx="6864350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2B"/>
    <a:srgbClr val="88A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morr\Box%20Sync\Women\Women%20Award\statistics\All%20Winners\All%20winners%202007-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Career outcomes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'details (13)'!$B$171:$B$178</c:f>
              <c:strCache>
                <c:ptCount val="8"/>
                <c:pt idx="0">
                  <c:v>Bar-Ilan University</c:v>
                </c:pt>
                <c:pt idx="1">
                  <c:v>Haifa University</c:v>
                </c:pt>
                <c:pt idx="2">
                  <c:v>Ben-Gurion University</c:v>
                </c:pt>
                <c:pt idx="3">
                  <c:v>The Hebrew University of Jerusalem</c:v>
                </c:pt>
                <c:pt idx="4">
                  <c:v>Tel-Aviv University</c:v>
                </c:pt>
                <c:pt idx="5">
                  <c:v>The Technion - Israel Institute of Technology</c:v>
                </c:pt>
                <c:pt idx="6">
                  <c:v>Weizmann Institute of Science</c:v>
                </c:pt>
                <c:pt idx="7">
                  <c:v>Head of research group, Unv. Abroad</c:v>
                </c:pt>
              </c:strCache>
            </c:strRef>
          </c:cat>
          <c:val>
            <c:numRef>
              <c:f>'details (13)'!$C$171:$C$178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11</c:v>
                </c:pt>
                <c:pt idx="6">
                  <c:v>14</c:v>
                </c:pt>
                <c:pt idx="7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8-4108-821B-2B583E8716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9559752"/>
        <c:axId val="369559096"/>
      </c:barChart>
      <c:catAx>
        <c:axId val="369559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59096"/>
        <c:crosses val="autoZero"/>
        <c:auto val="1"/>
        <c:lblAlgn val="ctr"/>
        <c:lblOffset val="100"/>
        <c:noMultiLvlLbl val="0"/>
      </c:catAx>
      <c:valAx>
        <c:axId val="369559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559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8B82B1D5-03B1-4F22-AEA4-B53F396D2D84}" type="datetimeFigureOut">
              <a:rPr lang="en-US" smtClean="0"/>
              <a:pPr/>
              <a:t>30-10-2019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2CAD0375-9AB2-4B52-BC64-DB921BED65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0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משנת 2007 הוענקו 136 פרסים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0375-9AB2-4B52-BC64-DB921BED65E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98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65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03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8"/>
            <a:ext cx="5800725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233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163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15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516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78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832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16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665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540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4948" cy="82296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3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346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498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8"/>
            <a:ext cx="5800725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45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49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3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5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68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0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7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4948" cy="82296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3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4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35835" cy="4490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95149" y="1730829"/>
            <a:ext cx="7489572" cy="7016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96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hf sldNum="0" hdr="0" ftr="0" dt="0"/>
  <p:txStyles>
    <p:titleStyle>
      <a:lvl1pPr algn="r" defTabSz="685800" rtl="1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r" defTabSz="685800" rtl="1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Wingdings" panose="05000000000000000000" pitchFamily="2" charset="2"/>
        <a:buChar char="Ø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r" defTabSz="685800" rtl="1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" panose="05000000000000000000" pitchFamily="2" charset="2"/>
        <a:buChar char="Ø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r" defTabSz="685800" rtl="1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" panose="05000000000000000000" pitchFamily="2" charset="2"/>
        <a:buChar char="Ø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r" defTabSz="685800" rtl="1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" panose="05000000000000000000" pitchFamily="2" charset="2"/>
        <a:buChar char="Ø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r" defTabSz="685800" rtl="1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" panose="05000000000000000000" pitchFamily="2" charset="2"/>
        <a:buChar char="Ø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30-10-2019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96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sldNum="0"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838200" y="3810000"/>
            <a:ext cx="7620000" cy="2286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e-IL" sz="4000" b="1" dirty="0" smtClean="0"/>
              <a:t>לימור</a:t>
            </a:r>
            <a:r>
              <a:rPr lang="he-IL" sz="3600" b="1" dirty="0" smtClean="0"/>
              <a:t> </a:t>
            </a:r>
            <a:r>
              <a:rPr lang="he-IL" sz="4000" b="1" dirty="0" smtClean="0"/>
              <a:t>רימון</a:t>
            </a:r>
          </a:p>
          <a:p>
            <a:pPr marL="0" indent="0" algn="ctr">
              <a:buNone/>
            </a:pPr>
            <a:r>
              <a:rPr lang="he-IL" sz="3200" b="1" dirty="0" smtClean="0"/>
              <a:t>רכזת משרד יועצת הנשיא לקידום נשים במדע פרופ' </a:t>
            </a:r>
            <a:r>
              <a:rPr lang="he-IL" sz="3200" b="1" dirty="0" smtClean="0"/>
              <a:t>ליאה </a:t>
            </a:r>
            <a:r>
              <a:rPr lang="he-IL" sz="3200" b="1" dirty="0" err="1" smtClean="0"/>
              <a:t>אדדי</a:t>
            </a:r>
            <a:endParaRPr lang="en-US" sz="3200" b="1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381000" y="1600200"/>
            <a:ext cx="8382000" cy="2286000"/>
          </a:xfrm>
        </p:spPr>
        <p:txBody>
          <a:bodyPr>
            <a:noAutofit/>
          </a:bodyPr>
          <a:lstStyle/>
          <a:p>
            <a:pPr algn="ctr" rtl="1"/>
            <a:r>
              <a:rPr lang="he-IL" sz="5400" b="1" dirty="0">
                <a:solidFill>
                  <a:srgbClr val="88A44D"/>
                </a:solidFill>
                <a:latin typeface="+mn-lt"/>
                <a:ea typeface="+mn-ea"/>
                <a:cs typeface="+mn-cs"/>
              </a:rPr>
              <a:t>מלגות נשים </a:t>
            </a:r>
            <a:r>
              <a:rPr lang="he-IL" sz="5400" b="1" dirty="0" smtClean="0">
                <a:solidFill>
                  <a:srgbClr val="88A44D"/>
                </a:solidFill>
                <a:latin typeface="+mn-lt"/>
                <a:ea typeface="+mn-ea"/>
                <a:cs typeface="+mn-cs"/>
              </a:rPr>
              <a:t>להשתלמות פוסט-דוקטורט</a:t>
            </a:r>
            <a:r>
              <a:rPr lang="he-IL" sz="4000" b="1" dirty="0" smtClean="0">
                <a:solidFill>
                  <a:srgbClr val="88A44D"/>
                </a:solidFill>
                <a:latin typeface="+mn-lt"/>
                <a:ea typeface="+mn-ea"/>
                <a:cs typeface="+mn-cs"/>
              </a:rPr>
              <a:t/>
            </a:r>
            <a:br>
              <a:rPr lang="he-IL" sz="4000" b="1" dirty="0" smtClean="0">
                <a:solidFill>
                  <a:srgbClr val="88A44D"/>
                </a:solidFill>
                <a:latin typeface="+mn-lt"/>
                <a:ea typeface="+mn-ea"/>
                <a:cs typeface="+mn-cs"/>
              </a:rPr>
            </a:br>
            <a:endParaRPr lang="en-US" sz="4000" b="1" dirty="0">
              <a:solidFill>
                <a:srgbClr val="88A44D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5" descr="WIS_logo-11.png"/>
          <p:cNvPicPr>
            <a:picLocks noChangeAspect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"/>
            <a:ext cx="5648325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79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8260" y="304800"/>
            <a:ext cx="80871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3200" b="1" dirty="0" err="1">
                <a:solidFill>
                  <a:srgbClr val="88A44D"/>
                </a:solidFill>
              </a:rPr>
              <a:t>תוכנית</a:t>
            </a:r>
            <a:r>
              <a:rPr lang="he-IL" sz="3200" b="1" dirty="0">
                <a:solidFill>
                  <a:srgbClr val="88A44D"/>
                </a:solidFill>
              </a:rPr>
              <a:t> לאומית לפרסי מחקר בתר-</a:t>
            </a:r>
            <a:r>
              <a:rPr lang="he-IL" sz="3200" b="1" dirty="0" err="1">
                <a:solidFill>
                  <a:srgbClr val="88A44D"/>
                </a:solidFill>
              </a:rPr>
              <a:t>דוקטוריאליים</a:t>
            </a:r>
            <a:r>
              <a:rPr lang="he-IL" sz="3200" b="1" dirty="0">
                <a:solidFill>
                  <a:srgbClr val="88A44D"/>
                </a:solidFill>
              </a:rPr>
              <a:t> לקידום נשים במדע</a:t>
            </a:r>
            <a:endParaRPr lang="en-US" sz="3200" b="1" dirty="0">
              <a:solidFill>
                <a:srgbClr val="88A44D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828800"/>
            <a:ext cx="76862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e-IL" sz="2400" dirty="0" smtClean="0"/>
              <a:t>מכון וייצמן למדע יזם ומעניק הפרס החל משנת 2007</a:t>
            </a:r>
          </a:p>
          <a:p>
            <a:pPr marL="342900" indent="-342900" algn="r" rt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e-IL" sz="2400" dirty="0"/>
              <a:t>מיועד לנשים בוגרות מדעי הטבע ומדעים </a:t>
            </a:r>
            <a:r>
              <a:rPr lang="he-IL" sz="2400" dirty="0" smtClean="0"/>
              <a:t>מדויקים </a:t>
            </a:r>
            <a:r>
              <a:rPr lang="he-IL" sz="2400" dirty="0"/>
              <a:t>– 10 בשנה</a:t>
            </a:r>
            <a:endParaRPr lang="en-US" sz="2400" dirty="0"/>
          </a:p>
          <a:p>
            <a:pPr marL="342900" indent="-342900" algn="r" rt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e-IL" sz="2400" dirty="0" smtClean="0"/>
              <a:t>הפרס שנתי למשך שלוש שנים</a:t>
            </a:r>
          </a:p>
          <a:p>
            <a:pPr algn="r" rtl="1">
              <a:buClr>
                <a:schemeClr val="accent2">
                  <a:lumMod val="75000"/>
                </a:schemeClr>
              </a:buClr>
            </a:pPr>
            <a:r>
              <a:rPr lang="he-IL" sz="2400" dirty="0" smtClean="0"/>
              <a:t>גובה הפרס:</a:t>
            </a:r>
          </a:p>
          <a:p>
            <a:pPr algn="r" rtl="1">
              <a:buClr>
                <a:schemeClr val="accent2">
                  <a:lumMod val="75000"/>
                </a:schemeClr>
              </a:buClr>
            </a:pPr>
            <a:r>
              <a:rPr lang="he-IL" sz="2400" dirty="0" smtClean="0"/>
              <a:t>17,000 דולר</a:t>
            </a:r>
          </a:p>
          <a:p>
            <a:pPr algn="r" rtl="1">
              <a:buClr>
                <a:schemeClr val="accent2">
                  <a:lumMod val="75000"/>
                </a:schemeClr>
              </a:buClr>
            </a:pPr>
            <a:r>
              <a:rPr lang="he-IL" sz="2400" dirty="0" smtClean="0"/>
              <a:t>22,000 דולר לילד אחד</a:t>
            </a:r>
          </a:p>
          <a:p>
            <a:pPr algn="r" rtl="1">
              <a:buClr>
                <a:schemeClr val="accent2">
                  <a:lumMod val="75000"/>
                </a:schemeClr>
              </a:buClr>
            </a:pPr>
            <a:r>
              <a:rPr lang="he-IL" sz="2400" dirty="0"/>
              <a:t>25,000</a:t>
            </a:r>
            <a:r>
              <a:rPr lang="he-IL" sz="2400" dirty="0" smtClean="0"/>
              <a:t> דולר לשני ילדים ומעלה</a:t>
            </a:r>
          </a:p>
          <a:p>
            <a:pPr marL="342900" indent="-342900" algn="r" rt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e-IL" sz="2400" dirty="0" smtClean="0"/>
              <a:t>ניתן </a:t>
            </a:r>
            <a:r>
              <a:rPr lang="he-IL" sz="2400" dirty="0"/>
              <a:t>כתוספת למלגה שתינתן ממקור מוסדי רשמי או ממעבדת המחקר </a:t>
            </a:r>
            <a:r>
              <a:rPr lang="he-IL" sz="2400" dirty="0" smtClean="0"/>
              <a:t>בחו"ל</a:t>
            </a:r>
          </a:p>
          <a:p>
            <a:pPr marL="342900" indent="-342900" algn="r" rt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e-IL" sz="2400" dirty="0" smtClean="0"/>
              <a:t>תאריך הגשה </a:t>
            </a:r>
            <a:r>
              <a:rPr lang="he-IL" sz="2400" dirty="0" smtClean="0"/>
              <a:t>צפוי מאי 2020 (טרם פורסם)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3530" y="357143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536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41148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580370"/>
            <a:ext cx="2779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3200" b="1" spc="-38" dirty="0">
                <a:solidFill>
                  <a:srgbClr val="88A44D"/>
                </a:solidFill>
              </a:rPr>
              <a:t>מה אנו מציעים?</a:t>
            </a:r>
            <a:endParaRPr lang="en-US" sz="3200" b="1" spc="-38" dirty="0">
              <a:solidFill>
                <a:srgbClr val="88A44D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1828800"/>
            <a:ext cx="6629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he-IL" dirty="0"/>
              <a:t>הפרס מיועד לבוגרות כל האוניברסיטאות</a:t>
            </a:r>
          </a:p>
          <a:p>
            <a:pPr marL="285750" indent="-285750" algn="r" rtl="1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he-IL" dirty="0" smtClean="0"/>
              <a:t>לא נדרשת התחייבות לחזור לישראל בתום ההשתלמות</a:t>
            </a:r>
          </a:p>
          <a:p>
            <a:pPr marL="285750" indent="-285750" algn="r" rtl="1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he-IL" dirty="0" smtClean="0"/>
              <a:t>לא נדרשת התחייבות לחזור למכון וייצמן למדע בתום ההשתלמות</a:t>
            </a:r>
          </a:p>
          <a:p>
            <a:pPr algn="r" rtl="1"/>
            <a:endParaRPr lang="he-IL" b="1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7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5310" y="0"/>
            <a:ext cx="7543800" cy="1450757"/>
          </a:xfrm>
        </p:spPr>
        <p:txBody>
          <a:bodyPr/>
          <a:lstStyle/>
          <a:p>
            <a:r>
              <a:rPr lang="he-IL" sz="3200" b="1" dirty="0" smtClean="0">
                <a:solidFill>
                  <a:srgbClr val="88A44D"/>
                </a:solidFill>
                <a:latin typeface="+mn-lt"/>
                <a:ea typeface="+mn-ea"/>
                <a:cs typeface="+mn-cs"/>
              </a:rPr>
              <a:t>81 </a:t>
            </a:r>
            <a:r>
              <a:rPr lang="he-IL" sz="3200" b="1" dirty="0" smtClean="0">
                <a:solidFill>
                  <a:srgbClr val="88A44D"/>
                </a:solidFill>
                <a:latin typeface="+mn-lt"/>
                <a:ea typeface="+mn-ea"/>
                <a:cs typeface="+mn-cs"/>
              </a:rPr>
              <a:t>זוכות סיימו את הפוסט, </a:t>
            </a:r>
            <a:r>
              <a:rPr lang="he-IL" sz="3200" b="1" dirty="0" smtClean="0">
                <a:solidFill>
                  <a:srgbClr val="88A44D"/>
                </a:solidFill>
                <a:latin typeface="+mn-lt"/>
                <a:ea typeface="+mn-ea"/>
                <a:cs typeface="+mn-cs"/>
              </a:rPr>
              <a:t>54 </a:t>
            </a:r>
            <a:r>
              <a:rPr lang="he-IL" sz="3200" b="1" dirty="0">
                <a:solidFill>
                  <a:srgbClr val="88A44D"/>
                </a:solidFill>
                <a:latin typeface="+mn-lt"/>
                <a:ea typeface="+mn-ea"/>
                <a:cs typeface="+mn-cs"/>
              </a:rPr>
              <a:t>מתוכן השתלבו כחוקרות בכירות </a:t>
            </a:r>
            <a:r>
              <a:rPr lang="he-IL" sz="3200" b="1" dirty="0" smtClean="0">
                <a:solidFill>
                  <a:srgbClr val="88A44D"/>
                </a:solidFill>
                <a:latin typeface="+mn-lt"/>
                <a:ea typeface="+mn-ea"/>
                <a:cs typeface="+mn-cs"/>
              </a:rPr>
              <a:t>באוניברסיטאות בארץ (</a:t>
            </a:r>
            <a:r>
              <a:rPr lang="he-IL" sz="3200" b="1" dirty="0" smtClean="0">
                <a:solidFill>
                  <a:srgbClr val="88A44D"/>
                </a:solidFill>
                <a:latin typeface="+mn-lt"/>
                <a:ea typeface="+mn-ea"/>
                <a:cs typeface="+mn-cs"/>
              </a:rPr>
              <a:t>66%)</a:t>
            </a:r>
            <a:endParaRPr lang="en-US" sz="3200" b="1" dirty="0">
              <a:solidFill>
                <a:srgbClr val="88A44D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423663"/>
              </p:ext>
            </p:extLst>
          </p:nvPr>
        </p:nvGraphicFramePr>
        <p:xfrm>
          <a:off x="1600200" y="1905000"/>
          <a:ext cx="604867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20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59040" cy="1008796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b="1" dirty="0">
                <a:solidFill>
                  <a:srgbClr val="88A44D"/>
                </a:solidFill>
                <a:latin typeface="+mn-lt"/>
                <a:ea typeface="+mn-ea"/>
                <a:cs typeface="+mn-cs"/>
              </a:rPr>
              <a:t>מלגה </a:t>
            </a:r>
            <a:r>
              <a:rPr lang="he-IL" b="1" dirty="0" smtClean="0">
                <a:solidFill>
                  <a:srgbClr val="88A44D"/>
                </a:solidFill>
                <a:latin typeface="+mn-lt"/>
                <a:ea typeface="+mn-ea"/>
                <a:cs typeface="+mn-cs"/>
              </a:rPr>
              <a:t>לפוסט-דוקטורט משולב בארץ ובחו"ל</a:t>
            </a:r>
            <a:endParaRPr lang="en-US" b="1" dirty="0">
              <a:solidFill>
                <a:srgbClr val="88A44D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886200"/>
            <a:ext cx="7539486" cy="4225885"/>
          </a:xfrm>
        </p:spPr>
        <p:txBody>
          <a:bodyPr/>
          <a:lstStyle/>
          <a:p>
            <a:pPr marL="0" indent="0" defTabSz="914400">
              <a:lnSpc>
                <a:spcPct val="100000"/>
              </a:lnSpc>
              <a:buClr>
                <a:schemeClr val="accent2">
                  <a:lumMod val="75000"/>
                </a:schemeClr>
              </a:buClr>
              <a:buNone/>
            </a:pPr>
            <a:r>
              <a:rPr lang="he-IL" sz="1800" dirty="0" smtClean="0">
                <a:solidFill>
                  <a:schemeClr val="tx1"/>
                </a:solidFill>
              </a:rPr>
              <a:t>    </a:t>
            </a:r>
            <a:r>
              <a:rPr lang="he-IL" sz="1800" b="1" u="sng" dirty="0" smtClean="0">
                <a:solidFill>
                  <a:schemeClr val="tx1"/>
                </a:solidFill>
              </a:rPr>
              <a:t>על </a:t>
            </a:r>
            <a:r>
              <a:rPr lang="he-IL" sz="1800" b="1" u="sng" dirty="0">
                <a:solidFill>
                  <a:schemeClr val="tx1"/>
                </a:solidFill>
              </a:rPr>
              <a:t>המלגה </a:t>
            </a:r>
            <a:endParaRPr lang="he-IL" sz="1800" b="1" u="sng" dirty="0" smtClean="0">
              <a:solidFill>
                <a:schemeClr val="tx1"/>
              </a:solidFill>
            </a:endParaRPr>
          </a:p>
          <a:p>
            <a:pPr marL="0" indent="0" defTabSz="914400">
              <a:lnSpc>
                <a:spcPct val="100000"/>
              </a:lnSpc>
              <a:buClr>
                <a:schemeClr val="accent2">
                  <a:lumMod val="75000"/>
                </a:schemeClr>
              </a:buClr>
              <a:buNone/>
            </a:pPr>
            <a:endParaRPr lang="he-IL" sz="1800" b="1" u="sng" dirty="0">
              <a:solidFill>
                <a:schemeClr val="tx1"/>
              </a:solidFill>
            </a:endParaRPr>
          </a:p>
          <a:p>
            <a:pPr marL="285750" indent="283464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</a:pPr>
            <a:r>
              <a:rPr lang="he-IL" sz="1800" dirty="0">
                <a:solidFill>
                  <a:schemeClr val="tx1"/>
                </a:solidFill>
              </a:rPr>
              <a:t>10,000 דולר בשנה (למשך שנתיים) עבור נסיעות </a:t>
            </a:r>
            <a:r>
              <a:rPr lang="he-IL" sz="1800" dirty="0" smtClean="0">
                <a:solidFill>
                  <a:schemeClr val="tx1"/>
                </a:solidFill>
              </a:rPr>
              <a:t>למעבדה בחו"ל </a:t>
            </a:r>
          </a:p>
          <a:p>
            <a:pPr marL="285750" indent="283464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</a:pPr>
            <a:r>
              <a:rPr lang="he-IL" sz="1800" dirty="0" smtClean="0">
                <a:solidFill>
                  <a:schemeClr val="tx1"/>
                </a:solidFill>
              </a:rPr>
              <a:t>התוכנית </a:t>
            </a:r>
            <a:r>
              <a:rPr lang="he-IL" sz="1800" dirty="0">
                <a:solidFill>
                  <a:schemeClr val="tx1"/>
                </a:solidFill>
              </a:rPr>
              <a:t>פועלת זאת שנה </a:t>
            </a:r>
            <a:r>
              <a:rPr lang="he-IL" sz="1800" dirty="0" smtClean="0">
                <a:solidFill>
                  <a:schemeClr val="tx1"/>
                </a:solidFill>
              </a:rPr>
              <a:t>שלישית</a:t>
            </a:r>
            <a:endParaRPr lang="he-IL" sz="1800" dirty="0">
              <a:solidFill>
                <a:schemeClr val="tx1"/>
              </a:solidFill>
            </a:endParaRPr>
          </a:p>
          <a:p>
            <a:pPr marL="285750" indent="283464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</a:pPr>
            <a:r>
              <a:rPr lang="he-IL" sz="1800" dirty="0">
                <a:solidFill>
                  <a:schemeClr val="tx1"/>
                </a:solidFill>
              </a:rPr>
              <a:t>תאריך הגשה </a:t>
            </a:r>
            <a:r>
              <a:rPr lang="he-IL" sz="1800" dirty="0" smtClean="0">
                <a:solidFill>
                  <a:schemeClr val="tx1"/>
                </a:solidFill>
              </a:rPr>
              <a:t>טרם פורסם, ניתן לעקוב באתר ובפרסומים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1981200"/>
            <a:ext cx="670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b="1" u="sng" dirty="0" smtClean="0"/>
              <a:t>למי מיועדת המלגה?</a:t>
            </a:r>
          </a:p>
          <a:p>
            <a:pPr algn="r" rtl="1"/>
            <a:endParaRPr lang="he-IL" dirty="0"/>
          </a:p>
          <a:p>
            <a:pPr marL="285750" indent="-285750" algn="r" rt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e-IL" dirty="0"/>
              <a:t>מי</a:t>
            </a:r>
            <a:r>
              <a:rPr lang="he-IL" dirty="0" smtClean="0"/>
              <a:t> שאינה יכולה לנסוע להשתלמות פוסט-דוקטורט בחו"ל</a:t>
            </a:r>
          </a:p>
          <a:p>
            <a:pPr marL="285750" indent="-285750" algn="r" rt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e-IL" dirty="0" smtClean="0"/>
              <a:t>בוגרות כל האוניברסיטאות בארץ</a:t>
            </a:r>
          </a:p>
          <a:p>
            <a:pPr marL="285750" indent="-285750" algn="r" rtl="1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e-IL" dirty="0" smtClean="0"/>
              <a:t>פוסט-דוקטורט בשיתוף פעולה בין מעבדה במכון ויצמן ומעבדה בחו"ל</a:t>
            </a:r>
          </a:p>
          <a:p>
            <a:pPr algn="r" rtl="1">
              <a:buClr>
                <a:schemeClr val="accent3">
                  <a:lumMod val="75000"/>
                </a:schemeClr>
              </a:buClr>
            </a:pPr>
            <a:endParaRPr lang="he-IL" dirty="0"/>
          </a:p>
          <a:p>
            <a:pPr algn="r" rtl="1">
              <a:buClr>
                <a:schemeClr val="accent3">
                  <a:lumMod val="75000"/>
                </a:schemeClr>
              </a:buClr>
            </a:pPr>
            <a:endParaRPr lang="he-IL" dirty="0"/>
          </a:p>
          <a:p>
            <a:endParaRPr lang="he-I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3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 smtClean="0"/>
              <a:t>האתר שלנו</a:t>
            </a:r>
            <a:br>
              <a:rPr lang="he-IL" dirty="0" smtClean="0"/>
            </a:br>
            <a:r>
              <a:rPr lang="en-US" dirty="0" smtClean="0"/>
              <a:t>www.weizmann.ac.il/WomenInScience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0" y="2631057"/>
            <a:ext cx="38395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8000" dirty="0" smtClean="0"/>
              <a:t>בהצלחה </a:t>
            </a:r>
            <a:endParaRPr lang="en-US" sz="8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56" y="3954496"/>
            <a:ext cx="1562244" cy="156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9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1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42D9498241BDD346ACEA85EC1BFCCFBC" ma:contentTypeVersion="1" ma:contentTypeDescription="צור מסמך חדש." ma:contentTypeScope="" ma:versionID="98af9e58fdb2042f2c47b55497bac63b">
  <xsd:schema xmlns:xsd="http://www.w3.org/2001/XMLSchema" xmlns:xs="http://www.w3.org/2001/XMLSchema" xmlns:p="http://schemas.microsoft.com/office/2006/metadata/properties" xmlns:ns2="3fd1f8e8-d4eb-4fa9-9edf-90e13be718c2" targetNamespace="http://schemas.microsoft.com/office/2006/metadata/properties" ma:root="true" ma:fieldsID="0255a7e4432d2496903be6a986d6a0ac" ns2:_="">
    <xsd:import namespace="3fd1f8e8-d4eb-4fa9-9edf-90e13be718c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1f8e8-d4eb-4fa9-9edf-90e13be718c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ערך של מזהה מסמך" ma:description="הערך של מזהה המסמך שהוקצה לפריט זה." ma:internalName="_dlc_DocId" ma:readOnly="true">
      <xsd:simpleType>
        <xsd:restriction base="dms:Text"/>
      </xsd:simpleType>
    </xsd:element>
    <xsd:element name="_dlc_DocIdUrl" ma:index="9" nillable="true" ma:displayName="מזהה מסמך" ma:description="קישור קבוע למסמך זה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משותף עם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fd1f8e8-d4eb-4fa9-9edf-90e13be718c2">5RW434VQ3H3S-1466967311-25</_dlc_DocId>
    <_dlc_DocIdUrl xmlns="3fd1f8e8-d4eb-4fa9-9edf-90e13be718c2">
      <Url>https://edit.bgu.ac.il/gender-equity/_layouts/15/DocIdRedir.aspx?ID=5RW434VQ3H3S-1466967311-25</Url>
      <Description>5RW434VQ3H3S-1466967311-25</Description>
    </_dlc_DocIdUrl>
  </documentManagement>
</p:properties>
</file>

<file path=customXml/itemProps1.xml><?xml version="1.0" encoding="utf-8"?>
<ds:datastoreItem xmlns:ds="http://schemas.openxmlformats.org/officeDocument/2006/customXml" ds:itemID="{63EC15AB-D0D9-4F15-9C2D-986A01BB65F3}"/>
</file>

<file path=customXml/itemProps2.xml><?xml version="1.0" encoding="utf-8"?>
<ds:datastoreItem xmlns:ds="http://schemas.openxmlformats.org/officeDocument/2006/customXml" ds:itemID="{73B96249-41E0-4605-9B5A-D2C45ED306AF}"/>
</file>

<file path=customXml/itemProps3.xml><?xml version="1.0" encoding="utf-8"?>
<ds:datastoreItem xmlns:ds="http://schemas.openxmlformats.org/officeDocument/2006/customXml" ds:itemID="{F8B50C21-8308-4CAC-AFB1-25D092C15CEB}"/>
</file>

<file path=customXml/itemProps4.xml><?xml version="1.0" encoding="utf-8"?>
<ds:datastoreItem xmlns:ds="http://schemas.openxmlformats.org/officeDocument/2006/customXml" ds:itemID="{C9B64F3D-B0A9-4426-BAA9-9AFA14EA047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16633</TotalTime>
  <Words>192</Words>
  <Application>Microsoft Office PowerPoint</Application>
  <PresentationFormat>On-screen Show (4:3)</PresentationFormat>
  <Paragraphs>36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Retrospect</vt:lpstr>
      <vt:lpstr>1_Retrospect</vt:lpstr>
      <vt:lpstr>מלגות נשים להשתלמות פוסט-דוקטורט </vt:lpstr>
      <vt:lpstr>PowerPoint Presentation</vt:lpstr>
      <vt:lpstr>PowerPoint Presentation</vt:lpstr>
      <vt:lpstr>81 זוכות סיימו את הפוסט, 54 מתוכן השתלבו כחוקרות בכירות באוניברסיטאות בארץ (66%)</vt:lpstr>
      <vt:lpstr>מלגה לפוסט-דוקטורט משולב בארץ ובחו"ל</vt:lpstr>
      <vt:lpstr>האתר שלנו www.weizmann.ac.il/WomenInScience</vt:lpstr>
    </vt:vector>
  </TitlesOfParts>
  <Company>Weizmann Institute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Daniella Goldfarb</dc:creator>
  <cp:lastModifiedBy>Limor Rimon</cp:lastModifiedBy>
  <cp:revision>507</cp:revision>
  <cp:lastPrinted>2015-03-18T07:19:56Z</cp:lastPrinted>
  <dcterms:created xsi:type="dcterms:W3CDTF">2014-04-02T11:12:19Z</dcterms:created>
  <dcterms:modified xsi:type="dcterms:W3CDTF">2019-11-05T09:36:58Z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0x01010042D9498241BDD346ACEA85EC1BFCCFBC</vt:lpwstr>
  </property>
  <property fmtid="{D5CDD505-2E9C-101B-9397-08002B2CF9AE}" pid="3" name="_dlc_DocIdItemGuid">
    <vt:lpwstr>cba6ecfd-7c64-4a98-8d33-6f354032ef11</vt:lpwstr>
  </property>
</Properties>
</file>