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commentAuthors.xml" ContentType="application/vnd.openxmlformats-officedocument.presentationml.commentAuthors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handoutMasters/handoutMaster1.xml" ContentType="application/vnd.openxmlformats-officedocument.presentationml.handoutMaster+xml"/>
  <Override PartName="/ppt/comments/comment1.xml" ContentType="application/vnd.openxmlformats-officedocument.presentationml.comment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69" r:id="rId3"/>
    <p:sldId id="407" r:id="rId4"/>
    <p:sldId id="409" r:id="rId5"/>
    <p:sldId id="412" r:id="rId6"/>
    <p:sldId id="423" r:id="rId7"/>
    <p:sldId id="417" r:id="rId8"/>
    <p:sldId id="420" r:id="rId9"/>
    <p:sldId id="419" r:id="rId10"/>
    <p:sldId id="421" r:id="rId11"/>
    <p:sldId id="422" r:id="rId12"/>
    <p:sldId id="425" r:id="rId13"/>
    <p:sldId id="424" r:id="rId14"/>
    <p:sldId id="343" r:id="rId15"/>
  </p:sldIdLst>
  <p:sldSz cx="9144000" cy="6858000" type="screen4x3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ir Gat" initials="AG" lastIdx="2" clrIdx="0">
    <p:extLst>
      <p:ext uri="{19B8F6BF-5375-455C-9EA6-DF929625EA0E}">
        <p15:presenceInfo xmlns:p15="http://schemas.microsoft.com/office/powerpoint/2012/main" userId="S-1-5-21-881286932-2090752474-10498456-10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328" autoAdjust="0"/>
    <p:restoredTop sz="94660"/>
  </p:normalViewPr>
  <p:slideViewPr>
    <p:cSldViewPr>
      <p:cViewPr varScale="1">
        <p:scale>
          <a:sx n="70" d="100"/>
          <a:sy n="70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26" Type="http://schemas.openxmlformats.org/officeDocument/2006/relationships/customXml" Target="../customXml/item4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10T20:09:19.429" idx="1">
    <p:pos x="5750" y="10"/>
    <p:text/>
    <p:extLst>
      <p:ext uri="{C676402C-5697-4E1C-873F-D02D1690AC5C}">
        <p15:threadingInfo xmlns:p15="http://schemas.microsoft.com/office/powerpoint/2012/main" timeZoneBias="-120"/>
      </p:ext>
    </p:extLst>
  </p:cm>
  <p:cm authorId="1" dt="2019-11-10T20:10:27.992" idx="2">
    <p:pos x="5614" y="146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A0A8B4-04F0-4BCE-8A76-F8FA19502397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5A5105F-89F6-471C-892C-C6D22175E730}">
      <dgm:prSet phldrT="[Text]" custT="1"/>
      <dgm:spPr/>
      <dgm:t>
        <a:bodyPr/>
        <a:lstStyle/>
        <a:p>
          <a:pPr rtl="1">
            <a:lnSpc>
              <a:spcPct val="90000"/>
            </a:lnSpc>
          </a:pPr>
          <a:endParaRPr lang="he-IL" sz="2000" dirty="0" smtClean="0">
            <a:latin typeface="Tahoma" pitchFamily="34" charset="0"/>
            <a:cs typeface="Tahoma" pitchFamily="34" charset="0"/>
          </a:endParaRPr>
        </a:p>
        <a:p>
          <a:pPr rtl="1">
            <a:lnSpc>
              <a:spcPct val="90000"/>
            </a:lnSpc>
          </a:pPr>
          <a:r>
            <a:rPr lang="he-IL" sz="2000" dirty="0" smtClean="0">
              <a:latin typeface="Tahoma" pitchFamily="34" charset="0"/>
              <a:cs typeface="Tahoma" pitchFamily="34" charset="0"/>
            </a:rPr>
            <a:t>אישור הקמת מוסדות חדשים להשכלה גבוהה והסמכת מוסדות לקיים תכניות לימודים ולהעניק תואר אקדמי.</a:t>
          </a:r>
        </a:p>
        <a:p>
          <a:pPr rtl="1">
            <a:lnSpc>
              <a:spcPts val="1500"/>
            </a:lnSpc>
          </a:pPr>
          <a:endParaRPr lang="he-IL" sz="2000" dirty="0" smtClean="0">
            <a:latin typeface="Tahoma" pitchFamily="34" charset="0"/>
            <a:cs typeface="Tahoma" pitchFamily="34" charset="0"/>
          </a:endParaRPr>
        </a:p>
        <a:p>
          <a:pPr rtl="1">
            <a:lnSpc>
              <a:spcPts val="1400"/>
            </a:lnSpc>
          </a:pPr>
          <a:r>
            <a:rPr lang="he-IL" sz="2000" dirty="0" smtClean="0">
              <a:latin typeface="Tahoma" pitchFamily="34" charset="0"/>
              <a:cs typeface="Tahoma" pitchFamily="34" charset="0"/>
            </a:rPr>
            <a:t>הערכה ובקרת איכות של תכניות לימוד קיימות.</a:t>
          </a:r>
        </a:p>
        <a:p>
          <a:pPr rtl="1">
            <a:lnSpc>
              <a:spcPct val="90000"/>
            </a:lnSpc>
          </a:pPr>
          <a:endParaRPr lang="he-IL" sz="2400" dirty="0"/>
        </a:p>
      </dgm:t>
    </dgm:pt>
    <dgm:pt modelId="{50B0C3CB-D478-45BE-929E-DDB2DFB94ECD}" type="sibTrans" cxnId="{1D163063-3137-4A95-A1FF-87E6CDA7473C}">
      <dgm:prSet/>
      <dgm:spPr/>
      <dgm:t>
        <a:bodyPr/>
        <a:lstStyle/>
        <a:p>
          <a:pPr rtl="0"/>
          <a:endParaRPr lang="he-IL"/>
        </a:p>
      </dgm:t>
    </dgm:pt>
    <dgm:pt modelId="{1836CDC7-F76B-49B6-BFC5-CAF657F950A0}" type="parTrans" cxnId="{1D163063-3137-4A95-A1FF-87E6CDA7473C}">
      <dgm:prSet/>
      <dgm:spPr/>
      <dgm:t>
        <a:bodyPr/>
        <a:lstStyle/>
        <a:p>
          <a:pPr rtl="0"/>
          <a:endParaRPr lang="he-IL"/>
        </a:p>
      </dgm:t>
    </dgm:pt>
    <dgm:pt modelId="{C605490E-47A2-413B-BAE0-B9E1B72F3D13}" type="pres">
      <dgm:prSet presAssocID="{70A0A8B4-04F0-4BCE-8A76-F8FA19502397}" presName="linear" presStyleCnt="0">
        <dgm:presLayoutVars>
          <dgm:dir val="rev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91754E83-AE94-4A1C-B91B-5AE3D6771819}" type="pres">
      <dgm:prSet presAssocID="{45A5105F-89F6-471C-892C-C6D22175E730}" presName="comp" presStyleCnt="0"/>
      <dgm:spPr/>
    </dgm:pt>
    <dgm:pt modelId="{1002018F-2122-4373-B62E-B5BB80755B5E}" type="pres">
      <dgm:prSet presAssocID="{45A5105F-89F6-471C-892C-C6D22175E730}" presName="box" presStyleLbl="node1" presStyleIdx="0" presStyleCnt="1" custLinFactNeighborX="0" custLinFactNeighborY="-10719"/>
      <dgm:spPr/>
      <dgm:t>
        <a:bodyPr/>
        <a:lstStyle/>
        <a:p>
          <a:pPr rtl="1"/>
          <a:endParaRPr lang="he-IL"/>
        </a:p>
      </dgm:t>
    </dgm:pt>
    <dgm:pt modelId="{6A814A6E-4089-4334-AB6D-6DE4F34719B1}" type="pres">
      <dgm:prSet presAssocID="{45A5105F-89F6-471C-892C-C6D22175E730}" presName="img" presStyleLbl="fgImgPlace1" presStyleIdx="0" presStyleCnt="1" custScaleX="72610" custScaleY="66603" custLinFactNeighborX="1773" custLinFactNeighborY="-2790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he-IL"/>
        </a:p>
      </dgm:t>
    </dgm:pt>
    <dgm:pt modelId="{D510392B-5650-42BE-8816-41F135868C68}" type="pres">
      <dgm:prSet presAssocID="{45A5105F-89F6-471C-892C-C6D22175E730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1D163063-3137-4A95-A1FF-87E6CDA7473C}" srcId="{70A0A8B4-04F0-4BCE-8A76-F8FA19502397}" destId="{45A5105F-89F6-471C-892C-C6D22175E730}" srcOrd="0" destOrd="0" parTransId="{1836CDC7-F76B-49B6-BFC5-CAF657F950A0}" sibTransId="{50B0C3CB-D478-45BE-929E-DDB2DFB94ECD}"/>
    <dgm:cxn modelId="{454C3C10-A053-4CCF-BC1F-56B7C53B0298}" type="presOf" srcId="{70A0A8B4-04F0-4BCE-8A76-F8FA19502397}" destId="{C605490E-47A2-413B-BAE0-B9E1B72F3D13}" srcOrd="0" destOrd="0" presId="urn:microsoft.com/office/officeart/2005/8/layout/vList4#1"/>
    <dgm:cxn modelId="{30299FAA-6EDA-4A4C-8689-91ED4372F9FB}" type="presOf" srcId="{45A5105F-89F6-471C-892C-C6D22175E730}" destId="{1002018F-2122-4373-B62E-B5BB80755B5E}" srcOrd="0" destOrd="0" presId="urn:microsoft.com/office/officeart/2005/8/layout/vList4#1"/>
    <dgm:cxn modelId="{C3AC465A-CFD3-46B6-ACF2-3AEBF31B0A22}" type="presOf" srcId="{45A5105F-89F6-471C-892C-C6D22175E730}" destId="{D510392B-5650-42BE-8816-41F135868C68}" srcOrd="1" destOrd="0" presId="urn:microsoft.com/office/officeart/2005/8/layout/vList4#1"/>
    <dgm:cxn modelId="{5100A257-B479-427A-A6D6-226E930EAC67}" type="presParOf" srcId="{C605490E-47A2-413B-BAE0-B9E1B72F3D13}" destId="{91754E83-AE94-4A1C-B91B-5AE3D6771819}" srcOrd="0" destOrd="0" presId="urn:microsoft.com/office/officeart/2005/8/layout/vList4#1"/>
    <dgm:cxn modelId="{A7D6CCE3-C471-4A56-8D5D-E0EEABB066A9}" type="presParOf" srcId="{91754E83-AE94-4A1C-B91B-5AE3D6771819}" destId="{1002018F-2122-4373-B62E-B5BB80755B5E}" srcOrd="0" destOrd="0" presId="urn:microsoft.com/office/officeart/2005/8/layout/vList4#1"/>
    <dgm:cxn modelId="{3EC27D1D-63AB-4301-B362-B1B98DADB6E5}" type="presParOf" srcId="{91754E83-AE94-4A1C-B91B-5AE3D6771819}" destId="{6A814A6E-4089-4334-AB6D-6DE4F34719B1}" srcOrd="1" destOrd="0" presId="urn:microsoft.com/office/officeart/2005/8/layout/vList4#1"/>
    <dgm:cxn modelId="{D018076B-4021-450D-B876-E205E0F131D0}" type="presParOf" srcId="{91754E83-AE94-4A1C-B91B-5AE3D6771819}" destId="{D510392B-5650-42BE-8816-41F135868C68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02018F-2122-4373-B62E-B5BB80755B5E}">
      <dsp:nvSpPr>
        <dsp:cNvPr id="0" name=""/>
        <dsp:cNvSpPr/>
      </dsp:nvSpPr>
      <dsp:spPr>
        <a:xfrm>
          <a:off x="0" y="0"/>
          <a:ext cx="7261307" cy="20103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kern="1200" dirty="0" smtClean="0">
            <a:latin typeface="Tahoma" pitchFamily="34" charset="0"/>
            <a:cs typeface="Tahoma" pitchFamily="34" charset="0"/>
          </a:endParaRP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>
              <a:latin typeface="Tahoma" pitchFamily="34" charset="0"/>
              <a:cs typeface="Tahoma" pitchFamily="34" charset="0"/>
            </a:rPr>
            <a:t>אישור הקמת מוסדות חדשים להשכלה גבוהה והסמכת מוסדות לקיים תכניות לימודים ולהעניק תואר אקדמי.</a:t>
          </a:r>
        </a:p>
        <a:p>
          <a:pPr lvl="0" algn="r" defTabSz="889000" rtl="1">
            <a:lnSpc>
              <a:spcPts val="1500"/>
            </a:lnSpc>
            <a:spcBef>
              <a:spcPct val="0"/>
            </a:spcBef>
            <a:spcAft>
              <a:spcPct val="35000"/>
            </a:spcAft>
          </a:pPr>
          <a:endParaRPr lang="he-IL" sz="2000" kern="1200" dirty="0" smtClean="0">
            <a:latin typeface="Tahoma" pitchFamily="34" charset="0"/>
            <a:cs typeface="Tahoma" pitchFamily="34" charset="0"/>
          </a:endParaRPr>
        </a:p>
        <a:p>
          <a:pPr lvl="0" algn="r" defTabSz="889000" rtl="1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>
              <a:latin typeface="Tahoma" pitchFamily="34" charset="0"/>
              <a:cs typeface="Tahoma" pitchFamily="34" charset="0"/>
            </a:rPr>
            <a:t>הערכה ובקרת איכות של תכניות לימוד קיימות.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400" kern="1200" dirty="0"/>
        </a:p>
      </dsp:txBody>
      <dsp:txXfrm>
        <a:off x="0" y="0"/>
        <a:ext cx="5608014" cy="2010312"/>
      </dsp:txXfrm>
    </dsp:sp>
    <dsp:sp modelId="{6A814A6E-4089-4334-AB6D-6DE4F34719B1}">
      <dsp:nvSpPr>
        <dsp:cNvPr id="0" name=""/>
        <dsp:cNvSpPr/>
      </dsp:nvSpPr>
      <dsp:spPr>
        <a:xfrm>
          <a:off x="5832650" y="20850"/>
          <a:ext cx="1054487" cy="107114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2CF75A1-E4C9-405A-92D9-996775423919}" type="datetimeFigureOut">
              <a:rPr lang="he-IL" smtClean="0"/>
              <a:t>י"ב/חשון/תש"פ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275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A6EA03D-111C-493B-A25F-2548B7F93C5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6000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8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6D74286-BADE-44B4-A6D0-397E7BCBE495}" type="datetimeFigureOut">
              <a:rPr lang="he-IL" smtClean="0"/>
              <a:pPr/>
              <a:t>י"ב/חשון/תש"פ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2018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7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1DBC774-1899-4924-8AB8-917EFFAC6F9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080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smtClean="0"/>
          </a:p>
        </p:txBody>
      </p:sp>
      <p:sp>
        <p:nvSpPr>
          <p:cNvPr id="81923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3ADC94-5ED0-4157-805A-93575B07BFAD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5105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C7BA-36EE-405A-8E05-1DA8A16F855B}" type="datetimeFigureOut">
              <a:rPr lang="he-IL" smtClean="0"/>
              <a:pPr/>
              <a:t>י"ב/חשון/תש"פ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BF55-17C7-42E1-A48C-1121D3AF0B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C7BA-36EE-405A-8E05-1DA8A16F855B}" type="datetimeFigureOut">
              <a:rPr lang="he-IL" smtClean="0"/>
              <a:pPr/>
              <a:t>י"ב/חשון/תש"פ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BF55-17C7-42E1-A48C-1121D3AF0B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C7BA-36EE-405A-8E05-1DA8A16F855B}" type="datetimeFigureOut">
              <a:rPr lang="he-IL" smtClean="0"/>
              <a:pPr/>
              <a:t>י"ב/חשון/תש"פ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BF55-17C7-42E1-A48C-1121D3AF0B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E0199-8C73-4CFE-B799-65469971EC31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35DF3-ADBE-4586-A176-3DC784DAE3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F221C-22D7-43A0-B4E2-1CCF1D4E41A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7606A-212C-4A04-A05C-CFD951F5C38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9A58F-818F-4FAD-BADA-56104EC340F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64FD2-BE5D-4D56-96A1-AD615B0696A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CA711-4EB4-4DCF-9047-03696E2CE9D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F7160-CA8A-4960-9A05-77C77CC1C1A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17578-37C2-4788-8A41-33E6278EAD8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2BD63-1752-42EE-9539-BB4D6C17222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9B35-77EC-4FB6-8A5C-EC9304D28721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F3E6-5676-4419-AE20-E33B9E5BD8E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71612-58EB-4081-9620-DA0CBE0B40E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94497-CFB7-4894-B3BE-DFA94FC28E6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CB617-7098-4132-BDA7-DC43E04A53B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5D77-5C7A-4194-A662-2BB3C4F2560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C7BA-36EE-405A-8E05-1DA8A16F855B}" type="datetimeFigureOut">
              <a:rPr lang="he-IL" smtClean="0"/>
              <a:pPr/>
              <a:t>י"ב/חשון/תש"פ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BF55-17C7-42E1-A48C-1121D3AF0B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69C24-3929-4365-B67A-533F6FB9563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0AC03-C817-4ECC-890B-171D92DFF1E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0A253-3A29-4E51-B536-297A954E7700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CDDCC-D834-455C-8363-863F6504219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563C6-7BCD-42B2-BAAB-ECA4368CB2C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2D1E1-83F2-442D-B364-CF864D7562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C7BA-36EE-405A-8E05-1DA8A16F855B}" type="datetimeFigureOut">
              <a:rPr lang="he-IL" smtClean="0"/>
              <a:pPr/>
              <a:t>י"ב/חשון/תש"פ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BF55-17C7-42E1-A48C-1121D3AF0B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C7BA-36EE-405A-8E05-1DA8A16F855B}" type="datetimeFigureOut">
              <a:rPr lang="he-IL" smtClean="0"/>
              <a:pPr/>
              <a:t>י"ב/חשון/תש"פ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BF55-17C7-42E1-A48C-1121D3AF0B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C7BA-36EE-405A-8E05-1DA8A16F855B}" type="datetimeFigureOut">
              <a:rPr lang="he-IL" smtClean="0"/>
              <a:pPr/>
              <a:t>י"ב/חשון/תש"פ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BF55-17C7-42E1-A48C-1121D3AF0B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C7BA-36EE-405A-8E05-1DA8A16F855B}" type="datetimeFigureOut">
              <a:rPr lang="he-IL" smtClean="0"/>
              <a:pPr/>
              <a:t>י"ב/חשון/תש"פ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BF55-17C7-42E1-A48C-1121D3AF0B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C7BA-36EE-405A-8E05-1DA8A16F855B}" type="datetimeFigureOut">
              <a:rPr lang="he-IL" smtClean="0"/>
              <a:pPr/>
              <a:t>י"ב/חשון/תש"פ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BF55-17C7-42E1-A48C-1121D3AF0B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C7BA-36EE-405A-8E05-1DA8A16F855B}" type="datetimeFigureOut">
              <a:rPr lang="he-IL" smtClean="0"/>
              <a:pPr/>
              <a:t>י"ב/חשון/תש"פ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BF55-17C7-42E1-A48C-1121D3AF0B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C7BA-36EE-405A-8E05-1DA8A16F855B}" type="datetimeFigureOut">
              <a:rPr lang="he-IL" smtClean="0"/>
              <a:pPr/>
              <a:t>י"ב/חשון/תש"פ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BF55-17C7-42E1-A48C-1121D3AF0B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DC7BA-36EE-405A-8E05-1DA8A16F855B}" type="datetimeFigureOut">
              <a:rPr lang="he-IL" smtClean="0"/>
              <a:pPr/>
              <a:t>י"ב/חשון/תש"פ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5BF55-17C7-42E1-A48C-1121D3AF0B8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6C110E-FEAE-42AB-9D9E-603FD262D64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F4D9C8-DF67-4A4D-8329-0315A99B1F95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he.org.il/" TargetMode="Externa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5"/>
          <p:cNvSpPr>
            <a:spLocks noChangeArrowheads="1"/>
          </p:cNvSpPr>
          <p:nvPr/>
        </p:nvSpPr>
        <p:spPr bwMode="auto">
          <a:xfrm>
            <a:off x="8153400" y="304800"/>
            <a:ext cx="228600" cy="990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8850" name="Rectangle 3"/>
          <p:cNvSpPr txBox="1">
            <a:spLocks noChangeArrowheads="1"/>
          </p:cNvSpPr>
          <p:nvPr/>
        </p:nvSpPr>
        <p:spPr bwMode="auto">
          <a:xfrm>
            <a:off x="0" y="2749591"/>
            <a:ext cx="9144000" cy="135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Aft>
                <a:spcPct val="0"/>
              </a:spcAft>
              <a:buClr>
                <a:srgbClr val="4F81BD"/>
              </a:buClr>
            </a:pPr>
            <a:r>
              <a:rPr lang="he-IL" sz="32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מלגות הצטיינות</a:t>
            </a:r>
          </a:p>
          <a:p>
            <a:pPr algn="ctr" fontAlgn="base">
              <a:spcAft>
                <a:spcPct val="0"/>
              </a:spcAft>
              <a:buClr>
                <a:srgbClr val="4F81BD"/>
              </a:buClr>
            </a:pPr>
            <a:r>
              <a:rPr lang="he-IL" sz="32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ככלי למימוש מדיניות מל"ג-ות"ת</a:t>
            </a:r>
          </a:p>
          <a:p>
            <a:pPr algn="ctr" fontAlgn="base">
              <a:spcAft>
                <a:spcPct val="0"/>
              </a:spcAft>
              <a:buClr>
                <a:srgbClr val="4F81BD"/>
              </a:buClr>
            </a:pPr>
            <a:endParaRPr lang="he-IL" sz="2800" b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pPr algn="ctr" fontAlgn="base">
              <a:spcAft>
                <a:spcPct val="0"/>
              </a:spcAft>
              <a:buClr>
                <a:srgbClr val="4F81BD"/>
              </a:buClr>
            </a:pPr>
            <a:r>
              <a:rPr lang="he-IL" sz="24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אמיר גת,</a:t>
            </a:r>
          </a:p>
          <a:p>
            <a:pPr algn="ctr" fontAlgn="base">
              <a:spcAft>
                <a:spcPct val="0"/>
              </a:spcAft>
              <a:buClr>
                <a:srgbClr val="4F81BD"/>
              </a:buClr>
            </a:pPr>
            <a:r>
              <a:rPr lang="he-IL" sz="24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ממונה הקצבות למחקר, ות"ת</a:t>
            </a:r>
          </a:p>
        </p:txBody>
      </p:sp>
      <p:sp>
        <p:nvSpPr>
          <p:cNvPr id="78851" name="Rectangle 22"/>
          <p:cNvSpPr>
            <a:spLocks noChangeArrowheads="1"/>
          </p:cNvSpPr>
          <p:nvPr/>
        </p:nvSpPr>
        <p:spPr bwMode="auto">
          <a:xfrm>
            <a:off x="152400" y="5013176"/>
            <a:ext cx="8839200" cy="135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Font typeface="Wingdings" pitchFamily="2" charset="2"/>
              <a:buNone/>
            </a:pPr>
            <a:r>
              <a:rPr lang="he-IL" sz="23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כנס </a:t>
            </a:r>
            <a:r>
              <a:rPr lang="he-IL" sz="23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ליוצאים לחו"ל </a:t>
            </a:r>
            <a:r>
              <a:rPr lang="he-IL" sz="23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לדוקטורט ולפוסט-דוקטורט,</a:t>
            </a:r>
            <a:endParaRPr lang="en-US" sz="2300" b="1" dirty="0" smtClean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Font typeface="Wingdings" pitchFamily="2" charset="2"/>
              <a:buNone/>
            </a:pPr>
            <a:r>
              <a:rPr lang="he-IL" sz="23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אוניברסיטת בן גוריון,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Font typeface="Wingdings" pitchFamily="2" charset="2"/>
              <a:buNone/>
            </a:pPr>
            <a:r>
              <a:rPr lang="he-IL" sz="23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11 נובמבר 2019</a:t>
            </a:r>
            <a:endParaRPr lang="en-US" sz="2800" b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AutoShape 2" descr="תוצאת תמונה עבור ‪post doc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" name="AutoShape 4" descr="תוצאת תמונה עבור ‪post doc‬‏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grpSp>
        <p:nvGrpSpPr>
          <p:cNvPr id="10" name="קבוצה 9"/>
          <p:cNvGrpSpPr>
            <a:grpSpLocks/>
          </p:cNvGrpSpPr>
          <p:nvPr/>
        </p:nvGrpSpPr>
        <p:grpSpPr bwMode="auto">
          <a:xfrm>
            <a:off x="2339752" y="43126"/>
            <a:ext cx="4376737" cy="1945714"/>
            <a:chOff x="0" y="-47625"/>
            <a:chExt cx="4238625" cy="1752600"/>
          </a:xfrm>
        </p:grpSpPr>
        <p:pic>
          <p:nvPicPr>
            <p:cNvPr id="11" name="Picture 2" descr="LOGOwhiteFinalwithBlueText copy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3937" y="-47625"/>
              <a:ext cx="2190750" cy="161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1"/>
            <p:cNvSpPr txBox="1">
              <a:spLocks noChangeArrowheads="1"/>
            </p:cNvSpPr>
            <p:nvPr/>
          </p:nvSpPr>
          <p:spPr bwMode="auto">
            <a:xfrm>
              <a:off x="0" y="1438275"/>
              <a:ext cx="4238625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he-IL" sz="900" b="0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Calibri" panose="020F0502020204030204" pitchFamily="34" charset="0"/>
                  <a:ea typeface="Arial" panose="020B0604020202020204" pitchFamily="34" charset="0"/>
                </a:rPr>
                <a:t>Planning &amp; Budgeting Committee |</a:t>
              </a:r>
              <a:r>
                <a:rPr kumimoji="0" lang="en-US" altLang="he-IL" sz="900" b="0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David" panose="020E0502060401010101" pitchFamily="34" charset="-79"/>
                  <a:ea typeface="Arial" panose="020B0604020202020204" pitchFamily="34" charset="0"/>
                  <a:cs typeface="David" panose="020E0502060401010101" pitchFamily="34" charset="-79"/>
                </a:rPr>
                <a:t> </a:t>
              </a:r>
              <a:r>
                <a:rPr kumimoji="0" lang="he-IL" altLang="he-IL" sz="900" b="0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David" panose="020E0502060401010101" pitchFamily="34" charset="-79"/>
                  <a:ea typeface="Arial" panose="020B0604020202020204" pitchFamily="34" charset="0"/>
                  <a:cs typeface="David" panose="020E0502060401010101" pitchFamily="34" charset="-79"/>
                </a:rPr>
                <a:t>הוועדה לתכנון ותקצוב</a:t>
              </a:r>
              <a:r>
                <a:rPr kumimoji="0" lang="en-US" altLang="he-IL" sz="900" b="0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David" panose="020E0502060401010101" pitchFamily="34" charset="-79"/>
                  <a:ea typeface="Arial" panose="020B0604020202020204" pitchFamily="34" charset="0"/>
                  <a:cs typeface="David" panose="020E0502060401010101" pitchFamily="34" charset="-79"/>
                </a:rPr>
                <a:t> </a:t>
              </a:r>
              <a:endPara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5"/>
          <p:cNvSpPr>
            <a:spLocks noChangeArrowheads="1"/>
          </p:cNvSpPr>
          <p:nvPr/>
        </p:nvSpPr>
        <p:spPr bwMode="auto">
          <a:xfrm>
            <a:off x="8153400" y="304800"/>
            <a:ext cx="228600" cy="990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>
              <a:latin typeface="Calibri" pitchFamily="34" charset="0"/>
            </a:endParaRPr>
          </a:p>
        </p:txBody>
      </p:sp>
      <p:sp>
        <p:nvSpPr>
          <p:cNvPr id="2052" name="Rectangle 3"/>
          <p:cNvSpPr txBox="1">
            <a:spLocks noChangeArrowheads="1"/>
          </p:cNvSpPr>
          <p:nvPr/>
        </p:nvSpPr>
        <p:spPr bwMode="auto">
          <a:xfrm>
            <a:off x="60960" y="-14732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מלגות הצטיינות לחברה הערבית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868680" y="548640"/>
            <a:ext cx="7497763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5" name="Slide Number Placeholder 9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B4323BA-1D7B-4EB8-9E3E-08F1573E32B4}" type="slidenum">
              <a:rPr lang="he-IL" sz="1200">
                <a:solidFill>
                  <a:srgbClr val="898989"/>
                </a:solidFill>
                <a:latin typeface="Calibri" pitchFamily="34" charset="0"/>
              </a:rPr>
              <a:pPr algn="r"/>
              <a:t>10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" name="Rectangle 15"/>
          <p:cNvSpPr/>
          <p:nvPr/>
        </p:nvSpPr>
        <p:spPr>
          <a:xfrm>
            <a:off x="287132" y="791187"/>
            <a:ext cx="8660858" cy="538865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0850" indent="-450850" algn="just">
              <a:lnSpc>
                <a:spcPts val="2700"/>
              </a:lnSpc>
              <a:buFont typeface="Wingdings" pitchFamily="2" charset="2"/>
              <a:buChar char="v"/>
            </a:pP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בתקציב ות"ת יש רצף של תכניות מלגות הצטיינות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לחברה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הערבית המתחיל ברמת 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התואר השני המחקרי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ומסתיים בתכנית 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</a:t>
            </a: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מעוף לקליטת סגל ערבי 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מצטיין.</a:t>
            </a:r>
          </a:p>
          <a:p>
            <a:pPr marL="450850" indent="-450850" algn="just">
              <a:lnSpc>
                <a:spcPts val="1000"/>
              </a:lnSpc>
              <a:buFont typeface="Wingdings" pitchFamily="2" charset="2"/>
              <a:buChar char="v"/>
            </a:pPr>
            <a:endParaRPr lang="he-IL" sz="2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0850" indent="-450850" algn="just">
              <a:lnSpc>
                <a:spcPts val="1000"/>
              </a:lnSpc>
              <a:buFont typeface="Wingdings" pitchFamily="2" charset="2"/>
              <a:buChar char="v"/>
            </a:pPr>
            <a:endParaRPr lang="he-IL" sz="2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0850" indent="-450850" algn="just">
              <a:lnSpc>
                <a:spcPts val="2700"/>
              </a:lnSpc>
              <a:buFont typeface="Wingdings" pitchFamily="2" charset="2"/>
              <a:buChar char="v"/>
            </a:pP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המלגות לפוסט-דוקטורנטים</a:t>
            </a:r>
          </a:p>
          <a:p>
            <a:pPr algn="just">
              <a:lnSpc>
                <a:spcPts val="2700"/>
              </a:lnSpc>
            </a:pP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מצטיינים מהחברה הערבית -</a:t>
            </a:r>
            <a:endParaRPr lang="he-IL" sz="2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מחזור הפעילות הראשון בתכנית: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תשע"ד (2014/2013).</a:t>
            </a:r>
            <a:endParaRPr lang="he-IL" sz="2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מספר מלגות -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עד 14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דו-שנתיות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במחזור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800100" lvl="1"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גובה המלגה 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אלף דולר בשנה.</a:t>
            </a:r>
          </a:p>
          <a:p>
            <a:pPr marL="800100" lvl="1" indent="-342900" algn="just">
              <a:lnSpc>
                <a:spcPts val="1500"/>
              </a:lnSpc>
              <a:buFont typeface="Wingdings" panose="05000000000000000000" pitchFamily="2" charset="2"/>
              <a:buChar char="ü"/>
            </a:pPr>
            <a:endParaRPr lang="he-IL" sz="2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0850" indent="-450850" algn="just">
              <a:lnSpc>
                <a:spcPts val="27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</a:t>
            </a: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המלגות לדוקטורנטים מצטיינים מהחברה הערבית -</a:t>
            </a:r>
            <a:endParaRPr lang="he-IL" sz="2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מחזור הפעילות הראשון בתכנית: תשס"ג (2003/2002).</a:t>
            </a:r>
            <a:endParaRPr lang="he-IL" sz="2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מספר מלגות -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עד 14 מלגות תלת-שנתיות במחזור.</a:t>
            </a:r>
          </a:p>
          <a:p>
            <a:pPr marL="800100" lvl="1"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גובה המלגה -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כ-60 אלף ₪ בשנה +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אלפי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₪ עבור מענק לכיסוי הוצאות מחקר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650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5"/>
          <p:cNvSpPr>
            <a:spLocks noChangeArrowheads="1"/>
          </p:cNvSpPr>
          <p:nvPr/>
        </p:nvSpPr>
        <p:spPr bwMode="auto">
          <a:xfrm>
            <a:off x="8153400" y="304800"/>
            <a:ext cx="228600" cy="990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>
              <a:latin typeface="Calibri" pitchFamily="34" charset="0"/>
            </a:endParaRPr>
          </a:p>
        </p:txBody>
      </p:sp>
      <p:sp>
        <p:nvSpPr>
          <p:cNvPr id="2052" name="Rectangle 3"/>
          <p:cNvSpPr txBox="1">
            <a:spLocks noChangeArrowheads="1"/>
          </p:cNvSpPr>
          <p:nvPr/>
        </p:nvSpPr>
        <p:spPr bwMode="auto">
          <a:xfrm>
            <a:off x="60960" y="-14732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מלגות נוספות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868680" y="548640"/>
            <a:ext cx="7497763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5" name="Slide Number Placeholder 9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B4323BA-1D7B-4EB8-9E3E-08F1573E32B4}" type="slidenum">
              <a:rPr lang="he-IL" sz="1200">
                <a:solidFill>
                  <a:srgbClr val="898989"/>
                </a:solidFill>
                <a:latin typeface="Calibri" pitchFamily="34" charset="0"/>
              </a:rPr>
              <a:pPr algn="r"/>
              <a:t>11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" name="Rectangle 15"/>
          <p:cNvSpPr/>
          <p:nvPr/>
        </p:nvSpPr>
        <p:spPr>
          <a:xfrm>
            <a:off x="323136" y="792481"/>
            <a:ext cx="8588850" cy="517064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0850" indent="-450850" algn="just">
              <a:lnSpc>
                <a:spcPts val="2700"/>
              </a:lnSpc>
              <a:buFont typeface="Wingdings" pitchFamily="2" charset="2"/>
              <a:buChar char="v"/>
            </a:pP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</a:t>
            </a:r>
            <a:r>
              <a:rPr lang="he-IL" sz="22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רוטנשטרייך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לדוקטורנטים מצטיינים במדעי הרוח -</a:t>
            </a:r>
          </a:p>
          <a:p>
            <a:pPr marL="800100" lvl="1"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מספר מלגות -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עד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תלת-שנתיות במחזור.</a:t>
            </a:r>
          </a:p>
          <a:p>
            <a:pPr marL="800100" lvl="1"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גובה המלגה -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אלף ₪ בשנה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הממומנים בחלקים שווים ע"י ות"ת וע"י האוניברסיטה.</a:t>
            </a:r>
            <a:endParaRPr lang="he-IL" sz="2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0850" indent="-450850" algn="just">
              <a:lnSpc>
                <a:spcPts val="2000"/>
              </a:lnSpc>
              <a:buFont typeface="Wingdings" pitchFamily="2" charset="2"/>
              <a:buChar char="v"/>
            </a:pPr>
            <a:endParaRPr lang="he-IL" sz="2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0850" indent="-450850" algn="just">
              <a:lnSpc>
                <a:spcPts val="2700"/>
              </a:lnSpc>
              <a:buFont typeface="Wingdings" pitchFamily="2" charset="2"/>
              <a:buChar char="v"/>
            </a:pP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</a:t>
            </a:r>
            <a:r>
              <a:rPr lang="he-IL" sz="22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לבציון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לדוקטורנטים מצטיינים מהפריפריה -</a:t>
            </a:r>
            <a:endParaRPr lang="he-IL" sz="2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מספר מלגות -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עד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תלת-שנתיות במחזור.</a:t>
            </a:r>
          </a:p>
          <a:p>
            <a:pPr marL="800100" lvl="1"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גובה המלגה -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כ-60 אלף ₪ בשנה + 10 אלפי ₪ עבור מענק לכיסוי הוצאות מחקר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800100" lvl="1" indent="-342900" algn="just">
              <a:lnSpc>
                <a:spcPts val="2000"/>
              </a:lnSpc>
              <a:buFont typeface="Wingdings" panose="05000000000000000000" pitchFamily="2" charset="2"/>
              <a:buChar char="ü"/>
            </a:pPr>
            <a:endParaRPr lang="he-IL" sz="2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0850" indent="-450850" algn="just">
              <a:lnSpc>
                <a:spcPts val="2700"/>
              </a:lnSpc>
              <a:buFont typeface="Wingdings" pitchFamily="2" charset="2"/>
              <a:buChar char="v"/>
            </a:pP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לדוקטורנטים מצטיינים בכלכלת ישראל -</a:t>
            </a:r>
            <a:endParaRPr lang="he-IL" sz="2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מספר מלגות -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עד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דו-שנתיות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במחזור.</a:t>
            </a:r>
          </a:p>
          <a:p>
            <a:pPr marL="800100" lvl="1"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גובה המלגה -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אלף ₪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בשנה.</a:t>
            </a:r>
            <a:endParaRPr lang="he-IL" sz="2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endParaRPr lang="he-IL" sz="2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19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5"/>
          <p:cNvSpPr>
            <a:spLocks noChangeArrowheads="1"/>
          </p:cNvSpPr>
          <p:nvPr/>
        </p:nvSpPr>
        <p:spPr bwMode="auto">
          <a:xfrm>
            <a:off x="8153400" y="304800"/>
            <a:ext cx="228600" cy="990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>
              <a:latin typeface="Calibri" pitchFamily="34" charset="0"/>
            </a:endParaRPr>
          </a:p>
        </p:txBody>
      </p:sp>
      <p:sp>
        <p:nvSpPr>
          <p:cNvPr id="2052" name="Rectangle 3"/>
          <p:cNvSpPr txBox="1">
            <a:spLocks noChangeArrowheads="1"/>
          </p:cNvSpPr>
          <p:nvPr/>
        </p:nvSpPr>
        <p:spPr bwMode="auto">
          <a:xfrm>
            <a:off x="60960" y="-14732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סיכום </a:t>
            </a:r>
            <a:r>
              <a:rPr lang="he-IL" sz="28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ו</a:t>
            </a:r>
            <a:r>
              <a:rPr lang="he-IL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דגשים לסיום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868680" y="548640"/>
            <a:ext cx="7497763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5" name="Slide Number Placeholder 9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B4323BA-1D7B-4EB8-9E3E-08F1573E32B4}" type="slidenum">
              <a:rPr lang="he-IL" sz="1200">
                <a:solidFill>
                  <a:srgbClr val="898989"/>
                </a:solidFill>
                <a:latin typeface="Calibri" pitchFamily="34" charset="0"/>
              </a:rPr>
              <a:pPr algn="r"/>
              <a:t>12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" name="Rectangle 15"/>
          <p:cNvSpPr/>
          <p:nvPr/>
        </p:nvSpPr>
        <p:spPr>
          <a:xfrm>
            <a:off x="287132" y="643704"/>
            <a:ext cx="8660858" cy="586314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0850" lvl="5" indent="-450850" algn="just">
              <a:lnSpc>
                <a:spcPts val="2700"/>
              </a:lnSpc>
              <a:buFont typeface="Wingdings" pitchFamily="2" charset="2"/>
              <a:buChar char="v"/>
            </a:pP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תכניות מלגות ההצטיינות של ות"ת הן 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תכניות תחרותיות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המבוססות על </a:t>
            </a:r>
            <a:r>
              <a:rPr lang="he-IL" sz="22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מצויינות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0850" lvl="5" indent="-450850" algn="just">
              <a:lnSpc>
                <a:spcPts val="1500"/>
              </a:lnSpc>
              <a:buFont typeface="Wingdings" pitchFamily="2" charset="2"/>
              <a:buChar char="v"/>
            </a:pPr>
            <a:endParaRPr lang="he-IL" sz="2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0850" lvl="5" indent="-450850" algn="just">
              <a:lnSpc>
                <a:spcPts val="2700"/>
              </a:lnSpc>
              <a:buFont typeface="Wingdings" pitchFamily="2" charset="2"/>
              <a:buChar char="v"/>
            </a:pP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הגשת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מועמדויות לתכניות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אלה נעשית </a:t>
            </a: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אך ורק באמצעות המוסדות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(אין הגשות פרטיות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ובמקרים רבים כפופה ההגשה 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להליך שיפוט פנימי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במוסדות.</a:t>
            </a:r>
          </a:p>
          <a:p>
            <a:pPr marL="450850" lvl="5" indent="-450850" algn="just">
              <a:lnSpc>
                <a:spcPts val="1500"/>
              </a:lnSpc>
              <a:buFont typeface="Wingdings" pitchFamily="2" charset="2"/>
              <a:buChar char="v"/>
            </a:pPr>
            <a:endParaRPr lang="he-IL" sz="2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0850" lvl="5" indent="-450850" algn="just">
              <a:lnSpc>
                <a:spcPts val="2700"/>
              </a:lnSpc>
              <a:buFont typeface="Wingdings" pitchFamily="2" charset="2"/>
              <a:buChar char="v"/>
            </a:pP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לפיכך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עמידה בקשר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עם הגופים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האחראים במוסדכם על  ההגשה - 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הכרחית!</a:t>
            </a:r>
            <a:endParaRPr lang="he-IL" sz="2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0850" indent="-450850" algn="just">
              <a:lnSpc>
                <a:spcPts val="1500"/>
              </a:lnSpc>
              <a:buFont typeface="Wingdings" pitchFamily="2" charset="2"/>
              <a:buChar char="v"/>
            </a:pPr>
            <a:endParaRPr lang="he-IL" sz="2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0850" indent="-450850" algn="just">
              <a:lnSpc>
                <a:spcPts val="2700"/>
              </a:lnSpc>
              <a:buFont typeface="Wingdings" pitchFamily="2" charset="2"/>
              <a:buChar char="v"/>
            </a:pP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כדי להתעדכן בתכניות חדשות הנפתחות ע"י </a:t>
            </a:r>
            <a:r>
              <a:rPr lang="he-IL" sz="22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המל"ג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22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והות"ת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תכניות מלגות הצטיינות ותכניות אחרות, מוצע לעקוב אחר ההתפתחויות באתר </a:t>
            </a:r>
            <a:r>
              <a:rPr lang="he-IL" sz="22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המל"ג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400" dirty="0">
                <a:hlinkClick r:id="rId2"/>
              </a:rPr>
              <a:t>https://che.org.il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pPr marL="450850" indent="-450850" algn="just">
              <a:lnSpc>
                <a:spcPts val="1500"/>
              </a:lnSpc>
              <a:buFont typeface="Wingdings" pitchFamily="2" charset="2"/>
              <a:buChar char="v"/>
            </a:pPr>
            <a:endParaRPr lang="he-IL" sz="2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0850" indent="-450850" algn="just">
              <a:lnSpc>
                <a:spcPts val="3000"/>
              </a:lnSpc>
              <a:buFont typeface="Wingdings" pitchFamily="2" charset="2"/>
              <a:buChar char="v"/>
            </a:pP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גם בעניין ה"התעדכנות", הקשר עם הגורמים האחראים במוסד, אליהם מגיע מידע מגורמים רבים ומגוונים - הכרחי,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ישפר את הסיכוי למצוא את התכניות שיאפשרו לכם להגשים את חלומותיכם האקדמיים.</a:t>
            </a:r>
            <a:endParaRPr lang="he-IL" sz="2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43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343081"/>
            <a:ext cx="46482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endParaRPr lang="he-IL" sz="3200" b="1" dirty="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endParaRPr lang="he-IL" sz="3600" b="1" dirty="0" smtClean="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he-IL" sz="3600" b="1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תודה ובהצלחה!</a:t>
            </a:r>
          </a:p>
          <a:p>
            <a:pPr algn="ctr"/>
            <a:endParaRPr lang="he-IL" b="1" dirty="0" smtClean="0">
              <a:solidFill>
                <a:srgbClr val="34354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" name="קבוצה 7"/>
          <p:cNvGrpSpPr>
            <a:grpSpLocks/>
          </p:cNvGrpSpPr>
          <p:nvPr/>
        </p:nvGrpSpPr>
        <p:grpSpPr bwMode="auto">
          <a:xfrm>
            <a:off x="2497931" y="260648"/>
            <a:ext cx="4376737" cy="1945714"/>
            <a:chOff x="0" y="-47625"/>
            <a:chExt cx="4238625" cy="1752600"/>
          </a:xfrm>
        </p:grpSpPr>
        <p:pic>
          <p:nvPicPr>
            <p:cNvPr id="9" name="Picture 2" descr="LOGOwhiteFinalwithBlueText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3937" y="-47625"/>
              <a:ext cx="2190750" cy="161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1"/>
            <p:cNvSpPr txBox="1">
              <a:spLocks noChangeArrowheads="1"/>
            </p:cNvSpPr>
            <p:nvPr/>
          </p:nvSpPr>
          <p:spPr bwMode="auto">
            <a:xfrm>
              <a:off x="0" y="1438275"/>
              <a:ext cx="4238625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he-IL" sz="900" b="0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Calibri" panose="020F0502020204030204" pitchFamily="34" charset="0"/>
                  <a:ea typeface="Arial" panose="020B0604020202020204" pitchFamily="34" charset="0"/>
                </a:rPr>
                <a:t>Planning &amp; Budgeting Committee |</a:t>
              </a:r>
              <a:r>
                <a:rPr kumimoji="0" lang="en-US" altLang="he-IL" sz="900" b="0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David" panose="020E0502060401010101" pitchFamily="34" charset="-79"/>
                  <a:ea typeface="Arial" panose="020B0604020202020204" pitchFamily="34" charset="0"/>
                  <a:cs typeface="David" panose="020E0502060401010101" pitchFamily="34" charset="-79"/>
                </a:rPr>
                <a:t> </a:t>
              </a:r>
              <a:r>
                <a:rPr kumimoji="0" lang="he-IL" altLang="he-IL" sz="900" b="0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David" panose="020E0502060401010101" pitchFamily="34" charset="-79"/>
                  <a:ea typeface="Arial" panose="020B0604020202020204" pitchFamily="34" charset="0"/>
                  <a:cs typeface="David" panose="020E0502060401010101" pitchFamily="34" charset="-79"/>
                </a:rPr>
                <a:t>הוועדה לתכנון ותקצוב</a:t>
              </a:r>
              <a:r>
                <a:rPr kumimoji="0" lang="en-US" altLang="he-IL" sz="900" b="0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David" panose="020E0502060401010101" pitchFamily="34" charset="-79"/>
                  <a:ea typeface="Arial" panose="020B0604020202020204" pitchFamily="34" charset="0"/>
                  <a:cs typeface="David" panose="020E0502060401010101" pitchFamily="34" charset="-79"/>
                </a:rPr>
                <a:t> </a:t>
              </a:r>
              <a:endParaRPr kumimoji="0" lang="he-IL" altLang="he-I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 txBox="1">
            <a:spLocks noChangeArrowheads="1"/>
          </p:cNvSpPr>
          <p:nvPr/>
        </p:nvSpPr>
        <p:spPr bwMode="auto">
          <a:xfrm>
            <a:off x="624681" y="70764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המועצה להשכלה גבוהה (מל"ג)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he-IL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והוועדה לתכנון ותקצוב (ות"ת)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838199" y="1052736"/>
            <a:ext cx="7497763" cy="0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179512" y="1272710"/>
          <a:ext cx="7261307" cy="2012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7651886" y="1272709"/>
            <a:ext cx="1308493" cy="201227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/>
              <a:t>המל"ג</a:t>
            </a:r>
            <a:endParaRPr lang="he-IL" sz="2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7592227" y="3547872"/>
            <a:ext cx="1368152" cy="302433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/>
              <a:t>הות"ת</a:t>
            </a:r>
            <a:endParaRPr lang="he-IL" sz="2400" b="1" dirty="0"/>
          </a:p>
        </p:txBody>
      </p:sp>
      <p:sp>
        <p:nvSpPr>
          <p:cNvPr id="9" name="מלבן מעוגל 8"/>
          <p:cNvSpPr/>
          <p:nvPr/>
        </p:nvSpPr>
        <p:spPr>
          <a:xfrm>
            <a:off x="6033132" y="2397514"/>
            <a:ext cx="1049040" cy="847455"/>
          </a:xfrm>
          <a:prstGeom prst="roundRect">
            <a:avLst>
              <a:gd name="adj" fmla="val 10000"/>
            </a:avLst>
          </a:prstGeom>
          <a:blipFill rotWithShape="1">
            <a:blip r:embed="rId8"/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5" name="קבוצה 14"/>
          <p:cNvGrpSpPr/>
          <p:nvPr/>
        </p:nvGrpSpPr>
        <p:grpSpPr>
          <a:xfrm>
            <a:off x="179512" y="3559013"/>
            <a:ext cx="7257694" cy="3024334"/>
            <a:chOff x="-12163" y="0"/>
            <a:chExt cx="7054287" cy="2014255"/>
          </a:xfrm>
          <a:scene3d>
            <a:camera prst="orthographicFront"/>
            <a:lightRig rig="flat" dir="t"/>
          </a:scene3d>
        </p:grpSpPr>
        <p:sp>
          <p:nvSpPr>
            <p:cNvPr id="16" name="מלבן מעוגל 15"/>
            <p:cNvSpPr/>
            <p:nvPr/>
          </p:nvSpPr>
          <p:spPr>
            <a:xfrm>
              <a:off x="0" y="0"/>
              <a:ext cx="7042124" cy="2014255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7" name="TextBox 16"/>
            <p:cNvSpPr txBox="1"/>
            <p:nvPr/>
          </p:nvSpPr>
          <p:spPr>
            <a:xfrm>
              <a:off x="-12163" y="77680"/>
              <a:ext cx="5545070" cy="164882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2000" kern="1200" dirty="0" smtClean="0">
                <a:latin typeface="Tahoma" pitchFamily="34" charset="0"/>
                <a:cs typeface="Tahoma" pitchFamily="34" charset="0"/>
              </a:endParaRPr>
            </a:p>
            <a:p>
              <a:pPr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000" kern="1200" dirty="0" smtClean="0">
                  <a:latin typeface="Tahoma" pitchFamily="34" charset="0"/>
                  <a:cs typeface="Tahoma" pitchFamily="34" charset="0"/>
                </a:rPr>
                <a:t>תכנון </a:t>
              </a:r>
              <a:r>
                <a:rPr lang="he-IL" sz="2000" dirty="0">
                  <a:latin typeface="Tahoma" pitchFamily="34" charset="0"/>
                  <a:cs typeface="Tahoma" pitchFamily="34" charset="0"/>
                </a:rPr>
                <a:t>לאומי של פיתוח ההשכלה הגבוהה.</a:t>
              </a:r>
            </a:p>
            <a:p>
              <a:r>
                <a:rPr lang="he-IL" sz="2000" dirty="0">
                  <a:latin typeface="Tahoma" pitchFamily="34" charset="0"/>
                  <a:cs typeface="Tahoma" pitchFamily="34" charset="0"/>
                </a:rPr>
                <a:t>הצעת תקציב המדינה להשכלה </a:t>
              </a:r>
              <a:r>
                <a:rPr lang="he-IL" sz="2000" dirty="0" smtClean="0">
                  <a:latin typeface="Tahoma" pitchFamily="34" charset="0"/>
                  <a:cs typeface="Tahoma" pitchFamily="34" charset="0"/>
                </a:rPr>
                <a:t>הגבוהה והקצאתו </a:t>
              </a:r>
              <a:r>
                <a:rPr lang="he-IL" sz="2000" dirty="0" smtClean="0">
                  <a:latin typeface="Tahoma" pitchFamily="34" charset="0"/>
                  <a:cs typeface="Tahoma" pitchFamily="34" charset="0"/>
                </a:rPr>
                <a:t>בין </a:t>
              </a:r>
              <a:r>
                <a:rPr lang="he-IL" sz="2000" dirty="0" smtClean="0">
                  <a:latin typeface="Tahoma" pitchFamily="34" charset="0"/>
                  <a:cs typeface="Tahoma" pitchFamily="34" charset="0"/>
                </a:rPr>
                <a:t>מוסדות המערכת.</a:t>
              </a:r>
              <a:endParaRPr lang="he-IL" sz="2000" dirty="0">
                <a:latin typeface="Tahoma" pitchFamily="34" charset="0"/>
                <a:cs typeface="Tahoma" pitchFamily="34" charset="0"/>
              </a:endParaRPr>
            </a:p>
            <a:p>
              <a:pPr>
                <a:lnSpc>
                  <a:spcPts val="1000"/>
                </a:lnSpc>
              </a:pPr>
              <a:endParaRPr lang="he-IL" sz="2000" dirty="0" smtClean="0"/>
            </a:p>
            <a:p>
              <a:pPr lvl="0"/>
              <a:r>
                <a:rPr lang="he-IL" sz="2000" dirty="0">
                  <a:latin typeface="Tahoma" pitchFamily="34" charset="0"/>
                  <a:cs typeface="Tahoma" pitchFamily="34" charset="0"/>
                </a:rPr>
                <a:t>בחינת בקשות לפתיחת מוסדות חדשים או תכניות אקדמיות מהיבטים של תכנון </a:t>
              </a:r>
              <a:r>
                <a:rPr lang="he-IL" sz="2000" dirty="0" smtClean="0">
                  <a:latin typeface="Tahoma" pitchFamily="34" charset="0"/>
                  <a:cs typeface="Tahoma" pitchFamily="34" charset="0"/>
                </a:rPr>
                <a:t>ותקצוב.</a:t>
              </a:r>
              <a:endParaRPr lang="he-IL" sz="2000" dirty="0">
                <a:latin typeface="Tahoma" pitchFamily="34" charset="0"/>
                <a:cs typeface="Tahoma" pitchFamily="34" charset="0"/>
              </a:endParaRPr>
            </a:p>
            <a:p>
              <a:pPr>
                <a:lnSpc>
                  <a:spcPts val="1000"/>
                </a:lnSpc>
              </a:pPr>
              <a:endParaRPr lang="he-IL" sz="2000" dirty="0"/>
            </a:p>
            <a:p>
              <a:r>
                <a:rPr lang="he-IL" sz="2000" dirty="0" smtClean="0">
                  <a:latin typeface="Tahoma" pitchFamily="34" charset="0"/>
                  <a:cs typeface="Tahoma" pitchFamily="34" charset="0"/>
                </a:rPr>
                <a:t>לפעול לייעול </a:t>
              </a:r>
              <a:r>
                <a:rPr lang="he-IL" sz="2000" dirty="0">
                  <a:latin typeface="Tahoma" pitchFamily="34" charset="0"/>
                  <a:cs typeface="Tahoma" pitchFamily="34" charset="0"/>
                </a:rPr>
                <a:t>המוסדות </a:t>
              </a:r>
              <a:r>
                <a:rPr lang="he-IL" sz="2000" dirty="0" smtClean="0">
                  <a:latin typeface="Tahoma" pitchFamily="34" charset="0"/>
                  <a:cs typeface="Tahoma" pitchFamily="34" charset="0"/>
                </a:rPr>
                <a:t>ולמען </a:t>
              </a:r>
              <a:r>
                <a:rPr lang="he-IL" sz="2000" dirty="0">
                  <a:latin typeface="Tahoma" pitchFamily="34" charset="0"/>
                  <a:cs typeface="Tahoma" pitchFamily="34" charset="0"/>
                </a:rPr>
                <a:t>תיאום ביניהם ולעקוב אחר ניצול התקציבים במוסדות כדי למנוע גירעונות או </a:t>
              </a:r>
              <a:r>
                <a:rPr lang="he-IL" sz="2000" dirty="0" smtClean="0">
                  <a:latin typeface="Tahoma" pitchFamily="34" charset="0"/>
                  <a:cs typeface="Tahoma" pitchFamily="34" charset="0"/>
                </a:rPr>
                <a:t>חריגות.</a:t>
              </a:r>
              <a:endParaRPr lang="he-IL" sz="2400" kern="1200" dirty="0"/>
            </a:p>
          </p:txBody>
        </p:sp>
      </p:grpSp>
      <p:sp>
        <p:nvSpPr>
          <p:cNvPr id="18" name="מלבן מעוגל 17"/>
          <p:cNvSpPr/>
          <p:nvPr/>
        </p:nvSpPr>
        <p:spPr>
          <a:xfrm>
            <a:off x="6058517" y="3814001"/>
            <a:ext cx="998269" cy="651192"/>
          </a:xfrm>
          <a:prstGeom prst="roundRect">
            <a:avLst>
              <a:gd name="adj" fmla="val 10000"/>
            </a:avLst>
          </a:prstGeom>
          <a:blipFill rotWithShape="0">
            <a:blip r:embed="rId9"/>
            <a:stretch>
              <a:fillRect/>
            </a:stretch>
          </a:blip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3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מלבן מעוגל 20"/>
          <p:cNvSpPr/>
          <p:nvPr/>
        </p:nvSpPr>
        <p:spPr>
          <a:xfrm>
            <a:off x="6039492" y="4748667"/>
            <a:ext cx="1054487" cy="840573"/>
          </a:xfrm>
          <a:prstGeom prst="roundRect">
            <a:avLst>
              <a:gd name="adj" fmla="val 10000"/>
            </a:avLst>
          </a:prstGeom>
          <a:blipFill rotWithShape="0">
            <a:blip r:embed="rId10"/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58517" y="5679027"/>
            <a:ext cx="1045270" cy="78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34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5"/>
          <p:cNvSpPr>
            <a:spLocks noChangeArrowheads="1"/>
          </p:cNvSpPr>
          <p:nvPr/>
        </p:nvSpPr>
        <p:spPr bwMode="auto">
          <a:xfrm>
            <a:off x="8153400" y="304800"/>
            <a:ext cx="228600" cy="990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>
              <a:latin typeface="Calibri" pitchFamily="34" charset="0"/>
            </a:endParaRPr>
          </a:p>
        </p:txBody>
      </p:sp>
      <p:sp>
        <p:nvSpPr>
          <p:cNvPr id="2052" name="Rectangle 3"/>
          <p:cNvSpPr txBox="1">
            <a:spLocks noChangeArrowheads="1"/>
          </p:cNvSpPr>
          <p:nvPr/>
        </p:nvSpPr>
        <p:spPr bwMode="auto">
          <a:xfrm>
            <a:off x="60960" y="-14732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he-IL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התכנית </a:t>
            </a:r>
            <a:r>
              <a:rPr lang="he-IL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הרב-שנתית הנוכחית של ות"ת</a:t>
            </a:r>
            <a:endParaRPr lang="he-IL" sz="28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467544" y="614680"/>
            <a:ext cx="806489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8085686" y="568246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5" name="Slide Number Placeholder 9"/>
          <p:cNvSpPr txBox="1">
            <a:spLocks noGrp="1"/>
          </p:cNvSpPr>
          <p:nvPr/>
        </p:nvSpPr>
        <p:spPr bwMode="auto">
          <a:xfrm>
            <a:off x="6908800" y="6392157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B4323BA-1D7B-4EB8-9E3E-08F1573E32B4}" type="slidenum">
              <a:rPr lang="he-IL" sz="1200">
                <a:solidFill>
                  <a:srgbClr val="898989"/>
                </a:solidFill>
                <a:latin typeface="Calibri" pitchFamily="34" charset="0"/>
              </a:rPr>
              <a:pPr algn="r"/>
              <a:t>3</a:t>
            </a:fld>
            <a:endParaRPr lang="en-US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7544" y="800100"/>
            <a:ext cx="8207896" cy="517064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0000" lvl="1" indent="-450000" algn="just">
              <a:lnSpc>
                <a:spcPts val="24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he-IL" sz="2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תקופת התכנית - </a:t>
            </a: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תשע"ז (2017) - תשפ"ב (2022</a:t>
            </a: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marL="450000" lvl="1" indent="-450000" algn="just">
              <a:lnSpc>
                <a:spcPts val="24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he-IL" sz="2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עקרונות </a:t>
            </a:r>
            <a:r>
              <a:rPr lang="he-IL" sz="2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יסוד </a:t>
            </a:r>
            <a:r>
              <a:rPr lang="he-IL" sz="2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בתכנית -</a:t>
            </a:r>
            <a:endParaRPr lang="he-IL" sz="2000" b="1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00100" lvl="2" indent="-342900" algn="just">
              <a:lnSpc>
                <a:spcPts val="24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he-IL" sz="2000" b="1" dirty="0" err="1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יעול</a:t>
            </a:r>
            <a:r>
              <a:rPr lang="he-IL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וחיזוק המערכת - </a:t>
            </a: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קליטת </a:t>
            </a:r>
            <a:r>
              <a:rPr lang="he-IL" sz="2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סגל מצטיין, שיפור איכות ההוראה, קידום ההוגנות המגדרית במערכת ועוד.</a:t>
            </a:r>
          </a:p>
          <a:p>
            <a:pPr marL="800100" lvl="2" indent="-342900" algn="just">
              <a:lnSpc>
                <a:spcPts val="24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תשתיות וקרנות מחקר </a:t>
            </a:r>
            <a:r>
              <a:rPr lang="he-IL" sz="2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חיזוק קרנות המחקר ותשתיות המחקר ופיתוח </a:t>
            </a:r>
            <a:r>
              <a:rPr lang="he-IL" sz="2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וקידום </a:t>
            </a: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של תחומי מדע נבחרים: </a:t>
            </a:r>
            <a:r>
              <a:rPr lang="he-IL" sz="2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רפואה מותאמת אישית, מדע וטכנולוגיה קוונטיים, מדעי הנתונים ומדעי הרוח</a:t>
            </a: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800100" lvl="2" indent="-342900" algn="just">
              <a:lnSpc>
                <a:spcPts val="24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צרכים לאומיים ושוק התעסוקה - </a:t>
            </a:r>
            <a:r>
              <a:rPr lang="he-IL" sz="2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שילוב החברה הערבית, חרדים ויוצאי אתיופיה בהשכלה הגבוהה; הייטק; רפואה ועוד.</a:t>
            </a:r>
          </a:p>
          <a:p>
            <a:pPr marL="800100" lvl="2" indent="-342900" algn="just">
              <a:lnSpc>
                <a:spcPts val="24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הקמפוס החדש </a:t>
            </a:r>
            <a:r>
              <a:rPr lang="he-IL" sz="2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למידה דיגיטלית, הקמת מרכזי יזמות וחדשנות במוסדות, לימודים מולטי-</a:t>
            </a:r>
            <a:r>
              <a:rPr lang="he-IL" sz="2000" dirty="0" err="1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דיסיפלינאריים</a:t>
            </a:r>
            <a:r>
              <a:rPr lang="he-IL" sz="2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ועוד.</a:t>
            </a:r>
          </a:p>
          <a:p>
            <a:pPr marL="800100" lvl="2" indent="-342900" algn="just">
              <a:lnSpc>
                <a:spcPts val="24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בינלאומיות </a:t>
            </a:r>
            <a:r>
              <a:rPr lang="he-IL" sz="2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הרחבה וחיזו</a:t>
            </a:r>
            <a:r>
              <a:rPr lang="he-IL" sz="2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ק של </a:t>
            </a: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מגמת </a:t>
            </a:r>
            <a:r>
              <a:rPr lang="he-IL" sz="2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הבינלאומיות  </a:t>
            </a: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במוסדות.</a:t>
            </a:r>
            <a:endParaRPr lang="he-IL" sz="20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0000" lvl="1" indent="-450000" algn="just">
              <a:lnSpc>
                <a:spcPts val="24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he-IL" sz="2000" b="1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97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5"/>
          <p:cNvSpPr>
            <a:spLocks noChangeArrowheads="1"/>
          </p:cNvSpPr>
          <p:nvPr/>
        </p:nvSpPr>
        <p:spPr bwMode="auto">
          <a:xfrm>
            <a:off x="8153400" y="304800"/>
            <a:ext cx="228600" cy="990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>
              <a:latin typeface="Calibri" pitchFamily="34" charset="0"/>
            </a:endParaRPr>
          </a:p>
        </p:txBody>
      </p:sp>
      <p:sp>
        <p:nvSpPr>
          <p:cNvPr id="2052" name="Rectangle 3"/>
          <p:cNvSpPr txBox="1">
            <a:spLocks noChangeArrowheads="1"/>
          </p:cNvSpPr>
          <p:nvPr/>
        </p:nvSpPr>
        <p:spPr bwMode="auto">
          <a:xfrm>
            <a:off x="60960" y="-14732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מלגות ההצטיינות בתקציב ות"ת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868680" y="548640"/>
            <a:ext cx="7497763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7810499" y="570740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5" name="Slide Number Placeholder 9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B4323BA-1D7B-4EB8-9E3E-08F1573E32B4}" type="slidenum">
              <a:rPr lang="he-IL" sz="1200">
                <a:solidFill>
                  <a:srgbClr val="898989"/>
                </a:solidFill>
                <a:latin typeface="Calibri" pitchFamily="34" charset="0"/>
              </a:rPr>
              <a:pPr algn="r"/>
              <a:t>4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6364" y="848896"/>
            <a:ext cx="8532449" cy="527323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0850" indent="-450850" algn="just">
              <a:lnSpc>
                <a:spcPts val="26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he-IL" sz="2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כדי להוציא לפועל את מדיניותה ולעודד </a:t>
            </a:r>
            <a:r>
              <a:rPr lang="he-IL" sz="2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מוסדות לפעול בכיוונים מוגדרים </a:t>
            </a:r>
            <a:r>
              <a:rPr lang="he-IL" sz="2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ות"ת </a:t>
            </a:r>
            <a:r>
              <a:rPr lang="he-IL" sz="22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משתמשת </a:t>
            </a:r>
            <a:r>
              <a:rPr lang="he-IL" sz="22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בתמריצים </a:t>
            </a:r>
            <a:r>
              <a:rPr lang="he-IL" sz="2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כלכליים.</a:t>
            </a:r>
          </a:p>
          <a:p>
            <a:pPr marL="450850" lvl="1" indent="-450850" algn="just">
              <a:lnSpc>
                <a:spcPts val="26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he-IL" sz="2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מלגות ההצטיינות</a:t>
            </a:r>
            <a:r>
              <a:rPr lang="he-IL" sz="2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e-IL" sz="2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הם אחד </a:t>
            </a:r>
            <a:r>
              <a:rPr lang="he-IL" sz="22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הכלים האפקטיביים</a:t>
            </a:r>
            <a:r>
              <a:rPr lang="he-IL" sz="2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בהם נעשה שימוש בתקציב ות"ת.</a:t>
            </a:r>
          </a:p>
          <a:p>
            <a:pPr marL="450850" lvl="1" indent="-450850" algn="just">
              <a:lnSpc>
                <a:spcPts val="1000"/>
              </a:lnSpc>
              <a:buFont typeface="Wingdings" pitchFamily="2" charset="2"/>
              <a:buChar char="v"/>
            </a:pPr>
            <a:endParaRPr lang="he-IL" sz="2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0850" lvl="1" indent="-450850" algn="just">
              <a:lnSpc>
                <a:spcPts val="26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קטגוריות מלגות ההצטיינות:</a:t>
            </a:r>
          </a:p>
          <a:p>
            <a:pPr marL="800100" lvl="2" indent="-342900" algn="just">
              <a:lnSpc>
                <a:spcPts val="2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מלגות הצטיינות </a:t>
            </a:r>
            <a:r>
              <a:rPr lang="he-IL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ל</a:t>
            </a:r>
            <a:r>
              <a:rPr lang="he-IL" sz="2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סגל חדש;</a:t>
            </a:r>
          </a:p>
          <a:p>
            <a:pPr marL="800100" lvl="2" indent="-342900" algn="just">
              <a:lnSpc>
                <a:spcPts val="2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מלגות הצטיינות </a:t>
            </a:r>
            <a:r>
              <a:rPr lang="he-IL" sz="2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לבתר (פוסט) - דוקטורנטים;</a:t>
            </a:r>
          </a:p>
          <a:p>
            <a:pPr marL="800100" lvl="2" indent="-342900" algn="just">
              <a:lnSpc>
                <a:spcPts val="2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מלגות הצטיינות </a:t>
            </a:r>
            <a:r>
              <a:rPr lang="he-IL" sz="2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לדוקטורנטים;</a:t>
            </a:r>
          </a:p>
          <a:p>
            <a:pPr marL="800100" lvl="2" indent="-342900" algn="just">
              <a:lnSpc>
                <a:spcPts val="2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מלגות הצטיינות </a:t>
            </a:r>
            <a:r>
              <a:rPr lang="he-IL" sz="2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לתלמידי תואר שני מחקרי.</a:t>
            </a:r>
          </a:p>
          <a:p>
            <a:pPr marL="450850" lvl="1" indent="-450850" algn="just">
              <a:lnSpc>
                <a:spcPts val="1000"/>
              </a:lnSpc>
              <a:buFont typeface="Wingdings" pitchFamily="2" charset="2"/>
              <a:buChar char="v"/>
            </a:pPr>
            <a:endParaRPr lang="he-IL" sz="20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0850" lvl="1" indent="-450850" algn="just">
              <a:lnSpc>
                <a:spcPts val="26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שימושים עיקריים:</a:t>
            </a:r>
            <a:endParaRPr lang="he-IL" sz="20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00100" lvl="2" indent="-342900" algn="just">
              <a:lnSpc>
                <a:spcPts val="2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he-IL" sz="2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פיתוח תחומים מדעיים;</a:t>
            </a:r>
            <a:endParaRPr lang="he-IL" sz="20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00100" lvl="2" indent="-342900" algn="just">
              <a:lnSpc>
                <a:spcPts val="2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he-IL" sz="2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שילוב אוכלוסיות בהשכלה הגבוהה;</a:t>
            </a:r>
            <a:endParaRPr lang="he-IL" sz="2400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52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5"/>
          <p:cNvSpPr>
            <a:spLocks noChangeArrowheads="1"/>
          </p:cNvSpPr>
          <p:nvPr/>
        </p:nvSpPr>
        <p:spPr bwMode="auto">
          <a:xfrm>
            <a:off x="8153400" y="304800"/>
            <a:ext cx="228600" cy="990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>
              <a:latin typeface="Calibri" pitchFamily="34" charset="0"/>
            </a:endParaRPr>
          </a:p>
        </p:txBody>
      </p:sp>
      <p:sp>
        <p:nvSpPr>
          <p:cNvPr id="2052" name="Rectangle 3"/>
          <p:cNvSpPr txBox="1">
            <a:spLocks noChangeArrowheads="1"/>
          </p:cNvSpPr>
          <p:nvPr/>
        </p:nvSpPr>
        <p:spPr bwMode="auto">
          <a:xfrm>
            <a:off x="60960" y="-14732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מלגות ההצטיינות שבמצגת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868680" y="548640"/>
            <a:ext cx="7497763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5" name="Slide Number Placeholder 9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B4323BA-1D7B-4EB8-9E3E-08F1573E32B4}" type="slidenum">
              <a:rPr lang="he-IL" sz="1200">
                <a:solidFill>
                  <a:srgbClr val="898989"/>
                </a:solidFill>
                <a:latin typeface="Calibri" pitchFamily="34" charset="0"/>
              </a:rPr>
              <a:pPr algn="r"/>
              <a:t>5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5576" y="819864"/>
            <a:ext cx="8122693" cy="587596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indent="-342900" algn="just">
              <a:lnSpc>
                <a:spcPts val="2700"/>
              </a:lnSpc>
              <a:buFont typeface="Wingdings" panose="05000000000000000000" pitchFamily="2" charset="2"/>
              <a:buChar char="v"/>
            </a:pP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מלגות </a:t>
            </a: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הצטיינות לפוסט-דוקטורנטים</a:t>
            </a:r>
          </a:p>
          <a:p>
            <a:pPr algn="just">
              <a:lnSpc>
                <a:spcPts val="2700"/>
              </a:lnSpc>
              <a:spcAft>
                <a:spcPts val="600"/>
              </a:spcAft>
            </a:pP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בתחומי </a:t>
            </a: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המדע והטכנולוגיה הקוונטיים </a:t>
            </a:r>
            <a:r>
              <a:rPr lang="en-US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QST</a:t>
            </a:r>
            <a:r>
              <a:rPr lang="en-US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he-IL" sz="2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0850" indent="-450850" algn="just">
              <a:lnSpc>
                <a:spcPts val="1000"/>
              </a:lnSpc>
              <a:buFont typeface="Wingdings" pitchFamily="2" charset="2"/>
              <a:buChar char="v"/>
            </a:pPr>
            <a:endParaRPr lang="he-IL" sz="2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0850" indent="-450850" algn="just">
              <a:lnSpc>
                <a:spcPts val="2700"/>
              </a:lnSpc>
              <a:buFont typeface="Wingdings" pitchFamily="2" charset="2"/>
              <a:buChar char="v"/>
            </a:pP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בתחומי </a:t>
            </a: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מדעי הנתונים </a:t>
            </a:r>
            <a:r>
              <a:rPr lang="en-US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(Data Science</a:t>
            </a:r>
            <a:r>
              <a:rPr lang="en-US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908050" lvl="1" indent="-450850" algn="just">
              <a:lnSpc>
                <a:spcPts val="2700"/>
              </a:lnSpc>
              <a:buFont typeface="Wingdings" panose="05000000000000000000" pitchFamily="2" charset="2"/>
              <a:buChar char="ü"/>
            </a:pP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הצטיינות לפוסט-דוקטורנטים</a:t>
            </a:r>
          </a:p>
          <a:p>
            <a:pPr marL="908050" lvl="1" indent="-450850" algn="just">
              <a:lnSpc>
                <a:spcPts val="2700"/>
              </a:lnSpc>
              <a:buFont typeface="Wingdings" panose="05000000000000000000" pitchFamily="2" charset="2"/>
              <a:buChar char="ü"/>
            </a:pP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הצטיינות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לדוקטורנטים</a:t>
            </a:r>
          </a:p>
          <a:p>
            <a:pPr marL="908050" lvl="1" indent="-450850" algn="just">
              <a:lnSpc>
                <a:spcPts val="1000"/>
              </a:lnSpc>
              <a:buFont typeface="Wingdings" panose="05000000000000000000" pitchFamily="2" charset="2"/>
              <a:buChar char="ü"/>
            </a:pPr>
            <a:endParaRPr lang="he-IL" sz="2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0850" indent="-450850" algn="just">
              <a:lnSpc>
                <a:spcPts val="2700"/>
              </a:lnSpc>
              <a:buFont typeface="Wingdings" pitchFamily="2" charset="2"/>
              <a:buChar char="v"/>
            </a:pP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לקידום הוגנות מגדרית:</a:t>
            </a:r>
          </a:p>
          <a:p>
            <a:pPr marL="908050" lvl="1" indent="-450850" algn="just">
              <a:lnSpc>
                <a:spcPts val="2700"/>
              </a:lnSpc>
              <a:buFont typeface="Wingdings" panose="05000000000000000000" pitchFamily="2" charset="2"/>
              <a:buChar char="ü"/>
            </a:pP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לפוסט-דוקטורנטיות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מצטיינות</a:t>
            </a:r>
          </a:p>
          <a:p>
            <a:pPr marL="908050" lvl="1" indent="-450850" algn="just">
              <a:lnSpc>
                <a:spcPts val="2700"/>
              </a:lnSpc>
              <a:buFont typeface="Wingdings" panose="05000000000000000000" pitchFamily="2" charset="2"/>
              <a:buChar char="ü"/>
            </a:pP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המלגות לדוקטורנטיות מצטיינות בתחומי ה-</a:t>
            </a:r>
            <a:r>
              <a:rPr lang="en-US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STEM</a:t>
            </a:r>
          </a:p>
          <a:p>
            <a:pPr marL="908050" lvl="1" indent="-450850" algn="just">
              <a:lnSpc>
                <a:spcPts val="2700"/>
              </a:lnSpc>
              <a:buFont typeface="Wingdings" panose="05000000000000000000" pitchFamily="2" charset="2"/>
              <a:buChar char="ü"/>
            </a:pP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המלגות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לתלמידות תואר שני מחקרי מצטיינות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בתחומי ה-</a:t>
            </a:r>
            <a:r>
              <a:rPr lang="en-US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STEM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908050" lvl="1" indent="-450850" algn="just">
              <a:lnSpc>
                <a:spcPts val="1000"/>
              </a:lnSpc>
              <a:buFont typeface="Wingdings" panose="05000000000000000000" pitchFamily="2" charset="2"/>
              <a:buChar char="ü"/>
            </a:pPr>
            <a:endParaRPr lang="en-US" sz="2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1813" lvl="1" indent="-436563" algn="just">
              <a:lnSpc>
                <a:spcPts val="2700"/>
              </a:lnSpc>
              <a:buFont typeface="Wingdings" panose="05000000000000000000" pitchFamily="2" charset="2"/>
              <a:buChar char="v"/>
            </a:pP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הצטיינות לחברה הערבית:</a:t>
            </a:r>
            <a:endParaRPr lang="he-IL" sz="2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8050" lvl="1" indent="-450850" algn="just">
              <a:lnSpc>
                <a:spcPts val="2700"/>
              </a:lnSpc>
              <a:buFont typeface="Wingdings" panose="05000000000000000000" pitchFamily="2" charset="2"/>
              <a:buChar char="ü"/>
            </a:pP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הצטיינות לפוסט-דוקטורנטים</a:t>
            </a:r>
          </a:p>
          <a:p>
            <a:pPr marL="908050" lvl="1" indent="-450850" algn="just">
              <a:lnSpc>
                <a:spcPts val="2700"/>
              </a:lnSpc>
              <a:buFont typeface="Wingdings" panose="05000000000000000000" pitchFamily="2" charset="2"/>
              <a:buChar char="ü"/>
            </a:pP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הצטיינות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לדוקטורנטים</a:t>
            </a:r>
          </a:p>
          <a:p>
            <a:pPr marL="908050" lvl="1" indent="-450850" algn="just">
              <a:lnSpc>
                <a:spcPts val="1000"/>
              </a:lnSpc>
              <a:buFont typeface="Wingdings" panose="05000000000000000000" pitchFamily="2" charset="2"/>
              <a:buChar char="ü"/>
            </a:pPr>
            <a:endParaRPr lang="he-IL" sz="2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7063" lvl="1" indent="-449263" algn="just">
              <a:lnSpc>
                <a:spcPts val="2700"/>
              </a:lnSpc>
              <a:buFont typeface="Wingdings" panose="05000000000000000000" pitchFamily="2" charset="2"/>
              <a:buChar char="v"/>
            </a:pP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נוספות</a:t>
            </a:r>
            <a:endParaRPr lang="he-IL" sz="2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8050" lvl="1" indent="-450850" algn="just">
              <a:lnSpc>
                <a:spcPts val="2700"/>
              </a:lnSpc>
              <a:buFont typeface="Wingdings" panose="05000000000000000000" pitchFamily="2" charset="2"/>
              <a:buChar char="ü"/>
            </a:pPr>
            <a:endParaRPr lang="he-IL" sz="2400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3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5"/>
          <p:cNvSpPr>
            <a:spLocks noChangeArrowheads="1"/>
          </p:cNvSpPr>
          <p:nvPr/>
        </p:nvSpPr>
        <p:spPr bwMode="auto">
          <a:xfrm>
            <a:off x="8153400" y="304800"/>
            <a:ext cx="228600" cy="990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>
              <a:latin typeface="Calibri" pitchFamily="34" charset="0"/>
            </a:endParaRPr>
          </a:p>
        </p:txBody>
      </p:sp>
      <p:sp>
        <p:nvSpPr>
          <p:cNvPr id="2052" name="Rectangle 3"/>
          <p:cNvSpPr txBox="1">
            <a:spLocks noChangeArrowheads="1"/>
          </p:cNvSpPr>
          <p:nvPr/>
        </p:nvSpPr>
        <p:spPr bwMode="auto">
          <a:xfrm>
            <a:off x="60960" y="-14732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מלגות הצטיינות לפיתוח תחומים מדעיים (1)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868680" y="548640"/>
            <a:ext cx="7497763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7810499" y="570740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5" name="Slide Number Placeholder 9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B4323BA-1D7B-4EB8-9E3E-08F1573E32B4}" type="slidenum">
              <a:rPr lang="he-IL" sz="1200">
                <a:solidFill>
                  <a:srgbClr val="898989"/>
                </a:solidFill>
                <a:latin typeface="Calibri" pitchFamily="34" charset="0"/>
              </a:rPr>
              <a:pPr algn="r"/>
              <a:t>6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" name="Rectangle 15"/>
          <p:cNvSpPr/>
          <p:nvPr/>
        </p:nvSpPr>
        <p:spPr>
          <a:xfrm>
            <a:off x="351336" y="656379"/>
            <a:ext cx="8532449" cy="266996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0850" indent="-450850" algn="just">
              <a:lnSpc>
                <a:spcPts val="2700"/>
              </a:lnSpc>
              <a:buFont typeface="Wingdings" pitchFamily="2" charset="2"/>
              <a:buChar char="v"/>
            </a:pP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הצטיינות לפוסט-דוקטורנטים</a:t>
            </a:r>
          </a:p>
          <a:p>
            <a:pPr algn="just">
              <a:lnSpc>
                <a:spcPts val="2700"/>
              </a:lnSpc>
              <a:spcAft>
                <a:spcPts val="600"/>
              </a:spcAft>
            </a:pP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בתחומי המדע והטכנולוגיה הקוונטיים </a:t>
            </a:r>
            <a:r>
              <a:rPr lang="en-US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(QST)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</a:t>
            </a:r>
          </a:p>
          <a:p>
            <a:pPr marL="800100" lvl="1" indent="-342900" algn="just">
              <a:lnSpc>
                <a:spcPts val="3000"/>
              </a:lnSpc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חמישה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מחזורי מלגות בין השנים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תשע"ט-תשפ"ג.</a:t>
            </a:r>
          </a:p>
          <a:p>
            <a:pPr marL="800100" lvl="1" indent="-342900" algn="just">
              <a:lnSpc>
                <a:spcPts val="3000"/>
              </a:lnSpc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עד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מלגות דו-שנתיות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במחזור.</a:t>
            </a:r>
          </a:p>
          <a:p>
            <a:pPr marL="800100" lvl="1" indent="-342900" algn="just">
              <a:lnSpc>
                <a:spcPts val="3000"/>
              </a:lnSpc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גובה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המלגה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- 60-45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אלף דולר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בהתאם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למצבם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המשפחתי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 המלגאים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800100" lvl="1" indent="-342900" algn="just">
              <a:lnSpc>
                <a:spcPts val="1500"/>
              </a:lnSpc>
              <a:buFont typeface="Wingdings" panose="05000000000000000000" pitchFamily="2" charset="2"/>
              <a:buChar char="ü"/>
            </a:pPr>
            <a:endParaRPr lang="he-IL" sz="2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63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5"/>
          <p:cNvSpPr>
            <a:spLocks noChangeArrowheads="1"/>
          </p:cNvSpPr>
          <p:nvPr/>
        </p:nvSpPr>
        <p:spPr bwMode="auto">
          <a:xfrm>
            <a:off x="8153400" y="304800"/>
            <a:ext cx="228600" cy="990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>
              <a:latin typeface="Calibri" pitchFamily="34" charset="0"/>
            </a:endParaRPr>
          </a:p>
        </p:txBody>
      </p:sp>
      <p:sp>
        <p:nvSpPr>
          <p:cNvPr id="2052" name="Rectangle 3"/>
          <p:cNvSpPr txBox="1">
            <a:spLocks noChangeArrowheads="1"/>
          </p:cNvSpPr>
          <p:nvPr/>
        </p:nvSpPr>
        <p:spPr bwMode="auto">
          <a:xfrm>
            <a:off x="60960" y="-14732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מלגות הצטיינות לפיתוח תחומים מדעיים (2)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868680" y="548640"/>
            <a:ext cx="7497763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7810499" y="570740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5" name="Slide Number Placeholder 9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B4323BA-1D7B-4EB8-9E3E-08F1573E32B4}" type="slidenum">
              <a:rPr lang="he-IL" sz="1200">
                <a:solidFill>
                  <a:srgbClr val="898989"/>
                </a:solidFill>
                <a:latin typeface="Calibri" pitchFamily="34" charset="0"/>
              </a:rPr>
              <a:pPr algn="r"/>
              <a:t>7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" name="Rectangle 15"/>
          <p:cNvSpPr/>
          <p:nvPr/>
        </p:nvSpPr>
        <p:spPr>
          <a:xfrm>
            <a:off x="366735" y="647864"/>
            <a:ext cx="8532449" cy="51321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0850" indent="-450850" algn="just">
              <a:lnSpc>
                <a:spcPts val="2700"/>
              </a:lnSpc>
              <a:buFont typeface="Wingdings" pitchFamily="2" charset="2"/>
              <a:buChar char="v"/>
            </a:pP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הצטיינות 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לפוסט-דוקטורנטים</a:t>
            </a:r>
            <a:endParaRPr lang="he-IL" sz="2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ts val="2700"/>
              </a:lnSpc>
              <a:spcAft>
                <a:spcPts val="600"/>
              </a:spcAft>
            </a:pP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בתחומי מדעי הנתונים </a:t>
            </a:r>
            <a:r>
              <a:rPr lang="en-US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(Data Science)</a:t>
            </a: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</a:t>
            </a:r>
            <a:endParaRPr lang="he-IL" sz="2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lnSpc>
                <a:spcPts val="3000"/>
              </a:lnSpc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שלושה מחזורי מלגות החל </a:t>
            </a:r>
            <a:r>
              <a:rPr lang="he-IL" sz="22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בתש"פ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800100" lvl="1" indent="-342900" algn="just">
              <a:lnSpc>
                <a:spcPts val="3000"/>
              </a:lnSpc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עד 3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דו-שנתיות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במחזור.</a:t>
            </a:r>
          </a:p>
          <a:p>
            <a:pPr marL="800100" lvl="1" indent="-342900" algn="just">
              <a:lnSpc>
                <a:spcPts val="3000"/>
              </a:lnSpc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גובה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המלגה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- 60-45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אלף דולר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בהתאם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למצבם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המשפחתי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 המלגאים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800100" lvl="1" indent="-342900" algn="just">
              <a:lnSpc>
                <a:spcPts val="1500"/>
              </a:lnSpc>
              <a:buFont typeface="Wingdings" panose="05000000000000000000" pitchFamily="2" charset="2"/>
              <a:buChar char="ü"/>
            </a:pPr>
            <a:endParaRPr lang="he-IL" sz="2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0850" indent="-450850" algn="just">
              <a:lnSpc>
                <a:spcPts val="2700"/>
              </a:lnSpc>
              <a:buFont typeface="Wingdings" pitchFamily="2" charset="2"/>
              <a:buChar char="v"/>
            </a:pP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הצטיינות 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לדוקטורנטים</a:t>
            </a:r>
          </a:p>
          <a:p>
            <a:pPr algn="just">
              <a:lnSpc>
                <a:spcPts val="2700"/>
              </a:lnSpc>
              <a:spcAft>
                <a:spcPts val="600"/>
              </a:spcAft>
            </a:pP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בתחומי מדעי הנתונים </a:t>
            </a:r>
            <a:r>
              <a:rPr lang="en-US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(Data Science)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</a:t>
            </a:r>
            <a:endParaRPr lang="he-IL" sz="2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lnSpc>
                <a:spcPts val="3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שלושה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מחזורי מלגות החל </a:t>
            </a:r>
            <a:r>
              <a:rPr lang="he-IL" sz="22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בתש"פ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he-IL" sz="2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lnSpc>
                <a:spcPts val="3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עד 10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תלת-שנתיות במחזור.</a:t>
            </a:r>
          </a:p>
          <a:p>
            <a:pPr marL="800100" lvl="1" indent="-342900" algn="just">
              <a:lnSpc>
                <a:spcPts val="3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גובה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המלגה -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אלף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₪ לשנה + </a:t>
            </a:r>
            <a:r>
              <a:rPr lang="he-IL" alt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קבלת </a:t>
            </a:r>
            <a:r>
              <a:rPr lang="he-IL" alt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מלגת מחקר מקבילה </a:t>
            </a:r>
            <a:r>
              <a:rPr lang="he-IL" alt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מהמוסד </a:t>
            </a:r>
            <a:r>
              <a:rPr lang="he-IL" alt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בגובה מלגת ות"ת או יותר</a:t>
            </a:r>
            <a:endParaRPr lang="he-IL" sz="2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43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5"/>
          <p:cNvSpPr>
            <a:spLocks noChangeArrowheads="1"/>
          </p:cNvSpPr>
          <p:nvPr/>
        </p:nvSpPr>
        <p:spPr bwMode="auto">
          <a:xfrm>
            <a:off x="8153400" y="304800"/>
            <a:ext cx="228600" cy="990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>
              <a:latin typeface="Calibri" pitchFamily="34" charset="0"/>
            </a:endParaRPr>
          </a:p>
        </p:txBody>
      </p:sp>
      <p:sp>
        <p:nvSpPr>
          <p:cNvPr id="2052" name="Rectangle 3"/>
          <p:cNvSpPr txBox="1">
            <a:spLocks noChangeArrowheads="1"/>
          </p:cNvSpPr>
          <p:nvPr/>
        </p:nvSpPr>
        <p:spPr bwMode="auto">
          <a:xfrm>
            <a:off x="60960" y="-14732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מלגות הצטיינות לקידום הוגנות מגדרית (1)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868680" y="548640"/>
            <a:ext cx="7497763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7810499" y="570740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5" name="Slide Number Placeholder 9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B4323BA-1D7B-4EB8-9E3E-08F1573E32B4}" type="slidenum">
              <a:rPr lang="he-IL" sz="1200">
                <a:solidFill>
                  <a:srgbClr val="898989"/>
                </a:solidFill>
                <a:latin typeface="Calibri" pitchFamily="34" charset="0"/>
              </a:rPr>
              <a:pPr algn="r"/>
              <a:t>8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" name="Rectangle 15"/>
          <p:cNvSpPr/>
          <p:nvPr/>
        </p:nvSpPr>
        <p:spPr>
          <a:xfrm>
            <a:off x="509181" y="740162"/>
            <a:ext cx="8359632" cy="52091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0850" indent="-450850" algn="just">
              <a:lnSpc>
                <a:spcPts val="27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המלגות לפוסט-דוקטורנטיות מצטיינות -</a:t>
            </a:r>
            <a:endParaRPr lang="he-IL" sz="2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lnSpc>
                <a:spcPts val="3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המטרה -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לסייע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לדוקטורנטיות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מצטיינות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לצאת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לפוסט-דוקטורט במוסדות מובילים בחו"ל,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במטרה לקלוט אותן עם סיום ההשתלמות כחברות סגל אקדמי באוניברסיטאות. בטווח הארוך מיועדת התכנית לסייע בהגדלת מספר חברות הסגל האקדמי באוניברסיטאות המחקר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בישראל.</a:t>
            </a:r>
          </a:p>
          <a:p>
            <a:pPr marL="800100" lvl="1" indent="-342900" algn="just">
              <a:lnSpc>
                <a:spcPts val="3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מספר מלגות -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עד 20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דו-שנתיות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במחזור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800100" lvl="1" indent="-342900" algn="just">
              <a:lnSpc>
                <a:spcPts val="3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גובה המלגה -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60-45 אלף דולר בהתאם למצבם המשפחתי של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המלגאים.</a:t>
            </a:r>
          </a:p>
          <a:p>
            <a:pPr marL="800100" lvl="1"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לתכנית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ניתן להגיש מועמדות שהתקבלו לפוסט-דוקטורט </a:t>
            </a: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במסלול ההשתלמות המשולב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שחלקו בארץ וחלקו בחו"ל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he-IL" sz="2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1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5"/>
          <p:cNvSpPr>
            <a:spLocks noChangeArrowheads="1"/>
          </p:cNvSpPr>
          <p:nvPr/>
        </p:nvSpPr>
        <p:spPr bwMode="auto">
          <a:xfrm>
            <a:off x="8153400" y="304800"/>
            <a:ext cx="228600" cy="990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>
              <a:latin typeface="Calibri" pitchFamily="34" charset="0"/>
            </a:endParaRPr>
          </a:p>
        </p:txBody>
      </p:sp>
      <p:sp>
        <p:nvSpPr>
          <p:cNvPr id="2052" name="Rectangle 3"/>
          <p:cNvSpPr txBox="1">
            <a:spLocks noChangeArrowheads="1"/>
          </p:cNvSpPr>
          <p:nvPr/>
        </p:nvSpPr>
        <p:spPr bwMode="auto">
          <a:xfrm>
            <a:off x="60960" y="-14732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מלגות הצטיינות לקידום הוגנות מגדרית (2)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868680" y="548640"/>
            <a:ext cx="7497763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7810499" y="570740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5" name="Slide Number Placeholder 9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B4323BA-1D7B-4EB8-9E3E-08F1573E32B4}" type="slidenum">
              <a:rPr lang="he-IL" sz="1200">
                <a:solidFill>
                  <a:srgbClr val="898989"/>
                </a:solidFill>
                <a:latin typeface="Calibri" pitchFamily="34" charset="0"/>
              </a:rPr>
              <a:pPr algn="r"/>
              <a:t>9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" name="Rectangle 15"/>
          <p:cNvSpPr/>
          <p:nvPr/>
        </p:nvSpPr>
        <p:spPr>
          <a:xfrm>
            <a:off x="230229" y="701524"/>
            <a:ext cx="8660858" cy="474745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0850" indent="-450850" algn="just">
              <a:lnSpc>
                <a:spcPts val="27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המלגות לדוקטורנטיות מצטיינות בתחומי ה-</a:t>
            </a:r>
            <a:r>
              <a:rPr lang="en-US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STEM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</a:t>
            </a:r>
            <a:endParaRPr lang="he-IL" sz="2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מחזור הפעילות הראשון בתכנית: תשע"ט.</a:t>
            </a:r>
          </a:p>
          <a:p>
            <a:pPr marL="800100" lvl="1"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מספר מלגות -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עד 10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תלת-שנתיות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במחזור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800100" lvl="1"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גובה המלגה 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כ-60 אלף ₪ בשנה + 10 אלפי ₪ עבור מענק לכיסוי הוצאות מחקר.</a:t>
            </a:r>
          </a:p>
          <a:p>
            <a:pPr marL="800100" lvl="1"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endParaRPr lang="he-IL" sz="2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0850" indent="-450850" algn="just">
              <a:lnSpc>
                <a:spcPts val="2700"/>
              </a:lnSpc>
              <a:buFont typeface="Wingdings" pitchFamily="2" charset="2"/>
              <a:buChar char="v"/>
            </a:pP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המלגות 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לתלמידות</a:t>
            </a:r>
          </a:p>
          <a:p>
            <a:pPr algn="just">
              <a:lnSpc>
                <a:spcPts val="2700"/>
              </a:lnSpc>
              <a:spcAft>
                <a:spcPts val="600"/>
              </a:spcAft>
            </a:pP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תואר שני מחקרי מצטיינות  </a:t>
            </a: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בתחומי ה-</a:t>
            </a:r>
            <a:r>
              <a:rPr lang="en-US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STEM</a:t>
            </a: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</a:t>
            </a:r>
            <a:endParaRPr lang="he-IL" sz="2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מחזור הפעילות הראשון בתכנית: תשע"ט.</a:t>
            </a:r>
            <a:endParaRPr lang="he-IL" sz="2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מספר </a:t>
            </a: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-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עד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מלגות דו-שנתיות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במחזור ולא יותר משתי מלגות למוסד.</a:t>
            </a:r>
            <a:endParaRPr lang="he-IL" sz="2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גובה המלגה </a:t>
            </a:r>
            <a:r>
              <a:rPr lang="he-IL" sz="2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כ-60 אלף </a:t>
            </a:r>
            <a:r>
              <a:rPr lang="he-IL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₪ </a:t>
            </a:r>
            <a:r>
              <a:rPr lang="he-IL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בשנה.</a:t>
            </a:r>
          </a:p>
        </p:txBody>
      </p:sp>
    </p:spTree>
    <p:extLst>
      <p:ext uri="{BB962C8B-B14F-4D97-AF65-F5344CB8AC3E}">
        <p14:creationId xmlns:p14="http://schemas.microsoft.com/office/powerpoint/2010/main" val="188763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42D9498241BDD346ACEA85EC1BFCCFBC" ma:contentTypeVersion="1" ma:contentTypeDescription="צור מסמך חדש." ma:contentTypeScope="" ma:versionID="98af9e58fdb2042f2c47b55497bac63b">
  <xsd:schema xmlns:xsd="http://www.w3.org/2001/XMLSchema" xmlns:xs="http://www.w3.org/2001/XMLSchema" xmlns:p="http://schemas.microsoft.com/office/2006/metadata/properties" xmlns:ns2="3fd1f8e8-d4eb-4fa9-9edf-90e13be718c2" targetNamespace="http://schemas.microsoft.com/office/2006/metadata/properties" ma:root="true" ma:fieldsID="0255a7e4432d2496903be6a986d6a0ac" ns2:_="">
    <xsd:import namespace="3fd1f8e8-d4eb-4fa9-9edf-90e13be718c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1f8e8-d4eb-4fa9-9edf-90e13be718c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ערך של מזהה מסמך" ma:description="הערך של מזהה המסמך שהוקצה לפריט זה." ma:internalName="_dlc_DocId" ma:readOnly="true">
      <xsd:simpleType>
        <xsd:restriction base="dms:Text"/>
      </xsd:simpleType>
    </xsd:element>
    <xsd:element name="_dlc_DocIdUrl" ma:index="9" nillable="true" ma:displayName="מזהה מסמך" ma:description="קישור קבוע למסמך זה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משותף עם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fd1f8e8-d4eb-4fa9-9edf-90e13be718c2">5RW434VQ3H3S-1466967311-24</_dlc_DocId>
    <_dlc_DocIdUrl xmlns="3fd1f8e8-d4eb-4fa9-9edf-90e13be718c2">
      <Url>https://edit.bgu.ac.il/gender-equity/_layouts/15/DocIdRedir.aspx?ID=5RW434VQ3H3S-1466967311-24</Url>
      <Description>5RW434VQ3H3S-1466967311-24</Description>
    </_dlc_DocIdUrl>
  </documentManagement>
</p:properties>
</file>

<file path=customXml/itemProps1.xml><?xml version="1.0" encoding="utf-8"?>
<ds:datastoreItem xmlns:ds="http://schemas.openxmlformats.org/officeDocument/2006/customXml" ds:itemID="{7C19A916-1491-468F-B3BA-180C73B0363E}"/>
</file>

<file path=customXml/itemProps2.xml><?xml version="1.0" encoding="utf-8"?>
<ds:datastoreItem xmlns:ds="http://schemas.openxmlformats.org/officeDocument/2006/customXml" ds:itemID="{74E36E43-8238-4DD5-A16C-1E9830625303}"/>
</file>

<file path=customXml/itemProps3.xml><?xml version="1.0" encoding="utf-8"?>
<ds:datastoreItem xmlns:ds="http://schemas.openxmlformats.org/officeDocument/2006/customXml" ds:itemID="{E195DEDF-36E9-4BC7-AE4D-ED414663D819}"/>
</file>

<file path=customXml/itemProps4.xml><?xml version="1.0" encoding="utf-8"?>
<ds:datastoreItem xmlns:ds="http://schemas.openxmlformats.org/officeDocument/2006/customXml" ds:itemID="{5C2D9914-6382-4731-91E8-64F05EA7DA30}"/>
</file>

<file path=docProps/app.xml><?xml version="1.0" encoding="utf-8"?>
<Properties xmlns="http://schemas.openxmlformats.org/officeDocument/2006/extended-properties" xmlns:vt="http://schemas.openxmlformats.org/officeDocument/2006/docPropsVTypes">
  <TotalTime>11235</TotalTime>
  <Words>996</Words>
  <Application>Microsoft Office PowerPoint</Application>
  <PresentationFormat>‫הצגה על המסך (4:3)</PresentationFormat>
  <Paragraphs>148</Paragraphs>
  <Slides>13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13</vt:i4>
      </vt:variant>
    </vt:vector>
  </HeadingPairs>
  <TitlesOfParts>
    <vt:vector size="21" baseType="lpstr">
      <vt:lpstr>Arial</vt:lpstr>
      <vt:lpstr>Calibri</vt:lpstr>
      <vt:lpstr>David</vt:lpstr>
      <vt:lpstr>Tahoma</vt:lpstr>
      <vt:lpstr>Times New Roman</vt:lpstr>
      <vt:lpstr>Wingdings</vt:lpstr>
      <vt:lpstr>Office Theme</vt:lpstr>
      <vt:lpstr>1_Office Theme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Nina Ostrozhko</dc:creator>
  <cp:lastModifiedBy>Amir Gat</cp:lastModifiedBy>
  <cp:revision>283</cp:revision>
  <cp:lastPrinted>2018-03-14T15:00:57Z</cp:lastPrinted>
  <dcterms:created xsi:type="dcterms:W3CDTF">2012-05-22T10:28:58Z</dcterms:created>
  <dcterms:modified xsi:type="dcterms:W3CDTF">2019-11-10T22:48:50Z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0x01010042D9498241BDD346ACEA85EC1BFCCFBC</vt:lpwstr>
  </property>
  <property fmtid="{D5CDD505-2E9C-101B-9397-08002B2CF9AE}" pid="3" name="_dlc_DocIdItemGuid">
    <vt:lpwstr>0a73c127-2675-4c5a-91f4-77b12a26df2b</vt:lpwstr>
  </property>
</Properties>
</file>