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65" r:id="rId10"/>
    <p:sldId id="268" r:id="rId11"/>
    <p:sldId id="269" r:id="rId12"/>
    <p:sldId id="267" r:id="rId13"/>
    <p:sldId id="264" r:id="rId1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019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9ACE-2A3D-4604-B786-9F454EF6450A}" type="datetimeFigureOut">
              <a:rPr lang="he-IL" smtClean="0"/>
              <a:t>י"ב/חשון/תש"פ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739E-75E2-465C-A8FF-F6BEAB2A25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4491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9ACE-2A3D-4604-B786-9F454EF6450A}" type="datetimeFigureOut">
              <a:rPr lang="he-IL" smtClean="0"/>
              <a:t>י"ב/חשון/תש"פ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739E-75E2-465C-A8FF-F6BEAB2A25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0251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9ACE-2A3D-4604-B786-9F454EF6450A}" type="datetimeFigureOut">
              <a:rPr lang="he-IL" smtClean="0"/>
              <a:t>י"ב/חשון/תש"פ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739E-75E2-465C-A8FF-F6BEAB2A25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1478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9ACE-2A3D-4604-B786-9F454EF6450A}" type="datetimeFigureOut">
              <a:rPr lang="he-IL" smtClean="0"/>
              <a:t>י"ב/חשון/תש"פ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739E-75E2-465C-A8FF-F6BEAB2A25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50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9ACE-2A3D-4604-B786-9F454EF6450A}" type="datetimeFigureOut">
              <a:rPr lang="he-IL" smtClean="0"/>
              <a:t>י"ב/חשון/תש"פ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739E-75E2-465C-A8FF-F6BEAB2A25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337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9ACE-2A3D-4604-B786-9F454EF6450A}" type="datetimeFigureOut">
              <a:rPr lang="he-IL" smtClean="0"/>
              <a:t>י"ב/חשון/תש"פ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739E-75E2-465C-A8FF-F6BEAB2A25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6063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9ACE-2A3D-4604-B786-9F454EF6450A}" type="datetimeFigureOut">
              <a:rPr lang="he-IL" smtClean="0"/>
              <a:t>י"ב/חשון/תש"פ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739E-75E2-465C-A8FF-F6BEAB2A25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65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9ACE-2A3D-4604-B786-9F454EF6450A}" type="datetimeFigureOut">
              <a:rPr lang="he-IL" smtClean="0"/>
              <a:t>י"ב/חשון/תש"פ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739E-75E2-465C-A8FF-F6BEAB2A25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3461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9ACE-2A3D-4604-B786-9F454EF6450A}" type="datetimeFigureOut">
              <a:rPr lang="he-IL" smtClean="0"/>
              <a:t>י"ב/חשון/תש"פ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739E-75E2-465C-A8FF-F6BEAB2A25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7661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9ACE-2A3D-4604-B786-9F454EF6450A}" type="datetimeFigureOut">
              <a:rPr lang="he-IL" smtClean="0"/>
              <a:t>י"ב/חשון/תש"פ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739E-75E2-465C-A8FF-F6BEAB2A25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850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9ACE-2A3D-4604-B786-9F454EF6450A}" type="datetimeFigureOut">
              <a:rPr lang="he-IL" smtClean="0"/>
              <a:t>י"ב/חשון/תש"פ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739E-75E2-465C-A8FF-F6BEAB2A25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0435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E9ACE-2A3D-4604-B786-9F454EF6450A}" type="datetimeFigureOut">
              <a:rPr lang="he-IL" smtClean="0"/>
              <a:t>י"ב/חשון/תש"פ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4739E-75E2-465C-A8FF-F6BEAB2A25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471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hyperlink" Target="https://www.youtube.com/watch?v=SiWnQn6eYG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www.youtube.com/watch?v=yzWIx6griBA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hyperlink" Target="mailto:NoaT@Fulbright.org.i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03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7004" y="180003"/>
            <a:ext cx="5109156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dirty="0">
                <a:solidFill>
                  <a:schemeClr val="bg1"/>
                </a:solidFill>
                <a:latin typeface="Almoni DL AAA" panose="020B0500000000020004" pitchFamily="34" charset="-79"/>
                <a:cs typeface="Almoni DL AAA" panose="020B0500000000020004" pitchFamily="34" charset="-79"/>
              </a:rPr>
              <a:t>קרן </a:t>
            </a:r>
            <a:r>
              <a:rPr lang="he-IL" sz="2800" dirty="0" err="1">
                <a:solidFill>
                  <a:schemeClr val="bg1"/>
                </a:solidFill>
                <a:latin typeface="Almoni DL AAA" panose="020B0500000000020004" pitchFamily="34" charset="-79"/>
                <a:cs typeface="Almoni DL AAA" panose="020B0500000000020004" pitchFamily="34" charset="-79"/>
              </a:rPr>
              <a:t>פולברייט</a:t>
            </a:r>
            <a:r>
              <a:rPr lang="he-IL" sz="2800" dirty="0">
                <a:solidFill>
                  <a:schemeClr val="bg1"/>
                </a:solidFill>
                <a:latin typeface="Almoni DL AAA" panose="020B0500000000020004" pitchFamily="34" charset="-79"/>
                <a:cs typeface="Almoni DL AAA" panose="020B0500000000020004" pitchFamily="34" charset="-79"/>
              </a:rPr>
              <a:t> ישראל</a:t>
            </a:r>
          </a:p>
          <a:p>
            <a:r>
              <a:rPr lang="he-IL" sz="2800" dirty="0">
                <a:solidFill>
                  <a:schemeClr val="bg1"/>
                </a:solidFill>
                <a:latin typeface="Almoni DL AAA" panose="020B0500000000020004" pitchFamily="34" charset="-79"/>
                <a:cs typeface="Almoni DL AAA" panose="020B0500000000020004" pitchFamily="34" charset="-79"/>
              </a:rPr>
              <a:t>מצוינות אקדמית – חדשנות – מנהיגות</a:t>
            </a:r>
          </a:p>
          <a:p>
            <a:endParaRPr lang="he-IL" sz="2800" dirty="0">
              <a:solidFill>
                <a:schemeClr val="bg1"/>
              </a:solidFill>
              <a:latin typeface="Almoni DL AAA" panose="020B0500000000020004" pitchFamily="34" charset="-79"/>
              <a:cs typeface="Almoni DL AAA" panose="020B0500000000020004" pitchFamily="34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59430" y="511849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2800" dirty="0">
                <a:solidFill>
                  <a:schemeClr val="bg1"/>
                </a:solidFill>
                <a:latin typeface="Almoni DL AAA" panose="020B0500000000020004" pitchFamily="34" charset="-79"/>
                <a:cs typeface="Almoni DL AAA" panose="020B0500000000020004" pitchFamily="34" charset="-79"/>
              </a:rPr>
              <a:t>מלגות לעמיתי בתר-דוקטורט</a:t>
            </a:r>
          </a:p>
          <a:p>
            <a:r>
              <a:rPr lang="he-IL" sz="2800" dirty="0">
                <a:solidFill>
                  <a:schemeClr val="bg1"/>
                </a:solidFill>
                <a:latin typeface="Almoni DL AAA" panose="020B0500000000020004" pitchFamily="34" charset="-79"/>
                <a:cs typeface="Almoni DL AAA" panose="020B0500000000020004" pitchFamily="34" charset="-79"/>
              </a:rPr>
              <a:t>נובמבר 2019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4" y="5007591"/>
            <a:ext cx="234315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66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725" y="3553142"/>
            <a:ext cx="8718550" cy="30751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1" y="178305"/>
            <a:ext cx="8998535" cy="324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79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67" y="123179"/>
            <a:ext cx="8983133" cy="3135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88914"/>
            <a:ext cx="9144000" cy="298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03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40" y="3345233"/>
            <a:ext cx="6411220" cy="2257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18" y="851287"/>
            <a:ext cx="6925642" cy="30293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52524" y="612760"/>
            <a:ext cx="54409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500" dirty="0">
                <a:solidFill>
                  <a:srgbClr val="002060"/>
                </a:solidFill>
                <a:latin typeface="Almoni DL AAA" panose="020B0500000000020004" pitchFamily="34" charset="-79"/>
                <a:cs typeface="Almoni DL AAA" panose="020B0500000000020004" pitchFamily="34" charset="-79"/>
              </a:rPr>
              <a:t>מבחר מלגות </a:t>
            </a:r>
            <a:r>
              <a:rPr lang="he-IL" sz="2500" dirty="0" err="1">
                <a:solidFill>
                  <a:srgbClr val="002060"/>
                </a:solidFill>
                <a:latin typeface="Almoni DL AAA" panose="020B0500000000020004" pitchFamily="34" charset="-79"/>
                <a:cs typeface="Almoni DL AAA" panose="020B0500000000020004" pitchFamily="34" charset="-79"/>
              </a:rPr>
              <a:t>פולברייט</a:t>
            </a:r>
            <a:r>
              <a:rPr lang="he-IL" sz="2500" dirty="0">
                <a:solidFill>
                  <a:srgbClr val="002060"/>
                </a:solidFill>
                <a:latin typeface="Almoni DL AAA" panose="020B0500000000020004" pitchFamily="34" charset="-79"/>
                <a:cs typeface="Almoni DL AAA" panose="020B0500000000020004" pitchFamily="34" charset="-79"/>
              </a:rPr>
              <a:t> - לישראלים ואמריקנים </a:t>
            </a:r>
            <a:endParaRPr lang="he-IL" sz="2500" dirty="0"/>
          </a:p>
        </p:txBody>
      </p:sp>
      <p:pic>
        <p:nvPicPr>
          <p:cNvPr id="3074" name="Picture 2" descr="×ª××¦××ª ×ª××× × ×¢×××¨ âªYOUTUBE ICONâ¬â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93" y="495738"/>
            <a:ext cx="799848" cy="79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" y="5678533"/>
            <a:ext cx="2404534" cy="9857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74933" y="84562"/>
            <a:ext cx="2269067" cy="49953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5636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7126" y="1137949"/>
            <a:ext cx="6263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>
                <a:latin typeface="Calibri Light" charset="0"/>
                <a:ea typeface="Calibri Light" charset="0"/>
                <a:cs typeface="Calibri Light" charset="0"/>
              </a:rPr>
              <a:t>צוות קרן </a:t>
            </a:r>
            <a:r>
              <a:rPr lang="he-IL" dirty="0" err="1">
                <a:latin typeface="Calibri Light" charset="0"/>
                <a:ea typeface="Calibri Light" charset="0"/>
                <a:cs typeface="Calibri Light" charset="0"/>
              </a:rPr>
              <a:t>פולברייט</a:t>
            </a:r>
            <a:r>
              <a:rPr lang="he-IL" dirty="0">
                <a:latin typeface="Calibri Light" charset="0"/>
                <a:ea typeface="Calibri Light" charset="0"/>
                <a:cs typeface="Calibri Light" charset="0"/>
              </a:rPr>
              <a:t> ישראל מזמין אתכם לבקר במשרדנו: </a:t>
            </a:r>
          </a:p>
          <a:p>
            <a:r>
              <a:rPr lang="he-IL" dirty="0">
                <a:latin typeface="Calibri Light" charset="0"/>
                <a:ea typeface="Calibri Light" charset="0"/>
                <a:cs typeface="Calibri Light" charset="0"/>
              </a:rPr>
              <a:t>שדרות רוטשילד 74 תל-אביב</a:t>
            </a:r>
            <a:br>
              <a:rPr lang="he-IL" dirty="0"/>
            </a:br>
            <a:br>
              <a:rPr lang="he-IL" dirty="0"/>
            </a:br>
            <a:br>
              <a:rPr lang="en-US" dirty="0"/>
            </a:br>
            <a:br>
              <a:rPr lang="en-US" dirty="0"/>
            </a:br>
            <a:endParaRPr lang="he-IL" dirty="0"/>
          </a:p>
        </p:txBody>
      </p:sp>
      <p:sp>
        <p:nvSpPr>
          <p:cNvPr id="5" name="Rectangle 4"/>
          <p:cNvSpPr/>
          <p:nvPr/>
        </p:nvSpPr>
        <p:spPr>
          <a:xfrm>
            <a:off x="1767126" y="6143301"/>
            <a:ext cx="5701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>
                <a:latin typeface="Calibri Light" charset="0"/>
                <a:ea typeface="Calibri Light" charset="0"/>
                <a:cs typeface="Calibri Light" charset="0"/>
              </a:rPr>
              <a:t>ניתן לפנות אל:</a:t>
            </a:r>
            <a:br>
              <a:rPr lang="he-I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he-IL" dirty="0">
                <a:latin typeface="Calibri Light" charset="0"/>
                <a:ea typeface="Calibri Light" charset="0"/>
                <a:cs typeface="Calibri Light" charset="0"/>
              </a:rPr>
              <a:t>נעה תורג'מן -  </a:t>
            </a:r>
            <a:r>
              <a:rPr lang="he-IL" dirty="0" err="1">
                <a:latin typeface="Calibri Light" charset="0"/>
                <a:ea typeface="Calibri Light" charset="0"/>
                <a:cs typeface="Calibri Light" charset="0"/>
              </a:rPr>
              <a:t>סמנכל"ית</a:t>
            </a:r>
            <a:r>
              <a:rPr lang="he-IL" dirty="0">
                <a:latin typeface="Calibri Light" charset="0"/>
                <a:ea typeface="Calibri Light" charset="0"/>
                <a:cs typeface="Calibri Light" charset="0"/>
              </a:rPr>
              <a:t> תכניות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hlinkClick r:id="rId2"/>
              </a:rPr>
              <a:t>NoaT@Fulbright.org.il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he-IL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2" name="Picture 4" descr="×ª××¦××ª ×ª××× × ×¢×××¨ âªgoogle map iconâ¬â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165" y="1166796"/>
            <a:ext cx="728235" cy="72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4683" y="6521804"/>
            <a:ext cx="267828" cy="267828"/>
          </a:xfrm>
          <a:prstGeom prst="rect">
            <a:avLst/>
          </a:prstGeom>
        </p:spPr>
      </p:pic>
      <p:pic>
        <p:nvPicPr>
          <p:cNvPr id="2056" name="Picture 8" descr="×ª××¦××ª ×ª××× × ×¢×××¨ âªtwitter ICON PURPLEâ¬â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165" y="6521804"/>
            <a:ext cx="267828" cy="26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×ª××¦××ª ×ª××× × ×¢×××¨ âªINSTAGRAM ICONâ¬â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883" y="6521804"/>
            <a:ext cx="239592" cy="23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33" y="2257602"/>
            <a:ext cx="4842934" cy="25671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74933" y="84562"/>
            <a:ext cx="2269067" cy="49953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5401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7333" y="2632706"/>
            <a:ext cx="64968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>
                <a:latin typeface="Almoni DL AAA" panose="020B0500000000020004" pitchFamily="34" charset="-79"/>
                <a:cs typeface="Almoni DL AAA" panose="020B0500000000020004" pitchFamily="34" charset="-79"/>
              </a:rPr>
              <a:t>קרן דו לאומית </a:t>
            </a:r>
          </a:p>
          <a:p>
            <a:endParaRPr lang="he-IL" dirty="0">
              <a:latin typeface="Almoni DL AAA" panose="020B0500000000020004" pitchFamily="34" charset="-79"/>
              <a:cs typeface="Almoni DL AAA" panose="020B0500000000020004" pitchFamily="34" charset="-79"/>
            </a:endParaRPr>
          </a:p>
          <a:p>
            <a:r>
              <a:rPr lang="he-IL" dirty="0">
                <a:latin typeface="Almoni DL AAA" panose="020B0500000000020004" pitchFamily="34" charset="-79"/>
                <a:cs typeface="Almoni DL AAA" panose="020B0500000000020004" pitchFamily="34" charset="-79"/>
              </a:rPr>
              <a:t>ממומנת על ידי מחלקת המדינה בוושינגטון ומדינת ישראל (ות"ת +משרד החוץ)</a:t>
            </a:r>
          </a:p>
          <a:p>
            <a:endParaRPr lang="he-IL" dirty="0">
              <a:latin typeface="Almoni DL AAA" panose="020B0500000000020004" pitchFamily="34" charset="-79"/>
              <a:cs typeface="Almoni DL AAA" panose="020B0500000000020004" pitchFamily="34" charset="-79"/>
            </a:endParaRPr>
          </a:p>
          <a:p>
            <a:r>
              <a:rPr lang="he-IL" dirty="0">
                <a:latin typeface="Almoni DL AAA" panose="020B0500000000020004" pitchFamily="34" charset="-79"/>
                <a:cs typeface="Almoni DL AAA" panose="020B0500000000020004" pitchFamily="34" charset="-79"/>
              </a:rPr>
              <a:t>רשת גלובלית שמרכזה בארה"ב</a:t>
            </a:r>
          </a:p>
          <a:p>
            <a:endParaRPr lang="he-IL" dirty="0">
              <a:latin typeface="Almoni DL AAA" panose="020B0500000000020004" pitchFamily="34" charset="-79"/>
              <a:cs typeface="Almoni DL AAA" panose="020B0500000000020004" pitchFamily="34" charset="-79"/>
            </a:endParaRPr>
          </a:p>
          <a:p>
            <a:r>
              <a:rPr lang="he-IL" dirty="0">
                <a:latin typeface="Almoni DL AAA" panose="020B0500000000020004" pitchFamily="34" charset="-79"/>
                <a:cs typeface="Almoni DL AAA" panose="020B0500000000020004" pitchFamily="34" charset="-79"/>
              </a:rPr>
              <a:t> תמיכה בחוקרים פורצי דרך בתחומם</a:t>
            </a:r>
          </a:p>
          <a:p>
            <a:r>
              <a:rPr lang="he-IL" dirty="0">
                <a:latin typeface="Almoni DL AAA" panose="020B0500000000020004" pitchFamily="34" charset="-79"/>
                <a:cs typeface="Almoni DL AAA" panose="020B0500000000020004" pitchFamily="34" charset="-79"/>
              </a:rPr>
              <a:t> </a:t>
            </a:r>
          </a:p>
          <a:p>
            <a:endParaRPr lang="he-IL" dirty="0">
              <a:latin typeface="Almoni DL AAA" panose="020B0500000000020004" pitchFamily="34" charset="-79"/>
              <a:cs typeface="Almoni DL AAA" panose="020B0500000000020004" pitchFamily="34" charset="-79"/>
            </a:endParaRPr>
          </a:p>
          <a:p>
            <a:endParaRPr lang="he-IL" dirty="0">
              <a:latin typeface="Almoni DL AAA" panose="020B0500000000020004" pitchFamily="34" charset="-79"/>
              <a:cs typeface="Almoni DL AAA" panose="020B0500000000020004" pitchFamily="34" charset="-79"/>
            </a:endParaRPr>
          </a:p>
          <a:p>
            <a:endParaRPr lang="he-IL" dirty="0">
              <a:latin typeface="Almoni DL AAA" panose="020B0500000000020004" pitchFamily="34" charset="-79"/>
              <a:cs typeface="Almoni DL AAA" panose="020B0500000000020004" pitchFamily="34" charset="-79"/>
            </a:endParaRPr>
          </a:p>
          <a:p>
            <a:endParaRPr lang="he-IL" dirty="0">
              <a:latin typeface="Almoni DL AAA" panose="020B0500000000020004" pitchFamily="34" charset="-79"/>
              <a:cs typeface="Almoni DL AAA" panose="020B0500000000020004" pitchFamily="34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766" y="2314660"/>
            <a:ext cx="1235968" cy="9312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60232" y="992884"/>
            <a:ext cx="29626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000" dirty="0">
                <a:solidFill>
                  <a:srgbClr val="0070C0"/>
                </a:solidFill>
                <a:latin typeface="Almoni DL AAA" panose="020B0500000000020004" pitchFamily="34" charset="-79"/>
                <a:cs typeface="Almoni DL AAA" panose="020B0500000000020004" pitchFamily="34" charset="-79"/>
              </a:rPr>
              <a:t>קרן </a:t>
            </a:r>
            <a:r>
              <a:rPr lang="he-IL" sz="3000" dirty="0" err="1">
                <a:solidFill>
                  <a:srgbClr val="0070C0"/>
                </a:solidFill>
                <a:latin typeface="Almoni DL AAA" panose="020B0500000000020004" pitchFamily="34" charset="-79"/>
                <a:cs typeface="Almoni DL AAA" panose="020B0500000000020004" pitchFamily="34" charset="-79"/>
              </a:rPr>
              <a:t>פולברייט</a:t>
            </a:r>
            <a:r>
              <a:rPr lang="he-IL" sz="3000" dirty="0">
                <a:solidFill>
                  <a:srgbClr val="0070C0"/>
                </a:solidFill>
                <a:latin typeface="Almoni DL AAA" panose="020B0500000000020004" pitchFamily="34" charset="-79"/>
                <a:cs typeface="Almoni DL AAA" panose="020B0500000000020004" pitchFamily="34" charset="-79"/>
              </a:rPr>
              <a:t> ישראל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9" y="5401056"/>
            <a:ext cx="3553968" cy="14569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74933" y="84562"/>
            <a:ext cx="2269067" cy="49953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6396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7968" y="197352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dirty="0">
                <a:latin typeface="Almoni DL AAA" panose="020B0500000000020004" pitchFamily="34" charset="-79"/>
                <a:cs typeface="Almoni DL AAA" panose="020B0500000000020004" pitchFamily="34" charset="-79"/>
              </a:rPr>
              <a:t>ארצות הברית היא מרכז הידע והמחקר בעולם</a:t>
            </a:r>
          </a:p>
          <a:p>
            <a:endParaRPr lang="he-IL" dirty="0">
              <a:latin typeface="Almoni DL AAA" panose="020B0500000000020004" pitchFamily="34" charset="-79"/>
              <a:cs typeface="Almoni DL AAA" panose="020B0500000000020004" pitchFamily="34" charset="-79"/>
            </a:endParaRPr>
          </a:p>
          <a:p>
            <a:r>
              <a:rPr lang="he-IL" dirty="0">
                <a:latin typeface="Almoni DL AAA" panose="020B0500000000020004" pitchFamily="34" charset="-79"/>
                <a:cs typeface="Almoni DL AAA" panose="020B0500000000020004" pitchFamily="34" charset="-79"/>
              </a:rPr>
              <a:t>האוניברסיטאות הטובות בעולם</a:t>
            </a:r>
            <a:endParaRPr lang="en-US" dirty="0">
              <a:latin typeface="Almoni DL AAA" panose="020B0500000000020004" pitchFamily="34" charset="-79"/>
              <a:cs typeface="Almoni DL AAA" panose="020B0500000000020004" pitchFamily="34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0941" y="888991"/>
            <a:ext cx="68996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000" dirty="0">
                <a:solidFill>
                  <a:srgbClr val="0070C0"/>
                </a:solidFill>
                <a:latin typeface="Almoni DL AAA" panose="020B0500000000020004" pitchFamily="34" charset="-79"/>
                <a:cs typeface="Almoni DL AAA" panose="020B0500000000020004" pitchFamily="34" charset="-79"/>
              </a:rPr>
              <a:t>חשיבות המחקר בארצות הברית לקריירה אקדמית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0" y="152296"/>
            <a:ext cx="2269067" cy="49953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4056"/>
            <a:ext cx="3553968" cy="14569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680151"/>
            <a:ext cx="1918139" cy="489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2533" y="787401"/>
            <a:ext cx="82719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lmoni DL AAA" panose="020B0500000000020004" pitchFamily="34" charset="-79"/>
              <a:cs typeface="Almoni DL AAA" panose="020B0500000000020004" pitchFamily="34" charset="-79"/>
            </a:endParaRPr>
          </a:p>
          <a:p>
            <a:r>
              <a:rPr lang="he-IL" dirty="0">
                <a:latin typeface="Almoni DL AAA" panose="020B0500000000020004" pitchFamily="34" charset="-79"/>
                <a:cs typeface="Almoni DL AAA" panose="020B0500000000020004" pitchFamily="34" charset="-79"/>
              </a:rPr>
              <a:t>למי מיועדת המלגה?</a:t>
            </a:r>
          </a:p>
          <a:p>
            <a:endParaRPr lang="he-IL" dirty="0">
              <a:latin typeface="Almoni DL AAA" panose="020B0500000000020004" pitchFamily="34" charset="-79"/>
              <a:cs typeface="Almoni DL AAA" panose="020B0500000000020004" pitchFamily="34" charset="-79"/>
            </a:endParaRPr>
          </a:p>
          <a:p>
            <a:r>
              <a:rPr lang="he-IL" dirty="0">
                <a:latin typeface="Almoni DL AAA" panose="020B0500000000020004" pitchFamily="34" charset="-79"/>
                <a:cs typeface="Almoni DL AAA" panose="020B0500000000020004" pitchFamily="34" charset="-79"/>
              </a:rPr>
              <a:t>חוקרות צעירות וחוקרים צעירים (בד"כ פוסט דוקטורט ראשון) העומדים להתחיל את מחקריהם בארה”ב באוניברסיטה מוכרת, במכון מחקר ציבורי או במכון מחקר פרטי הפועל שלא למטרות רווח. </a:t>
            </a:r>
          </a:p>
          <a:p>
            <a:endParaRPr lang="he-IL" dirty="0">
              <a:latin typeface="Almoni DL AAA" panose="020B0500000000020004" pitchFamily="34" charset="-79"/>
              <a:cs typeface="Almoni DL AAA" panose="020B0500000000020004" pitchFamily="34" charset="-79"/>
            </a:endParaRPr>
          </a:p>
          <a:p>
            <a:r>
              <a:rPr lang="he-IL" dirty="0">
                <a:latin typeface="Almoni DL AAA" panose="020B0500000000020004" pitchFamily="34" charset="-79"/>
                <a:cs typeface="Almoni DL AAA" panose="020B0500000000020004" pitchFamily="34" charset="-79"/>
              </a:rPr>
              <a:t>המלגות מיועדות לחוקרות וחוקרים ישראלים מכל תחומי הידע למעט אלו המושתתים על  קשר קליני עם מטופלים.</a:t>
            </a:r>
          </a:p>
          <a:p>
            <a:endParaRPr lang="he-IL" dirty="0">
              <a:latin typeface="Almoni DL AAA" panose="020B0500000000020004" pitchFamily="34" charset="-79"/>
              <a:cs typeface="Almoni DL AAA" panose="020B0500000000020004" pitchFamily="34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70247" y="156067"/>
            <a:ext cx="66127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000" dirty="0">
                <a:solidFill>
                  <a:srgbClr val="0070C0"/>
                </a:solidFill>
                <a:latin typeface="Almoni DL AAA" panose="020B0500000000020004" pitchFamily="34" charset="-79"/>
                <a:cs typeface="Almoni DL AAA" panose="020B0500000000020004" pitchFamily="34" charset="-79"/>
              </a:rPr>
              <a:t>מלגת </a:t>
            </a:r>
            <a:r>
              <a:rPr lang="he-IL" sz="3000" dirty="0" err="1">
                <a:solidFill>
                  <a:srgbClr val="0070C0"/>
                </a:solidFill>
                <a:latin typeface="Almoni DL AAA" panose="020B0500000000020004" pitchFamily="34" charset="-79"/>
                <a:cs typeface="Almoni DL AAA" panose="020B0500000000020004" pitchFamily="34" charset="-79"/>
              </a:rPr>
              <a:t>פולברייט</a:t>
            </a:r>
            <a:r>
              <a:rPr lang="he-IL" sz="3000" dirty="0">
                <a:solidFill>
                  <a:srgbClr val="0070C0"/>
                </a:solidFill>
                <a:latin typeface="Almoni DL AAA" panose="020B0500000000020004" pitchFamily="34" charset="-79"/>
                <a:cs typeface="Almoni DL AAA" panose="020B0500000000020004" pitchFamily="34" charset="-79"/>
              </a:rPr>
              <a:t> לעמיתות ועמיתי בתר-דוקטורט </a:t>
            </a:r>
          </a:p>
        </p:txBody>
      </p:sp>
      <p:sp>
        <p:nvSpPr>
          <p:cNvPr id="8" name="Rectangle 7"/>
          <p:cNvSpPr/>
          <p:nvPr/>
        </p:nvSpPr>
        <p:spPr>
          <a:xfrm>
            <a:off x="-1190267" y="4630487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2500" dirty="0">
                <a:solidFill>
                  <a:schemeClr val="bg1"/>
                </a:solidFill>
                <a:latin typeface="Almoni DL AAA" panose="020B0500000000020004" pitchFamily="34" charset="-79"/>
                <a:cs typeface="Almoni DL AAA" panose="020B0500000000020004" pitchFamily="34" charset="-79"/>
              </a:rPr>
              <a:t>מצוינות חדשנות ומנהיגות </a:t>
            </a:r>
          </a:p>
          <a:p>
            <a:endParaRPr lang="he-IL" sz="2500" dirty="0">
              <a:solidFill>
                <a:schemeClr val="bg1"/>
              </a:solidFill>
              <a:latin typeface="Almoni DL AAA" panose="020B0500000000020004" pitchFamily="34" charset="-79"/>
              <a:cs typeface="Almoni DL AAA" panose="020B0500000000020004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2724"/>
            <a:ext cx="9144000" cy="350936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685087" y="433066"/>
            <a:ext cx="2269067" cy="49953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" y="5683250"/>
            <a:ext cx="234315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9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3" y="514409"/>
            <a:ext cx="5738501" cy="1220670"/>
          </a:xfrm>
        </p:spPr>
        <p:txBody>
          <a:bodyPr>
            <a:normAutofit/>
          </a:bodyPr>
          <a:lstStyle/>
          <a:p>
            <a:r>
              <a:rPr lang="he-IL" sz="3000" dirty="0">
                <a:solidFill>
                  <a:srgbClr val="0070C0"/>
                </a:solidFill>
                <a:latin typeface="Almoni DL AAA" panose="020B0500000000020004" pitchFamily="34" charset="-79"/>
                <a:ea typeface="+mn-ea"/>
                <a:cs typeface="Almoni DL AAA" panose="020B0500000000020004" pitchFamily="34" charset="-79"/>
              </a:rPr>
              <a:t>הטבות למקבלות ומקבלי המענק</a:t>
            </a:r>
          </a:p>
        </p:txBody>
      </p:sp>
      <p:sp>
        <p:nvSpPr>
          <p:cNvPr id="4" name="Rectangle 3"/>
          <p:cNvSpPr/>
          <p:nvPr/>
        </p:nvSpPr>
        <p:spPr>
          <a:xfrm>
            <a:off x="2072356" y="195621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e-IL" dirty="0">
              <a:latin typeface="Almoni DL AAA" panose="020B0500000000020004" pitchFamily="34" charset="-79"/>
              <a:cs typeface="Almoni DL AAA" panose="020B0500000000020004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>
                <a:latin typeface="Almoni DL AAA" panose="020B0500000000020004" pitchFamily="34" charset="-79"/>
                <a:cs typeface="Almoni DL AAA" panose="020B0500000000020004" pitchFamily="34" charset="-79"/>
              </a:rPr>
              <a:t>מלגה בסך 47,500 דולר - לתקופה של 9–12 חודשים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>
              <a:latin typeface="Almoni DL AAA" panose="020B0500000000020004" pitchFamily="34" charset="-79"/>
              <a:cs typeface="Almoni DL AAA" panose="020B0500000000020004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>
                <a:latin typeface="Almoni DL AAA" panose="020B0500000000020004" pitchFamily="34" charset="-79"/>
                <a:cs typeface="Almoni DL AAA" panose="020B0500000000020004" pitchFamily="34" charset="-79"/>
              </a:rPr>
              <a:t>ביטוח בריאות למלגאי בלבד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>
              <a:latin typeface="Almoni DL AAA" panose="020B0500000000020004" pitchFamily="34" charset="-79"/>
              <a:cs typeface="Almoni DL AAA" panose="020B0500000000020004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>
                <a:latin typeface="Almoni DL AAA" panose="020B0500000000020004" pitchFamily="34" charset="-79"/>
                <a:cs typeface="Almoni DL AAA" panose="020B0500000000020004" pitchFamily="34" charset="-79"/>
              </a:rPr>
              <a:t>מפגש הכנה "טרום טיסה"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>
              <a:latin typeface="Almoni DL AAA" panose="020B0500000000020004" pitchFamily="34" charset="-79"/>
              <a:cs typeface="Almoni DL AAA" panose="020B0500000000020004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>
                <a:latin typeface="Almoni DL AAA" panose="020B0500000000020004" pitchFamily="34" charset="-79"/>
                <a:cs typeface="Almoni DL AAA" panose="020B0500000000020004" pitchFamily="34" charset="-79"/>
              </a:rPr>
              <a:t>טיפול בהשגת ויזת חוקר </a:t>
            </a:r>
            <a:r>
              <a:rPr lang="en-US" dirty="0">
                <a:latin typeface="Almoni DL AAA" panose="020B0500000000020004" pitchFamily="34" charset="-79"/>
                <a:cs typeface="Almoni DL AAA" panose="020B0500000000020004" pitchFamily="34" charset="-79"/>
              </a:rPr>
              <a:t>J-1.</a:t>
            </a:r>
            <a:endParaRPr lang="he-IL" dirty="0">
              <a:latin typeface="Almoni DL AAA" panose="020B0500000000020004" pitchFamily="34" charset="-79"/>
              <a:cs typeface="Almoni DL AAA" panose="020B0500000000020004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lmoni DL AAA" panose="020B0500000000020004" pitchFamily="34" charset="-79"/>
              <a:cs typeface="Almoni DL AAA" panose="020B0500000000020004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>
                <a:latin typeface="Almoni DL AAA" panose="020B0500000000020004" pitchFamily="34" charset="-79"/>
                <a:cs typeface="Almoni DL AAA" panose="020B0500000000020004" pitchFamily="34" charset="-79"/>
              </a:rPr>
              <a:t>תמיכה מוסדית בזמן השהות בארה”ב הכוללת אירועים ורישות חברתי ואקדמי</a:t>
            </a:r>
          </a:p>
          <a:p>
            <a:endParaRPr lang="he-IL" dirty="0">
              <a:latin typeface="Almoni DL AAA" panose="020B0500000000020004" pitchFamily="34" charset="-79"/>
              <a:cs typeface="Almoni DL AAA" panose="020B0500000000020004" pitchFamily="34" charset="-79"/>
            </a:endParaRPr>
          </a:p>
          <a:p>
            <a:endParaRPr lang="he-IL" dirty="0">
              <a:latin typeface="Almoni DL AAA" panose="020B0500000000020004" pitchFamily="34" charset="-79"/>
              <a:cs typeface="Almoni DL AAA" panose="020B0500000000020004" pitchFamily="34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4056"/>
            <a:ext cx="3553968" cy="14569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74933" y="84562"/>
            <a:ext cx="2269067" cy="49953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850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000544"/>
            <a:ext cx="743373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>
                <a:latin typeface="Almoni DL AAA" panose="020B0500000000020004" pitchFamily="34" charset="-79"/>
                <a:cs typeface="Almoni DL AAA" panose="020B0500000000020004" pitchFamily="34" charset="-79"/>
              </a:rPr>
              <a:t>שלושה שלבים :</a:t>
            </a:r>
          </a:p>
          <a:p>
            <a:endParaRPr lang="he-IL" dirty="0">
              <a:latin typeface="Almoni DL AAA" panose="020B0500000000020004" pitchFamily="34" charset="-79"/>
              <a:cs typeface="Almoni DL AAA" panose="020B0500000000020004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>
                <a:latin typeface="Almoni DL AAA" panose="020B0500000000020004" pitchFamily="34" charset="-79"/>
                <a:cs typeface="Almoni DL AAA" panose="020B0500000000020004" pitchFamily="34" charset="-79"/>
              </a:rPr>
              <a:t>הגשת הבקשות (עד ה-2 דצמבר)</a:t>
            </a:r>
            <a:r>
              <a:rPr lang="en-US" dirty="0">
                <a:latin typeface="Almoni DL AAA" panose="020B0500000000020004" pitchFamily="34" charset="-79"/>
                <a:cs typeface="Almoni DL AAA" panose="020B0500000000020004" pitchFamily="34" charset="-79"/>
              </a:rPr>
              <a:t> </a:t>
            </a:r>
            <a:r>
              <a:rPr lang="he-IL" dirty="0">
                <a:latin typeface="Almoni DL AAA" panose="020B0500000000020004" pitchFamily="34" charset="-79"/>
                <a:cs typeface="Almoni DL AAA" panose="020B0500000000020004" pitchFamily="34" charset="-79"/>
              </a:rPr>
              <a:t>באופן ישיר אל הקרן. אין מיון מקדים בתוך המוסדות האקדמיים.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>
                <a:latin typeface="Almoni DL AAA" panose="020B0500000000020004" pitchFamily="34" charset="-79"/>
                <a:cs typeface="Almoni DL AAA" panose="020B0500000000020004" pitchFamily="34" charset="-79"/>
              </a:rPr>
              <a:t>הבקשות נשלחות לוועדות מקצועיות. כול בקשה נבדקת על ידי פרופסורים המובילים בתחום הידע הרלוונטי.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>
                <a:latin typeface="Almoni DL AAA" panose="020B0500000000020004" pitchFamily="34" charset="-79"/>
                <a:cs typeface="Almoni DL AAA" panose="020B0500000000020004" pitchFamily="34" charset="-79"/>
              </a:rPr>
              <a:t>מועמדים מובילים יוזמנו לריאיון אישי שיתקיים במשרדי הקרן בתל אביב. (אנגלית)</a:t>
            </a:r>
          </a:p>
          <a:p>
            <a:endParaRPr lang="he-IL" dirty="0">
              <a:latin typeface="Almoni DL AAA" panose="020B0500000000020004" pitchFamily="34" charset="-79"/>
              <a:cs typeface="Almoni DL AAA" panose="020B0500000000020004" pitchFamily="34" charset="-79"/>
            </a:endParaRPr>
          </a:p>
          <a:p>
            <a:endParaRPr lang="he-IL" dirty="0">
              <a:latin typeface="Almoni DL AAA" panose="020B0500000000020004" pitchFamily="34" charset="-79"/>
              <a:cs typeface="Almoni DL AAA" panose="020B0500000000020004" pitchFamily="34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55209" y="1065156"/>
            <a:ext cx="35477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000" dirty="0">
                <a:solidFill>
                  <a:srgbClr val="0070C0"/>
                </a:solidFill>
                <a:latin typeface="Almoni DL AAA" panose="020B0500000000020004" pitchFamily="34" charset="-79"/>
                <a:cs typeface="Almoni DL AAA" panose="020B0500000000020004" pitchFamily="34" charset="-79"/>
              </a:rPr>
              <a:t>כיצד נבחרים המועמדים?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4056"/>
            <a:ext cx="3553968" cy="14569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74933" y="84562"/>
            <a:ext cx="2269067" cy="49953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1174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15122" y="2016409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>
                <a:latin typeface="Almoni DL AAA" panose="020B0500000000020004" pitchFamily="34" charset="-79"/>
                <a:cs typeface="Almoni DL AAA" panose="020B0500000000020004" pitchFamily="34" charset="-79"/>
              </a:rPr>
              <a:t>מצוינות אקדמית היא אמת המידה הראשית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>
              <a:latin typeface="Almoni DL AAA" panose="020B0500000000020004" pitchFamily="34" charset="-79"/>
              <a:cs typeface="Almoni DL AAA" panose="020B0500000000020004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>
                <a:latin typeface="Almoni DL AAA" panose="020B0500000000020004" pitchFamily="34" charset="-79"/>
                <a:cs typeface="Almoni DL AAA" panose="020B0500000000020004" pitchFamily="34" charset="-79"/>
              </a:rPr>
              <a:t>המלצות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>
              <a:latin typeface="Almoni DL AAA" panose="020B0500000000020004" pitchFamily="34" charset="-79"/>
              <a:cs typeface="Almoni DL AAA" panose="020B0500000000020004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>
                <a:latin typeface="Almoni DL AAA" panose="020B0500000000020004" pitchFamily="34" charset="-79"/>
                <a:cs typeface="Almoni DL AAA" panose="020B0500000000020004" pitchFamily="34" charset="-79"/>
              </a:rPr>
              <a:t> פרסומים והשתתפות בכנסים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>
              <a:latin typeface="Almoni DL AAA" panose="020B0500000000020004" pitchFamily="34" charset="-79"/>
              <a:cs typeface="Almoni DL AAA" panose="020B0500000000020004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>
                <a:latin typeface="Almoni DL AAA" panose="020B0500000000020004" pitchFamily="34" charset="-79"/>
                <a:cs typeface="Almoni DL AAA" panose="020B0500000000020004" pitchFamily="34" charset="-79"/>
              </a:rPr>
              <a:t>הצעת מחקר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>
              <a:latin typeface="Almoni DL AAA" panose="020B0500000000020004" pitchFamily="34" charset="-79"/>
              <a:cs typeface="Almoni DL AAA" panose="020B0500000000020004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>
                <a:latin typeface="Almoni DL AAA" panose="020B0500000000020004" pitchFamily="34" charset="-79"/>
                <a:cs typeface="Almoni DL AAA" panose="020B0500000000020004" pitchFamily="34" charset="-79"/>
              </a:rPr>
              <a:t>תינתן עדיפות למועמדים העוסקים בנושאי מחקר בינתחומיים חלוציים.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>
                <a:latin typeface="Almoni DL AAA" panose="020B0500000000020004" pitchFamily="34" charset="-79"/>
                <a:cs typeface="Almoni DL AAA" panose="020B0500000000020004" pitchFamily="34" charset="-79"/>
              </a:rPr>
              <a:t>תינתן עדיפות למועמדים שהשלימו את לימודי הדוקטורט במהלך השנתיים שקדמו להגשת המועמדות.</a:t>
            </a:r>
          </a:p>
          <a:p>
            <a:endParaRPr lang="he-IL" dirty="0">
              <a:latin typeface="Almoni DL AAA" panose="020B0500000000020004" pitchFamily="34" charset="-79"/>
              <a:cs typeface="Almoni DL AAA" panose="020B0500000000020004" pitchFamily="34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87547" y="1082248"/>
            <a:ext cx="42995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000" dirty="0">
                <a:solidFill>
                  <a:srgbClr val="0070C0"/>
                </a:solidFill>
                <a:latin typeface="Almoni DL AAA" panose="020B0500000000020004" pitchFamily="34" charset="-79"/>
                <a:cs typeface="Almoni DL AAA" panose="020B0500000000020004" pitchFamily="34" charset="-79"/>
              </a:rPr>
              <a:t>אמות מידה להערכת מועמדים: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4056"/>
            <a:ext cx="3553968" cy="14569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74933" y="84562"/>
            <a:ext cx="2269067" cy="49953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6441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244" y="1397000"/>
            <a:ext cx="2900097" cy="537103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48267" y="196553"/>
            <a:ext cx="7050597" cy="1200447"/>
          </a:xfrm>
        </p:spPr>
        <p:txBody>
          <a:bodyPr>
            <a:noAutofit/>
          </a:bodyPr>
          <a:lstStyle/>
          <a:p>
            <a:pPr algn="ctr"/>
            <a:r>
              <a:rPr lang="he-IL" sz="3000" dirty="0" err="1">
                <a:solidFill>
                  <a:srgbClr val="0070C0"/>
                </a:solidFill>
                <a:latin typeface="Almoni DL AAA" panose="020B0500000000020004" pitchFamily="34" charset="-79"/>
                <a:ea typeface="+mn-ea"/>
                <a:cs typeface="Almoni DL AAA" panose="020B0500000000020004" pitchFamily="34" charset="-79"/>
              </a:rPr>
              <a:t>פולברייט</a:t>
            </a:r>
            <a:r>
              <a:rPr lang="he-IL" sz="3000" dirty="0">
                <a:solidFill>
                  <a:srgbClr val="0070C0"/>
                </a:solidFill>
                <a:latin typeface="Almoni DL AAA" panose="020B0500000000020004" pitchFamily="34" charset="-79"/>
                <a:ea typeface="+mn-ea"/>
                <a:cs typeface="Almoni DL AAA" panose="020B0500000000020004" pitchFamily="34" charset="-79"/>
              </a:rPr>
              <a:t> במספרים</a:t>
            </a:r>
            <a:br>
              <a:rPr lang="he-IL" sz="3000" dirty="0">
                <a:solidFill>
                  <a:srgbClr val="0070C0"/>
                </a:solidFill>
                <a:latin typeface="Almoni DL AAA" panose="020B0500000000020004" pitchFamily="34" charset="-79"/>
                <a:ea typeface="+mn-ea"/>
                <a:cs typeface="Almoni DL AAA" panose="020B0500000000020004" pitchFamily="34" charset="-79"/>
              </a:rPr>
            </a:br>
            <a:r>
              <a:rPr lang="he-IL" sz="2000" dirty="0">
                <a:solidFill>
                  <a:srgbClr val="0070C0"/>
                </a:solidFill>
                <a:latin typeface="Almoni DL AAA" panose="020B0500000000020004" pitchFamily="34" charset="-79"/>
                <a:ea typeface="+mn-ea"/>
                <a:cs typeface="Almoni DL AAA" panose="020B0500000000020004" pitchFamily="34" charset="-79"/>
              </a:rPr>
              <a:t>התחומים בהם התמחו מלגאי </a:t>
            </a:r>
            <a:r>
              <a:rPr lang="he-IL" sz="2000" dirty="0" err="1">
                <a:solidFill>
                  <a:srgbClr val="0070C0"/>
                </a:solidFill>
                <a:latin typeface="Almoni DL AAA" panose="020B0500000000020004" pitchFamily="34" charset="-79"/>
                <a:ea typeface="+mn-ea"/>
                <a:cs typeface="Almoni DL AAA" panose="020B0500000000020004" pitchFamily="34" charset="-79"/>
              </a:rPr>
              <a:t>פולברייט</a:t>
            </a:r>
            <a:r>
              <a:rPr lang="he-IL" sz="2000" dirty="0">
                <a:solidFill>
                  <a:srgbClr val="0070C0"/>
                </a:solidFill>
                <a:latin typeface="Almoni DL AAA" panose="020B0500000000020004" pitchFamily="34" charset="-79"/>
                <a:ea typeface="+mn-ea"/>
                <a:cs typeface="Almoni DL AAA" panose="020B0500000000020004" pitchFamily="34" charset="-79"/>
              </a:rPr>
              <a:t> לבתר-דוקטורט בין השנים 2010-18</a:t>
            </a: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644" y="1661215"/>
            <a:ext cx="1711220" cy="170670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8099"/>
            <a:ext cx="2829460" cy="11599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365999" y="5688532"/>
            <a:ext cx="2269067" cy="49953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2079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0" y="734542"/>
            <a:ext cx="5738501" cy="1220670"/>
          </a:xfrm>
        </p:spPr>
        <p:txBody>
          <a:bodyPr>
            <a:normAutofit/>
          </a:bodyPr>
          <a:lstStyle/>
          <a:p>
            <a:pPr algn="r"/>
            <a:r>
              <a:rPr lang="he-IL" sz="3000" dirty="0" err="1">
                <a:solidFill>
                  <a:srgbClr val="0070C0"/>
                </a:solidFill>
                <a:latin typeface="Almoni DL AAA" panose="020B0500000000020004" pitchFamily="34" charset="-79"/>
                <a:ea typeface="+mn-ea"/>
                <a:cs typeface="Almoni DL AAA" panose="020B0500000000020004" pitchFamily="34" charset="-79"/>
              </a:rPr>
              <a:t>פולברייט</a:t>
            </a:r>
            <a:r>
              <a:rPr lang="he-IL" sz="3000" dirty="0">
                <a:solidFill>
                  <a:srgbClr val="0070C0"/>
                </a:solidFill>
                <a:latin typeface="Almoni DL AAA" panose="020B0500000000020004" pitchFamily="34" charset="-79"/>
                <a:ea typeface="+mn-ea"/>
                <a:cs typeface="Almoni DL AAA" panose="020B0500000000020004" pitchFamily="34" charset="-79"/>
              </a:rPr>
              <a:t> במספרים</a:t>
            </a:r>
          </a:p>
        </p:txBody>
      </p:sp>
      <p:sp>
        <p:nvSpPr>
          <p:cNvPr id="7" name="Rectangle 6"/>
          <p:cNvSpPr/>
          <p:nvPr/>
        </p:nvSpPr>
        <p:spPr>
          <a:xfrm>
            <a:off x="3452501" y="2059138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dirty="0"/>
              <a:t>16 מלגות פוסט דוקטורט בשנה</a:t>
            </a:r>
          </a:p>
          <a:p>
            <a:endParaRPr lang="he-IL" dirty="0"/>
          </a:p>
          <a:p>
            <a:r>
              <a:rPr lang="he-IL" dirty="0"/>
              <a:t>8 במדעי האדם (רוח) והחברה</a:t>
            </a:r>
          </a:p>
          <a:p>
            <a:endParaRPr lang="he-IL" dirty="0"/>
          </a:p>
          <a:p>
            <a:r>
              <a:rPr lang="he-IL" dirty="0"/>
              <a:t>8 ב - </a:t>
            </a:r>
            <a:r>
              <a:rPr lang="en-US" dirty="0"/>
              <a:t>STEM</a:t>
            </a:r>
            <a:r>
              <a:rPr lang="he-IL" dirty="0"/>
              <a:t> </a:t>
            </a:r>
          </a:p>
          <a:p>
            <a:r>
              <a:rPr lang="he-IL" dirty="0"/>
              <a:t> </a:t>
            </a:r>
          </a:p>
          <a:p>
            <a:r>
              <a:rPr lang="he-IL" dirty="0"/>
              <a:t>מגדר: בממוצע 37% מהזוכים –נשים. מספרן עולה.</a:t>
            </a:r>
          </a:p>
          <a:p>
            <a:endParaRPr lang="he-IL" dirty="0"/>
          </a:p>
          <a:p>
            <a:r>
              <a:rPr lang="he-IL" dirty="0"/>
              <a:t>725 בוגרי תכנית הפוסט דוקטורנט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4056"/>
            <a:ext cx="3553968" cy="14569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74933" y="84562"/>
            <a:ext cx="2269067" cy="49953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78101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42D9498241BDD346ACEA85EC1BFCCFBC" ma:contentTypeVersion="1" ma:contentTypeDescription="צור מסמך חדש." ma:contentTypeScope="" ma:versionID="98af9e58fdb2042f2c47b55497bac63b">
  <xsd:schema xmlns:xsd="http://www.w3.org/2001/XMLSchema" xmlns:xs="http://www.w3.org/2001/XMLSchema" xmlns:p="http://schemas.microsoft.com/office/2006/metadata/properties" xmlns:ns2="3fd1f8e8-d4eb-4fa9-9edf-90e13be718c2" targetNamespace="http://schemas.microsoft.com/office/2006/metadata/properties" ma:root="true" ma:fieldsID="0255a7e4432d2496903be6a986d6a0ac" ns2:_="">
    <xsd:import namespace="3fd1f8e8-d4eb-4fa9-9edf-90e13be718c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1f8e8-d4eb-4fa9-9edf-90e13be718c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ערך של מזהה מסמך" ma:description="הערך של מזהה המסמך שהוקצה לפריט זה." ma:internalName="_dlc_DocId" ma:readOnly="true">
      <xsd:simpleType>
        <xsd:restriction base="dms:Text"/>
      </xsd:simpleType>
    </xsd:element>
    <xsd:element name="_dlc_DocIdUrl" ma:index="9" nillable="true" ma:displayName="מזהה מסמך" ma:description="קישור קבוע למסמך זה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fd1f8e8-d4eb-4fa9-9edf-90e13be718c2">5RW434VQ3H3S-1466967311-19</_dlc_DocId>
    <_dlc_DocIdUrl xmlns="3fd1f8e8-d4eb-4fa9-9edf-90e13be718c2">
      <Url>https://edit.bgu.ac.il/gender-equity/_layouts/15/DocIdRedir.aspx?ID=5RW434VQ3H3S-1466967311-19</Url>
      <Description>5RW434VQ3H3S-1466967311-19</Description>
    </_dlc_DocIdUrl>
  </documentManagement>
</p:properties>
</file>

<file path=customXml/itemProps1.xml><?xml version="1.0" encoding="utf-8"?>
<ds:datastoreItem xmlns:ds="http://schemas.openxmlformats.org/officeDocument/2006/customXml" ds:itemID="{7AD16ABF-997B-40C8-9751-C19789B7ECCA}"/>
</file>

<file path=customXml/itemProps2.xml><?xml version="1.0" encoding="utf-8"?>
<ds:datastoreItem xmlns:ds="http://schemas.openxmlformats.org/officeDocument/2006/customXml" ds:itemID="{3B26AF8C-120A-4A9C-B544-2B1FEBFEA086}"/>
</file>

<file path=customXml/itemProps3.xml><?xml version="1.0" encoding="utf-8"?>
<ds:datastoreItem xmlns:ds="http://schemas.openxmlformats.org/officeDocument/2006/customXml" ds:itemID="{D6EA185B-5642-4264-88A5-A374BCA7DC02}"/>
</file>

<file path=customXml/itemProps4.xml><?xml version="1.0" encoding="utf-8"?>
<ds:datastoreItem xmlns:ds="http://schemas.openxmlformats.org/officeDocument/2006/customXml" ds:itemID="{95E808B9-2BDF-4B7B-9F0B-4460D2762F2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7262</TotalTime>
  <Words>320</Words>
  <Application>Microsoft Office PowerPoint</Application>
  <PresentationFormat>‫הצגה על המסך (4:3)</PresentationFormat>
  <Paragraphs>73</Paragraphs>
  <Slides>13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8" baseType="lpstr">
      <vt:lpstr>Almoni DL AAA</vt:lpstr>
      <vt:lpstr>Arial</vt:lpstr>
      <vt:lpstr>Calibri</vt:lpstr>
      <vt:lpstr>Calibri Light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הטבות למקבלות ומקבלי המענק</vt:lpstr>
      <vt:lpstr>מצגת של PowerPoint‏</vt:lpstr>
      <vt:lpstr>מצגת של PowerPoint‏</vt:lpstr>
      <vt:lpstr>פולברייט במספרים התחומים בהם התמחו מלגאי פולברייט לבתר-דוקטורט בין השנים 2010-18</vt:lpstr>
      <vt:lpstr>פולברייט במספרים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Noa Turgeman</dc:creator>
  <cp:lastModifiedBy>noa shossberger</cp:lastModifiedBy>
  <cp:revision>36</cp:revision>
  <dcterms:created xsi:type="dcterms:W3CDTF">2018-05-23T13:48:41Z</dcterms:created>
  <dcterms:modified xsi:type="dcterms:W3CDTF">2019-11-10T19:45:52Z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0x01010042D9498241BDD346ACEA85EC1BFCCFBC</vt:lpwstr>
  </property>
  <property fmtid="{D5CDD505-2E9C-101B-9397-08002B2CF9AE}" pid="3" name="_dlc_DocIdItemGuid">
    <vt:lpwstr>a843a121-53c4-4dd6-a240-e8024845b30e</vt:lpwstr>
  </property>
</Properties>
</file>