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0" r:id="rId16"/>
    <p:sldId id="291" r:id="rId17"/>
    <p:sldId id="273" r:id="rId18"/>
    <p:sldId id="272" r:id="rId19"/>
    <p:sldId id="271" r:id="rId20"/>
    <p:sldId id="275" r:id="rId21"/>
    <p:sldId id="277" r:id="rId22"/>
    <p:sldId id="279" r:id="rId23"/>
    <p:sldId id="281" r:id="rId24"/>
    <p:sldId id="285" r:id="rId25"/>
    <p:sldId id="287" r:id="rId26"/>
    <p:sldId id="289" r:id="rId27"/>
    <p:sldId id="283" r:id="rId2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37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B3889FD-22A0-477F-8AD4-980A1A04EF6C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6317942-11DC-48F5-AE9D-D5A096BF00C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7942-11DC-48F5-AE9D-D5A096BF00CA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EE2B5-C1E0-4672-A148-DFCF3C48050F}" type="datetimeFigureOut">
              <a:rPr lang="he-IL" smtClean="0"/>
              <a:pPr/>
              <a:t>כ"ד/תשרי/תשע"א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78627-8A92-449E-9803-BD0347BAC6F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6429420"/>
          </a:xfrm>
        </p:spPr>
        <p:txBody>
          <a:bodyPr/>
          <a:lstStyle/>
          <a:p>
            <a:r>
              <a:rPr lang="en-US" dirty="0" smtClean="0"/>
              <a:t>24</a:t>
            </a:r>
            <a:br>
              <a:rPr lang="en-US" dirty="0" smtClean="0"/>
            </a:br>
            <a:r>
              <a:rPr lang="en-US" dirty="0" smtClean="0"/>
              <a:t>VITILIGO VERSUS HYPERPIGMENTATION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571480"/>
            <a:ext cx="6400800" cy="5181624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VITILIGO-30%  AQUIRED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THYROID PATOLOGY MOSTLY  THYROIDITIS HASHIMOTO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AUTOIMMUNE DISEASE-DM PERNICIOUS  ANEMIA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 ADDISON DISEASE- HYPERPIGMENTATION</a:t>
            </a:r>
            <a:endParaRPr lang="he-IL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Plasma </a:t>
            </a:r>
            <a:r>
              <a:rPr lang="en-US" dirty="0" err="1" smtClean="0"/>
              <a:t>osmolarity</a:t>
            </a:r>
            <a:r>
              <a:rPr lang="en-US" dirty="0" smtClean="0"/>
              <a:t> more 290—adh secretion—</a:t>
            </a:r>
            <a:r>
              <a:rPr lang="he-IL" dirty="0" smtClean="0"/>
              <a:t> </a:t>
            </a:r>
            <a:r>
              <a:rPr lang="en-US" dirty="0" err="1" smtClean="0"/>
              <a:t>reabsorbtion</a:t>
            </a:r>
            <a:r>
              <a:rPr lang="en-US" dirty="0" smtClean="0"/>
              <a:t> of water rise</a:t>
            </a:r>
            <a:r>
              <a:rPr lang="he-IL" dirty="0" smtClean="0"/>
              <a:t>--</a:t>
            </a:r>
            <a:r>
              <a:rPr lang="en-US" dirty="0" smtClean="0"/>
              <a:t>sensitivity H2O </a:t>
            </a:r>
            <a:endParaRPr lang="he-IL" dirty="0" smtClean="0"/>
          </a:p>
          <a:p>
            <a:r>
              <a:rPr lang="en-US" dirty="0" smtClean="0"/>
              <a:t>rise in distal canals</a:t>
            </a:r>
          </a:p>
          <a:p>
            <a:r>
              <a:rPr lang="en-US" dirty="0" smtClean="0"/>
              <a:t>Water </a:t>
            </a:r>
            <a:r>
              <a:rPr lang="en-US" dirty="0" err="1" smtClean="0"/>
              <a:t>diuresis</a:t>
            </a:r>
            <a:r>
              <a:rPr lang="en-US" dirty="0" smtClean="0"/>
              <a:t>/</a:t>
            </a:r>
            <a:r>
              <a:rPr lang="en-US" dirty="0" err="1" smtClean="0"/>
              <a:t>di</a:t>
            </a:r>
            <a:r>
              <a:rPr lang="en-US" dirty="0" smtClean="0"/>
              <a:t>/ versus solution </a:t>
            </a:r>
            <a:r>
              <a:rPr lang="en-US" dirty="0" err="1" smtClean="0"/>
              <a:t>diuresis</a:t>
            </a:r>
            <a:r>
              <a:rPr lang="en-US" dirty="0" smtClean="0"/>
              <a:t>/dm/</a:t>
            </a:r>
          </a:p>
          <a:p>
            <a:r>
              <a:rPr lang="en-US" dirty="0" smtClean="0"/>
              <a:t>Water  </a:t>
            </a:r>
            <a:r>
              <a:rPr lang="en-US" dirty="0" err="1" smtClean="0"/>
              <a:t>diuresis</a:t>
            </a:r>
            <a:r>
              <a:rPr lang="en-US" dirty="0" smtClean="0"/>
              <a:t>-low </a:t>
            </a:r>
            <a:r>
              <a:rPr lang="en-US" dirty="0" err="1" smtClean="0"/>
              <a:t>osmolarity</a:t>
            </a:r>
            <a:r>
              <a:rPr lang="en-US" dirty="0" smtClean="0"/>
              <a:t> of urine</a:t>
            </a:r>
          </a:p>
          <a:p>
            <a:r>
              <a:rPr lang="en-US" dirty="0" err="1" smtClean="0"/>
              <a:t>Nephrogenic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-lithium or </a:t>
            </a:r>
            <a:r>
              <a:rPr lang="en-US" dirty="0" err="1" smtClean="0"/>
              <a:t>amphotericin</a:t>
            </a:r>
            <a:endParaRPr lang="he-IL" dirty="0" smtClean="0"/>
          </a:p>
          <a:p>
            <a:r>
              <a:rPr lang="he-IL" dirty="0" smtClean="0"/>
              <a:t> </a:t>
            </a:r>
            <a:r>
              <a:rPr lang="en-US" dirty="0" smtClean="0"/>
              <a:t>Di-high </a:t>
            </a:r>
            <a:r>
              <a:rPr lang="en-US" dirty="0" err="1" smtClean="0"/>
              <a:t>osmolarity</a:t>
            </a:r>
            <a:r>
              <a:rPr lang="en-US" dirty="0" smtClean="0"/>
              <a:t> of plasma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Addison disease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</a:t>
            </a:r>
            <a:r>
              <a:rPr lang="en-US" dirty="0" err="1" smtClean="0"/>
              <a:t>adrenocortical</a:t>
            </a:r>
            <a:r>
              <a:rPr lang="en-US" dirty="0" smtClean="0"/>
              <a:t> insufficiency</a:t>
            </a:r>
          </a:p>
          <a:p>
            <a:r>
              <a:rPr lang="en-US" dirty="0" smtClean="0"/>
              <a:t>100%weakness,weight </a:t>
            </a:r>
            <a:r>
              <a:rPr lang="en-US" dirty="0" err="1" smtClean="0"/>
              <a:t>loss,hypotonia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Na low k high bun high ca high </a:t>
            </a:r>
            <a:r>
              <a:rPr lang="en-US" dirty="0" err="1" smtClean="0"/>
              <a:t>acth</a:t>
            </a:r>
            <a:r>
              <a:rPr lang="en-US" dirty="0" smtClean="0"/>
              <a:t> high</a:t>
            </a:r>
          </a:p>
          <a:p>
            <a:r>
              <a:rPr lang="en-US" dirty="0" err="1" smtClean="0"/>
              <a:t>Hyperpigmentation</a:t>
            </a:r>
            <a:endParaRPr lang="en-US" dirty="0" smtClean="0"/>
          </a:p>
          <a:p>
            <a:r>
              <a:rPr lang="en-US" dirty="0" smtClean="0"/>
              <a:t>Causes-</a:t>
            </a:r>
            <a:r>
              <a:rPr lang="en-US" dirty="0" err="1" smtClean="0"/>
              <a:t>tb</a:t>
            </a:r>
            <a:r>
              <a:rPr lang="en-US" dirty="0" smtClean="0"/>
              <a:t> cancer </a:t>
            </a:r>
          </a:p>
          <a:p>
            <a:r>
              <a:rPr lang="en-US" dirty="0" smtClean="0"/>
              <a:t>Therapy if acute-iv </a:t>
            </a:r>
            <a:r>
              <a:rPr lang="en-US" dirty="0" err="1" smtClean="0"/>
              <a:t>hydrocortison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Conn’s </a:t>
            </a:r>
            <a:r>
              <a:rPr lang="en-US" dirty="0" err="1" smtClean="0"/>
              <a:t>syndrom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</a:t>
            </a:r>
            <a:r>
              <a:rPr lang="en-US" dirty="0" err="1" smtClean="0"/>
              <a:t>hyperaldosteronism</a:t>
            </a:r>
            <a:endParaRPr lang="en-US" dirty="0" smtClean="0"/>
          </a:p>
          <a:p>
            <a:r>
              <a:rPr lang="en-US" dirty="0" err="1" smtClean="0"/>
              <a:t>Mineralcorticoids</a:t>
            </a:r>
            <a:r>
              <a:rPr lang="en-US" dirty="0" smtClean="0"/>
              <a:t> excess</a:t>
            </a:r>
          </a:p>
          <a:p>
            <a:r>
              <a:rPr lang="en-US" dirty="0" smtClean="0"/>
              <a:t>Weakness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Adenoma or hyperplasia</a:t>
            </a:r>
          </a:p>
          <a:p>
            <a:r>
              <a:rPr lang="en-US" dirty="0" smtClean="0"/>
              <a:t>Na high k low </a:t>
            </a:r>
            <a:r>
              <a:rPr lang="en-US" dirty="0" err="1" smtClean="0"/>
              <a:t>renin</a:t>
            </a:r>
            <a:r>
              <a:rPr lang="en-US" dirty="0" smtClean="0"/>
              <a:t> low </a:t>
            </a:r>
          </a:p>
          <a:p>
            <a:r>
              <a:rPr lang="en-US" dirty="0" smtClean="0"/>
              <a:t>High </a:t>
            </a:r>
            <a:r>
              <a:rPr lang="en-US" dirty="0" err="1" smtClean="0"/>
              <a:t>kalium</a:t>
            </a:r>
            <a:r>
              <a:rPr lang="en-US" dirty="0" smtClean="0"/>
              <a:t> in urine</a:t>
            </a:r>
          </a:p>
          <a:p>
            <a:r>
              <a:rPr lang="en-US" dirty="0" smtClean="0"/>
              <a:t>Treatment-surgery ,</a:t>
            </a:r>
            <a:r>
              <a:rPr lang="en-US" dirty="0" err="1" smtClean="0"/>
              <a:t>spironolactone</a:t>
            </a:r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hypoglycemia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Whipple </a:t>
            </a:r>
            <a:r>
              <a:rPr lang="en-US" dirty="0" err="1" smtClean="0"/>
              <a:t>triade</a:t>
            </a:r>
            <a:r>
              <a:rPr lang="en-US" dirty="0" smtClean="0"/>
              <a:t>-glucose low 50 +</a:t>
            </a:r>
            <a:r>
              <a:rPr lang="en-US" dirty="0" err="1" smtClean="0"/>
              <a:t>neuroglycopenia</a:t>
            </a:r>
            <a:r>
              <a:rPr lang="en-US" dirty="0" smtClean="0"/>
              <a:t>/</a:t>
            </a:r>
            <a:r>
              <a:rPr lang="en-US" dirty="0" err="1" smtClean="0"/>
              <a:t>confusion,letargy,blurred</a:t>
            </a:r>
            <a:r>
              <a:rPr lang="en-US" dirty="0" smtClean="0"/>
              <a:t> vision/ +</a:t>
            </a:r>
            <a:r>
              <a:rPr lang="en-US" dirty="0" err="1" smtClean="0"/>
              <a:t>adrenogenic</a:t>
            </a:r>
            <a:r>
              <a:rPr lang="en-US" dirty="0" smtClean="0"/>
              <a:t> stimulation-</a:t>
            </a:r>
            <a:r>
              <a:rPr lang="en-US" dirty="0" err="1" smtClean="0"/>
              <a:t>anxiety,sweating,palpitation</a:t>
            </a:r>
            <a:r>
              <a:rPr lang="en-US" dirty="0" smtClean="0"/>
              <a:t>/+symptoms </a:t>
            </a:r>
            <a:r>
              <a:rPr lang="en-US" dirty="0" err="1" smtClean="0"/>
              <a:t>dissapearance</a:t>
            </a:r>
            <a:r>
              <a:rPr lang="en-US" dirty="0" smtClean="0"/>
              <a:t> with glucose level </a:t>
            </a:r>
            <a:endParaRPr lang="he-IL" dirty="0" smtClean="0"/>
          </a:p>
          <a:p>
            <a:pPr>
              <a:buNone/>
            </a:pPr>
            <a:r>
              <a:rPr lang="en-US" dirty="0" smtClean="0"/>
              <a:t>Normalization</a:t>
            </a:r>
            <a:endParaRPr lang="he-IL" dirty="0" smtClean="0"/>
          </a:p>
          <a:p>
            <a:pPr>
              <a:buNone/>
            </a:pPr>
            <a:r>
              <a:rPr lang="en-US" dirty="0" err="1" smtClean="0"/>
              <a:t>Thrue</a:t>
            </a:r>
            <a:r>
              <a:rPr lang="en-US" dirty="0" smtClean="0"/>
              <a:t> reactive hypoglycemia-after gastric surgery-not </a:t>
            </a:r>
            <a:r>
              <a:rPr lang="en-US" dirty="0" err="1" smtClean="0"/>
              <a:t>demping</a:t>
            </a:r>
            <a:r>
              <a:rPr lang="en-US" dirty="0" smtClean="0"/>
              <a:t> syndrome</a:t>
            </a:r>
          </a:p>
          <a:p>
            <a:pPr>
              <a:buNone/>
            </a:pPr>
            <a:r>
              <a:rPr lang="en-US" dirty="0" smtClean="0"/>
              <a:t>Non-isled cell tumors-</a:t>
            </a:r>
            <a:r>
              <a:rPr lang="en-US" dirty="0" err="1" smtClean="0"/>
              <a:t>hepatoma</a:t>
            </a:r>
            <a:r>
              <a:rPr lang="en-US" dirty="0" smtClean="0"/>
              <a:t>-insulin low c-peptide low</a:t>
            </a:r>
            <a:endParaRPr lang="he-IL" dirty="0" smtClean="0"/>
          </a:p>
          <a:p>
            <a:pPr>
              <a:buNone/>
            </a:pPr>
            <a:r>
              <a:rPr lang="en-US" dirty="0" err="1" smtClean="0"/>
              <a:t>Insulinoma-insuline</a:t>
            </a:r>
            <a:r>
              <a:rPr lang="en-US" dirty="0" smtClean="0"/>
              <a:t> high c-peptide high</a:t>
            </a:r>
          </a:p>
          <a:p>
            <a:pPr>
              <a:buNone/>
            </a:pP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DCCT</a:t>
            </a:r>
            <a:r>
              <a:rPr lang="en-US" dirty="0" smtClean="0"/>
              <a:t>-DIABETES CONTROL AND DIABETES COMPLICATION STUDY-TYPE 1-GLUCOSE CONTROLE LOWER MICROVASCULAR COMLICATIONS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UKPDS</a:t>
            </a:r>
            <a:r>
              <a:rPr lang="en-US" dirty="0" smtClean="0"/>
              <a:t>-UNATED KINGDOM PROSPECTIVE DIABETES STUDY GLUCOSE CONTROLE LOWER NEPHROPATHY AND RETINOPATHY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IGT</a:t>
            </a:r>
            <a:r>
              <a:rPr lang="en-US" dirty="0" smtClean="0"/>
              <a:t> -5% EVERY EAR-DM</a:t>
            </a:r>
          </a:p>
          <a:p>
            <a:r>
              <a:rPr lang="en-US" dirty="0" smtClean="0"/>
              <a:t>DRUGS-THIAZIDES BB ZYPREXA</a:t>
            </a:r>
          </a:p>
          <a:p>
            <a:r>
              <a:rPr lang="en-US" dirty="0" smtClean="0"/>
              <a:t>A-MIMETICS</a:t>
            </a:r>
          </a:p>
          <a:p>
            <a:r>
              <a:rPr lang="en-US" dirty="0" smtClean="0"/>
              <a:t>FENITOIN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LADA-LATE AUTOIMUNE DIABETES OF ADULTS-AB TO INSULIN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dm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Недостаточность упражнений</a:t>
            </a:r>
          </a:p>
          <a:p>
            <a:r>
              <a:rPr lang="ru-RU" dirty="0" smtClean="0"/>
              <a:t>Этнические –</a:t>
            </a:r>
            <a:r>
              <a:rPr lang="ru-RU" dirty="0" err="1" smtClean="0"/>
              <a:t>азиаты.эфиопы</a:t>
            </a:r>
            <a:endParaRPr lang="ru-RU" dirty="0" smtClean="0"/>
          </a:p>
          <a:p>
            <a:r>
              <a:rPr lang="ru-RU" dirty="0" smtClean="0"/>
              <a:t>Вес при рождении более 4 кг</a:t>
            </a:r>
          </a:p>
          <a:p>
            <a:r>
              <a:rPr lang="en-US" dirty="0" err="1" smtClean="0"/>
              <a:t>Igt</a:t>
            </a:r>
            <a:r>
              <a:rPr lang="en-US" dirty="0" smtClean="0"/>
              <a:t> </a:t>
            </a:r>
            <a:r>
              <a:rPr lang="en-US" dirty="0" err="1" smtClean="0"/>
              <a:t>ifg</a:t>
            </a:r>
            <a:endParaRPr lang="en-US" dirty="0" smtClean="0"/>
          </a:p>
          <a:p>
            <a:r>
              <a:rPr lang="en-US" dirty="0" smtClean="0"/>
              <a:t>Pregnancy diabetes</a:t>
            </a:r>
          </a:p>
          <a:p>
            <a:r>
              <a:rPr lang="en-US" dirty="0" err="1" smtClean="0"/>
              <a:t>Pco</a:t>
            </a:r>
            <a:endParaRPr lang="en-US" dirty="0" smtClean="0"/>
          </a:p>
          <a:p>
            <a:r>
              <a:rPr lang="en-US" dirty="0" err="1" smtClean="0"/>
              <a:t>Htn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Hdl</a:t>
            </a:r>
            <a:r>
              <a:rPr lang="en-US" dirty="0" smtClean="0"/>
              <a:t>&lt;35 </a:t>
            </a:r>
            <a:r>
              <a:rPr lang="en-US" dirty="0" err="1" smtClean="0"/>
              <a:t>tg</a:t>
            </a:r>
            <a:r>
              <a:rPr lang="en-US" dirty="0" smtClean="0"/>
              <a:t>&gt;250</a:t>
            </a:r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Metabolic </a:t>
            </a:r>
            <a:r>
              <a:rPr lang="en-US" dirty="0" err="1" smtClean="0"/>
              <a:t>syndrom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x-</a:t>
            </a:r>
            <a:r>
              <a:rPr lang="en-US" dirty="0" err="1" smtClean="0"/>
              <a:t>syndrom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Fg</a:t>
            </a:r>
            <a:r>
              <a:rPr lang="en-US" dirty="0" smtClean="0"/>
              <a:t>&gt;110</a:t>
            </a:r>
          </a:p>
          <a:p>
            <a:r>
              <a:rPr lang="en-US" dirty="0" smtClean="0"/>
              <a:t>Abdominal </a:t>
            </a:r>
            <a:r>
              <a:rPr lang="en-US" dirty="0" err="1" smtClean="0"/>
              <a:t>obesiry</a:t>
            </a:r>
            <a:r>
              <a:rPr lang="en-US" dirty="0" smtClean="0"/>
              <a:t> -102\88</a:t>
            </a:r>
          </a:p>
          <a:p>
            <a:r>
              <a:rPr lang="en-US" dirty="0" err="1" smtClean="0"/>
              <a:t>Tg</a:t>
            </a:r>
            <a:r>
              <a:rPr lang="en-US" dirty="0" smtClean="0"/>
              <a:t>&gt;150</a:t>
            </a:r>
          </a:p>
          <a:p>
            <a:r>
              <a:rPr lang="en-US" dirty="0" err="1" smtClean="0"/>
              <a:t>hdl</a:t>
            </a:r>
            <a:r>
              <a:rPr lang="en-US" dirty="0" smtClean="0"/>
              <a:t>&lt;40</a:t>
            </a:r>
          </a:p>
          <a:p>
            <a:r>
              <a:rPr lang="en-US" dirty="0" err="1" smtClean="0"/>
              <a:t>htn</a:t>
            </a:r>
            <a:r>
              <a:rPr lang="en-US" dirty="0" smtClean="0"/>
              <a:t> &gt;130\85</a:t>
            </a:r>
            <a:endParaRPr lang="he-IL" dirty="0" smtClean="0"/>
          </a:p>
          <a:p>
            <a:r>
              <a:rPr lang="en-US" dirty="0" smtClean="0"/>
              <a:t>3 criterions</a:t>
            </a:r>
          </a:p>
          <a:p>
            <a:endParaRPr lang="he-IL" dirty="0" smtClean="0"/>
          </a:p>
        </p:txBody>
      </p:sp>
      <p:sp>
        <p:nvSpPr>
          <p:cNvPr id="4" name="סוגר מסולסל ימני 3"/>
          <p:cNvSpPr/>
          <p:nvPr/>
        </p:nvSpPr>
        <p:spPr>
          <a:xfrm>
            <a:off x="3357554" y="1785926"/>
            <a:ext cx="71438" cy="25717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סוגר מסולסל ימני 4"/>
          <p:cNvSpPr/>
          <p:nvPr/>
        </p:nvSpPr>
        <p:spPr>
          <a:xfrm>
            <a:off x="4786314" y="4500570"/>
            <a:ext cx="400052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ACCORD –Action of Control Cardiovascular Risk in DM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significant decrease in cardiovascular events with intensive  glucose control</a:t>
            </a:r>
          </a:p>
          <a:p>
            <a:r>
              <a:rPr lang="en-US"/>
              <a:t>Trial ended after 3.5 years because of significant increase in death in intensive glucose control group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ADVANCE –Action in Diabetes and vascular disease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Published 12.06.08 NEJ of Medicine</a:t>
            </a:r>
          </a:p>
          <a:p>
            <a:r>
              <a:rPr lang="en-US"/>
              <a:t>11 .400 patients with DM type 2</a:t>
            </a:r>
          </a:p>
          <a:p>
            <a:r>
              <a:rPr lang="en-US"/>
              <a:t>There was no evidence that intensive glucose control reduce new retinopathy ,nephropathy,polyneuropathy or risk of major cardiovascular events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</a:t>
            </a:r>
            <a:r>
              <a:rPr lang="en-US" dirty="0" err="1"/>
              <a:t>Hb</a:t>
            </a:r>
            <a:r>
              <a:rPr lang="en-US" dirty="0"/>
              <a:t> A1C to 1%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Microvascular complication  reduce to 37%</a:t>
            </a:r>
          </a:p>
          <a:p>
            <a:r>
              <a:rPr lang="en-US"/>
              <a:t> MI  risk less  14%</a:t>
            </a:r>
          </a:p>
          <a:p>
            <a:r>
              <a:rPr lang="en-US"/>
              <a:t>All diabetes related complications 21%</a:t>
            </a:r>
          </a:p>
          <a:p>
            <a:r>
              <a:rPr lang="en-US"/>
              <a:t>Amputation 47%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DM-BP</a:t>
            </a:r>
          </a:p>
          <a:p>
            <a:r>
              <a:rPr lang="en-US" dirty="0" smtClean="0"/>
              <a:t>BP-120/80</a:t>
            </a:r>
          </a:p>
          <a:p>
            <a:r>
              <a:rPr lang="en-US" dirty="0" smtClean="0"/>
              <a:t>ACE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TARGET-CHF CRF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VADT INVESTIGATION- vascular complications in Veteran with type 2 DM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Median Hb A1C in standard group 8.4%</a:t>
            </a:r>
          </a:p>
          <a:p>
            <a:r>
              <a:rPr lang="en-US"/>
              <a:t>Median Hb A1C in intensive group 6.9%</a:t>
            </a:r>
          </a:p>
          <a:p>
            <a:r>
              <a:rPr lang="en-US"/>
              <a:t>1791 military veterans</a:t>
            </a:r>
          </a:p>
          <a:p>
            <a:r>
              <a:rPr lang="en-US"/>
              <a:t>Median follow up 5.6 years</a:t>
            </a:r>
          </a:p>
          <a:p>
            <a:r>
              <a:rPr lang="en-US"/>
              <a:t>No significant difference in retinopathy,</a:t>
            </a:r>
          </a:p>
          <a:p>
            <a:pPr>
              <a:buFontTx/>
              <a:buNone/>
            </a:pPr>
            <a:r>
              <a:rPr lang="en-US"/>
              <a:t>neuropathy, nephropathy and major cardiovascular events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Сульфонуреа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Глибенкламид – Глюбен - 5 мг</a:t>
            </a:r>
          </a:p>
          <a:p>
            <a:r>
              <a:rPr lang="ru-RU"/>
              <a:t>Глипизид  - Глюко Райт – 5 мг</a:t>
            </a:r>
          </a:p>
          <a:p>
            <a:r>
              <a:rPr lang="ru-RU"/>
              <a:t>Глимеперид – Амарил -1, 2. 3 мг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Бигуанид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Глюкофаж, Мерформин,Глюфор 850мг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Репаглинид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Новонорм 0.5, 1, 2 мг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Инкретины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GLP 1- Glucagon Like Peptide</a:t>
            </a:r>
            <a:r>
              <a:rPr lang="ru-RU" sz="2800"/>
              <a:t> выделяется</a:t>
            </a:r>
          </a:p>
          <a:p>
            <a:pPr>
              <a:buFontTx/>
              <a:buNone/>
            </a:pPr>
            <a:r>
              <a:rPr lang="ru-RU" sz="2800"/>
              <a:t>В тонком кишечнике Л клетками и стимулирует выброс инсулина на пищу</a:t>
            </a:r>
          </a:p>
          <a:p>
            <a:pPr>
              <a:buFontTx/>
              <a:buChar char="-"/>
            </a:pPr>
            <a:r>
              <a:rPr lang="ru-RU" sz="2800"/>
              <a:t>Подавляет секрецию глюкагона</a:t>
            </a:r>
          </a:p>
          <a:p>
            <a:pPr>
              <a:buFontTx/>
              <a:buChar char="-"/>
            </a:pPr>
            <a:r>
              <a:rPr lang="ru-RU" sz="2800"/>
              <a:t>Замедляет опорожнение желудка</a:t>
            </a:r>
          </a:p>
          <a:p>
            <a:pPr>
              <a:buFontTx/>
              <a:buChar char="-"/>
            </a:pPr>
            <a:r>
              <a:rPr lang="ru-RU" sz="2800"/>
              <a:t>Вызывает чувство сытости , меньше</a:t>
            </a:r>
          </a:p>
          <a:p>
            <a:pPr>
              <a:buFontTx/>
              <a:buNone/>
            </a:pPr>
            <a:r>
              <a:rPr lang="ru-RU" sz="2800"/>
              <a:t>потребность в пище</a:t>
            </a:r>
          </a:p>
          <a:p>
            <a:pPr>
              <a:buFontTx/>
              <a:buNone/>
            </a:pPr>
            <a:r>
              <a:rPr lang="ru-RU" sz="2800"/>
              <a:t>-уменьшает апоптоз в бета клетках</a:t>
            </a:r>
            <a:endParaRPr 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Баета – эксенатид и Виктоза</a:t>
            </a:r>
            <a:br>
              <a:rPr lang="ru-RU" sz="4000"/>
            </a:br>
            <a:r>
              <a:rPr lang="ru-RU" sz="4000"/>
              <a:t>-липаглутид</a:t>
            </a:r>
            <a:endParaRPr 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Иньекции баеты дважды в день</a:t>
            </a:r>
          </a:p>
          <a:p>
            <a:pPr>
              <a:buFontTx/>
              <a:buNone/>
            </a:pPr>
            <a:r>
              <a:rPr lang="ru-RU"/>
              <a:t>Первый месяц  5 мг дважды в день </a:t>
            </a:r>
          </a:p>
          <a:p>
            <a:pPr>
              <a:buFontTx/>
              <a:buNone/>
            </a:pPr>
            <a:r>
              <a:rPr lang="ru-RU"/>
              <a:t>и далее по 10 мг</a:t>
            </a:r>
          </a:p>
          <a:p>
            <a:pPr>
              <a:buFontTx/>
              <a:buNone/>
            </a:pPr>
            <a:r>
              <a:rPr lang="ru-RU"/>
              <a:t>Перерыв между  первым и вторым уколом не менее 6 часов </a:t>
            </a:r>
          </a:p>
          <a:p>
            <a:pPr>
              <a:buFontTx/>
              <a:buNone/>
            </a:pPr>
            <a:r>
              <a:rPr lang="ru-RU"/>
              <a:t>-  Виктоза 6 мг – раз в день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GPP4 – </a:t>
            </a:r>
            <a:r>
              <a:rPr lang="ru-RU" sz="4000"/>
              <a:t>энзим ди пептидил пептидаза 4  разрушает</a:t>
            </a:r>
            <a:r>
              <a:rPr lang="en-US" sz="4000"/>
              <a:t> GLP 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GPP4 inhibitor – sitagliptin-  Januvia </a:t>
            </a:r>
          </a:p>
          <a:p>
            <a:pPr marL="609600" indent="-609600">
              <a:buFontTx/>
              <a:buNone/>
            </a:pPr>
            <a:r>
              <a:rPr lang="ru-RU"/>
              <a:t>Таблетки 25, 50, 100 мг</a:t>
            </a:r>
          </a:p>
          <a:p>
            <a:pPr marL="609600" indent="-609600">
              <a:buFontTx/>
              <a:buAutoNum type="arabicPlain" startAt="25"/>
            </a:pPr>
            <a:r>
              <a:rPr lang="ru-RU"/>
              <a:t>И 50 мг при почечной  недостаточности</a:t>
            </a:r>
          </a:p>
          <a:p>
            <a:pPr marL="609600" indent="-609600">
              <a:buFontTx/>
              <a:buChar char="-"/>
            </a:pPr>
            <a:r>
              <a:rPr lang="en-US"/>
              <a:t>Metformin + Januvia = Januet</a:t>
            </a:r>
          </a:p>
          <a:p>
            <a:pPr marL="609600" indent="-609600">
              <a:buFontTx/>
              <a:buNone/>
            </a:pPr>
            <a:r>
              <a:rPr lang="en-US"/>
              <a:t>Metformin500/50 , 850/50 , 1000/50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Розиглитазоны и пиоглитазоны</a:t>
            </a:r>
            <a:endParaRPr 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Авандия, Россини 4, 8 мг –розиглитазон</a:t>
            </a:r>
          </a:p>
          <a:p>
            <a:r>
              <a:rPr lang="ru-RU"/>
              <a:t>Новопиоглитазон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Hypercalcemia+malignancy</a:t>
            </a:r>
            <a:endParaRPr lang="en-US" dirty="0" smtClean="0"/>
          </a:p>
          <a:p>
            <a:r>
              <a:rPr lang="en-US" dirty="0" smtClean="0"/>
              <a:t>80%-MTS-bone destruction</a:t>
            </a:r>
          </a:p>
          <a:p>
            <a:r>
              <a:rPr lang="en-US" dirty="0" smtClean="0"/>
              <a:t>20%-PTH like substation</a:t>
            </a:r>
          </a:p>
          <a:p>
            <a:r>
              <a:rPr lang="en-US" dirty="0" smtClean="0"/>
              <a:t>Most-ca of breast lung renal</a:t>
            </a:r>
          </a:p>
          <a:p>
            <a:r>
              <a:rPr lang="en-US" dirty="0" smtClean="0"/>
              <a:t>MM-</a:t>
            </a:r>
            <a:r>
              <a:rPr lang="en-US" dirty="0" err="1" smtClean="0"/>
              <a:t>lytic</a:t>
            </a:r>
            <a:r>
              <a:rPr lang="en-US" dirty="0" smtClean="0"/>
              <a:t> </a:t>
            </a:r>
            <a:r>
              <a:rPr lang="en-US" dirty="0" err="1" smtClean="0"/>
              <a:t>mts-hypercalcemia</a:t>
            </a:r>
            <a:endParaRPr lang="en-US" dirty="0" smtClean="0"/>
          </a:p>
          <a:p>
            <a:r>
              <a:rPr lang="en-US" dirty="0" smtClean="0"/>
              <a:t>Most-</a:t>
            </a:r>
            <a:r>
              <a:rPr lang="en-US" dirty="0" err="1" smtClean="0"/>
              <a:t>paraneoplastyc</a:t>
            </a:r>
            <a:r>
              <a:rPr lang="en-US" dirty="0" smtClean="0"/>
              <a:t> </a:t>
            </a:r>
            <a:r>
              <a:rPr lang="en-US" dirty="0" err="1" smtClean="0"/>
              <a:t>syndrom</a:t>
            </a:r>
            <a:endParaRPr lang="en-US" dirty="0" smtClean="0"/>
          </a:p>
          <a:p>
            <a:r>
              <a:rPr lang="en-US" dirty="0" smtClean="0"/>
              <a:t>Secondary hyperparathyroidism-</a:t>
            </a:r>
            <a:r>
              <a:rPr lang="en-US" dirty="0" err="1" smtClean="0"/>
              <a:t>hypocalcemia</a:t>
            </a:r>
            <a:r>
              <a:rPr lang="en-US" dirty="0" smtClean="0"/>
              <a:t>-</a:t>
            </a:r>
            <a:r>
              <a:rPr lang="en-US" dirty="0" err="1" smtClean="0"/>
              <a:t>hypephosphatemia</a:t>
            </a:r>
            <a:r>
              <a:rPr lang="en-US" dirty="0" smtClean="0"/>
              <a:t>-high </a:t>
            </a:r>
            <a:r>
              <a:rPr lang="en-US" dirty="0" err="1" smtClean="0"/>
              <a:t>pth</a:t>
            </a:r>
            <a:r>
              <a:rPr lang="en-US" dirty="0" smtClean="0"/>
              <a:t> 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27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 family history of graves or </a:t>
            </a:r>
            <a:r>
              <a:rPr lang="en-US" dirty="0" err="1" smtClean="0"/>
              <a:t>hashimoto</a:t>
            </a:r>
            <a:r>
              <a:rPr lang="en-US" dirty="0" smtClean="0"/>
              <a:t> for ca of thyroid</a:t>
            </a:r>
            <a:endParaRPr lang="he-IL" dirty="0" smtClean="0"/>
          </a:p>
          <a:p>
            <a:r>
              <a:rPr lang="en-US" dirty="0" smtClean="0"/>
              <a:t>Solid nodules more malignant than </a:t>
            </a:r>
            <a:r>
              <a:rPr lang="en-US" dirty="0" err="1" smtClean="0"/>
              <a:t>cystyc</a:t>
            </a:r>
            <a:endParaRPr lang="he-IL" dirty="0" smtClean="0"/>
          </a:p>
          <a:p>
            <a:r>
              <a:rPr lang="en-US" dirty="0" smtClean="0"/>
              <a:t>Nodule hyperactive non malignant</a:t>
            </a:r>
          </a:p>
          <a:p>
            <a:r>
              <a:rPr lang="en-US" dirty="0" smtClean="0"/>
              <a:t>70% </a:t>
            </a:r>
            <a:r>
              <a:rPr lang="en-US" dirty="0" err="1" smtClean="0"/>
              <a:t>pappilary</a:t>
            </a:r>
            <a:r>
              <a:rPr lang="en-US" dirty="0" smtClean="0"/>
              <a:t> cancer 15% follicular cancer 5% </a:t>
            </a:r>
            <a:r>
              <a:rPr lang="en-US" dirty="0" err="1" smtClean="0"/>
              <a:t>anaplastic</a:t>
            </a:r>
            <a:r>
              <a:rPr lang="en-US" dirty="0" smtClean="0"/>
              <a:t> 5% lymphoma</a:t>
            </a:r>
          </a:p>
          <a:p>
            <a:r>
              <a:rPr lang="en-US" dirty="0" err="1" smtClean="0"/>
              <a:t>Medullary</a:t>
            </a:r>
            <a:r>
              <a:rPr lang="en-US" dirty="0" smtClean="0"/>
              <a:t> carcinoma-0,5%</a:t>
            </a:r>
          </a:p>
          <a:p>
            <a:r>
              <a:rPr lang="en-US" dirty="0" smtClean="0"/>
              <a:t>Men 2-medullary </a:t>
            </a:r>
            <a:r>
              <a:rPr lang="en-US" dirty="0" err="1" smtClean="0"/>
              <a:t>cancer+pheochromacytoma</a:t>
            </a:r>
            <a:r>
              <a:rPr lang="en-US" dirty="0" smtClean="0"/>
              <a:t>  Men 1-hyperparahyroidism+prolactinoma+glucagonoma</a:t>
            </a:r>
          </a:p>
          <a:p>
            <a:r>
              <a:rPr lang="en-US" dirty="0" err="1" smtClean="0"/>
              <a:t>Calcitonin</a:t>
            </a:r>
            <a:r>
              <a:rPr lang="en-US" dirty="0" smtClean="0"/>
              <a:t>-marker of  thyroid cancer </a:t>
            </a:r>
            <a:r>
              <a:rPr lang="en-US" dirty="0" err="1" smtClean="0"/>
              <a:t>threatment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Dopamine lower </a:t>
            </a:r>
            <a:r>
              <a:rPr lang="en-US" dirty="0" err="1" smtClean="0"/>
              <a:t>prolactine</a:t>
            </a:r>
            <a:r>
              <a:rPr lang="en-US" dirty="0" smtClean="0"/>
              <a:t> level</a:t>
            </a:r>
            <a:br>
              <a:rPr lang="en-US" dirty="0" smtClean="0"/>
            </a:br>
            <a:r>
              <a:rPr lang="en-US" dirty="0" smtClean="0"/>
              <a:t>28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Bromocriptin</a:t>
            </a:r>
            <a:r>
              <a:rPr lang="en-US" dirty="0" smtClean="0"/>
              <a:t>/dopamine agonist/ for </a:t>
            </a:r>
            <a:r>
              <a:rPr lang="en-US" dirty="0" err="1" smtClean="0"/>
              <a:t>microadenoma</a:t>
            </a:r>
            <a:r>
              <a:rPr lang="en-US" dirty="0" smtClean="0"/>
              <a:t> </a:t>
            </a:r>
            <a:r>
              <a:rPr lang="en-US" dirty="0" err="1" smtClean="0"/>
              <a:t>threatment</a:t>
            </a:r>
            <a:endParaRPr lang="en-US" dirty="0" smtClean="0"/>
          </a:p>
          <a:p>
            <a:r>
              <a:rPr lang="en-US" dirty="0" err="1" smtClean="0"/>
              <a:t>Neuroleptics</a:t>
            </a:r>
            <a:r>
              <a:rPr lang="en-US" dirty="0" smtClean="0"/>
              <a:t> = high </a:t>
            </a:r>
            <a:r>
              <a:rPr lang="en-US" dirty="0" err="1" smtClean="0"/>
              <a:t>prolactine</a:t>
            </a:r>
            <a:endParaRPr lang="en-US" dirty="0" smtClean="0"/>
          </a:p>
          <a:p>
            <a:r>
              <a:rPr lang="en-US" dirty="0" smtClean="0"/>
              <a:t>Only high doses of estrogen=high </a:t>
            </a:r>
            <a:r>
              <a:rPr lang="en-US" dirty="0" err="1" smtClean="0"/>
              <a:t>prolactine</a:t>
            </a:r>
            <a:endParaRPr lang="en-US" dirty="0" smtClean="0"/>
          </a:p>
          <a:p>
            <a:r>
              <a:rPr lang="en-US" dirty="0" err="1" smtClean="0"/>
              <a:t>Microadenoma</a:t>
            </a:r>
            <a:r>
              <a:rPr lang="en-US" dirty="0" smtClean="0"/>
              <a:t> less 1 </a:t>
            </a:r>
            <a:r>
              <a:rPr lang="en-US" dirty="0" err="1" smtClean="0"/>
              <a:t>sm</a:t>
            </a:r>
            <a:r>
              <a:rPr lang="en-US" dirty="0" smtClean="0"/>
              <a:t> </a:t>
            </a:r>
            <a:r>
              <a:rPr lang="en-US" dirty="0" err="1" smtClean="0"/>
              <a:t>macroadenoma</a:t>
            </a:r>
            <a:r>
              <a:rPr lang="en-US" dirty="0" smtClean="0"/>
              <a:t> more then 1 </a:t>
            </a:r>
            <a:r>
              <a:rPr lang="en-US" dirty="0" err="1" smtClean="0"/>
              <a:t>sm</a:t>
            </a:r>
            <a:endParaRPr lang="en-US" dirty="0" smtClean="0"/>
          </a:p>
          <a:p>
            <a:r>
              <a:rPr lang="en-US" dirty="0" err="1" smtClean="0"/>
              <a:t>Threatment-bromocriptine’surgery’radiotherapy’pergolide</a:t>
            </a:r>
            <a:r>
              <a:rPr lang="en-US" dirty="0" smtClean="0"/>
              <a:t> 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Hyperthyroidism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female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Graves d.-</a:t>
            </a:r>
            <a:r>
              <a:rPr lang="en-US" dirty="0" smtClean="0"/>
              <a:t>most common 90% before40</a:t>
            </a:r>
          </a:p>
          <a:p>
            <a:r>
              <a:rPr lang="en-US" dirty="0" err="1" smtClean="0"/>
              <a:t>Ophtalmopathy,pretibial</a:t>
            </a:r>
            <a:r>
              <a:rPr lang="en-US" dirty="0" smtClean="0"/>
              <a:t> </a:t>
            </a:r>
            <a:r>
              <a:rPr lang="en-US" dirty="0" err="1" smtClean="0"/>
              <a:t>mixedema</a:t>
            </a:r>
            <a:r>
              <a:rPr lang="en-US" dirty="0" smtClean="0"/>
              <a:t> after </a:t>
            </a:r>
            <a:r>
              <a:rPr lang="en-US" dirty="0" err="1" smtClean="0"/>
              <a:t>therapy,vitiligo,gynecomasty,onycholysis</a:t>
            </a:r>
            <a:endParaRPr lang="en-US" dirty="0" smtClean="0"/>
          </a:p>
          <a:p>
            <a:r>
              <a:rPr lang="en-US" dirty="0" smtClean="0"/>
              <a:t>thyroid enlarged +bruits</a:t>
            </a:r>
          </a:p>
          <a:p>
            <a:r>
              <a:rPr lang="en-US" dirty="0" smtClean="0"/>
              <a:t>Reversible </a:t>
            </a:r>
            <a:r>
              <a:rPr lang="en-US" dirty="0" err="1" smtClean="0"/>
              <a:t>cardiomyopathy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Toxic </a:t>
            </a:r>
            <a:r>
              <a:rPr lang="en-US" dirty="0" err="1" smtClean="0">
                <a:solidFill>
                  <a:srgbClr val="FF0000"/>
                </a:solidFill>
              </a:rPr>
              <a:t>multinodular</a:t>
            </a:r>
            <a:r>
              <a:rPr lang="en-US" dirty="0" smtClean="0">
                <a:solidFill>
                  <a:srgbClr val="FF0000"/>
                </a:solidFill>
              </a:rPr>
              <a:t> goiter</a:t>
            </a:r>
            <a:r>
              <a:rPr lang="en-US" dirty="0" smtClean="0"/>
              <a:t>-</a:t>
            </a:r>
            <a:r>
              <a:rPr lang="en-US" dirty="0" err="1" smtClean="0"/>
              <a:t>elderly,long</a:t>
            </a:r>
            <a:r>
              <a:rPr lang="en-US" dirty="0" smtClean="0"/>
              <a:t> standing </a:t>
            </a:r>
            <a:r>
              <a:rPr lang="en-US" dirty="0" err="1" smtClean="0"/>
              <a:t>goiter,cardiovascular</a:t>
            </a:r>
            <a:r>
              <a:rPr lang="en-US" dirty="0" smtClean="0"/>
              <a:t> </a:t>
            </a:r>
            <a:r>
              <a:rPr lang="en-US" dirty="0" err="1" smtClean="0"/>
              <a:t>symptoms,weight</a:t>
            </a:r>
            <a:r>
              <a:rPr lang="en-US" dirty="0" smtClean="0"/>
              <a:t> </a:t>
            </a:r>
            <a:r>
              <a:rPr lang="en-US" dirty="0" err="1" smtClean="0"/>
              <a:t>loss,constipation</a:t>
            </a:r>
            <a:r>
              <a:rPr lang="en-US" dirty="0" smtClean="0"/>
              <a:t>,</a:t>
            </a:r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HYPERTHYROIDISM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Single hot-toxic nodule</a:t>
            </a:r>
          </a:p>
          <a:p>
            <a:r>
              <a:rPr lang="en-US" dirty="0" smtClean="0"/>
              <a:t>T3 high t4 </a:t>
            </a:r>
            <a:r>
              <a:rPr lang="en-US" dirty="0" err="1" smtClean="0"/>
              <a:t>high,threatment</a:t>
            </a:r>
            <a:r>
              <a:rPr lang="en-US" dirty="0" smtClean="0"/>
              <a:t> </a:t>
            </a:r>
            <a:r>
              <a:rPr lang="en-US" dirty="0" err="1" smtClean="0"/>
              <a:t>elthroxin</a:t>
            </a:r>
            <a:r>
              <a:rPr lang="en-US" dirty="0" smtClean="0"/>
              <a:t> </a:t>
            </a:r>
            <a:r>
              <a:rPr lang="en-US" dirty="0" err="1" smtClean="0"/>
              <a:t>anr</a:t>
            </a:r>
            <a:r>
              <a:rPr lang="en-US" dirty="0" smtClean="0"/>
              <a:t> then surgery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Transient hyperthyroidism</a:t>
            </a:r>
            <a:r>
              <a:rPr lang="en-US" dirty="0" smtClean="0"/>
              <a:t>-</a:t>
            </a:r>
            <a:r>
              <a:rPr lang="en-US" dirty="0" err="1" smtClean="0"/>
              <a:t>subacute</a:t>
            </a:r>
            <a:r>
              <a:rPr lang="en-US" dirty="0" smtClean="0"/>
              <a:t> or </a:t>
            </a:r>
            <a:endParaRPr lang="he-IL" dirty="0" smtClean="0"/>
          </a:p>
          <a:p>
            <a:pPr>
              <a:buNone/>
            </a:pPr>
            <a:r>
              <a:rPr lang="en-US" dirty="0" smtClean="0"/>
              <a:t>After viral infection  </a:t>
            </a:r>
            <a:r>
              <a:rPr lang="en-US" dirty="0" err="1" smtClean="0"/>
              <a:t>esr</a:t>
            </a:r>
            <a:r>
              <a:rPr lang="en-US" dirty="0" smtClean="0"/>
              <a:t> high ,</a:t>
            </a:r>
            <a:r>
              <a:rPr lang="en-US" dirty="0" err="1" smtClean="0"/>
              <a:t>zahvat</a:t>
            </a:r>
            <a:r>
              <a:rPr lang="en-US" dirty="0" smtClean="0"/>
              <a:t>  </a:t>
            </a:r>
            <a:r>
              <a:rPr lang="en-US" dirty="0" err="1" smtClean="0"/>
              <a:t>joda</a:t>
            </a:r>
            <a:r>
              <a:rPr lang="en-US" dirty="0" smtClean="0"/>
              <a:t> </a:t>
            </a:r>
            <a:r>
              <a:rPr lang="en-US" dirty="0" err="1" smtClean="0"/>
              <a:t>nizkij</a:t>
            </a:r>
            <a:r>
              <a:rPr lang="he-IL" dirty="0" smtClean="0"/>
              <a:t>-</a:t>
            </a:r>
          </a:p>
          <a:p>
            <a:pPr>
              <a:buNone/>
            </a:pPr>
            <a:r>
              <a:rPr lang="en-US" dirty="0" err="1" smtClean="0"/>
              <a:t>Lymphatyc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Hashimoto</a:t>
            </a:r>
            <a:r>
              <a:rPr lang="en-US" dirty="0" smtClean="0"/>
              <a:t>-female middle age </a:t>
            </a:r>
            <a:r>
              <a:rPr lang="en-US" dirty="0" err="1" smtClean="0"/>
              <a:t>antiperoxidase</a:t>
            </a:r>
            <a:r>
              <a:rPr lang="en-US" dirty="0" smtClean="0"/>
              <a:t> </a:t>
            </a:r>
            <a:r>
              <a:rPr lang="en-US" dirty="0" err="1" smtClean="0"/>
              <a:t>ab</a:t>
            </a: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Subacute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pospartum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thyroidit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dirty="0" err="1" smtClean="0"/>
              <a:t>transient.mild,like</a:t>
            </a:r>
            <a:r>
              <a:rPr lang="en-US" dirty="0" smtClean="0"/>
              <a:t> </a:t>
            </a:r>
            <a:endParaRPr lang="he-IL" dirty="0" smtClean="0"/>
          </a:p>
          <a:p>
            <a:pPr>
              <a:buNone/>
            </a:pPr>
            <a:r>
              <a:rPr lang="en-US" dirty="0" err="1" smtClean="0"/>
              <a:t>hashimoto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Subclinical hyperthyroidism</a:t>
            </a:r>
            <a:r>
              <a:rPr lang="en-US" dirty="0" smtClean="0"/>
              <a:t>-low </a:t>
            </a:r>
            <a:r>
              <a:rPr lang="en-US" dirty="0" err="1" smtClean="0"/>
              <a:t>tsh</a:t>
            </a:r>
            <a:r>
              <a:rPr lang="en-US" dirty="0" smtClean="0"/>
              <a:t> normal t4 t3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Hypethyroidism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Goiterogenic</a:t>
            </a:r>
            <a:r>
              <a:rPr lang="en-US" dirty="0" smtClean="0"/>
              <a:t> medications-</a:t>
            </a:r>
            <a:r>
              <a:rPr lang="en-US" dirty="0" err="1" smtClean="0"/>
              <a:t>jod</a:t>
            </a:r>
            <a:r>
              <a:rPr lang="en-US" dirty="0" smtClean="0"/>
              <a:t> </a:t>
            </a:r>
            <a:r>
              <a:rPr lang="en-US" dirty="0" err="1" smtClean="0"/>
              <a:t>contrast,amiodaron,lithium</a:t>
            </a:r>
            <a:endParaRPr lang="en-US" dirty="0" smtClean="0"/>
          </a:p>
          <a:p>
            <a:r>
              <a:rPr lang="en-US" dirty="0" smtClean="0"/>
              <a:t>Diagnostic-thyroid scan</a:t>
            </a:r>
          </a:p>
          <a:p>
            <a:r>
              <a:rPr lang="en-US" dirty="0" smtClean="0"/>
              <a:t>Lab-</a:t>
            </a:r>
            <a:r>
              <a:rPr lang="en-US" dirty="0" err="1" smtClean="0"/>
              <a:t>hypercalcemia,anemia,lymphocytosis,GOT</a:t>
            </a:r>
            <a:r>
              <a:rPr lang="en-US" dirty="0" smtClean="0"/>
              <a:t> GPT high</a:t>
            </a:r>
          </a:p>
          <a:p>
            <a:r>
              <a:rPr lang="en-US" dirty="0" smtClean="0"/>
              <a:t>Treatment-bb ,</a:t>
            </a:r>
            <a:r>
              <a:rPr lang="en-US" dirty="0" err="1" smtClean="0"/>
              <a:t>methimasol,ptu</a:t>
            </a:r>
            <a:endParaRPr lang="en-US" dirty="0" smtClean="0"/>
          </a:p>
          <a:p>
            <a:r>
              <a:rPr lang="en-US" dirty="0" err="1" smtClean="0"/>
              <a:t>Methimasol-agranulocitosis</a:t>
            </a:r>
            <a:endParaRPr lang="en-US" dirty="0" smtClean="0"/>
          </a:p>
          <a:p>
            <a:r>
              <a:rPr lang="en-US" dirty="0" smtClean="0"/>
              <a:t>Elderly-ablation with radioactive </a:t>
            </a:r>
            <a:r>
              <a:rPr lang="en-US" dirty="0" err="1" smtClean="0"/>
              <a:t>jod,young</a:t>
            </a:r>
            <a:r>
              <a:rPr lang="en-US" dirty="0" smtClean="0"/>
              <a:t>-surgery</a:t>
            </a:r>
          </a:p>
          <a:p>
            <a:r>
              <a:rPr lang="en-US" dirty="0" smtClean="0"/>
              <a:t>Side effects-</a:t>
            </a:r>
            <a:r>
              <a:rPr lang="en-US" dirty="0" err="1" smtClean="0"/>
              <a:t>hypothyroidism,laryngeoparalysis</a:t>
            </a:r>
            <a:endParaRPr lang="en-US" dirty="0" smtClean="0"/>
          </a:p>
          <a:p>
            <a:r>
              <a:rPr lang="en-US" dirty="0" smtClean="0"/>
              <a:t>Treatment of </a:t>
            </a:r>
            <a:r>
              <a:rPr lang="en-US" dirty="0" err="1" smtClean="0"/>
              <a:t>oftalmopathy</a:t>
            </a:r>
            <a:r>
              <a:rPr lang="en-US" dirty="0" smtClean="0"/>
              <a:t>-high doses iv steroids</a:t>
            </a:r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hypothyroidism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Female,most</a:t>
            </a:r>
            <a:r>
              <a:rPr lang="en-US" dirty="0" smtClean="0"/>
              <a:t> </a:t>
            </a:r>
            <a:r>
              <a:rPr lang="en-US" dirty="0" err="1" smtClean="0"/>
              <a:t>hashimoto</a:t>
            </a:r>
            <a:r>
              <a:rPr lang="en-US" dirty="0" smtClean="0"/>
              <a:t> ,primary –thyroid function secondary-</a:t>
            </a:r>
            <a:r>
              <a:rPr lang="en-US" dirty="0" err="1" smtClean="0"/>
              <a:t>hypophisis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Severe-</a:t>
            </a:r>
            <a:r>
              <a:rPr lang="en-US" dirty="0" err="1" smtClean="0"/>
              <a:t>mixedema+cts+amenorrhea+hypotension</a:t>
            </a:r>
            <a:endParaRPr lang="en-US" dirty="0" smtClean="0"/>
          </a:p>
          <a:p>
            <a:r>
              <a:rPr lang="en-US" dirty="0" err="1" smtClean="0"/>
              <a:t>Hdl</a:t>
            </a:r>
            <a:r>
              <a:rPr lang="en-US" dirty="0" smtClean="0"/>
              <a:t>-decrease </a:t>
            </a:r>
            <a:r>
              <a:rPr lang="en-US" dirty="0" err="1" smtClean="0"/>
              <a:t>ldl</a:t>
            </a:r>
            <a:r>
              <a:rPr lang="en-US" dirty="0" smtClean="0"/>
              <a:t>-increase</a:t>
            </a:r>
          </a:p>
          <a:p>
            <a:r>
              <a:rPr lang="en-US" dirty="0" smtClean="0"/>
              <a:t>Anemia </a:t>
            </a:r>
            <a:r>
              <a:rPr lang="en-US" dirty="0" err="1" smtClean="0"/>
              <a:t>normo-normo</a:t>
            </a:r>
            <a:endParaRPr lang="en-US" dirty="0" smtClean="0"/>
          </a:p>
          <a:p>
            <a:r>
              <a:rPr lang="en-US" dirty="0" smtClean="0"/>
              <a:t>B12 def anemia</a:t>
            </a:r>
          </a:p>
          <a:p>
            <a:r>
              <a:rPr lang="en-US" dirty="0" err="1" smtClean="0"/>
              <a:t>Elthroxin-dexa</a:t>
            </a:r>
            <a:endParaRPr lang="en-US" dirty="0" smtClean="0"/>
          </a:p>
          <a:p>
            <a:r>
              <a:rPr lang="en-US" dirty="0" err="1" smtClean="0"/>
              <a:t>Cabg</a:t>
            </a:r>
            <a:r>
              <a:rPr lang="en-US" dirty="0" smtClean="0"/>
              <a:t>-</a:t>
            </a:r>
            <a:r>
              <a:rPr lang="en-US" dirty="0" err="1" smtClean="0"/>
              <a:t>chf</a:t>
            </a:r>
            <a:r>
              <a:rPr lang="en-US" dirty="0" smtClean="0"/>
              <a:t>-severe </a:t>
            </a:r>
            <a:r>
              <a:rPr lang="en-US" dirty="0" err="1" smtClean="0"/>
              <a:t>cihd</a:t>
            </a:r>
            <a:r>
              <a:rPr lang="en-US" dirty="0" smtClean="0"/>
              <a:t>-not replacement of </a:t>
            </a:r>
            <a:r>
              <a:rPr lang="en-US" dirty="0" err="1" smtClean="0"/>
              <a:t>elthroxin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3fd1f8e8-d4eb-4fa9-9edf-90e13be718c2">5RW434VQ3H3S-1676-127</_dlc_DocId>
    <_dlc_DocIdUrl xmlns="3fd1f8e8-d4eb-4fa9-9edf-90e13be718c2">
      <Url>https://in.bgu.ac.il/en/fohs/communityhealth/Family/_layouts/DocIdRedir.aspx?ID=5RW434VQ3H3S-1676-127</Url>
      <Description>5RW434VQ3H3S-1676-127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0CD1E41E780448208F8808979BD79" ma:contentTypeVersion="1" ma:contentTypeDescription="Create a new document." ma:contentTypeScope="" ma:versionID="ad130ab8db62f4f9709cb38e704301fb">
  <xsd:schema xmlns:xsd="http://www.w3.org/2001/XMLSchema" xmlns:xs="http://www.w3.org/2001/XMLSchema" xmlns:p="http://schemas.microsoft.com/office/2006/metadata/properties" xmlns:ns1="http://schemas.microsoft.com/sharepoint/v3" xmlns:ns2="3fd1f8e8-d4eb-4fa9-9edf-90e13be718c2" targetNamespace="http://schemas.microsoft.com/office/2006/metadata/properties" ma:root="true" ma:fieldsID="47750e731ab311b4de22089ee675c24a" ns1:_="" ns2:_="">
    <xsd:import namespace="http://schemas.microsoft.com/sharepoint/v3"/>
    <xsd:import namespace="3fd1f8e8-d4eb-4fa9-9edf-90e13be718c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1f8e8-d4eb-4fa9-9edf-90e13be718c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A5A32B-58F9-4C39-844F-86CD8564B374}"/>
</file>

<file path=customXml/itemProps2.xml><?xml version="1.0" encoding="utf-8"?>
<ds:datastoreItem xmlns:ds="http://schemas.openxmlformats.org/officeDocument/2006/customXml" ds:itemID="{13927437-4BA1-4F8E-AA48-9B0419DBDBF4}"/>
</file>

<file path=customXml/itemProps3.xml><?xml version="1.0" encoding="utf-8"?>
<ds:datastoreItem xmlns:ds="http://schemas.openxmlformats.org/officeDocument/2006/customXml" ds:itemID="{68F9533F-FDD7-4D65-99FF-9442BBCDC9A4}"/>
</file>

<file path=customXml/itemProps4.xml><?xml version="1.0" encoding="utf-8"?>
<ds:datastoreItem xmlns:ds="http://schemas.openxmlformats.org/officeDocument/2006/customXml" ds:itemID="{48B64946-CB8D-4BC6-BBBF-DAC0D819660E}"/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766</Words>
  <Application>Microsoft Office PowerPoint</Application>
  <PresentationFormat>‫הצגה על המסך (4:3)</PresentationFormat>
  <Paragraphs>176</Paragraphs>
  <Slides>27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28" baseType="lpstr">
      <vt:lpstr>Office Theme</vt:lpstr>
      <vt:lpstr>24 VITILIGO VERSUS HYPERPIGMENTATION </vt:lpstr>
      <vt:lpstr>25</vt:lpstr>
      <vt:lpstr>26</vt:lpstr>
      <vt:lpstr>27</vt:lpstr>
      <vt:lpstr>Dopamine lower prolactine level 28</vt:lpstr>
      <vt:lpstr>Hyperthyroidism </vt:lpstr>
      <vt:lpstr>HYPERTHYROIDISM </vt:lpstr>
      <vt:lpstr>Hypethyroidism </vt:lpstr>
      <vt:lpstr>hypothyroidism</vt:lpstr>
      <vt:lpstr>Diabetes insipidus</vt:lpstr>
      <vt:lpstr>Addison disease</vt:lpstr>
      <vt:lpstr>Conn’s syndrom </vt:lpstr>
      <vt:lpstr>hypoglycemia</vt:lpstr>
      <vt:lpstr>DM</vt:lpstr>
      <vt:lpstr>Risk factors for dm</vt:lpstr>
      <vt:lpstr>Metabolic syndrom x-syndrom</vt:lpstr>
      <vt:lpstr>ACCORD –Action of Control Cardiovascular Risk in DM </vt:lpstr>
      <vt:lpstr>ADVANCE –Action in Diabetes and vascular disease</vt:lpstr>
      <vt:lpstr>Reduce Hb A1C to 1%</vt:lpstr>
      <vt:lpstr>VADT INVESTIGATION- vascular complications in Veteran with type 2 DM </vt:lpstr>
      <vt:lpstr>Сульфонуреа</vt:lpstr>
      <vt:lpstr>Бигуанид</vt:lpstr>
      <vt:lpstr>Репаглинид</vt:lpstr>
      <vt:lpstr>Инкретины</vt:lpstr>
      <vt:lpstr>Баета – эксенатид и Виктоза -липаглутид</vt:lpstr>
      <vt:lpstr>GPP4 – энзим ди пептидил пептидаза 4  разрушает GLP 1</vt:lpstr>
      <vt:lpstr>Розиглитазоны и пиоглитазоны</vt:lpstr>
    </vt:vector>
  </TitlesOfParts>
  <Company>DOT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 VITILIGO VERSUS HYPERPIGMENTATION </dc:title>
  <dc:creator>Administrator</dc:creator>
  <cp:lastModifiedBy>Admin</cp:lastModifiedBy>
  <cp:revision>40</cp:revision>
  <dcterms:created xsi:type="dcterms:W3CDTF">2009-10-23T14:02:55Z</dcterms:created>
  <dcterms:modified xsi:type="dcterms:W3CDTF">2010-10-02T07:53:34Z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0x010100EF20CD1E41E780448208F8808979BD79</vt:lpwstr>
  </property>
  <property fmtid="{D5CDD505-2E9C-101B-9397-08002B2CF9AE}" pid="3" name="_dlc_DocIdItemGuid">
    <vt:lpwstr>889c95a7-edd5-455c-9b6e-4dadd89b904d</vt:lpwstr>
  </property>
</Properties>
</file>