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ל'/אב/תש"ף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ל'/אב/תש"ף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ל'/אב/תש"ף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ל'/אב/תש"ף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ל'/אב/תש"ף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ל'/אב/תש"ף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ל'/אב/תש"ף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ל'/אב/תש"ף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ל'/אב/תש"ף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ל'/אב/תש"ף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ל'/אב/תש"ף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ל'/אב/תש"ף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1531962" y="3727575"/>
            <a:ext cx="9702800" cy="2700001"/>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smtClean="0">
                <a:latin typeface="Gisha" panose="020B0502040204020203" pitchFamily="34" charset="-79"/>
                <a:cs typeface="Gisha" panose="020B0502040204020203" pitchFamily="34" charset="-79"/>
              </a:rPr>
              <a:t>ד"ר יאיר רונן</a:t>
            </a:r>
            <a:endParaRPr lang="he-IL" sz="1200" b="1" dirty="0">
              <a:latin typeface="Gisha" panose="020B0502040204020203" pitchFamily="34" charset="-79"/>
              <a:cs typeface="Gisha" panose="020B0502040204020203" pitchFamily="34" charset="-79"/>
            </a:endParaRPr>
          </a:p>
          <a:p>
            <a:pPr marL="0" indent="0">
              <a:spcBef>
                <a:spcPts val="0"/>
              </a:spcBef>
              <a:buNone/>
            </a:pPr>
            <a:r>
              <a:rPr lang="he-IL" sz="1200" b="1" dirty="0">
                <a:latin typeface="Gisha" panose="020B0502040204020203" pitchFamily="34" charset="-79"/>
                <a:cs typeface="Gisha" panose="020B0502040204020203" pitchFamily="34" charset="-79"/>
              </a:rPr>
              <a:t>144-1-0006 – קבוצה </a:t>
            </a:r>
            <a:r>
              <a:rPr lang="he-IL" sz="1200" b="1" dirty="0" smtClean="0">
                <a:latin typeface="Gisha" panose="020B0502040204020203" pitchFamily="34" charset="-79"/>
                <a:cs typeface="Gisha" panose="020B0502040204020203" pitchFamily="34" charset="-79"/>
              </a:rPr>
              <a:t>6</a:t>
            </a:r>
            <a:endParaRPr lang="he-IL" sz="1200" b="1" dirty="0">
              <a:latin typeface="Gisha" panose="020B0502040204020203" pitchFamily="34" charset="-79"/>
              <a:cs typeface="Gisha" panose="020B0502040204020203" pitchFamily="34" charset="-79"/>
            </a:endParaRPr>
          </a:p>
          <a:p>
            <a:pPr marL="0" indent="0">
              <a:spcBef>
                <a:spcPts val="0"/>
              </a:spcBef>
              <a:buNone/>
            </a:pPr>
            <a:r>
              <a:rPr lang="he-IL" sz="1600" b="1" dirty="0">
                <a:latin typeface="Gisha" panose="020B0502040204020203" pitchFamily="34" charset="-79"/>
                <a:cs typeface="Gisha" panose="020B0502040204020203" pitchFamily="34" charset="-79"/>
              </a:rPr>
              <a:t>תקציר: </a:t>
            </a:r>
            <a:endParaRPr lang="he-IL" sz="1600" b="1" dirty="0" smtClean="0">
              <a:latin typeface="Gisha" panose="020B0502040204020203" pitchFamily="34" charset="-79"/>
              <a:cs typeface="Gisha" panose="020B0502040204020203" pitchFamily="34" charset="-79"/>
            </a:endParaRPr>
          </a:p>
          <a:p>
            <a:pPr marL="0" indent="0">
              <a:spcBef>
                <a:spcPts val="0"/>
              </a:spcBef>
              <a:buNone/>
            </a:pPr>
            <a:r>
              <a:rPr lang="he-IL" sz="1400" dirty="0">
                <a:latin typeface="Gisha" panose="020B0502040204020203" pitchFamily="34" charset="-79"/>
                <a:cs typeface="Gisha" panose="020B0502040204020203" pitchFamily="34" charset="-79"/>
              </a:rPr>
              <a:t>ההשתתפות בכל מפגשי הסמינר חובה. במפגשים נלמד יחד את פריטי הקריאה , נלבן את הביקורת המשתקפת בהם על התרבות המערבית ונצביע על זיקות אפשריות לחיי המעשה של סיוע לאחר. העבודות שתוגשנה בסיום הסמינר תהנה עבודות עיוניות אישיות הכרוכות בנכונות לעסוק בפרשנות אישית של המקורות שבהמשך </a:t>
            </a:r>
            <a:r>
              <a:rPr lang="he-IL" sz="1400" dirty="0" smtClean="0">
                <a:latin typeface="Gisha" panose="020B0502040204020203" pitchFamily="34" charset="-79"/>
                <a:cs typeface="Gisha" panose="020B0502040204020203" pitchFamily="34" charset="-79"/>
              </a:rPr>
              <a:t>ועבודה </a:t>
            </a:r>
            <a:r>
              <a:rPr lang="he-IL" sz="1400" dirty="0">
                <a:latin typeface="Gisha" panose="020B0502040204020203" pitchFamily="34" charset="-79"/>
                <a:cs typeface="Gisha" panose="020B0502040204020203" pitchFamily="34" charset="-79"/>
              </a:rPr>
              <a:t>פנימית </a:t>
            </a:r>
            <a:r>
              <a:rPr lang="he-IL" sz="1400" dirty="0" smtClean="0">
                <a:latin typeface="Gisha" panose="020B0502040204020203" pitchFamily="34" charset="-79"/>
                <a:cs typeface="Gisha" panose="020B0502040204020203" pitchFamily="34" charset="-79"/>
              </a:rPr>
              <a:t>אישית.</a:t>
            </a:r>
          </a:p>
          <a:p>
            <a:pPr marL="0" indent="0">
              <a:spcBef>
                <a:spcPts val="0"/>
              </a:spcBef>
              <a:buNone/>
            </a:pPr>
            <a:r>
              <a:rPr lang="he-IL" sz="1600" b="1" dirty="0" smtClean="0">
                <a:latin typeface="Gisha" panose="020B0502040204020203" pitchFamily="34" charset="-79"/>
                <a:cs typeface="Gisha" panose="020B0502040204020203" pitchFamily="34" charset="-79"/>
              </a:rPr>
              <a:t>מטלות:</a:t>
            </a:r>
          </a:p>
          <a:p>
            <a:pPr marL="0" indent="0">
              <a:spcBef>
                <a:spcPts val="0"/>
              </a:spcBef>
              <a:buNone/>
            </a:pPr>
            <a:r>
              <a:rPr lang="he-IL" sz="1400" dirty="0" smtClean="0">
                <a:latin typeface="Gisha" panose="020B0502040204020203" pitchFamily="34" charset="-79"/>
                <a:cs typeface="Gisha" panose="020B0502040204020203" pitchFamily="34" charset="-79"/>
              </a:rPr>
              <a:t>הגשת </a:t>
            </a:r>
            <a:r>
              <a:rPr lang="he-IL" sz="1400" dirty="0">
                <a:latin typeface="Gisha" panose="020B0502040204020203" pitchFamily="34" charset="-79"/>
                <a:cs typeface="Gisha" panose="020B0502040204020203" pitchFamily="34" charset="-79"/>
              </a:rPr>
              <a:t>מטלה </a:t>
            </a:r>
            <a:r>
              <a:rPr lang="he-IL" sz="1400" dirty="0" smtClean="0">
                <a:latin typeface="Gisha" panose="020B0502040204020203" pitchFamily="34" charset="-79"/>
                <a:cs typeface="Gisha" panose="020B0502040204020203" pitchFamily="34" charset="-79"/>
              </a:rPr>
              <a:t>נרטיבית, הצגה </a:t>
            </a:r>
            <a:r>
              <a:rPr lang="he-IL" sz="1400" dirty="0">
                <a:latin typeface="Gisha" panose="020B0502040204020203" pitchFamily="34" charset="-79"/>
                <a:cs typeface="Gisha" panose="020B0502040204020203" pitchFamily="34" charset="-79"/>
              </a:rPr>
              <a:t>בעל פה של עבודת הסמינר ו</a:t>
            </a:r>
            <a:r>
              <a:rPr lang="he-IL" sz="1400" dirty="0" smtClean="0">
                <a:latin typeface="Gisha" panose="020B0502040204020203" pitchFamily="34" charset="-79"/>
                <a:cs typeface="Gisha" panose="020B0502040204020203" pitchFamily="34" charset="-79"/>
              </a:rPr>
              <a:t>הגשת </a:t>
            </a:r>
            <a:r>
              <a:rPr lang="he-IL" sz="1400" dirty="0">
                <a:latin typeface="Gisha" panose="020B0502040204020203" pitchFamily="34" charset="-79"/>
                <a:cs typeface="Gisha" panose="020B0502040204020203" pitchFamily="34" charset="-79"/>
              </a:rPr>
              <a:t>עבודת סמינר </a:t>
            </a:r>
            <a:r>
              <a:rPr lang="he-IL" sz="1400" dirty="0" smtClean="0">
                <a:latin typeface="Gisha" panose="020B0502040204020203" pitchFamily="34" charset="-79"/>
                <a:cs typeface="Gisha" panose="020B0502040204020203" pitchFamily="34" charset="-79"/>
              </a:rPr>
              <a:t>בכתב.</a:t>
            </a:r>
            <a:r>
              <a:rPr lang="he-IL" sz="1400" dirty="0">
                <a:latin typeface="Gisha" panose="020B0502040204020203" pitchFamily="34" charset="-79"/>
                <a:cs typeface="Gisha" panose="020B0502040204020203" pitchFamily="34" charset="-79"/>
              </a:rPr>
              <a:t>  </a:t>
            </a:r>
          </a:p>
        </p:txBody>
      </p:sp>
      <p:sp>
        <p:nvSpPr>
          <p:cNvPr id="7" name="TextBox 6"/>
          <p:cNvSpPr txBox="1"/>
          <p:nvPr/>
        </p:nvSpPr>
        <p:spPr>
          <a:xfrm>
            <a:off x="5384799" y="1404409"/>
            <a:ext cx="5985936" cy="1077218"/>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pPr algn="ctr"/>
            <a:r>
              <a:rPr lang="he-IL" sz="2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ביקורת התרבות </a:t>
            </a:r>
            <a:r>
              <a:rPr lang="he-IL" sz="2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המערבית</a:t>
            </a:r>
          </a:p>
        </p:txBody>
      </p:sp>
      <p:sp>
        <p:nvSpPr>
          <p:cNvPr id="8" name="Rectangle 7"/>
          <p:cNvSpPr/>
          <p:nvPr/>
        </p:nvSpPr>
        <p:spPr>
          <a:xfrm>
            <a:off x="3767666" y="2632960"/>
            <a:ext cx="7710138"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smtClean="0">
                <a:latin typeface="Gisha" panose="020B0502040204020203" pitchFamily="34" charset="-79"/>
                <a:cs typeface="Gisha" panose="020B0502040204020203" pitchFamily="34" charset="-79"/>
              </a:rPr>
              <a:t>יום </a:t>
            </a:r>
            <a:r>
              <a:rPr lang="he-IL" b="1" dirty="0" smtClean="0">
                <a:latin typeface="Gisha" panose="020B0502040204020203" pitchFamily="34" charset="-79"/>
                <a:cs typeface="Gisha" panose="020B0502040204020203" pitchFamily="34" charset="-79"/>
              </a:rPr>
              <a:t>רביעי בין </a:t>
            </a:r>
            <a:r>
              <a:rPr lang="he-IL" b="1" dirty="0">
                <a:latin typeface="Gisha" panose="020B0502040204020203" pitchFamily="34" charset="-79"/>
                <a:cs typeface="Gisha" panose="020B0502040204020203" pitchFamily="34" charset="-79"/>
              </a:rPr>
              <a:t>השעות </a:t>
            </a:r>
            <a:r>
              <a:rPr lang="he-IL" b="1" dirty="0" smtClean="0">
                <a:latin typeface="Gisha" panose="020B0502040204020203" pitchFamily="34" charset="-79"/>
                <a:cs typeface="Gisha" panose="020B0502040204020203" pitchFamily="34" charset="-79"/>
              </a:rPr>
              <a:t>10:00-12:00 הסמינר יערך באופן מקוון </a:t>
            </a:r>
            <a:r>
              <a:rPr lang="he-IL" b="1" smtClean="0">
                <a:latin typeface="Gisha" panose="020B0502040204020203" pitchFamily="34" charset="-79"/>
                <a:cs typeface="Gisha" panose="020B0502040204020203" pitchFamily="34" charset="-79"/>
              </a:rPr>
              <a:t>ותאריכים יפורסמו באתר הקורס</a:t>
            </a:r>
            <a:endParaRPr lang="he-IL" b="1" dirty="0">
              <a:latin typeface="Gisha" panose="020B0502040204020203" pitchFamily="34" charset="-79"/>
              <a:cs typeface="Gisha" panose="020B0502040204020203" pitchFamily="34" charset="-79"/>
            </a:endParaRPr>
          </a:p>
        </p:txBody>
      </p:sp>
      <p:grpSp>
        <p:nvGrpSpPr>
          <p:cNvPr id="14" name="Group 13"/>
          <p:cNvGrpSpPr/>
          <p:nvPr/>
        </p:nvGrpSpPr>
        <p:grpSpPr>
          <a:xfrm>
            <a:off x="364067"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Tree>
    <p:extLst>
      <p:ext uri="{BB962C8B-B14F-4D97-AF65-F5344CB8AC3E}">
        <p14:creationId xmlns:p14="http://schemas.microsoft.com/office/powerpoint/2010/main" val="17377791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64</TotalTime>
  <Words>103</Words>
  <Application>Microsoft Office PowerPoint</Application>
  <PresentationFormat>מסך רחב</PresentationFormat>
  <Paragraphs>10</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Century Gothic</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21</cp:revision>
  <dcterms:created xsi:type="dcterms:W3CDTF">2018-07-18T10:37:27Z</dcterms:created>
  <dcterms:modified xsi:type="dcterms:W3CDTF">2020-08-20T08:07:56Z</dcterms:modified>
</cp:coreProperties>
</file>