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sldIdLst>
    <p:sldId id="256"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5" d="100"/>
          <a:sy n="115" d="100"/>
        </p:scale>
        <p:origin x="372" y="-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21F737F-CED0-4382-8E58-89E30FA90B16}" type="datetimeFigureOut">
              <a:rPr lang="he-IL" smtClean="0"/>
              <a:t>ה'/אלול/תש"ף</a:t>
            </a:fld>
            <a:endParaRPr lang="he-IL"/>
          </a:p>
        </p:txBody>
      </p:sp>
      <p:sp>
        <p:nvSpPr>
          <p:cNvPr id="5" name="Footer Placeholder 4"/>
          <p:cNvSpPr>
            <a:spLocks noGrp="1"/>
          </p:cNvSpPr>
          <p:nvPr>
            <p:ph type="ftr" sz="quarter" idx="11"/>
          </p:nvPr>
        </p:nvSpPr>
        <p:spPr>
          <a:xfrm>
            <a:off x="1371600" y="4323845"/>
            <a:ext cx="6400800" cy="365125"/>
          </a:xfrm>
        </p:spPr>
        <p:txBody>
          <a:bodyPr/>
          <a:lstStyle/>
          <a:p>
            <a:endParaRPr lang="he-IL"/>
          </a:p>
        </p:txBody>
      </p:sp>
      <p:sp>
        <p:nvSpPr>
          <p:cNvPr id="6" name="Slide Number Placeholder 5"/>
          <p:cNvSpPr>
            <a:spLocks noGrp="1"/>
          </p:cNvSpPr>
          <p:nvPr>
            <p:ph type="sldNum" sz="quarter" idx="12"/>
          </p:nvPr>
        </p:nvSpPr>
        <p:spPr>
          <a:xfrm>
            <a:off x="8077200" y="1430866"/>
            <a:ext cx="2743200"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029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ה'/אלול/תש"ף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97218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ה'/אלול/תש"ף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73024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ה'/אלול/תש"ף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87319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21F737F-CED0-4382-8E58-89E30FA90B16}" type="datetimeFigureOut">
              <a:rPr lang="he-IL" smtClean="0"/>
              <a:t>ה'/אלול/תש"ף</a:t>
            </a:fld>
            <a:endParaRPr lang="he-IL"/>
          </a:p>
        </p:txBody>
      </p:sp>
      <p:sp>
        <p:nvSpPr>
          <p:cNvPr id="6" name="Footer Placeholder 5"/>
          <p:cNvSpPr>
            <a:spLocks noGrp="1"/>
          </p:cNvSpPr>
          <p:nvPr>
            <p:ph type="ftr" sz="quarter" idx="11"/>
          </p:nvPr>
        </p:nvSpPr>
        <p:spPr>
          <a:xfrm>
            <a:off x="685800" y="378883"/>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419861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ה'/אלול/תש"ף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89989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ה'/אלול/תש"ף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11188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ה'/אלול/תש"ף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795819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21F737F-CED0-4382-8E58-89E30FA90B16}" type="datetimeFigureOut">
              <a:rPr lang="he-IL" smtClean="0"/>
              <a:t>ה'/אלול/תש"ף</a:t>
            </a:fld>
            <a:endParaRPr lang="he-IL"/>
          </a:p>
        </p:txBody>
      </p:sp>
      <p:sp>
        <p:nvSpPr>
          <p:cNvPr id="5" name="Footer Placeholder 4"/>
          <p:cNvSpPr>
            <a:spLocks noGrp="1"/>
          </p:cNvSpPr>
          <p:nvPr>
            <p:ph type="ftr" sz="quarter" idx="11"/>
          </p:nvPr>
        </p:nvSpPr>
        <p:spPr>
          <a:xfrm>
            <a:off x="685800" y="381000"/>
            <a:ext cx="6991492" cy="36512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54880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ה'/אלול/תש"ף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843122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ה'/אלול/תש"ף</a:t>
            </a:fld>
            <a:endParaRPr lang="he-IL"/>
          </a:p>
        </p:txBody>
      </p:sp>
      <p:sp>
        <p:nvSpPr>
          <p:cNvPr id="5" name="Footer Placeholder 4"/>
          <p:cNvSpPr>
            <a:spLocks noGrp="1"/>
          </p:cNvSpPr>
          <p:nvPr>
            <p:ph type="ftr" sz="quarter" idx="11"/>
          </p:nvPr>
        </p:nvSpPr>
        <p:spPr>
          <a:xfrm>
            <a:off x="685800" y="381001"/>
            <a:ext cx="6991492" cy="36406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55580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1F737F-CED0-4382-8E58-89E30FA90B16}" type="datetimeFigureOut">
              <a:rPr lang="he-IL" smtClean="0"/>
              <a:t>ה'/אלול/תש"ף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673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1F737F-CED0-4382-8E58-89E30FA90B16}" type="datetimeFigureOut">
              <a:rPr lang="he-IL" smtClean="0"/>
              <a:t>ה'/אלול/תש"ף</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43466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1F737F-CED0-4382-8E58-89E30FA90B16}" type="datetimeFigureOut">
              <a:rPr lang="he-IL" smtClean="0"/>
              <a:t>ה'/אלול/תש"ף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58597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F737F-CED0-4382-8E58-89E30FA90B16}" type="datetimeFigureOut">
              <a:rPr lang="he-IL" smtClean="0"/>
              <a:t>ה'/אלול/תש"ף</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91975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ה'/אלול/תש"ף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20818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ה'/אלול/תש"ף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95278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21F737F-CED0-4382-8E58-89E30FA90B16}" type="datetimeFigureOut">
              <a:rPr lang="he-IL" smtClean="0"/>
              <a:t>ה'/אלול/תש"ף</a:t>
            </a:fld>
            <a:endParaRPr lang="he-IL"/>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76E4351-73D3-47FA-841F-6CFE9D940381}" type="slidenum">
              <a:rPr lang="he-IL" smtClean="0"/>
              <a:t>‹#›</a:t>
            </a:fld>
            <a:endParaRPr lang="he-IL"/>
          </a:p>
        </p:txBody>
      </p:sp>
    </p:spTree>
    <p:extLst>
      <p:ext uri="{BB962C8B-B14F-4D97-AF65-F5344CB8AC3E}">
        <p14:creationId xmlns:p14="http://schemas.microsoft.com/office/powerpoint/2010/main" val="25621535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56667" y="561187"/>
            <a:ext cx="7442201" cy="691889"/>
          </a:xfrm>
        </p:spPr>
        <p:style>
          <a:lnRef idx="2">
            <a:schemeClr val="accent5"/>
          </a:lnRef>
          <a:fillRef idx="1">
            <a:schemeClr val="lt1"/>
          </a:fillRef>
          <a:effectRef idx="0">
            <a:schemeClr val="accent5"/>
          </a:effectRef>
          <a:fontRef idx="minor">
            <a:schemeClr val="dk1"/>
          </a:fontRef>
        </p:style>
        <p:txBody>
          <a:bodyPr>
            <a:noAutofit/>
          </a:bodyPr>
          <a:lstStyle/>
          <a:p>
            <a:r>
              <a:rPr lang="he-IL" sz="48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המחלקה לעבודה סוציאלית</a:t>
            </a:r>
            <a:endParaRPr lang="he-IL" sz="4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endParaRPr>
          </a:p>
        </p:txBody>
      </p:sp>
      <p:sp>
        <p:nvSpPr>
          <p:cNvPr id="5" name="Content Placeholder 4"/>
          <p:cNvSpPr>
            <a:spLocks noGrp="1"/>
          </p:cNvSpPr>
          <p:nvPr>
            <p:ph idx="1"/>
          </p:nvPr>
        </p:nvSpPr>
        <p:spPr>
          <a:xfrm>
            <a:off x="986906" y="3860711"/>
            <a:ext cx="10709101" cy="3770373"/>
          </a:xfrm>
        </p:spPr>
        <p:style>
          <a:lnRef idx="2">
            <a:schemeClr val="accent6"/>
          </a:lnRef>
          <a:fillRef idx="1">
            <a:schemeClr val="lt1"/>
          </a:fillRef>
          <a:effectRef idx="0">
            <a:schemeClr val="accent6"/>
          </a:effectRef>
          <a:fontRef idx="minor">
            <a:schemeClr val="dk1"/>
          </a:fontRef>
        </p:style>
        <p:txBody>
          <a:bodyPr>
            <a:noAutofit/>
          </a:bodyPr>
          <a:lstStyle/>
          <a:p>
            <a:pPr marL="0" indent="0">
              <a:spcBef>
                <a:spcPts val="0"/>
              </a:spcBef>
              <a:buNone/>
            </a:pPr>
            <a:r>
              <a:rPr lang="he-IL" sz="2000" b="1" dirty="0" smtClean="0">
                <a:latin typeface="Gisha" panose="020B0502040204020203" pitchFamily="34" charset="-79"/>
                <a:cs typeface="Gisha" panose="020B0502040204020203" pitchFamily="34" charset="-79"/>
              </a:rPr>
              <a:t>פרופ' רוני קאופמן</a:t>
            </a:r>
            <a:endParaRPr lang="he-IL" sz="1200" b="1" dirty="0">
              <a:latin typeface="Gisha" panose="020B0502040204020203" pitchFamily="34" charset="-79"/>
              <a:cs typeface="Gisha" panose="020B0502040204020203" pitchFamily="34" charset="-79"/>
            </a:endParaRPr>
          </a:p>
          <a:p>
            <a:r>
              <a:rPr lang="he-IL" sz="1200" b="1" dirty="0">
                <a:latin typeface="Gisha" panose="020B0502040204020203" pitchFamily="34" charset="-79"/>
                <a:cs typeface="Gisha" panose="020B0502040204020203" pitchFamily="34" charset="-79"/>
              </a:rPr>
              <a:t>144-1-0006 – קבוצה </a:t>
            </a:r>
            <a:r>
              <a:rPr lang="he-IL" sz="1200" b="1" dirty="0" smtClean="0">
                <a:latin typeface="Gisha" panose="020B0502040204020203" pitchFamily="34" charset="-79"/>
                <a:cs typeface="Gisha" panose="020B0502040204020203" pitchFamily="34" charset="-79"/>
              </a:rPr>
              <a:t>3</a:t>
            </a:r>
            <a:r>
              <a:rPr lang="en-US" sz="1200" b="1" dirty="0" smtClean="0">
                <a:latin typeface="Gisha" panose="020B0502040204020203" pitchFamily="34" charset="-79"/>
                <a:cs typeface="Gisha" panose="020B0502040204020203" pitchFamily="34" charset="-79"/>
              </a:rPr>
              <a:t/>
            </a:r>
            <a:br>
              <a:rPr lang="en-US" sz="1200" b="1" dirty="0" smtClean="0">
                <a:latin typeface="Gisha" panose="020B0502040204020203" pitchFamily="34" charset="-79"/>
                <a:cs typeface="Gisha" panose="020B0502040204020203" pitchFamily="34" charset="-79"/>
              </a:rPr>
            </a:br>
            <a:r>
              <a:rPr lang="he-IL" sz="1400" b="1" dirty="0" smtClean="0">
                <a:latin typeface="Gisha" panose="020B0502040204020203" pitchFamily="34" charset="-79"/>
                <a:cs typeface="Gisha" panose="020B0502040204020203" pitchFamily="34" charset="-79"/>
              </a:rPr>
              <a:t>רקע:</a:t>
            </a:r>
            <a:r>
              <a:rPr lang="en-US" sz="1400" dirty="0" smtClean="0">
                <a:latin typeface="Gisha" panose="020B0502040204020203" pitchFamily="34" charset="-79"/>
                <a:cs typeface="Gisha" panose="020B0502040204020203" pitchFamily="34" charset="-79"/>
              </a:rPr>
              <a:t/>
            </a:r>
            <a:br>
              <a:rPr lang="en-US" sz="1400" dirty="0" smtClean="0">
                <a:latin typeface="Gisha" panose="020B0502040204020203" pitchFamily="34" charset="-79"/>
                <a:cs typeface="Gisha" panose="020B0502040204020203" pitchFamily="34" charset="-79"/>
              </a:rPr>
            </a:br>
            <a:r>
              <a:rPr lang="he-IL" sz="1200" dirty="0"/>
              <a:t>בחודש מרץ 2020 בעצומה של מגפת הקורונה יזם אגוד העובדים הסוציאליים למאבק </a:t>
            </a:r>
            <a:r>
              <a:rPr lang="he-IL" sz="1200" dirty="0" err="1"/>
              <a:t>צבורי</a:t>
            </a:r>
            <a:r>
              <a:rPr lang="he-IL" sz="1200" dirty="0"/>
              <a:t> מוצלח שנמשך כחודש שלם וכלל שביתה כללית. המאבק זכה לכיסוי תקשורתי ותמיכה ציבורית רבה. המאבק  נועד להשפיע על קובעי המדיניות להקצות התקציבים הנחוצים לאפשר לעוסים למלא את תפקידם כסוכני שינוי (שכר ותנאי עבודה). הקורס מיועד להוסיף ידע לפרקטיקה של עבודה סוציאלית לקדום זכויות ולשינוי מדיניות. </a:t>
            </a:r>
            <a:endParaRPr lang="en-US" sz="1200" dirty="0"/>
          </a:p>
          <a:p>
            <a:pPr marL="0" indent="0">
              <a:buNone/>
            </a:pPr>
            <a:r>
              <a:rPr lang="he-IL" sz="1200" b="1" u="sng" dirty="0"/>
              <a:t>מטרה</a:t>
            </a:r>
            <a:endParaRPr lang="en-US" sz="1200" dirty="0"/>
          </a:p>
          <a:p>
            <a:r>
              <a:rPr lang="he-IL" sz="1200" dirty="0"/>
              <a:t>עבודת החקר תתמקד בזיהוי, תיאור וניתוח היבטים שונים שקשורים לשביתת העובדים הסוציאליים שהתקיימה לאחרונה</a:t>
            </a:r>
            <a:r>
              <a:rPr lang="he-IL" sz="1200" dirty="0" smtClean="0"/>
              <a:t>.</a:t>
            </a:r>
            <a:endParaRPr lang="en-US" sz="1200" dirty="0"/>
          </a:p>
          <a:p>
            <a:pPr marL="0" indent="0">
              <a:buNone/>
            </a:pPr>
            <a:r>
              <a:rPr lang="he-IL" sz="1200" b="1" u="sng" dirty="0"/>
              <a:t>שיטה </a:t>
            </a:r>
            <a:endParaRPr lang="en-US" sz="1200" dirty="0"/>
          </a:p>
          <a:p>
            <a:r>
              <a:rPr lang="he-IL" sz="1200" dirty="0"/>
              <a:t>עבודת החקר תתבצע בשיטת חקר מקרה (</a:t>
            </a:r>
            <a:r>
              <a:rPr lang="en-US" sz="1200" dirty="0"/>
              <a:t>case study</a:t>
            </a:r>
            <a:r>
              <a:rPr lang="he-IL" sz="1200" dirty="0"/>
              <a:t>) ותתבסס בעיקר על ראיונות ותיעוד קיים. המשתתפים יתחלקו לקבוצות מחקר כאשר כל קבוצה תתמקד בתיאור ובחינת היבט שתחליט להתמקד בו </a:t>
            </a:r>
            <a:endParaRPr lang="en-US" sz="1200" dirty="0"/>
          </a:p>
          <a:p>
            <a:pPr marL="0" indent="0">
              <a:buNone/>
            </a:pPr>
            <a:r>
              <a:rPr lang="he-IL" sz="1200" b="1" u="sng" dirty="0"/>
              <a:t>מטלה</a:t>
            </a:r>
            <a:endParaRPr lang="en-US" sz="1200" dirty="0"/>
          </a:p>
          <a:p>
            <a:r>
              <a:rPr lang="he-IL" sz="1200" dirty="0"/>
              <a:t>הגשת עבודה מסכמת ( עד 10 </a:t>
            </a:r>
            <a:r>
              <a:rPr lang="he-IL" sz="1200" dirty="0" err="1"/>
              <a:t>עמ</a:t>
            </a:r>
            <a:r>
              <a:rPr lang="he-IL" sz="1200" dirty="0"/>
              <a:t>.) לפי הנחיות </a:t>
            </a:r>
            <a:r>
              <a:rPr lang="he-IL" sz="1200" dirty="0" err="1"/>
              <a:t>שינתנו</a:t>
            </a:r>
            <a:r>
              <a:rPr lang="he-IL" sz="1200" dirty="0"/>
              <a:t> על ידי המרצה   ורפלקציות אישית.</a:t>
            </a:r>
            <a:endParaRPr lang="en-US" sz="1200" dirty="0"/>
          </a:p>
          <a:p>
            <a:pPr marL="0" indent="0">
              <a:spcBef>
                <a:spcPts val="0"/>
              </a:spcBef>
              <a:buNone/>
            </a:pPr>
            <a:endParaRPr lang="he-IL" sz="1400" b="1" dirty="0">
              <a:latin typeface="Gisha" panose="020B0502040204020203" pitchFamily="34" charset="-79"/>
              <a:cs typeface="Gisha" panose="020B0502040204020203" pitchFamily="34" charset="-79"/>
            </a:endParaRPr>
          </a:p>
        </p:txBody>
      </p:sp>
      <p:grpSp>
        <p:nvGrpSpPr>
          <p:cNvPr id="14" name="Group 13"/>
          <p:cNvGrpSpPr/>
          <p:nvPr/>
        </p:nvGrpSpPr>
        <p:grpSpPr>
          <a:xfrm>
            <a:off x="330199" y="1438353"/>
            <a:ext cx="2556934" cy="1077219"/>
            <a:chOff x="6070600" y="2367968"/>
            <a:chExt cx="2302537" cy="984223"/>
          </a:xfrm>
        </p:grpSpPr>
        <p:sp>
          <p:nvSpPr>
            <p:cNvPr id="12" name="Rectangle 11"/>
            <p:cNvSpPr/>
            <p:nvPr/>
          </p:nvSpPr>
          <p:spPr>
            <a:xfrm>
              <a:off x="6070600" y="2367968"/>
              <a:ext cx="2302537" cy="984223"/>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he-IL"/>
            </a:p>
          </p:txBody>
        </p:sp>
        <p:pic>
          <p:nvPicPr>
            <p:cNvPr id="13" name="Picture 12"/>
            <p:cNvPicPr>
              <a:picLocks noChangeAspect="1"/>
            </p:cNvPicPr>
            <p:nvPr/>
          </p:nvPicPr>
          <p:blipFill>
            <a:blip r:embed="rId2"/>
            <a:stretch>
              <a:fillRect/>
            </a:stretch>
          </p:blipFill>
          <p:spPr>
            <a:xfrm>
              <a:off x="6175245" y="2436758"/>
              <a:ext cx="2126718" cy="784615"/>
            </a:xfrm>
            <a:prstGeom prst="rect">
              <a:avLst/>
            </a:prstGeom>
          </p:spPr>
        </p:pic>
      </p:grpSp>
      <p:sp>
        <p:nvSpPr>
          <p:cNvPr id="9" name="TextBox 8"/>
          <p:cNvSpPr txBox="1"/>
          <p:nvPr/>
        </p:nvSpPr>
        <p:spPr>
          <a:xfrm>
            <a:off x="3522134" y="1438354"/>
            <a:ext cx="7442202" cy="1508105"/>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algn="ctr"/>
            <a:r>
              <a:rPr lang="he-IL" sz="36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סמינר שנה ג'</a:t>
            </a:r>
          </a:p>
          <a:p>
            <a:r>
              <a:rPr lang="he-IL" sz="2800" b="1" dirty="0" err="1"/>
              <a:t>העוס"ים</a:t>
            </a:r>
            <a:r>
              <a:rPr lang="he-IL" sz="2800" b="1" dirty="0"/>
              <a:t> יוצאים לשביתה כללית -  סוגיות במאבק לקדום זכויות ושינוי מדיניות</a:t>
            </a:r>
            <a:endParaRPr lang="en-US" sz="2800" b="1" dirty="0"/>
          </a:p>
        </p:txBody>
      </p:sp>
      <p:sp>
        <p:nvSpPr>
          <p:cNvPr id="10" name="Rectangle 9"/>
          <p:cNvSpPr/>
          <p:nvPr/>
        </p:nvSpPr>
        <p:spPr>
          <a:xfrm>
            <a:off x="2692400" y="3131737"/>
            <a:ext cx="8080895"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he-IL" b="1" dirty="0">
                <a:latin typeface="Gisha" panose="020B0502040204020203" pitchFamily="34" charset="-79"/>
                <a:cs typeface="Gisha" panose="020B0502040204020203" pitchFamily="34" charset="-79"/>
              </a:rPr>
              <a:t>יום </a:t>
            </a:r>
            <a:r>
              <a:rPr lang="he-IL" b="1" dirty="0" smtClean="0">
                <a:latin typeface="Gisha" panose="020B0502040204020203" pitchFamily="34" charset="-79"/>
                <a:cs typeface="Gisha" panose="020B0502040204020203" pitchFamily="34" charset="-79"/>
              </a:rPr>
              <a:t>רביעי, </a:t>
            </a:r>
            <a:r>
              <a:rPr lang="he-IL" b="1" dirty="0" smtClean="0">
                <a:latin typeface="Gisha" panose="020B0502040204020203" pitchFamily="34" charset="-79"/>
                <a:cs typeface="Gisha" panose="020B0502040204020203" pitchFamily="34" charset="-79"/>
              </a:rPr>
              <a:t>10-12 </a:t>
            </a:r>
            <a:r>
              <a:rPr lang="he-IL" b="1" u="sng" dirty="0" smtClean="0"/>
              <a:t>מועדים</a:t>
            </a:r>
            <a:r>
              <a:rPr lang="he-IL" b="1" dirty="0"/>
              <a:t>: 6/1/21; 13/1/21; 10/3/21; 17/3/21; 9/6/21</a:t>
            </a:r>
            <a:endParaRPr lang="en-US" b="1" dirty="0"/>
          </a:p>
          <a:p>
            <a:pPr algn="ctr"/>
            <a:r>
              <a:rPr lang="he-IL" b="1" dirty="0" smtClean="0">
                <a:latin typeface="Gisha" panose="020B0502040204020203" pitchFamily="34" charset="-79"/>
                <a:cs typeface="Gisha" panose="020B0502040204020203" pitchFamily="34" charset="-79"/>
              </a:rPr>
              <a:t> </a:t>
            </a:r>
            <a:r>
              <a:rPr lang="he-IL" b="1" dirty="0" smtClean="0">
                <a:latin typeface="Gisha" panose="020B0502040204020203" pitchFamily="34" charset="-79"/>
                <a:cs typeface="Gisha" panose="020B0502040204020203" pitchFamily="34" charset="-79"/>
              </a:rPr>
              <a:t>פגישות </a:t>
            </a:r>
            <a:r>
              <a:rPr lang="he-IL" b="1" dirty="0" smtClean="0">
                <a:latin typeface="Gisha" panose="020B0502040204020203" pitchFamily="34" charset="-79"/>
                <a:cs typeface="Gisha" panose="020B0502040204020203" pitchFamily="34" charset="-79"/>
              </a:rPr>
              <a:t>מקוונות </a:t>
            </a:r>
            <a:r>
              <a:rPr lang="he-IL" b="1" dirty="0" smtClean="0">
                <a:latin typeface="Gisha" panose="020B0502040204020203" pitchFamily="34" charset="-79"/>
                <a:cs typeface="Gisha" panose="020B0502040204020203" pitchFamily="34" charset="-79"/>
              </a:rPr>
              <a:t>דרך הזום</a:t>
            </a:r>
            <a:endParaRPr lang="he-IL" b="1"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1737779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130</TotalTime>
  <Words>180</Words>
  <Application>Microsoft Office PowerPoint</Application>
  <PresentationFormat>מסך רחב</PresentationFormat>
  <Paragraphs>13</Paragraphs>
  <Slides>1</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Century Gothic</vt:lpstr>
      <vt:lpstr>Gisha</vt:lpstr>
      <vt:lpstr>Vapor Trail</vt:lpstr>
      <vt:lpstr>המחלקה לעבודה סוציאלית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המחלקה לעבודה סוציאלית</dc:title>
  <dc:creator>Student Social Work</dc:creator>
  <cp:lastModifiedBy>איריס רצון</cp:lastModifiedBy>
  <cp:revision>27</cp:revision>
  <dcterms:created xsi:type="dcterms:W3CDTF">2018-07-18T10:37:27Z</dcterms:created>
  <dcterms:modified xsi:type="dcterms:W3CDTF">2020-08-25T06:08:14Z</dcterms:modified>
</cp:coreProperties>
</file>