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11" r:id="rId1"/>
  </p:sldMasterIdLst>
  <p:sldIdLst>
    <p:sldId id="256" r:id="rId2"/>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013" autoAdjust="0"/>
    <p:restoredTop sz="94660"/>
  </p:normalViewPr>
  <p:slideViewPr>
    <p:cSldViewPr snapToGrid="0">
      <p:cViewPr varScale="1">
        <p:scale>
          <a:sx n="115" d="100"/>
          <a:sy n="115" d="100"/>
        </p:scale>
        <p:origin x="37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D21F737F-CED0-4382-8E58-89E30FA90B16}" type="datetimeFigureOut">
              <a:rPr lang="he-IL" smtClean="0"/>
              <a:t>ג'/אלול/תש"ף</a:t>
            </a:fld>
            <a:endParaRPr lang="he-IL"/>
          </a:p>
        </p:txBody>
      </p:sp>
      <p:sp>
        <p:nvSpPr>
          <p:cNvPr id="5" name="Footer Placeholder 4"/>
          <p:cNvSpPr>
            <a:spLocks noGrp="1"/>
          </p:cNvSpPr>
          <p:nvPr>
            <p:ph type="ftr" sz="quarter" idx="11"/>
          </p:nvPr>
        </p:nvSpPr>
        <p:spPr>
          <a:xfrm>
            <a:off x="1371600" y="4323845"/>
            <a:ext cx="6400800" cy="365125"/>
          </a:xfrm>
        </p:spPr>
        <p:txBody>
          <a:bodyPr/>
          <a:lstStyle/>
          <a:p>
            <a:endParaRPr lang="he-IL"/>
          </a:p>
        </p:txBody>
      </p:sp>
      <p:sp>
        <p:nvSpPr>
          <p:cNvPr id="6" name="Slide Number Placeholder 5"/>
          <p:cNvSpPr>
            <a:spLocks noGrp="1"/>
          </p:cNvSpPr>
          <p:nvPr>
            <p:ph type="sldNum" sz="quarter" idx="12"/>
          </p:nvPr>
        </p:nvSpPr>
        <p:spPr>
          <a:xfrm>
            <a:off x="8077200" y="1430866"/>
            <a:ext cx="2743200" cy="365125"/>
          </a:xfrm>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840297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1F737F-CED0-4382-8E58-89E30FA90B16}" type="datetimeFigureOut">
              <a:rPr lang="he-IL" smtClean="0"/>
              <a:t>ג'/אלול/תש"ף</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1972184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D21F737F-CED0-4382-8E58-89E30FA90B16}" type="datetimeFigureOut">
              <a:rPr lang="he-IL" smtClean="0"/>
              <a:t>ג'/אלול/תש"ף</a:t>
            </a:fld>
            <a:endParaRPr lang="he-IL"/>
          </a:p>
        </p:txBody>
      </p:sp>
      <p:sp>
        <p:nvSpPr>
          <p:cNvPr id="6" name="Footer Placeholder 5"/>
          <p:cNvSpPr>
            <a:spLocks noGrp="1"/>
          </p:cNvSpPr>
          <p:nvPr>
            <p:ph type="ftr" sz="quarter" idx="11"/>
          </p:nvPr>
        </p:nvSpPr>
        <p:spPr>
          <a:xfrm>
            <a:off x="685800" y="379941"/>
            <a:ext cx="6991492" cy="365125"/>
          </a:xfrm>
        </p:spPr>
        <p:txBody>
          <a:bodyPr/>
          <a:lstStyle/>
          <a:p>
            <a:endParaRPr lang="he-IL"/>
          </a:p>
        </p:txBody>
      </p:sp>
      <p:sp>
        <p:nvSpPr>
          <p:cNvPr id="7" name="Slide Number Placeholder 6"/>
          <p:cNvSpPr>
            <a:spLocks noGrp="1"/>
          </p:cNvSpPr>
          <p:nvPr>
            <p:ph type="sldNum" sz="quarter" idx="12"/>
          </p:nvPr>
        </p:nvSpPr>
        <p:spPr>
          <a:xfrm>
            <a:off x="10862452" y="381000"/>
            <a:ext cx="643748" cy="365125"/>
          </a:xfrm>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730247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D21F737F-CED0-4382-8E58-89E30FA90B16}" type="datetimeFigureOut">
              <a:rPr lang="he-IL" smtClean="0"/>
              <a:t>ג'/אלול/תש"ף</a:t>
            </a:fld>
            <a:endParaRPr lang="he-IL"/>
          </a:p>
        </p:txBody>
      </p:sp>
      <p:sp>
        <p:nvSpPr>
          <p:cNvPr id="6" name="Footer Placeholder 5"/>
          <p:cNvSpPr>
            <a:spLocks noGrp="1"/>
          </p:cNvSpPr>
          <p:nvPr>
            <p:ph type="ftr" sz="quarter" idx="11"/>
          </p:nvPr>
        </p:nvSpPr>
        <p:spPr>
          <a:xfrm>
            <a:off x="685800" y="379941"/>
            <a:ext cx="6991492" cy="365125"/>
          </a:xfrm>
        </p:spPr>
        <p:txBody>
          <a:bodyPr/>
          <a:lstStyle/>
          <a:p>
            <a:endParaRPr lang="he-IL"/>
          </a:p>
        </p:txBody>
      </p:sp>
      <p:sp>
        <p:nvSpPr>
          <p:cNvPr id="7" name="Slide Number Placeholder 6"/>
          <p:cNvSpPr>
            <a:spLocks noGrp="1"/>
          </p:cNvSpPr>
          <p:nvPr>
            <p:ph type="sldNum" sz="quarter" idx="12"/>
          </p:nvPr>
        </p:nvSpPr>
        <p:spPr>
          <a:xfrm>
            <a:off x="10862452" y="381000"/>
            <a:ext cx="643748" cy="365125"/>
          </a:xfrm>
        </p:spPr>
        <p:txBody>
          <a:bodyPr/>
          <a:lstStyle/>
          <a:p>
            <a:fld id="{F76E4351-73D3-47FA-841F-6CFE9D940381}" type="slidenum">
              <a:rPr lang="he-IL" smtClean="0"/>
              <a:t>‹#›</a:t>
            </a:fld>
            <a:endParaRPr lang="he-IL"/>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7873199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D21F737F-CED0-4382-8E58-89E30FA90B16}" type="datetimeFigureOut">
              <a:rPr lang="he-IL" smtClean="0"/>
              <a:t>ג'/אלול/תש"ף</a:t>
            </a:fld>
            <a:endParaRPr lang="he-IL"/>
          </a:p>
        </p:txBody>
      </p:sp>
      <p:sp>
        <p:nvSpPr>
          <p:cNvPr id="6" name="Footer Placeholder 5"/>
          <p:cNvSpPr>
            <a:spLocks noGrp="1"/>
          </p:cNvSpPr>
          <p:nvPr>
            <p:ph type="ftr" sz="quarter" idx="11"/>
          </p:nvPr>
        </p:nvSpPr>
        <p:spPr>
          <a:xfrm>
            <a:off x="685800" y="378883"/>
            <a:ext cx="6991492" cy="365125"/>
          </a:xfrm>
        </p:spPr>
        <p:txBody>
          <a:bodyPr/>
          <a:lstStyle/>
          <a:p>
            <a:endParaRPr lang="he-IL"/>
          </a:p>
        </p:txBody>
      </p:sp>
      <p:sp>
        <p:nvSpPr>
          <p:cNvPr id="7" name="Slide Number Placeholder 6"/>
          <p:cNvSpPr>
            <a:spLocks noGrp="1"/>
          </p:cNvSpPr>
          <p:nvPr>
            <p:ph type="sldNum" sz="quarter" idx="12"/>
          </p:nvPr>
        </p:nvSpPr>
        <p:spPr>
          <a:xfrm>
            <a:off x="10862452" y="381000"/>
            <a:ext cx="643748" cy="365125"/>
          </a:xfrm>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41986148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21F737F-CED0-4382-8E58-89E30FA90B16}" type="datetimeFigureOut">
              <a:rPr lang="he-IL" smtClean="0"/>
              <a:t>ג'/אלול/תש"ף</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2899898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21F737F-CED0-4382-8E58-89E30FA90B16}" type="datetimeFigureOut">
              <a:rPr lang="he-IL" smtClean="0"/>
              <a:t>ג'/אלול/תש"ף</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2111880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21F737F-CED0-4382-8E58-89E30FA90B16}" type="datetimeFigureOut">
              <a:rPr lang="he-IL" smtClean="0"/>
              <a:t>ג'/אלול/תש"ף</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27958190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D21F737F-CED0-4382-8E58-89E30FA90B16}" type="datetimeFigureOut">
              <a:rPr lang="he-IL" smtClean="0"/>
              <a:t>ג'/אלול/תש"ף</a:t>
            </a:fld>
            <a:endParaRPr lang="he-IL"/>
          </a:p>
        </p:txBody>
      </p:sp>
      <p:sp>
        <p:nvSpPr>
          <p:cNvPr id="5" name="Footer Placeholder 4"/>
          <p:cNvSpPr>
            <a:spLocks noGrp="1"/>
          </p:cNvSpPr>
          <p:nvPr>
            <p:ph type="ftr" sz="quarter" idx="11"/>
          </p:nvPr>
        </p:nvSpPr>
        <p:spPr>
          <a:xfrm>
            <a:off x="685800" y="381000"/>
            <a:ext cx="6991492" cy="365125"/>
          </a:xfrm>
        </p:spPr>
        <p:txBody>
          <a:bodyPr/>
          <a:lstStyle/>
          <a:p>
            <a:endParaRPr lang="he-IL"/>
          </a:p>
        </p:txBody>
      </p:sp>
      <p:sp>
        <p:nvSpPr>
          <p:cNvPr id="6" name="Slide Number Placeholder 5"/>
          <p:cNvSpPr>
            <a:spLocks noGrp="1"/>
          </p:cNvSpPr>
          <p:nvPr>
            <p:ph type="sldNum" sz="quarter" idx="12"/>
          </p:nvPr>
        </p:nvSpPr>
        <p:spPr>
          <a:xfrm>
            <a:off x="10862452" y="381000"/>
            <a:ext cx="643748" cy="365125"/>
          </a:xfrm>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1548808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21F737F-CED0-4382-8E58-89E30FA90B16}" type="datetimeFigureOut">
              <a:rPr lang="he-IL" smtClean="0"/>
              <a:t>ג'/אלול/תש"ף</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3843122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D21F737F-CED0-4382-8E58-89E30FA90B16}" type="datetimeFigureOut">
              <a:rPr lang="he-IL" smtClean="0"/>
              <a:t>ג'/אלול/תש"ף</a:t>
            </a:fld>
            <a:endParaRPr lang="he-IL"/>
          </a:p>
        </p:txBody>
      </p:sp>
      <p:sp>
        <p:nvSpPr>
          <p:cNvPr id="5" name="Footer Placeholder 4"/>
          <p:cNvSpPr>
            <a:spLocks noGrp="1"/>
          </p:cNvSpPr>
          <p:nvPr>
            <p:ph type="ftr" sz="quarter" idx="11"/>
          </p:nvPr>
        </p:nvSpPr>
        <p:spPr>
          <a:xfrm>
            <a:off x="685800" y="381001"/>
            <a:ext cx="6991492" cy="364065"/>
          </a:xfrm>
        </p:spPr>
        <p:txBody>
          <a:bodyPr/>
          <a:lstStyle/>
          <a:p>
            <a:endParaRPr lang="he-IL"/>
          </a:p>
        </p:txBody>
      </p:sp>
      <p:sp>
        <p:nvSpPr>
          <p:cNvPr id="6" name="Slide Number Placeholder 5"/>
          <p:cNvSpPr>
            <a:spLocks noGrp="1"/>
          </p:cNvSpPr>
          <p:nvPr>
            <p:ph type="sldNum" sz="quarter" idx="12"/>
          </p:nvPr>
        </p:nvSpPr>
        <p:spPr>
          <a:xfrm>
            <a:off x="10862452" y="381000"/>
            <a:ext cx="643748" cy="365125"/>
          </a:xfrm>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555806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1F737F-CED0-4382-8E58-89E30FA90B16}" type="datetimeFigureOut">
              <a:rPr lang="he-IL" smtClean="0"/>
              <a:t>ג'/אלול/תש"ף</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846735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21F737F-CED0-4382-8E58-89E30FA90B16}" type="datetimeFigureOut">
              <a:rPr lang="he-IL" smtClean="0"/>
              <a:t>ג'/אלול/תש"ף</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1434667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21F737F-CED0-4382-8E58-89E30FA90B16}" type="datetimeFigureOut">
              <a:rPr lang="he-IL" smtClean="0"/>
              <a:t>ג'/אלול/תש"ף</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3585978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1F737F-CED0-4382-8E58-89E30FA90B16}" type="datetimeFigureOut">
              <a:rPr lang="he-IL" smtClean="0"/>
              <a:t>ג'/אלול/תש"ף</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2919758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1F737F-CED0-4382-8E58-89E30FA90B16}" type="datetimeFigureOut">
              <a:rPr lang="he-IL" smtClean="0"/>
              <a:t>ג'/אלול/תש"ף</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1208187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1F737F-CED0-4382-8E58-89E30FA90B16}" type="datetimeFigureOut">
              <a:rPr lang="he-IL" smtClean="0"/>
              <a:t>ג'/אלול/תש"ף</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952785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D21F737F-CED0-4382-8E58-89E30FA90B16}" type="datetimeFigureOut">
              <a:rPr lang="he-IL" smtClean="0"/>
              <a:t>ג'/אלול/תש"ף</a:t>
            </a:fld>
            <a:endParaRPr lang="he-IL"/>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he-IL"/>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F76E4351-73D3-47FA-841F-6CFE9D940381}" type="slidenum">
              <a:rPr lang="he-IL" smtClean="0"/>
              <a:t>‹#›</a:t>
            </a:fld>
            <a:endParaRPr lang="he-IL"/>
          </a:p>
        </p:txBody>
      </p:sp>
    </p:spTree>
    <p:extLst>
      <p:ext uri="{BB962C8B-B14F-4D97-AF65-F5344CB8AC3E}">
        <p14:creationId xmlns:p14="http://schemas.microsoft.com/office/powerpoint/2010/main" val="256215359"/>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 id="2147483725" r:id="rId14"/>
    <p:sldLayoutId id="2147483726" r:id="rId15"/>
    <p:sldLayoutId id="2147483727" r:id="rId16"/>
    <p:sldLayoutId id="2147483728" r:id="rId17"/>
  </p:sldLayoutIdLst>
  <p:txStyles>
    <p:titleStyle>
      <a:lvl1pPr algn="r" defTabSz="914400" rtl="1"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56667" y="561187"/>
            <a:ext cx="7442201" cy="691889"/>
          </a:xfrm>
        </p:spPr>
        <p:style>
          <a:lnRef idx="2">
            <a:schemeClr val="accent5"/>
          </a:lnRef>
          <a:fillRef idx="1">
            <a:schemeClr val="lt1"/>
          </a:fillRef>
          <a:effectRef idx="0">
            <a:schemeClr val="accent5"/>
          </a:effectRef>
          <a:fontRef idx="minor">
            <a:schemeClr val="dk1"/>
          </a:fontRef>
        </p:style>
        <p:txBody>
          <a:bodyPr>
            <a:noAutofit/>
          </a:bodyPr>
          <a:lstStyle/>
          <a:p>
            <a:r>
              <a:rPr lang="he-IL" sz="4800" b="1" dirty="0" smtClean="0">
                <a:effectLst>
                  <a:outerShdw blurRad="38100" dist="38100" dir="2700000" algn="tl">
                    <a:srgbClr val="000000">
                      <a:alpha val="43137"/>
                    </a:srgbClr>
                  </a:outerShdw>
                </a:effectLst>
                <a:latin typeface="Gisha" panose="020B0502040204020203" pitchFamily="34" charset="-79"/>
                <a:cs typeface="Gisha" panose="020B0502040204020203" pitchFamily="34" charset="-79"/>
              </a:rPr>
              <a:t>המחלקה לעבודה סוציאלית</a:t>
            </a:r>
            <a:endParaRPr lang="he-IL" sz="4800" b="1" dirty="0">
              <a:effectLst>
                <a:outerShdw blurRad="38100" dist="38100" dir="2700000" algn="tl">
                  <a:srgbClr val="000000">
                    <a:alpha val="43137"/>
                  </a:srgbClr>
                </a:outerShdw>
              </a:effectLst>
              <a:latin typeface="Gisha" panose="020B0502040204020203" pitchFamily="34" charset="-79"/>
              <a:cs typeface="Gisha" panose="020B0502040204020203" pitchFamily="34" charset="-79"/>
            </a:endParaRPr>
          </a:p>
        </p:txBody>
      </p:sp>
      <p:sp>
        <p:nvSpPr>
          <p:cNvPr id="5" name="Content Placeholder 4"/>
          <p:cNvSpPr>
            <a:spLocks noGrp="1"/>
          </p:cNvSpPr>
          <p:nvPr>
            <p:ph idx="1"/>
          </p:nvPr>
        </p:nvSpPr>
        <p:spPr>
          <a:xfrm>
            <a:off x="677335" y="3820963"/>
            <a:ext cx="11359493" cy="5589044"/>
          </a:xfrm>
        </p:spPr>
        <p:style>
          <a:lnRef idx="2">
            <a:schemeClr val="accent6"/>
          </a:lnRef>
          <a:fillRef idx="1">
            <a:schemeClr val="lt1"/>
          </a:fillRef>
          <a:effectRef idx="0">
            <a:schemeClr val="accent6"/>
          </a:effectRef>
          <a:fontRef idx="minor">
            <a:schemeClr val="dk1"/>
          </a:fontRef>
        </p:style>
        <p:txBody>
          <a:bodyPr>
            <a:noAutofit/>
          </a:bodyPr>
          <a:lstStyle/>
          <a:p>
            <a:pPr marL="0" indent="0">
              <a:spcBef>
                <a:spcPts val="0"/>
              </a:spcBef>
              <a:buNone/>
            </a:pPr>
            <a:r>
              <a:rPr lang="he-IL" sz="2000" b="1" dirty="0" smtClean="0">
                <a:latin typeface="Gisha" panose="020B0502040204020203" pitchFamily="34" charset="-79"/>
                <a:cs typeface="Gisha" panose="020B0502040204020203" pitchFamily="34" charset="-79"/>
              </a:rPr>
              <a:t>ד"ר עופר אדלשטיין</a:t>
            </a:r>
            <a:endParaRPr lang="he-IL" sz="1200" b="1" dirty="0">
              <a:latin typeface="Gisha" panose="020B0502040204020203" pitchFamily="34" charset="-79"/>
              <a:cs typeface="Gisha" panose="020B0502040204020203" pitchFamily="34" charset="-79"/>
            </a:endParaRPr>
          </a:p>
          <a:p>
            <a:pPr marL="0" indent="0">
              <a:spcBef>
                <a:spcPts val="0"/>
              </a:spcBef>
              <a:buNone/>
            </a:pPr>
            <a:r>
              <a:rPr lang="he-IL" sz="1200" b="1" dirty="0">
                <a:latin typeface="Gisha" panose="020B0502040204020203" pitchFamily="34" charset="-79"/>
                <a:cs typeface="Gisha" panose="020B0502040204020203" pitchFamily="34" charset="-79"/>
              </a:rPr>
              <a:t>144-1-0006 – </a:t>
            </a:r>
            <a:r>
              <a:rPr lang="he-IL" sz="1200" b="1" dirty="0" smtClean="0">
                <a:latin typeface="Gisha" panose="020B0502040204020203" pitchFamily="34" charset="-79"/>
                <a:cs typeface="Gisha" panose="020B0502040204020203" pitchFamily="34" charset="-79"/>
              </a:rPr>
              <a:t>קבוצה 2</a:t>
            </a:r>
            <a:endParaRPr lang="he-IL" sz="1200" b="1" dirty="0">
              <a:latin typeface="Gisha" panose="020B0502040204020203" pitchFamily="34" charset="-79"/>
              <a:cs typeface="Gisha" panose="020B0502040204020203" pitchFamily="34" charset="-79"/>
            </a:endParaRPr>
          </a:p>
          <a:p>
            <a:r>
              <a:rPr lang="he-IL" sz="1200" dirty="0" smtClean="0">
                <a:latin typeface="David" panose="020E0502060401010101" pitchFamily="34" charset="-79"/>
                <a:cs typeface="David" panose="020E0502060401010101" pitchFamily="34" charset="-79"/>
              </a:rPr>
              <a:t>הסטודנטים </a:t>
            </a:r>
            <a:r>
              <a:rPr lang="he-IL" sz="1200" dirty="0">
                <a:latin typeface="David" panose="020E0502060401010101" pitchFamily="34" charset="-79"/>
                <a:cs typeface="David" panose="020E0502060401010101" pitchFamily="34" charset="-79"/>
              </a:rPr>
              <a:t>יהוו קבוצת מחקר אשר תבחן ותנתח את הספרות המחקרית שנכתבה בשנים האחרונות בנושאים אלה, תבחן את שאלון ה </a:t>
            </a:r>
            <a:r>
              <a:rPr lang="en-US" sz="1200" dirty="0">
                <a:latin typeface="David" panose="020E0502060401010101" pitchFamily="34" charset="-79"/>
                <a:cs typeface="David" panose="020E0502060401010101" pitchFamily="34" charset="-79"/>
              </a:rPr>
              <a:t>DTT</a:t>
            </a:r>
            <a:r>
              <a:rPr lang="he-IL" sz="1200" dirty="0">
                <a:latin typeface="David" panose="020E0502060401010101" pitchFamily="34" charset="-79"/>
                <a:cs typeface="David" panose="020E0502060401010101" pitchFamily="34" charset="-79"/>
              </a:rPr>
              <a:t>.  </a:t>
            </a:r>
            <a:endParaRPr lang="en-US" sz="1200" b="1" dirty="0">
              <a:latin typeface="David" panose="020E0502060401010101" pitchFamily="34" charset="-79"/>
              <a:cs typeface="David" panose="020E0502060401010101" pitchFamily="34" charset="-79"/>
            </a:endParaRPr>
          </a:p>
          <a:p>
            <a:r>
              <a:rPr lang="he-IL" sz="1200" dirty="0">
                <a:latin typeface="David" panose="020E0502060401010101" pitchFamily="34" charset="-79"/>
                <a:cs typeface="David" panose="020E0502060401010101" pitchFamily="34" charset="-79"/>
              </a:rPr>
              <a:t>מטלות: </a:t>
            </a:r>
            <a:br>
              <a:rPr lang="he-IL" sz="1200" dirty="0">
                <a:latin typeface="David" panose="020E0502060401010101" pitchFamily="34" charset="-79"/>
                <a:cs typeface="David" panose="020E0502060401010101" pitchFamily="34" charset="-79"/>
              </a:rPr>
            </a:br>
            <a:r>
              <a:rPr lang="he-IL" sz="1200" dirty="0">
                <a:latin typeface="David" panose="020E0502060401010101" pitchFamily="34" charset="-79"/>
                <a:cs typeface="David" panose="020E0502060401010101" pitchFamily="34" charset="-79"/>
              </a:rPr>
              <a:t>1. חיפוש מאמרים במנועי חיפוש שונים למשל לפי מילות המפתח שונות </a:t>
            </a:r>
            <a:endParaRPr lang="en-US" sz="1200" b="1" dirty="0">
              <a:latin typeface="David" panose="020E0502060401010101" pitchFamily="34" charset="-79"/>
              <a:cs typeface="David" panose="020E0502060401010101" pitchFamily="34" charset="-79"/>
            </a:endParaRPr>
          </a:p>
          <a:p>
            <a:r>
              <a:rPr lang="he-IL" sz="1200" dirty="0" smtClean="0">
                <a:latin typeface="David" panose="020E0502060401010101" pitchFamily="34" charset="-79"/>
                <a:cs typeface="David" panose="020E0502060401010101" pitchFamily="34" charset="-79"/>
              </a:rPr>
              <a:t>הסמינר יעסוק בבחינת כלי מחקר חדש אשר מעריך את מידת החוסן של בני משפחה המטפלים בבני משפחה מבוגרים וזאת כשימור פעילויות "שגרתיות". שימור "שגרה"  הינה קריטית עבור חוסנם של בני המשפחה. בסמינר זה ננסה להבין כיצד בני משפחה, המטפלים ביקיריהם הזקנים, אשר חולים במחלות שונות, משמרים את "שגרת" החיים, והאם קיימים הקשרים לפיתוח או אי-פיתוח תגובות נפשיות/פיזיות שונות. נתייחס לתאוריות </a:t>
            </a:r>
            <a:r>
              <a:rPr lang="en-US" sz="1200" dirty="0" smtClean="0">
                <a:latin typeface="David" panose="020E0502060401010101" pitchFamily="34" charset="-79"/>
                <a:cs typeface="David" panose="020E0502060401010101" pitchFamily="34" charset="-79"/>
              </a:rPr>
              <a:t>DRIVE TO THRIVE </a:t>
            </a:r>
            <a:r>
              <a:rPr lang="he-IL" sz="1200" dirty="0" smtClean="0">
                <a:latin typeface="David" panose="020E0502060401010101" pitchFamily="34" charset="-79"/>
                <a:cs typeface="David" panose="020E0502060401010101" pitchFamily="34" charset="-79"/>
              </a:rPr>
              <a:t>ולמחקרים שונים שנערכו בתחום לחץ, מחלות כרוניות, עומס טיפול, איכות חיים של מטפלים. </a:t>
            </a:r>
            <a:br>
              <a:rPr lang="he-IL" sz="1200" dirty="0" smtClean="0">
                <a:latin typeface="David" panose="020E0502060401010101" pitchFamily="34" charset="-79"/>
                <a:cs typeface="David" panose="020E0502060401010101" pitchFamily="34" charset="-79"/>
              </a:rPr>
            </a:br>
            <a:endParaRPr lang="en-US" sz="1200" b="1" dirty="0" smtClean="0">
              <a:latin typeface="David" panose="020E0502060401010101" pitchFamily="34" charset="-79"/>
              <a:cs typeface="David" panose="020E0502060401010101" pitchFamily="34" charset="-79"/>
            </a:endParaRPr>
          </a:p>
          <a:p>
            <a:r>
              <a:rPr lang="en-US" sz="1200" dirty="0" smtClean="0">
                <a:latin typeface="David" panose="020E0502060401010101" pitchFamily="34" charset="-79"/>
                <a:cs typeface="David" panose="020E0502060401010101" pitchFamily="34" charset="-79"/>
              </a:rPr>
              <a:t>DRIVE </a:t>
            </a:r>
            <a:r>
              <a:rPr lang="en-US" sz="1200" dirty="0">
                <a:latin typeface="David" panose="020E0502060401010101" pitchFamily="34" charset="-79"/>
                <a:cs typeface="David" panose="020E0502060401010101" pitchFamily="34" charset="-79"/>
              </a:rPr>
              <a:t>TO THRIVE, resilience, chronic stress, quality of life, chronic conditions </a:t>
            </a:r>
            <a:r>
              <a:rPr lang="he-IL" sz="1200" dirty="0">
                <a:latin typeface="David" panose="020E0502060401010101" pitchFamily="34" charset="-79"/>
                <a:cs typeface="David" panose="020E0502060401010101" pitchFamily="34" charset="-79"/>
              </a:rPr>
              <a:t>  עבודת החיפוש תעשה באופן עצמאי על ידי הסטודנטים.</a:t>
            </a:r>
            <a:endParaRPr lang="en-US" sz="1200" dirty="0">
              <a:latin typeface="David" panose="020E0502060401010101" pitchFamily="34" charset="-79"/>
              <a:cs typeface="David" panose="020E0502060401010101" pitchFamily="34" charset="-79"/>
            </a:endParaRPr>
          </a:p>
          <a:p>
            <a:r>
              <a:rPr lang="he-IL" sz="1200" dirty="0">
                <a:latin typeface="David" panose="020E0502060401010101" pitchFamily="34" charset="-79"/>
                <a:cs typeface="David" panose="020E0502060401010101" pitchFamily="34" charset="-79"/>
              </a:rPr>
              <a:t>2. קריאה של עשרה מאמרים באנגלית לכל סטודנט.</a:t>
            </a:r>
            <a:endParaRPr lang="en-US" sz="1200" dirty="0">
              <a:latin typeface="David" panose="020E0502060401010101" pitchFamily="34" charset="-79"/>
              <a:cs typeface="David" panose="020E0502060401010101" pitchFamily="34" charset="-79"/>
            </a:endParaRPr>
          </a:p>
          <a:p>
            <a:r>
              <a:rPr lang="he-IL" sz="1200" dirty="0">
                <a:latin typeface="David" panose="020E0502060401010101" pitchFamily="34" charset="-79"/>
                <a:cs typeface="David" panose="020E0502060401010101" pitchFamily="34" charset="-79"/>
              </a:rPr>
              <a:t>3. כל זוג סטודנטים יכתוב סקירת ספרות קצרה (5 עמודים)  וזאת לפי חלוקת נושאים. </a:t>
            </a:r>
            <a:endParaRPr lang="en-US" sz="1200" dirty="0">
              <a:latin typeface="David" panose="020E0502060401010101" pitchFamily="34" charset="-79"/>
              <a:cs typeface="David" panose="020E0502060401010101" pitchFamily="34" charset="-79"/>
            </a:endParaRPr>
          </a:p>
          <a:p>
            <a:r>
              <a:rPr lang="he-IL" sz="1200" dirty="0">
                <a:latin typeface="David" panose="020E0502060401010101" pitchFamily="34" charset="-79"/>
                <a:cs typeface="David" panose="020E0502060401010101" pitchFamily="34" charset="-79"/>
              </a:rPr>
              <a:t>4. כל סטודנט יעביר  20 שאלונים (כל אחד) </a:t>
            </a:r>
            <a:br>
              <a:rPr lang="he-IL" sz="1200" dirty="0">
                <a:latin typeface="David" panose="020E0502060401010101" pitchFamily="34" charset="-79"/>
                <a:cs typeface="David" panose="020E0502060401010101" pitchFamily="34" charset="-79"/>
              </a:rPr>
            </a:br>
            <a:endParaRPr lang="en-US" sz="1200" dirty="0">
              <a:latin typeface="David" panose="020E0502060401010101" pitchFamily="34" charset="-79"/>
              <a:cs typeface="David" panose="020E0502060401010101" pitchFamily="34" charset="-79"/>
            </a:endParaRPr>
          </a:p>
          <a:p>
            <a:r>
              <a:rPr lang="he-IL" sz="1200" dirty="0">
                <a:latin typeface="David" panose="020E0502060401010101" pitchFamily="34" charset="-79"/>
                <a:cs typeface="David" panose="020E0502060401010101" pitchFamily="34" charset="-79"/>
              </a:rPr>
              <a:t>לאחר האיסוף, אלמד יצירת קובץ עבודה וקידוד נתונים ולבסוף גם ניתוחים סטטיסטיים. </a:t>
            </a:r>
            <a:endParaRPr lang="en-US" sz="1200" dirty="0">
              <a:latin typeface="David" panose="020E0502060401010101" pitchFamily="34" charset="-79"/>
              <a:cs typeface="David" panose="020E0502060401010101" pitchFamily="34" charset="-79"/>
            </a:endParaRPr>
          </a:p>
          <a:p>
            <a:r>
              <a:rPr lang="he-IL" sz="1200" dirty="0">
                <a:latin typeface="David" panose="020E0502060401010101" pitchFamily="34" charset="-79"/>
                <a:cs typeface="David" panose="020E0502060401010101" pitchFamily="34" charset="-79"/>
              </a:rPr>
              <a:t>5. ננתח יחדיו את התוצאות ולבסוף יידרשו הסטודנטים לכתוב דיון בהתייחס לסקירת הספרות. </a:t>
            </a:r>
            <a:endParaRPr lang="en-US" sz="1200" dirty="0">
              <a:latin typeface="David" panose="020E0502060401010101" pitchFamily="34" charset="-79"/>
              <a:cs typeface="David" panose="020E0502060401010101" pitchFamily="34" charset="-79"/>
            </a:endParaRPr>
          </a:p>
          <a:p>
            <a:r>
              <a:rPr lang="he-IL" sz="1200" dirty="0">
                <a:latin typeface="David" panose="020E0502060401010101" pitchFamily="34" charset="-79"/>
                <a:cs typeface="David" panose="020E0502060401010101" pitchFamily="34" charset="-79"/>
              </a:rPr>
              <a:t> </a:t>
            </a:r>
            <a:endParaRPr lang="en-US" sz="1200" dirty="0">
              <a:latin typeface="David" panose="020E0502060401010101" pitchFamily="34" charset="-79"/>
              <a:cs typeface="David" panose="020E0502060401010101" pitchFamily="34" charset="-79"/>
            </a:endParaRPr>
          </a:p>
          <a:p>
            <a:r>
              <a:rPr lang="he-IL" sz="1200" dirty="0">
                <a:latin typeface="David" panose="020E0502060401010101" pitchFamily="34" charset="-79"/>
                <a:cs typeface="David" panose="020E0502060401010101" pitchFamily="34" charset="-79"/>
              </a:rPr>
              <a:t>מרכיבי ציון:</a:t>
            </a:r>
            <a:endParaRPr lang="en-US" sz="1200" dirty="0">
              <a:latin typeface="David" panose="020E0502060401010101" pitchFamily="34" charset="-79"/>
              <a:cs typeface="David" panose="020E0502060401010101" pitchFamily="34" charset="-79"/>
            </a:endParaRPr>
          </a:p>
          <a:p>
            <a:pPr lvl="0"/>
            <a:r>
              <a:rPr lang="he-IL" sz="1200" dirty="0">
                <a:latin typeface="David" panose="020E0502060401010101" pitchFamily="34" charset="-79"/>
                <a:cs typeface="David" panose="020E0502060401010101" pitchFamily="34" charset="-79"/>
              </a:rPr>
              <a:t>20 שאלונים מלאים -  20%     מהציון</a:t>
            </a:r>
            <a:endParaRPr lang="en-US" sz="1200" dirty="0">
              <a:latin typeface="David" panose="020E0502060401010101" pitchFamily="34" charset="-79"/>
              <a:cs typeface="David" panose="020E0502060401010101" pitchFamily="34" charset="-79"/>
            </a:endParaRPr>
          </a:p>
          <a:p>
            <a:pPr lvl="0"/>
            <a:r>
              <a:rPr lang="he-IL" sz="1200" dirty="0">
                <a:latin typeface="David" panose="020E0502060401010101" pitchFamily="34" charset="-79"/>
                <a:cs typeface="David" panose="020E0502060401010101" pitchFamily="34" charset="-79"/>
              </a:rPr>
              <a:t>סקירת ספרות זוגית-   40%    מהציון</a:t>
            </a:r>
            <a:endParaRPr lang="en-US" sz="1200" dirty="0">
              <a:latin typeface="David" panose="020E0502060401010101" pitchFamily="34" charset="-79"/>
              <a:cs typeface="David" panose="020E0502060401010101" pitchFamily="34" charset="-79"/>
            </a:endParaRPr>
          </a:p>
          <a:p>
            <a:pPr lvl="0"/>
            <a:r>
              <a:rPr lang="he-IL" sz="1200" dirty="0">
                <a:latin typeface="David" panose="020E0502060401010101" pitchFamily="34" charset="-79"/>
                <a:cs typeface="David" panose="020E0502060401010101" pitchFamily="34" charset="-79"/>
              </a:rPr>
              <a:t>כתיבת עבודה כללית-  40%     מהציון</a:t>
            </a:r>
            <a:endParaRPr lang="en-US" sz="1200" dirty="0">
              <a:latin typeface="David" panose="020E0502060401010101" pitchFamily="34" charset="-79"/>
              <a:cs typeface="David" panose="020E0502060401010101" pitchFamily="34" charset="-79"/>
            </a:endParaRPr>
          </a:p>
          <a:p>
            <a:r>
              <a:rPr lang="he-IL" sz="1200" dirty="0">
                <a:latin typeface="David" panose="020E0502060401010101" pitchFamily="34" charset="-79"/>
                <a:cs typeface="David" panose="020E0502060401010101" pitchFamily="34" charset="-79"/>
              </a:rPr>
              <a:t> </a:t>
            </a:r>
            <a:endParaRPr lang="en-US" sz="1200" dirty="0">
              <a:latin typeface="David" panose="020E0502060401010101" pitchFamily="34" charset="-79"/>
              <a:cs typeface="David" panose="020E0502060401010101" pitchFamily="34" charset="-79"/>
            </a:endParaRPr>
          </a:p>
          <a:p>
            <a:r>
              <a:rPr lang="en-US" sz="1200" dirty="0">
                <a:latin typeface="David" panose="020E0502060401010101" pitchFamily="34" charset="-79"/>
                <a:cs typeface="David" panose="020E0502060401010101" pitchFamily="34" charset="-79"/>
              </a:rPr>
              <a:t> </a:t>
            </a:r>
          </a:p>
          <a:p>
            <a:pPr marL="0" indent="0">
              <a:spcBef>
                <a:spcPts val="0"/>
              </a:spcBef>
              <a:buNone/>
            </a:pPr>
            <a:r>
              <a:rPr lang="he-IL" sz="1200" dirty="0" smtClean="0">
                <a:latin typeface="David" panose="020E0502060401010101" pitchFamily="34" charset="-79"/>
                <a:cs typeface="David" panose="020E0502060401010101" pitchFamily="34" charset="-79"/>
              </a:rPr>
              <a:t>.</a:t>
            </a:r>
          </a:p>
        </p:txBody>
      </p:sp>
      <p:sp>
        <p:nvSpPr>
          <p:cNvPr id="7" name="TextBox 6"/>
          <p:cNvSpPr txBox="1"/>
          <p:nvPr/>
        </p:nvSpPr>
        <p:spPr>
          <a:xfrm>
            <a:off x="3522133" y="1438354"/>
            <a:ext cx="7975603" cy="923330"/>
          </a:xfrm>
          <a:prstGeom prst="rect">
            <a:avLst/>
          </a:prstGeom>
        </p:spPr>
        <p:style>
          <a:lnRef idx="2">
            <a:schemeClr val="accent4"/>
          </a:lnRef>
          <a:fillRef idx="1">
            <a:schemeClr val="lt1"/>
          </a:fillRef>
          <a:effectRef idx="0">
            <a:schemeClr val="accent4"/>
          </a:effectRef>
          <a:fontRef idx="minor">
            <a:schemeClr val="dk1"/>
          </a:fontRef>
        </p:style>
        <p:txBody>
          <a:bodyPr wrap="square" rtlCol="1">
            <a:spAutoFit/>
          </a:bodyPr>
          <a:lstStyle/>
          <a:p>
            <a:pPr algn="ctr"/>
            <a:r>
              <a:rPr lang="he-IL" sz="3600" b="1" dirty="0" smtClean="0">
                <a:effectLst>
                  <a:outerShdw blurRad="38100" dist="38100" dir="2700000" algn="tl">
                    <a:srgbClr val="000000">
                      <a:alpha val="43137"/>
                    </a:srgbClr>
                  </a:outerShdw>
                </a:effectLst>
                <a:latin typeface="Gisha" panose="020B0502040204020203" pitchFamily="34" charset="-79"/>
                <a:cs typeface="Gisha" panose="020B0502040204020203" pitchFamily="34" charset="-79"/>
              </a:rPr>
              <a:t>סמינר שנה ג'</a:t>
            </a:r>
          </a:p>
          <a:p>
            <a:pPr algn="ctr"/>
            <a:r>
              <a:rPr lang="he-IL" dirty="0"/>
              <a:t>חוסן של מטפלים עיקריים- בחינת כלי מחקר חדש </a:t>
            </a:r>
            <a:endParaRPr lang="he-IL" sz="2800" b="1" dirty="0" smtClean="0">
              <a:effectLst>
                <a:outerShdw blurRad="38100" dist="38100" dir="2700000" algn="tl">
                  <a:srgbClr val="000000">
                    <a:alpha val="43137"/>
                  </a:srgbClr>
                </a:outerShdw>
              </a:effectLst>
              <a:latin typeface="Gisha" panose="020B0502040204020203" pitchFamily="34" charset="-79"/>
              <a:cs typeface="Gisha" panose="020B0502040204020203" pitchFamily="34" charset="-79"/>
            </a:endParaRPr>
          </a:p>
        </p:txBody>
      </p:sp>
      <p:sp>
        <p:nvSpPr>
          <p:cNvPr id="8" name="Rectangle 7"/>
          <p:cNvSpPr/>
          <p:nvPr/>
        </p:nvSpPr>
        <p:spPr>
          <a:xfrm>
            <a:off x="3072167" y="2626080"/>
            <a:ext cx="8425569" cy="923330"/>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lgn="ctr"/>
            <a:r>
              <a:rPr lang="he-IL" b="1" dirty="0">
                <a:latin typeface="Gisha" panose="020B0502040204020203" pitchFamily="34" charset="-79"/>
                <a:cs typeface="Gisha" panose="020B0502040204020203" pitchFamily="34" charset="-79"/>
              </a:rPr>
              <a:t>יום רביעי, </a:t>
            </a:r>
            <a:r>
              <a:rPr lang="he-IL" b="1" dirty="0" smtClean="0">
                <a:latin typeface="Gisha" panose="020B0502040204020203" pitchFamily="34" charset="-79"/>
                <a:cs typeface="Gisha" panose="020B0502040204020203" pitchFamily="34" charset="-79"/>
              </a:rPr>
              <a:t>סמסטר א': </a:t>
            </a:r>
            <a:r>
              <a:rPr lang="he-IL" dirty="0" smtClean="0">
                <a:latin typeface="Gisha" panose="020B0502040204020203" pitchFamily="34" charset="-79"/>
                <a:cs typeface="Gisha" panose="020B0502040204020203" pitchFamily="34" charset="-79"/>
              </a:rPr>
              <a:t>28/10, 11/11, 25/11, 2/12, 30/12, 13/1 </a:t>
            </a:r>
            <a:r>
              <a:rPr lang="he-IL" b="1" dirty="0" smtClean="0">
                <a:latin typeface="Gisha" panose="020B0502040204020203" pitchFamily="34" charset="-79"/>
                <a:cs typeface="Gisha" panose="020B0502040204020203" pitchFamily="34" charset="-79"/>
              </a:rPr>
              <a:t>סמסטר ב': </a:t>
            </a:r>
            <a:r>
              <a:rPr lang="he-IL" dirty="0" smtClean="0">
                <a:latin typeface="Gisha" panose="020B0502040204020203" pitchFamily="34" charset="-79"/>
                <a:cs typeface="Gisha" panose="020B0502040204020203" pitchFamily="34" charset="-79"/>
              </a:rPr>
              <a:t>3/3, 17/3, 7/4, 21/4, 5/5, 19/5, 2/6, 16/6</a:t>
            </a:r>
            <a:endParaRPr lang="he-IL" b="1" dirty="0">
              <a:latin typeface="Gisha" panose="020B0502040204020203" pitchFamily="34" charset="-79"/>
              <a:cs typeface="Gisha" panose="020B0502040204020203" pitchFamily="34" charset="-79"/>
            </a:endParaRPr>
          </a:p>
          <a:p>
            <a:pPr algn="ctr"/>
            <a:r>
              <a:rPr lang="he-IL" b="1" dirty="0">
                <a:latin typeface="Gisha" panose="020B0502040204020203" pitchFamily="34" charset="-79"/>
                <a:cs typeface="Gisha" panose="020B0502040204020203" pitchFamily="34" charset="-79"/>
              </a:rPr>
              <a:t> בין השעות </a:t>
            </a:r>
            <a:r>
              <a:rPr lang="he-IL" b="1" smtClean="0">
                <a:latin typeface="Gisha" panose="020B0502040204020203" pitchFamily="34" charset="-79"/>
                <a:cs typeface="Gisha" panose="020B0502040204020203" pitchFamily="34" charset="-79"/>
              </a:rPr>
              <a:t>10:00-12:00 </a:t>
            </a:r>
            <a:r>
              <a:rPr lang="he-IL" b="1" smtClean="0">
                <a:latin typeface="Gisha" panose="020B0502040204020203" pitchFamily="34" charset="-79"/>
                <a:cs typeface="Gisha" panose="020B0502040204020203" pitchFamily="34" charset="-79"/>
              </a:rPr>
              <a:t>(פרונטלי)</a:t>
            </a:r>
            <a:endParaRPr lang="he-IL" b="1" dirty="0" smtClean="0">
              <a:latin typeface="Gisha" panose="020B0502040204020203" pitchFamily="34" charset="-79"/>
              <a:cs typeface="Gisha" panose="020B0502040204020203" pitchFamily="34" charset="-79"/>
            </a:endParaRPr>
          </a:p>
        </p:txBody>
      </p:sp>
      <p:grpSp>
        <p:nvGrpSpPr>
          <p:cNvPr id="14" name="Group 13"/>
          <p:cNvGrpSpPr/>
          <p:nvPr/>
        </p:nvGrpSpPr>
        <p:grpSpPr>
          <a:xfrm>
            <a:off x="364067" y="1438353"/>
            <a:ext cx="2556934" cy="1077219"/>
            <a:chOff x="6070600" y="2367968"/>
            <a:chExt cx="2302537" cy="984223"/>
          </a:xfrm>
        </p:grpSpPr>
        <p:sp>
          <p:nvSpPr>
            <p:cNvPr id="12" name="Rectangle 11"/>
            <p:cNvSpPr/>
            <p:nvPr/>
          </p:nvSpPr>
          <p:spPr>
            <a:xfrm>
              <a:off x="6070600" y="2367968"/>
              <a:ext cx="2302537" cy="984223"/>
            </a:xfrm>
            <a:prstGeom prst="rect">
              <a:avLst/>
            </a:prstGeom>
            <a:ln>
              <a:solidFill>
                <a:schemeClr val="accent1"/>
              </a:solidFill>
            </a:ln>
          </p:spPr>
          <p:style>
            <a:lnRef idx="2">
              <a:schemeClr val="accent2"/>
            </a:lnRef>
            <a:fillRef idx="1">
              <a:schemeClr val="lt1"/>
            </a:fillRef>
            <a:effectRef idx="0">
              <a:schemeClr val="accent2"/>
            </a:effectRef>
            <a:fontRef idx="minor">
              <a:schemeClr val="dk1"/>
            </a:fontRef>
          </p:style>
          <p:txBody>
            <a:bodyPr rtlCol="1" anchor="ctr"/>
            <a:lstStyle/>
            <a:p>
              <a:pPr algn="ctr"/>
              <a:endParaRPr lang="he-IL"/>
            </a:p>
          </p:txBody>
        </p:sp>
        <p:pic>
          <p:nvPicPr>
            <p:cNvPr id="13" name="Picture 12"/>
            <p:cNvPicPr>
              <a:picLocks noChangeAspect="1"/>
            </p:cNvPicPr>
            <p:nvPr/>
          </p:nvPicPr>
          <p:blipFill>
            <a:blip r:embed="rId2"/>
            <a:stretch>
              <a:fillRect/>
            </a:stretch>
          </p:blipFill>
          <p:spPr>
            <a:xfrm>
              <a:off x="6175245" y="2436758"/>
              <a:ext cx="2126718" cy="784615"/>
            </a:xfrm>
            <a:prstGeom prst="rect">
              <a:avLst/>
            </a:prstGeom>
          </p:spPr>
        </p:pic>
      </p:grpSp>
    </p:spTree>
    <p:extLst>
      <p:ext uri="{BB962C8B-B14F-4D97-AF65-F5344CB8AC3E}">
        <p14:creationId xmlns:p14="http://schemas.microsoft.com/office/powerpoint/2010/main" val="1737779128"/>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TM04033937[[fn=Vapor Trail]]</Template>
  <TotalTime>69</TotalTime>
  <Words>313</Words>
  <Application>Microsoft Office PowerPoint</Application>
  <PresentationFormat>מסך רחב</PresentationFormat>
  <Paragraphs>24</Paragraphs>
  <Slides>1</Slides>
  <Notes>0</Notes>
  <HiddenSlides>0</HiddenSlides>
  <MMClips>0</MMClips>
  <ScaleCrop>false</ScaleCrop>
  <HeadingPairs>
    <vt:vector size="6" baseType="variant">
      <vt:variant>
        <vt:lpstr>גופנים בשימוש</vt:lpstr>
      </vt:variant>
      <vt:variant>
        <vt:i4>4</vt:i4>
      </vt:variant>
      <vt:variant>
        <vt:lpstr>ערכת נושא</vt:lpstr>
      </vt:variant>
      <vt:variant>
        <vt:i4>1</vt:i4>
      </vt:variant>
      <vt:variant>
        <vt:lpstr>כותרות שקופיות</vt:lpstr>
      </vt:variant>
      <vt:variant>
        <vt:i4>1</vt:i4>
      </vt:variant>
    </vt:vector>
  </HeadingPairs>
  <TitlesOfParts>
    <vt:vector size="6" baseType="lpstr">
      <vt:lpstr>Arial</vt:lpstr>
      <vt:lpstr>Century Gothic</vt:lpstr>
      <vt:lpstr>David</vt:lpstr>
      <vt:lpstr>Gisha</vt:lpstr>
      <vt:lpstr>Vapor Trail</vt:lpstr>
      <vt:lpstr>המחלקה לעבודה סוציאלית</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המחלקה לעבודה סוציאלית</dc:title>
  <dc:creator>Student Social Work</dc:creator>
  <cp:lastModifiedBy>איריס רצון</cp:lastModifiedBy>
  <cp:revision>18</cp:revision>
  <dcterms:created xsi:type="dcterms:W3CDTF">2018-07-18T10:37:27Z</dcterms:created>
  <dcterms:modified xsi:type="dcterms:W3CDTF">2020-08-23T06:16:03Z</dcterms:modified>
</cp:coreProperties>
</file>