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11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D21F737F-CED0-4382-8E58-89E30FA90B16}" type="datetimeFigureOut">
              <a:rPr lang="he-IL" smtClean="0"/>
              <a:t>ל'/אב/תש"ף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F76E4351-73D3-47FA-841F-6CFE9D940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4029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37F-CED0-4382-8E58-89E30FA90B16}" type="datetimeFigureOut">
              <a:rPr lang="he-IL" smtClean="0"/>
              <a:t>ל'/אב/תש"ף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4351-73D3-47FA-841F-6CFE9D940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72184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21F737F-CED0-4382-8E58-89E30FA90B16}" type="datetimeFigureOut">
              <a:rPr lang="he-IL" smtClean="0"/>
              <a:t>ל'/אב/תש"ף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76E4351-73D3-47FA-841F-6CFE9D940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024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21F737F-CED0-4382-8E58-89E30FA90B16}" type="datetimeFigureOut">
              <a:rPr lang="he-IL" smtClean="0"/>
              <a:t>ל'/אב/תש"ף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76E4351-73D3-47FA-841F-6CFE9D940381}" type="slidenum">
              <a:rPr lang="he-IL" smtClean="0"/>
              <a:t>‹#›</a:t>
            </a:fld>
            <a:endParaRPr lang="he-IL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7319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21F737F-CED0-4382-8E58-89E30FA90B16}" type="datetimeFigureOut">
              <a:rPr lang="he-IL" smtClean="0"/>
              <a:t>ל'/אב/תש"ף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76E4351-73D3-47FA-841F-6CFE9D940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86148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37F-CED0-4382-8E58-89E30FA90B16}" type="datetimeFigureOut">
              <a:rPr lang="he-IL" smtClean="0"/>
              <a:t>ל'/אב/תש"ף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4351-73D3-47FA-841F-6CFE9D940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9989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37F-CED0-4382-8E58-89E30FA90B16}" type="datetimeFigureOut">
              <a:rPr lang="he-IL" smtClean="0"/>
              <a:t>ל'/אב/תש"ף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4351-73D3-47FA-841F-6CFE9D940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188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37F-CED0-4382-8E58-89E30FA90B16}" type="datetimeFigureOut">
              <a:rPr lang="he-IL" smtClean="0"/>
              <a:t>ל'/אב/תש"ף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4351-73D3-47FA-841F-6CFE9D940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958190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21F737F-CED0-4382-8E58-89E30FA90B16}" type="datetimeFigureOut">
              <a:rPr lang="he-IL" smtClean="0"/>
              <a:t>ל'/אב/תש"ף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76E4351-73D3-47FA-841F-6CFE9D940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8808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37F-CED0-4382-8E58-89E30FA90B16}" type="datetimeFigureOut">
              <a:rPr lang="he-IL" smtClean="0"/>
              <a:t>ל'/אב/תש"ף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4351-73D3-47FA-841F-6CFE9D940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3122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21F737F-CED0-4382-8E58-89E30FA90B16}" type="datetimeFigureOut">
              <a:rPr lang="he-IL" smtClean="0"/>
              <a:t>ל'/אב/תש"ף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76E4351-73D3-47FA-841F-6CFE9D940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5806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37F-CED0-4382-8E58-89E30FA90B16}" type="datetimeFigureOut">
              <a:rPr lang="he-IL" smtClean="0"/>
              <a:t>ל'/אב/תש"ף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4351-73D3-47FA-841F-6CFE9D940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46735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37F-CED0-4382-8E58-89E30FA90B16}" type="datetimeFigureOut">
              <a:rPr lang="he-IL" smtClean="0"/>
              <a:t>ל'/אב/תש"ף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4351-73D3-47FA-841F-6CFE9D940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466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37F-CED0-4382-8E58-89E30FA90B16}" type="datetimeFigureOut">
              <a:rPr lang="he-IL" smtClean="0"/>
              <a:t>ל'/אב/תש"ף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4351-73D3-47FA-841F-6CFE9D940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85978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37F-CED0-4382-8E58-89E30FA90B16}" type="datetimeFigureOut">
              <a:rPr lang="he-IL" smtClean="0"/>
              <a:t>ל'/אב/תש"ף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4351-73D3-47FA-841F-6CFE9D940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975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37F-CED0-4382-8E58-89E30FA90B16}" type="datetimeFigureOut">
              <a:rPr lang="he-IL" smtClean="0"/>
              <a:t>ל'/אב/תש"ף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4351-73D3-47FA-841F-6CFE9D940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8187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37F-CED0-4382-8E58-89E30FA90B16}" type="datetimeFigureOut">
              <a:rPr lang="he-IL" smtClean="0"/>
              <a:t>ל'/אב/תש"ף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4351-73D3-47FA-841F-6CFE9D940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278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F737F-CED0-4382-8E58-89E30FA90B16}" type="datetimeFigureOut">
              <a:rPr lang="he-IL" smtClean="0"/>
              <a:t>ל'/אב/תש"ף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E4351-73D3-47FA-841F-6CFE9D940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21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  <p:sldLayoutId id="2147483728" r:id="rId17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56667" y="561187"/>
            <a:ext cx="7442201" cy="691889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he-I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anose="020B0502040204020203" pitchFamily="34" charset="-79"/>
                <a:cs typeface="Gisha" panose="020B0502040204020203" pitchFamily="34" charset="-79"/>
              </a:rPr>
              <a:t>המחלקה לעבודה סוציאלית</a:t>
            </a:r>
            <a:endParaRPr lang="he-I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8002" y="3790546"/>
            <a:ext cx="11167531" cy="2957387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e-IL" sz="2000" b="1" dirty="0">
                <a:latin typeface="Gisha" panose="020B0502040204020203" pitchFamily="34" charset="-79"/>
                <a:cs typeface="Gisha" panose="020B0502040204020203" pitchFamily="34" charset="-79"/>
              </a:rPr>
              <a:t>ד"ר נטע אחדות </a:t>
            </a:r>
            <a:r>
              <a:rPr lang="he-IL" sz="2000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בר-שדה</a:t>
            </a:r>
            <a:endParaRPr lang="he-IL" sz="1200" b="1" dirty="0" smtClean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e-IL" sz="1200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144-1-0006 – קבוצה 8</a:t>
            </a:r>
          </a:p>
          <a:p>
            <a:pPr marL="0" indent="0">
              <a:spcBef>
                <a:spcPts val="0"/>
              </a:spcBef>
              <a:buNone/>
            </a:pPr>
            <a:r>
              <a:rPr lang="he-IL" sz="1400" dirty="0" smtClean="0">
                <a:latin typeface="Gisha" panose="020B0502040204020203" pitchFamily="34" charset="-79"/>
                <a:cs typeface="Gisha" panose="020B0502040204020203" pitchFamily="34" charset="-79"/>
              </a:rPr>
              <a:t>הסמינר </a:t>
            </a:r>
            <a:r>
              <a:rPr lang="he-IL" sz="1400" dirty="0">
                <a:latin typeface="Gisha" panose="020B0502040204020203" pitchFamily="34" charset="-79"/>
                <a:cs typeface="Gisha" panose="020B0502040204020203" pitchFamily="34" charset="-79"/>
              </a:rPr>
              <a:t>יעסוק בתעסוקה, שכר, איכות העבודה, בריאות ומדדי רווחה אחרים וביחסי הגומלין בין המושגים הנ"ל. במסגרת הסמינר יחקרו הסטודנטים את הקשרים בין היבטים שונים של מעמד חברתי-כלכלי, תעסוקה, הכנסה ושכר, כמו גם הון חברתי לבין מדדי בריאות, רווחה נפשית, ושביעות רצון מהחיים. שאלות אלה ניתן לחקרו בקרב תת קבוצות דמוגרפיות, למשל יהודים לעומת מי שאינם יהודים, עולים לעומת </a:t>
            </a:r>
            <a:r>
              <a:rPr lang="he-IL" sz="1400" dirty="0" err="1">
                <a:latin typeface="Gisha" panose="020B0502040204020203" pitchFamily="34" charset="-79"/>
                <a:cs typeface="Gisha" panose="020B0502040204020203" pitchFamily="34" charset="-79"/>
              </a:rPr>
              <a:t>וותקים</a:t>
            </a:r>
            <a:r>
              <a:rPr lang="he-IL" sz="1400" dirty="0">
                <a:latin typeface="Gisha" panose="020B0502040204020203" pitchFamily="34" charset="-79"/>
                <a:cs typeface="Gisha" panose="020B0502040204020203" pitchFamily="34" charset="-79"/>
              </a:rPr>
              <a:t>, חרדים לעומת חילונים, על פי מגדר, גיל ועוד. והכל על פי עניינם של </a:t>
            </a:r>
            <a:r>
              <a:rPr lang="he-IL" sz="1400" dirty="0" smtClean="0">
                <a:latin typeface="Gisha" panose="020B0502040204020203" pitchFamily="34" charset="-79"/>
                <a:cs typeface="Gisha" panose="020B0502040204020203" pitchFamily="34" charset="-79"/>
              </a:rPr>
              <a:t>הסטודנטים. הסמינר </a:t>
            </a:r>
            <a:r>
              <a:rPr lang="he-IL" sz="1400" dirty="0">
                <a:latin typeface="Gisha" panose="020B0502040204020203" pitchFamily="34" charset="-79"/>
                <a:cs typeface="Gisha" panose="020B0502040204020203" pitchFamily="34" charset="-79"/>
              </a:rPr>
              <a:t>יכלול ביצוע עבודת מחקר כמותנית הכוללת הצגת שאלת מחקר, כתיבת סקירת ספרות בנושא, כתיבת פרק השיטה, ניתוח הממצאים ודיון בהם. מטרת הסמינר היא לאפשר </a:t>
            </a:r>
            <a:r>
              <a:rPr lang="he-IL" sz="1400" dirty="0" err="1">
                <a:latin typeface="Gisha" panose="020B0502040204020203" pitchFamily="34" charset="-79"/>
                <a:cs typeface="Gisha" panose="020B0502040204020203" pitchFamily="34" charset="-79"/>
              </a:rPr>
              <a:t>לסטונטים</a:t>
            </a:r>
            <a:r>
              <a:rPr lang="he-IL" sz="1400" dirty="0">
                <a:latin typeface="Gisha" panose="020B0502040204020203" pitchFamily="34" charset="-79"/>
                <a:cs typeface="Gisha" panose="020B0502040204020203" pitchFamily="34" charset="-79"/>
              </a:rPr>
              <a:t> להתנסות בכתיבתה של עבודת מחקר על כל שלביה, וכן של ניתוח סטטיסטי של הנתונים. חלק ניכר מהמפגשים יוקדשו ללמידה ותרגול השימוש בתכנת </a:t>
            </a:r>
            <a:r>
              <a:rPr lang="en-US" sz="1400" dirty="0">
                <a:latin typeface="Gisha" panose="020B0502040204020203" pitchFamily="34" charset="-79"/>
                <a:cs typeface="Gisha" panose="020B0502040204020203" pitchFamily="34" charset="-79"/>
              </a:rPr>
              <a:t>SPSS</a:t>
            </a:r>
            <a:r>
              <a:rPr lang="he-IL" sz="1400" dirty="0" smtClean="0">
                <a:latin typeface="Gisha" panose="020B0502040204020203" pitchFamily="34" charset="-79"/>
                <a:cs typeface="Gisha" panose="020B0502040204020203" pitchFamily="34" charset="-79"/>
              </a:rPr>
              <a:t>.</a:t>
            </a:r>
            <a:r>
              <a:rPr lang="en-US" sz="1400" dirty="0" smtClean="0">
                <a:latin typeface="Gisha" panose="020B0502040204020203" pitchFamily="34" charset="-79"/>
                <a:cs typeface="Gisha" panose="020B0502040204020203" pitchFamily="34" charset="-79"/>
              </a:rPr>
              <a:t/>
            </a:r>
            <a:br>
              <a:rPr lang="en-US" sz="1400" dirty="0" smtClean="0">
                <a:latin typeface="Gisha" panose="020B0502040204020203" pitchFamily="34" charset="-79"/>
                <a:cs typeface="Gisha" panose="020B0502040204020203" pitchFamily="34" charset="-79"/>
              </a:rPr>
            </a:br>
            <a:r>
              <a:rPr lang="he-IL" sz="1400" dirty="0">
                <a:latin typeface="Gisha" panose="020B0502040204020203" pitchFamily="34" charset="-79"/>
                <a:cs typeface="Gisha" panose="020B0502040204020203" pitchFamily="34" charset="-79"/>
              </a:rPr>
              <a:t>שיטת המחקר: </a:t>
            </a:r>
            <a:r>
              <a:rPr lang="he-IL" sz="1400" dirty="0" smtClean="0">
                <a:latin typeface="Gisha" panose="020B0502040204020203" pitchFamily="34" charset="-79"/>
                <a:cs typeface="Gisha" panose="020B0502040204020203" pitchFamily="34" charset="-79"/>
              </a:rPr>
              <a:t>כמותנית, מסדי </a:t>
            </a:r>
            <a:r>
              <a:rPr lang="he-IL" sz="1400" dirty="0">
                <a:latin typeface="Gisha" panose="020B0502040204020203" pitchFamily="34" charset="-79"/>
                <a:cs typeface="Gisha" panose="020B0502040204020203" pitchFamily="34" charset="-79"/>
              </a:rPr>
              <a:t>נתונים אפשריים (ניתוח משני של נתונים</a:t>
            </a:r>
            <a:r>
              <a:rPr lang="he-IL" sz="1400" dirty="0" smtClean="0">
                <a:latin typeface="Gisha" panose="020B0502040204020203" pitchFamily="34" charset="-79"/>
                <a:cs typeface="Gisha" panose="020B0502040204020203" pitchFamily="34" charset="-79"/>
              </a:rPr>
              <a:t>):</a:t>
            </a:r>
            <a:r>
              <a:rPr lang="en-US" sz="1400" dirty="0" smtClean="0">
                <a:latin typeface="Gisha" panose="020B0502040204020203" pitchFamily="34" charset="-79"/>
                <a:cs typeface="Gisha" panose="020B0502040204020203" pitchFamily="34" charset="-79"/>
              </a:rPr>
              <a:t/>
            </a:r>
            <a:br>
              <a:rPr lang="en-US" sz="1400" dirty="0" smtClean="0">
                <a:latin typeface="Gisha" panose="020B0502040204020203" pitchFamily="34" charset="-79"/>
                <a:cs typeface="Gisha" panose="020B0502040204020203" pitchFamily="34" charset="-79"/>
              </a:rPr>
            </a:br>
            <a:r>
              <a:rPr lang="he-IL" sz="1400" dirty="0" smtClean="0">
                <a:latin typeface="Gisha" panose="020B0502040204020203" pitchFamily="34" charset="-79"/>
                <a:cs typeface="Gisha" panose="020B0502040204020203" pitchFamily="34" charset="-79"/>
              </a:rPr>
              <a:t>הסקר </a:t>
            </a:r>
            <a:r>
              <a:rPr lang="he-IL" sz="1400" dirty="0">
                <a:latin typeface="Gisha" panose="020B0502040204020203" pitchFamily="34" charset="-79"/>
                <a:cs typeface="Gisha" panose="020B0502040204020203" pitchFamily="34" charset="-79"/>
              </a:rPr>
              <a:t>החברתי, סקר כוח אדם, סקר הכנסות (</a:t>
            </a:r>
            <a:r>
              <a:rPr lang="he-IL" sz="1400" dirty="0" err="1">
                <a:latin typeface="Gisha" panose="020B0502040204020203" pitchFamily="34" charset="-79"/>
                <a:cs typeface="Gisha" panose="020B0502040204020203" pitchFamily="34" charset="-79"/>
              </a:rPr>
              <a:t>למ"ס</a:t>
            </a:r>
            <a:r>
              <a:rPr lang="he-IL" sz="1400" dirty="0">
                <a:latin typeface="Gisha" panose="020B0502040204020203" pitchFamily="34" charset="-79"/>
                <a:cs typeface="Gisha" panose="020B0502040204020203" pitchFamily="34" charset="-79"/>
              </a:rPr>
              <a:t>) – נתונים </a:t>
            </a:r>
            <a:r>
              <a:rPr lang="he-IL" sz="1400" dirty="0" smtClean="0">
                <a:latin typeface="Gisha" panose="020B0502040204020203" pitchFamily="34" charset="-79"/>
                <a:cs typeface="Gisha" panose="020B0502040204020203" pitchFamily="34" charset="-79"/>
              </a:rPr>
              <a:t>מקומיים</a:t>
            </a:r>
            <a:r>
              <a:rPr lang="en-US" sz="1400" dirty="0" smtClean="0">
                <a:latin typeface="Gisha" panose="020B0502040204020203" pitchFamily="34" charset="-79"/>
                <a:cs typeface="Gisha" panose="020B0502040204020203" pitchFamily="34" charset="-79"/>
              </a:rPr>
              <a:t/>
            </a:r>
            <a:br>
              <a:rPr lang="en-US" sz="1400" dirty="0" smtClean="0">
                <a:latin typeface="Gisha" panose="020B0502040204020203" pitchFamily="34" charset="-79"/>
                <a:cs typeface="Gisha" panose="020B0502040204020203" pitchFamily="34" charset="-79"/>
              </a:rPr>
            </a:br>
            <a:r>
              <a:rPr lang="he-IL" sz="1400" dirty="0" smtClean="0">
                <a:latin typeface="Gisha" panose="020B0502040204020203" pitchFamily="34" charset="-79"/>
                <a:cs typeface="Gisha" panose="020B0502040204020203" pitchFamily="34" charset="-79"/>
              </a:rPr>
              <a:t>כל </a:t>
            </a:r>
            <a:r>
              <a:rPr lang="he-IL" sz="1400" dirty="0">
                <a:latin typeface="Gisha" panose="020B0502040204020203" pitchFamily="34" charset="-79"/>
                <a:cs typeface="Gisha" panose="020B0502040204020203" pitchFamily="34" charset="-79"/>
              </a:rPr>
              <a:t>מקור נתונים אחר או נתונים שייאספו על ידי הסטודנטים– באישור המרצה</a:t>
            </a:r>
            <a:r>
              <a:rPr lang="he-IL" sz="1400" dirty="0" smtClean="0">
                <a:latin typeface="Gisha" panose="020B0502040204020203" pitchFamily="34" charset="-79"/>
                <a:cs typeface="Gisha" panose="020B0502040204020203" pitchFamily="34" charset="-79"/>
              </a:rPr>
              <a:t>.</a:t>
            </a:r>
            <a:endParaRPr lang="he-IL" sz="14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e-IL" sz="1400" dirty="0" smtClean="0">
                <a:latin typeface="Gisha" panose="020B0502040204020203" pitchFamily="34" charset="-79"/>
                <a:cs typeface="Gisha" panose="020B0502040204020203" pitchFamily="34" charset="-79"/>
              </a:rPr>
              <a:t>מטלות</a:t>
            </a:r>
            <a:r>
              <a:rPr lang="he-IL" sz="1400" dirty="0">
                <a:latin typeface="Gisha" panose="020B0502040204020203" pitchFamily="34" charset="-79"/>
                <a:cs typeface="Gisha" panose="020B0502040204020203" pitchFamily="34" charset="-79"/>
              </a:rPr>
              <a:t>: </a:t>
            </a:r>
            <a:endParaRPr lang="he-IL" sz="1400" dirty="0" smtClean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e-IL" sz="1400" dirty="0" smtClean="0">
                <a:latin typeface="Gisha" panose="020B0502040204020203" pitchFamily="34" charset="-79"/>
                <a:cs typeface="Gisha" panose="020B0502040204020203" pitchFamily="34" charset="-79"/>
              </a:rPr>
              <a:t>1. הגשת </a:t>
            </a:r>
            <a:r>
              <a:rPr lang="he-IL" sz="1400" dirty="0">
                <a:latin typeface="Gisha" panose="020B0502040204020203" pitchFamily="34" charset="-79"/>
                <a:cs typeface="Gisha" panose="020B0502040204020203" pitchFamily="34" charset="-79"/>
              </a:rPr>
              <a:t>הצעת מחקר הכוללת את שאלת המחקר והשערות המחקר, סקירת ספרות, ושיטת המחקר (15</a:t>
            </a:r>
            <a:r>
              <a:rPr lang="he-IL" sz="1400" dirty="0" smtClean="0">
                <a:latin typeface="Gisha" panose="020B0502040204020203" pitchFamily="34" charset="-79"/>
                <a:cs typeface="Gisha" panose="020B0502040204020203" pitchFamily="34" charset="-79"/>
              </a:rPr>
              <a:t>%).</a:t>
            </a:r>
            <a:endParaRPr lang="he-IL" sz="1400" b="1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e-IL" sz="1400" dirty="0" smtClean="0">
                <a:latin typeface="Gisha" panose="020B0502040204020203" pitchFamily="34" charset="-79"/>
                <a:cs typeface="Gisha" panose="020B0502040204020203" pitchFamily="34" charset="-79"/>
              </a:rPr>
              <a:t>2. הצגה </a:t>
            </a:r>
            <a:r>
              <a:rPr lang="he-IL" sz="1400" dirty="0">
                <a:latin typeface="Gisha" panose="020B0502040204020203" pitchFamily="34" charset="-79"/>
                <a:cs typeface="Gisha" panose="020B0502040204020203" pitchFamily="34" charset="-79"/>
              </a:rPr>
              <a:t>בכיתה של הצעת המחקר </a:t>
            </a:r>
            <a:r>
              <a:rPr lang="he-IL" sz="1400" i="1" dirty="0">
                <a:latin typeface="Gisha" panose="020B0502040204020203" pitchFamily="34" charset="-79"/>
                <a:cs typeface="Gisha" panose="020B0502040204020203" pitchFamily="34" charset="-79"/>
              </a:rPr>
              <a:t>או </a:t>
            </a:r>
            <a:r>
              <a:rPr lang="he-IL" sz="1400" dirty="0">
                <a:latin typeface="Gisha" panose="020B0502040204020203" pitchFamily="34" charset="-79"/>
                <a:cs typeface="Gisha" panose="020B0502040204020203" pitchFamily="34" charset="-79"/>
              </a:rPr>
              <a:t>של פרק הממצאים (אם </a:t>
            </a:r>
            <a:r>
              <a:rPr lang="he-IL" sz="1400" dirty="0" smtClean="0">
                <a:latin typeface="Gisha" panose="020B0502040204020203" pitchFamily="34" charset="-79"/>
                <a:cs typeface="Gisha" panose="020B0502040204020203" pitchFamily="34" charset="-79"/>
              </a:rPr>
              <a:t>יתאפשר מבחינת </a:t>
            </a:r>
            <a:r>
              <a:rPr lang="he-IL" sz="1400" dirty="0">
                <a:latin typeface="Gisha" panose="020B0502040204020203" pitchFamily="34" charset="-79"/>
                <a:cs typeface="Gisha" panose="020B0502040204020203" pitchFamily="34" charset="-79"/>
              </a:rPr>
              <a:t>לוח </a:t>
            </a:r>
            <a:r>
              <a:rPr lang="he-IL" sz="1400" dirty="0" smtClean="0">
                <a:latin typeface="Gisha" panose="020B0502040204020203" pitchFamily="34" charset="-79"/>
                <a:cs typeface="Gisha" panose="020B0502040204020203" pitchFamily="34" charset="-79"/>
              </a:rPr>
              <a:t>הזמנים)</a:t>
            </a:r>
          </a:p>
          <a:p>
            <a:pPr marL="0" indent="0">
              <a:spcBef>
                <a:spcPts val="0"/>
              </a:spcBef>
              <a:buNone/>
            </a:pPr>
            <a:r>
              <a:rPr lang="he-IL" sz="1400" smtClean="0">
                <a:latin typeface="Gisha" panose="020B0502040204020203" pitchFamily="34" charset="-79"/>
                <a:cs typeface="Gisha" panose="020B0502040204020203" pitchFamily="34" charset="-79"/>
              </a:rPr>
              <a:t>3. הגשת </a:t>
            </a:r>
            <a:r>
              <a:rPr lang="he-IL" sz="1400" dirty="0">
                <a:latin typeface="Gisha" panose="020B0502040204020203" pitchFamily="34" charset="-79"/>
                <a:cs typeface="Gisha" panose="020B0502040204020203" pitchFamily="34" charset="-79"/>
              </a:rPr>
              <a:t>עבודת הסמינר הכוללת את כל המרכיבים של מחקר מדעי כמותי (85%).</a:t>
            </a:r>
            <a:endParaRPr lang="en-US" sz="1400" dirty="0">
              <a:effectLst/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37208" y="1438354"/>
            <a:ext cx="9002392" cy="150810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anose="020B0502040204020203" pitchFamily="34" charset="-79"/>
                <a:cs typeface="Gisha" panose="020B0502040204020203" pitchFamily="34" charset="-79"/>
              </a:rPr>
              <a:t>סמינר שנה ג'</a:t>
            </a:r>
          </a:p>
          <a:p>
            <a:pPr algn="ctr"/>
            <a:r>
              <a:rPr lang="he-I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anose="020B0502040204020203" pitchFamily="34" charset="-79"/>
                <a:cs typeface="Gisha" panose="020B0502040204020203" pitchFamily="34" charset="-79"/>
              </a:rPr>
              <a:t>תעסוקה (ואבטלה), שכר, עוני ומוביליות כלכלית בקרב אוכלוסיות ייחודיות בשוק העבודה</a:t>
            </a:r>
            <a:endParaRPr lang="he-IL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63798" y="2983496"/>
            <a:ext cx="9635070" cy="3385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he-IL" sz="1600" b="1">
                <a:latin typeface="Gisha" panose="020B0502040204020203" pitchFamily="34" charset="-79"/>
                <a:cs typeface="Gisha" panose="020B0502040204020203" pitchFamily="34" charset="-79"/>
              </a:rPr>
              <a:t>יום </a:t>
            </a:r>
            <a:r>
              <a:rPr lang="he-IL" sz="1600" b="1" smtClean="0">
                <a:latin typeface="Gisha" panose="020B0502040204020203" pitchFamily="34" charset="-79"/>
                <a:cs typeface="Gisha" panose="020B0502040204020203" pitchFamily="34" charset="-79"/>
              </a:rPr>
              <a:t>רביעי : בין </a:t>
            </a:r>
            <a:r>
              <a:rPr lang="he-IL" sz="1600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השעות 10:00-12:00 </a:t>
            </a:r>
            <a:r>
              <a:rPr lang="he-IL" sz="1600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יערך באופן מקוון תאריכים יפורסמו באתר הקורס.</a:t>
            </a:r>
            <a:endParaRPr lang="he-IL" sz="1600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30199" y="1438353"/>
            <a:ext cx="2556934" cy="1077219"/>
            <a:chOff x="6070600" y="2367968"/>
            <a:chExt cx="2302537" cy="984223"/>
          </a:xfrm>
        </p:grpSpPr>
        <p:sp>
          <p:nvSpPr>
            <p:cNvPr id="12" name="Rectangle 11"/>
            <p:cNvSpPr/>
            <p:nvPr/>
          </p:nvSpPr>
          <p:spPr>
            <a:xfrm>
              <a:off x="6070600" y="2367968"/>
              <a:ext cx="2302537" cy="984223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75245" y="2436758"/>
              <a:ext cx="2126718" cy="7846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3777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178</TotalTime>
  <Words>291</Words>
  <Application>Microsoft Office PowerPoint</Application>
  <PresentationFormat>מסך רחב</PresentationFormat>
  <Paragraphs>11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Gisha</vt:lpstr>
      <vt:lpstr>Vapor Trail</vt:lpstr>
      <vt:lpstr>המחלקה לעבודה סוציאלית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המחלקה לעבודה סוציאלית</dc:title>
  <dc:creator>Student Social Work</dc:creator>
  <cp:lastModifiedBy>איריס רצון</cp:lastModifiedBy>
  <cp:revision>22</cp:revision>
  <dcterms:created xsi:type="dcterms:W3CDTF">2018-07-18T10:37:27Z</dcterms:created>
  <dcterms:modified xsi:type="dcterms:W3CDTF">2020-08-20T07:35:52Z</dcterms:modified>
</cp:coreProperties>
</file>