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02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97218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7302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731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4198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8998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1118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7958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54880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84312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5558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4346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58597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91975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2081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9527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6E4351-73D3-47FA-841F-6CFE9D940381}" type="slidenum">
              <a:rPr lang="he-IL" smtClean="0"/>
              <a:t>‹#›</a:t>
            </a:fld>
            <a:endParaRPr lang="he-IL"/>
          </a:p>
        </p:txBody>
      </p:sp>
    </p:spTree>
    <p:extLst>
      <p:ext uri="{BB962C8B-B14F-4D97-AF65-F5344CB8AC3E}">
        <p14:creationId xmlns:p14="http://schemas.microsoft.com/office/powerpoint/2010/main" val="2562153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7" y="561187"/>
            <a:ext cx="7442201" cy="691889"/>
          </a:xfrm>
        </p:spPr>
        <p:style>
          <a:lnRef idx="2">
            <a:schemeClr val="accent5"/>
          </a:lnRef>
          <a:fillRef idx="1">
            <a:schemeClr val="lt1"/>
          </a:fillRef>
          <a:effectRef idx="0">
            <a:schemeClr val="accent5"/>
          </a:effectRef>
          <a:fontRef idx="minor">
            <a:schemeClr val="dk1"/>
          </a:fontRef>
        </p:style>
        <p:txBody>
          <a:bodyPr>
            <a:noAutofit/>
          </a:bodyPr>
          <a:lstStyle/>
          <a:p>
            <a:r>
              <a:rPr lang="he-IL" sz="4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המחלקה לעבודה סוציאלית</a:t>
            </a:r>
            <a:endParaRPr lang="he-IL" sz="4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5" name="Content Placeholder 4"/>
          <p:cNvSpPr>
            <a:spLocks noGrp="1"/>
          </p:cNvSpPr>
          <p:nvPr>
            <p:ph idx="1"/>
          </p:nvPr>
        </p:nvSpPr>
        <p:spPr>
          <a:xfrm>
            <a:off x="186267" y="4256954"/>
            <a:ext cx="11810999" cy="2279648"/>
          </a:xfrm>
        </p:spPr>
        <p:style>
          <a:lnRef idx="2">
            <a:schemeClr val="accent6"/>
          </a:lnRef>
          <a:fillRef idx="1">
            <a:schemeClr val="lt1"/>
          </a:fillRef>
          <a:effectRef idx="0">
            <a:schemeClr val="accent6"/>
          </a:effectRef>
          <a:fontRef idx="minor">
            <a:schemeClr val="dk1"/>
          </a:fontRef>
        </p:style>
        <p:txBody>
          <a:bodyPr>
            <a:noAutofit/>
          </a:bodyPr>
          <a:lstStyle/>
          <a:p>
            <a:pPr marL="0" indent="0">
              <a:spcBef>
                <a:spcPts val="0"/>
              </a:spcBef>
              <a:buNone/>
            </a:pPr>
            <a:r>
              <a:rPr lang="he-IL" sz="2000" b="1" dirty="0" smtClean="0">
                <a:latin typeface="Gisha" panose="020B0502040204020203" pitchFamily="34" charset="-79"/>
                <a:cs typeface="Gisha" panose="020B0502040204020203" pitchFamily="34" charset="-79"/>
              </a:rPr>
              <a:t>ד"ר יאנה שרגא</a:t>
            </a:r>
            <a:endParaRPr lang="he-IL" sz="1200" b="1" dirty="0">
              <a:latin typeface="Gisha" panose="020B0502040204020203" pitchFamily="34" charset="-79"/>
              <a:cs typeface="Gisha" panose="020B0502040204020203" pitchFamily="34" charset="-79"/>
            </a:endParaRPr>
          </a:p>
          <a:p>
            <a:pPr marL="0" indent="0">
              <a:spcBef>
                <a:spcPts val="0"/>
              </a:spcBef>
              <a:buNone/>
            </a:pPr>
            <a:r>
              <a:rPr lang="he-IL" sz="1200" b="1" dirty="0">
                <a:latin typeface="Gisha" panose="020B0502040204020203" pitchFamily="34" charset="-79"/>
                <a:cs typeface="Gisha" panose="020B0502040204020203" pitchFamily="34" charset="-79"/>
              </a:rPr>
              <a:t>144-1-0006 – קבוצה </a:t>
            </a:r>
            <a:r>
              <a:rPr lang="he-IL" sz="1200" b="1" dirty="0" smtClean="0">
                <a:latin typeface="Gisha" panose="020B0502040204020203" pitchFamily="34" charset="-79"/>
                <a:cs typeface="Gisha" panose="020B0502040204020203" pitchFamily="34" charset="-79"/>
              </a:rPr>
              <a:t>11</a:t>
            </a:r>
            <a:endParaRPr lang="he-IL" sz="1200" b="1" dirty="0">
              <a:latin typeface="Gisha" panose="020B0502040204020203" pitchFamily="34" charset="-79"/>
              <a:cs typeface="Gisha" panose="020B0502040204020203" pitchFamily="34" charset="-79"/>
            </a:endParaRPr>
          </a:p>
          <a:p>
            <a:pPr marL="0" indent="0">
              <a:spcBef>
                <a:spcPts val="0"/>
              </a:spcBef>
              <a:buNone/>
            </a:pPr>
            <a:endParaRPr lang="he-IL" sz="1200" dirty="0" smtClean="0">
              <a:latin typeface="Gisha" panose="020B0502040204020203" pitchFamily="34" charset="-79"/>
              <a:cs typeface="Gisha" panose="020B0502040204020203" pitchFamily="34" charset="-79"/>
            </a:endParaRPr>
          </a:p>
          <a:p>
            <a:pPr marL="0" indent="0">
              <a:spcBef>
                <a:spcPts val="0"/>
              </a:spcBef>
              <a:buNone/>
            </a:pPr>
            <a:r>
              <a:rPr lang="he-IL" sz="1600" b="1" dirty="0" smtClean="0">
                <a:latin typeface="Gisha" panose="020B0502040204020203" pitchFamily="34" charset="-79"/>
                <a:cs typeface="Gisha" panose="020B0502040204020203" pitchFamily="34" charset="-79"/>
              </a:rPr>
              <a:t>מטרת הסמינר:</a:t>
            </a:r>
          </a:p>
          <a:p>
            <a:pPr marL="0" indent="0">
              <a:spcBef>
                <a:spcPts val="0"/>
              </a:spcBef>
              <a:buNone/>
            </a:pPr>
            <a:r>
              <a:rPr lang="he-IL" sz="1600" dirty="0" smtClean="0">
                <a:latin typeface="Gisha" panose="020B0502040204020203" pitchFamily="34" charset="-79"/>
                <a:cs typeface="Gisha" panose="020B0502040204020203" pitchFamily="34" charset="-79"/>
              </a:rPr>
              <a:t>הסמינר </a:t>
            </a:r>
            <a:r>
              <a:rPr lang="he-IL" sz="1600" dirty="0">
                <a:latin typeface="Gisha" panose="020B0502040204020203" pitchFamily="34" charset="-79"/>
                <a:cs typeface="Gisha" panose="020B0502040204020203" pitchFamily="34" charset="-79"/>
              </a:rPr>
              <a:t>מבוסס על תכנון מחקר בנושא ההיבטים בין תרבותיים בטיפול של אבות בתינוק. נבחן דמיון ושוני בהתנהגות של אבות לתינוקות מרקע אתנו תרבותי שונה  כלפי טפול יומיומי בתינוק ושימוש בשרותי רפואה מונעת. </a:t>
            </a:r>
          </a:p>
          <a:p>
            <a:pPr marL="0" indent="0">
              <a:spcBef>
                <a:spcPts val="0"/>
              </a:spcBef>
              <a:buNone/>
            </a:pPr>
            <a:endParaRPr lang="he-IL" sz="1600" dirty="0" smtClean="0">
              <a:latin typeface="Gisha" panose="020B0502040204020203" pitchFamily="34" charset="-79"/>
              <a:cs typeface="Gisha" panose="020B0502040204020203" pitchFamily="34" charset="-79"/>
            </a:endParaRPr>
          </a:p>
          <a:p>
            <a:pPr marL="0" indent="0">
              <a:spcBef>
                <a:spcPts val="0"/>
              </a:spcBef>
              <a:buNone/>
            </a:pPr>
            <a:r>
              <a:rPr lang="he-IL" sz="1600" b="1" dirty="0" smtClean="0">
                <a:latin typeface="Gisha" panose="020B0502040204020203" pitchFamily="34" charset="-79"/>
                <a:cs typeface="Gisha" panose="020B0502040204020203" pitchFamily="34" charset="-79"/>
              </a:rPr>
              <a:t>מטלות:</a:t>
            </a:r>
          </a:p>
          <a:p>
            <a:pPr marL="0" indent="0">
              <a:spcBef>
                <a:spcPts val="0"/>
              </a:spcBef>
              <a:buNone/>
            </a:pPr>
            <a:r>
              <a:rPr lang="he-IL" sz="1600" dirty="0" smtClean="0">
                <a:latin typeface="Gisha" panose="020B0502040204020203" pitchFamily="34" charset="-79"/>
                <a:cs typeface="Gisha" panose="020B0502040204020203" pitchFamily="34" charset="-79"/>
              </a:rPr>
              <a:t>במסגרת </a:t>
            </a:r>
            <a:r>
              <a:rPr lang="he-IL" sz="1600" dirty="0">
                <a:latin typeface="Gisha" panose="020B0502040204020203" pitchFamily="34" charset="-79"/>
                <a:cs typeface="Gisha" panose="020B0502040204020203" pitchFamily="34" charset="-79"/>
              </a:rPr>
              <a:t>הסמינר הסטודנטים יגדירו את  שאלת המחקר, יקראו את הספרות הרלבנטית, תוגדר אוכלוסיית המחקר, הליך גיוס המשתתפים, יועברו שאלונים, יערך ניתוח ממצאים, ותכתב עבודה מסכמת</a:t>
            </a:r>
            <a:r>
              <a:rPr lang="he-IL" sz="1600" dirty="0" smtClean="0">
                <a:latin typeface="Gisha" panose="020B0502040204020203" pitchFamily="34" charset="-79"/>
                <a:cs typeface="Gisha" panose="020B0502040204020203" pitchFamily="34" charset="-79"/>
              </a:rPr>
              <a:t>.</a:t>
            </a:r>
            <a:endParaRPr lang="he-IL" sz="1600" dirty="0">
              <a:latin typeface="Gisha" panose="020B0502040204020203" pitchFamily="34" charset="-79"/>
              <a:cs typeface="Gisha" panose="020B0502040204020203" pitchFamily="34" charset="-79"/>
            </a:endParaRPr>
          </a:p>
        </p:txBody>
      </p:sp>
      <p:grpSp>
        <p:nvGrpSpPr>
          <p:cNvPr id="14" name="Group 13"/>
          <p:cNvGrpSpPr/>
          <p:nvPr/>
        </p:nvGrpSpPr>
        <p:grpSpPr>
          <a:xfrm>
            <a:off x="330199" y="1438353"/>
            <a:ext cx="2556934" cy="1077219"/>
            <a:chOff x="6070600" y="2367968"/>
            <a:chExt cx="2302537" cy="984223"/>
          </a:xfrm>
        </p:grpSpPr>
        <p:sp>
          <p:nvSpPr>
            <p:cNvPr id="12" name="Rectangle 11"/>
            <p:cNvSpPr/>
            <p:nvPr/>
          </p:nvSpPr>
          <p:spPr>
            <a:xfrm>
              <a:off x="6070600" y="2367968"/>
              <a:ext cx="2302537" cy="98422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pic>
          <p:nvPicPr>
            <p:cNvPr id="13" name="Picture 12"/>
            <p:cNvPicPr>
              <a:picLocks noChangeAspect="1"/>
            </p:cNvPicPr>
            <p:nvPr/>
          </p:nvPicPr>
          <p:blipFill>
            <a:blip r:embed="rId2"/>
            <a:stretch>
              <a:fillRect/>
            </a:stretch>
          </p:blipFill>
          <p:spPr>
            <a:xfrm>
              <a:off x="6175245" y="2436758"/>
              <a:ext cx="2126718" cy="784615"/>
            </a:xfrm>
            <a:prstGeom prst="rect">
              <a:avLst/>
            </a:prstGeom>
          </p:spPr>
        </p:pic>
      </p:grpSp>
      <p:sp>
        <p:nvSpPr>
          <p:cNvPr id="9" name="TextBox 8"/>
          <p:cNvSpPr txBox="1"/>
          <p:nvPr/>
        </p:nvSpPr>
        <p:spPr>
          <a:xfrm>
            <a:off x="3183467" y="1438354"/>
            <a:ext cx="8720665" cy="1508105"/>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שנה ג'</a:t>
            </a:r>
          </a:p>
          <a:p>
            <a:pPr algn="ctr"/>
            <a:r>
              <a:rPr lang="he-IL" sz="2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מחקר בנושא היבטים בין תרבותיים בטפול של אבות בתינוק</a:t>
            </a:r>
          </a:p>
        </p:txBody>
      </p:sp>
      <p:sp>
        <p:nvSpPr>
          <p:cNvPr id="10" name="Rectangle 9"/>
          <p:cNvSpPr/>
          <p:nvPr/>
        </p:nvSpPr>
        <p:spPr>
          <a:xfrm>
            <a:off x="3966632" y="3063098"/>
            <a:ext cx="7154334"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he-IL" b="1" dirty="0" smtClean="0">
                <a:latin typeface="Gisha" panose="020B0502040204020203" pitchFamily="34" charset="-79"/>
                <a:cs typeface="Gisha" panose="020B0502040204020203" pitchFamily="34" charset="-79"/>
              </a:rPr>
              <a:t>יום רביעי</a:t>
            </a:r>
            <a:r>
              <a:rPr lang="he-IL" b="1" dirty="0" smtClean="0">
                <a:latin typeface="Gisha" panose="020B0502040204020203" pitchFamily="34" charset="-79"/>
                <a:cs typeface="Gisha" panose="020B0502040204020203" pitchFamily="34" charset="-79"/>
              </a:rPr>
              <a:t>,</a:t>
            </a:r>
            <a:r>
              <a:rPr lang="he-IL" dirty="0">
                <a:latin typeface="Gisha" panose="020B0502040204020203" pitchFamily="34" charset="-79"/>
                <a:cs typeface="Gisha" panose="020B0502040204020203" pitchFamily="34" charset="-79"/>
              </a:rPr>
              <a:t> </a:t>
            </a:r>
            <a:r>
              <a:rPr lang="he-IL" dirty="0" smtClean="0">
                <a:latin typeface="Gisha" panose="020B0502040204020203" pitchFamily="34" charset="-79"/>
                <a:cs typeface="Gisha" panose="020B0502040204020203" pitchFamily="34" charset="-79"/>
              </a:rPr>
              <a:t> </a:t>
            </a:r>
            <a:r>
              <a:rPr lang="he-IL" b="1" dirty="0" smtClean="0">
                <a:latin typeface="Gisha" panose="020B0502040204020203" pitchFamily="34" charset="-79"/>
                <a:cs typeface="Gisha" panose="020B0502040204020203" pitchFamily="34" charset="-79"/>
              </a:rPr>
              <a:t>בין </a:t>
            </a:r>
            <a:r>
              <a:rPr lang="he-IL" b="1" dirty="0" smtClean="0">
                <a:latin typeface="Gisha" panose="020B0502040204020203" pitchFamily="34" charset="-79"/>
                <a:cs typeface="Gisha" panose="020B0502040204020203" pitchFamily="34" charset="-79"/>
              </a:rPr>
              <a:t>השעות </a:t>
            </a:r>
            <a:r>
              <a:rPr lang="he-IL" b="1" dirty="0" smtClean="0">
                <a:latin typeface="Gisha" panose="020B0502040204020203" pitchFamily="34" charset="-79"/>
                <a:cs typeface="Gisha" panose="020B0502040204020203" pitchFamily="34" charset="-79"/>
              </a:rPr>
              <a:t>10:00-12:00(באופן </a:t>
            </a:r>
            <a:r>
              <a:rPr lang="he-IL" b="1" smtClean="0">
                <a:latin typeface="Gisha" panose="020B0502040204020203" pitchFamily="34" charset="-79"/>
                <a:cs typeface="Gisha" panose="020B0502040204020203" pitchFamily="34" charset="-79"/>
              </a:rPr>
              <a:t>מקוון)תאריכים יפורסמו באתר הקורס</a:t>
            </a:r>
            <a:endParaRPr lang="he-IL"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737779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65</TotalTime>
  <Words>105</Words>
  <Application>Microsoft Office PowerPoint</Application>
  <PresentationFormat>מסך רחב</PresentationFormat>
  <Paragraphs>12</Paragraphs>
  <Slides>1</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vt:i4>
      </vt:variant>
    </vt:vector>
  </HeadingPairs>
  <TitlesOfParts>
    <vt:vector size="5" baseType="lpstr">
      <vt:lpstr>Arial</vt:lpstr>
      <vt:lpstr>Century Gothic</vt:lpstr>
      <vt:lpstr>Gisha</vt:lpstr>
      <vt:lpstr>Vapor Trail</vt:lpstr>
      <vt:lpstr>המחלקה לעבודה סוציאלית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המחלקה לעבודה סוציאלית</dc:title>
  <dc:creator>Student Social Work</dc:creator>
  <cp:lastModifiedBy>איריס רצון</cp:lastModifiedBy>
  <cp:revision>21</cp:revision>
  <dcterms:created xsi:type="dcterms:W3CDTF">2018-07-18T10:37:27Z</dcterms:created>
  <dcterms:modified xsi:type="dcterms:W3CDTF">2020-08-19T08:30:32Z</dcterms:modified>
</cp:coreProperties>
</file>