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1" r:id="rId1"/>
  </p:sldMasterIdLst>
  <p:sldIdLst>
    <p:sldId id="256"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115" d="100"/>
          <a:sy n="115" d="100"/>
        </p:scale>
        <p:origin x="3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D21F737F-CED0-4382-8E58-89E30FA90B16}" type="datetimeFigureOut">
              <a:rPr lang="he-IL" smtClean="0"/>
              <a:t>כ"ט/אב/תש"ף</a:t>
            </a:fld>
            <a:endParaRPr lang="he-IL"/>
          </a:p>
        </p:txBody>
      </p:sp>
      <p:sp>
        <p:nvSpPr>
          <p:cNvPr id="5" name="Footer Placeholder 4"/>
          <p:cNvSpPr>
            <a:spLocks noGrp="1"/>
          </p:cNvSpPr>
          <p:nvPr>
            <p:ph type="ftr" sz="quarter" idx="11"/>
          </p:nvPr>
        </p:nvSpPr>
        <p:spPr>
          <a:xfrm>
            <a:off x="1371600" y="4323845"/>
            <a:ext cx="6400800" cy="365125"/>
          </a:xfrm>
        </p:spPr>
        <p:txBody>
          <a:bodyPr/>
          <a:lstStyle/>
          <a:p>
            <a:endParaRPr lang="he-IL"/>
          </a:p>
        </p:txBody>
      </p:sp>
      <p:sp>
        <p:nvSpPr>
          <p:cNvPr id="6" name="Slide Number Placeholder 5"/>
          <p:cNvSpPr>
            <a:spLocks noGrp="1"/>
          </p:cNvSpPr>
          <p:nvPr>
            <p:ph type="sldNum" sz="quarter" idx="12"/>
          </p:nvPr>
        </p:nvSpPr>
        <p:spPr>
          <a:xfrm>
            <a:off x="8077200" y="1430866"/>
            <a:ext cx="2743200"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840297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97218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a:xfrm>
            <a:off x="685800" y="379941"/>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73024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a:xfrm>
            <a:off x="685800" y="379941"/>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87319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a:xfrm>
            <a:off x="685800" y="378883"/>
            <a:ext cx="6991492" cy="365125"/>
          </a:xfrm>
        </p:spPr>
        <p:txBody>
          <a:bodyPr/>
          <a:lstStyle/>
          <a:p>
            <a:endParaRPr lang="he-IL"/>
          </a:p>
        </p:txBody>
      </p:sp>
      <p:sp>
        <p:nvSpPr>
          <p:cNvPr id="7" name="Slide Number Placeholder 6"/>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4198614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89989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11188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795819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21F737F-CED0-4382-8E58-89E30FA90B16}" type="datetimeFigureOut">
              <a:rPr lang="he-IL" smtClean="0"/>
              <a:t>כ"ט/אב/תש"ף</a:t>
            </a:fld>
            <a:endParaRPr lang="he-IL"/>
          </a:p>
        </p:txBody>
      </p:sp>
      <p:sp>
        <p:nvSpPr>
          <p:cNvPr id="5" name="Footer Placeholder 4"/>
          <p:cNvSpPr>
            <a:spLocks noGrp="1"/>
          </p:cNvSpPr>
          <p:nvPr>
            <p:ph type="ftr" sz="quarter" idx="11"/>
          </p:nvPr>
        </p:nvSpPr>
        <p:spPr>
          <a:xfrm>
            <a:off x="685800" y="381000"/>
            <a:ext cx="6991492" cy="365125"/>
          </a:xfrm>
        </p:spPr>
        <p:txBody>
          <a:bodyPr/>
          <a:lstStyle/>
          <a:p>
            <a:endParaRPr lang="he-IL"/>
          </a:p>
        </p:txBody>
      </p:sp>
      <p:sp>
        <p:nvSpPr>
          <p:cNvPr id="6" name="Slide Number Placeholder 5"/>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54880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3843122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D21F737F-CED0-4382-8E58-89E30FA90B16}" type="datetimeFigureOut">
              <a:rPr lang="he-IL" smtClean="0"/>
              <a:t>כ"ט/אב/תש"ף</a:t>
            </a:fld>
            <a:endParaRPr lang="he-IL"/>
          </a:p>
        </p:txBody>
      </p:sp>
      <p:sp>
        <p:nvSpPr>
          <p:cNvPr id="5" name="Footer Placeholder 4"/>
          <p:cNvSpPr>
            <a:spLocks noGrp="1"/>
          </p:cNvSpPr>
          <p:nvPr>
            <p:ph type="ftr" sz="quarter" idx="11"/>
          </p:nvPr>
        </p:nvSpPr>
        <p:spPr>
          <a:xfrm>
            <a:off x="685800" y="381001"/>
            <a:ext cx="6991492" cy="364065"/>
          </a:xfrm>
        </p:spPr>
        <p:txBody>
          <a:bodyPr/>
          <a:lstStyle/>
          <a:p>
            <a:endParaRPr lang="he-IL"/>
          </a:p>
        </p:txBody>
      </p:sp>
      <p:sp>
        <p:nvSpPr>
          <p:cNvPr id="6" name="Slide Number Placeholder 5"/>
          <p:cNvSpPr>
            <a:spLocks noGrp="1"/>
          </p:cNvSpPr>
          <p:nvPr>
            <p:ph type="sldNum" sz="quarter" idx="12"/>
          </p:nvPr>
        </p:nvSpPr>
        <p:spPr>
          <a:xfrm>
            <a:off x="10862452" y="381000"/>
            <a:ext cx="643748" cy="365125"/>
          </a:xfrm>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555806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84673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43466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3585978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291975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1208187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1F737F-CED0-4382-8E58-89E30FA90B16}" type="datetimeFigureOut">
              <a:rPr lang="he-IL" smtClean="0"/>
              <a:t>כ"ט/אב/תש"ף</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F76E4351-73D3-47FA-841F-6CFE9D940381}" type="slidenum">
              <a:rPr lang="he-IL" smtClean="0"/>
              <a:t>‹#›</a:t>
            </a:fld>
            <a:endParaRPr lang="he-IL"/>
          </a:p>
        </p:txBody>
      </p:sp>
    </p:spTree>
    <p:extLst>
      <p:ext uri="{BB962C8B-B14F-4D97-AF65-F5344CB8AC3E}">
        <p14:creationId xmlns:p14="http://schemas.microsoft.com/office/powerpoint/2010/main" val="952785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21F737F-CED0-4382-8E58-89E30FA90B16}" type="datetimeFigureOut">
              <a:rPr lang="he-IL" smtClean="0"/>
              <a:t>כ"ט/אב/תש"ף</a:t>
            </a:fld>
            <a:endParaRPr lang="he-IL"/>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76E4351-73D3-47FA-841F-6CFE9D940381}" type="slidenum">
              <a:rPr lang="he-IL" smtClean="0"/>
              <a:t>‹#›</a:t>
            </a:fld>
            <a:endParaRPr lang="he-IL"/>
          </a:p>
        </p:txBody>
      </p:sp>
    </p:spTree>
    <p:extLst>
      <p:ext uri="{BB962C8B-B14F-4D97-AF65-F5344CB8AC3E}">
        <p14:creationId xmlns:p14="http://schemas.microsoft.com/office/powerpoint/2010/main" val="25621535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56667" y="561187"/>
            <a:ext cx="7442201" cy="691889"/>
          </a:xfrm>
        </p:spPr>
        <p:style>
          <a:lnRef idx="2">
            <a:schemeClr val="accent5"/>
          </a:lnRef>
          <a:fillRef idx="1">
            <a:schemeClr val="lt1"/>
          </a:fillRef>
          <a:effectRef idx="0">
            <a:schemeClr val="accent5"/>
          </a:effectRef>
          <a:fontRef idx="minor">
            <a:schemeClr val="dk1"/>
          </a:fontRef>
        </p:style>
        <p:txBody>
          <a:bodyPr>
            <a:noAutofit/>
          </a:bodyPr>
          <a:lstStyle/>
          <a:p>
            <a:r>
              <a:rPr lang="he-IL" sz="48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המחלקה לעבודה סוציאלית</a:t>
            </a:r>
            <a:endParaRPr lang="he-IL" sz="4800"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endParaRPr>
          </a:p>
        </p:txBody>
      </p:sp>
      <p:sp>
        <p:nvSpPr>
          <p:cNvPr id="5" name="Content Placeholder 4"/>
          <p:cNvSpPr>
            <a:spLocks noGrp="1"/>
          </p:cNvSpPr>
          <p:nvPr>
            <p:ph idx="1"/>
          </p:nvPr>
        </p:nvSpPr>
        <p:spPr>
          <a:xfrm>
            <a:off x="364066" y="3402021"/>
            <a:ext cx="11734801" cy="3938117"/>
          </a:xfrm>
        </p:spPr>
        <p:style>
          <a:lnRef idx="2">
            <a:schemeClr val="accent6"/>
          </a:lnRef>
          <a:fillRef idx="1">
            <a:schemeClr val="lt1"/>
          </a:fillRef>
          <a:effectRef idx="0">
            <a:schemeClr val="accent6"/>
          </a:effectRef>
          <a:fontRef idx="minor">
            <a:schemeClr val="dk1"/>
          </a:fontRef>
        </p:style>
        <p:txBody>
          <a:bodyPr>
            <a:noAutofit/>
          </a:bodyPr>
          <a:lstStyle/>
          <a:p>
            <a:pPr marL="0" indent="0">
              <a:spcBef>
                <a:spcPts val="0"/>
              </a:spcBef>
              <a:buNone/>
            </a:pPr>
            <a:r>
              <a:rPr lang="he-IL" sz="2000" b="1" dirty="0" smtClean="0">
                <a:latin typeface="Gisha" panose="020B0502040204020203" pitchFamily="34" charset="-79"/>
                <a:cs typeface="Gisha" panose="020B0502040204020203" pitchFamily="34" charset="-79"/>
              </a:rPr>
              <a:t>ד"ר גליה מורן</a:t>
            </a:r>
          </a:p>
          <a:p>
            <a:pPr marL="0" indent="0">
              <a:spcBef>
                <a:spcPts val="0"/>
              </a:spcBef>
              <a:buNone/>
            </a:pPr>
            <a:r>
              <a:rPr lang="he-IL" sz="1200" b="1" dirty="0" smtClean="0">
                <a:latin typeface="Gisha" panose="020B0502040204020203" pitchFamily="34" charset="-79"/>
                <a:cs typeface="Gisha" panose="020B0502040204020203" pitchFamily="34" charset="-79"/>
              </a:rPr>
              <a:t>144-1-0006 – קבוצה 10</a:t>
            </a:r>
          </a:p>
          <a:p>
            <a:r>
              <a:rPr lang="he-IL" sz="1200" b="1" u="sng" dirty="0" smtClean="0">
                <a:latin typeface="David" panose="020E0502060401010101" pitchFamily="34" charset="-79"/>
                <a:cs typeface="David" panose="020E0502060401010101" pitchFamily="34" charset="-79"/>
              </a:rPr>
              <a:t>מטלות</a:t>
            </a:r>
            <a:r>
              <a:rPr lang="he-IL" sz="1200" dirty="0">
                <a:latin typeface="David" panose="020E0502060401010101" pitchFamily="34" charset="-79"/>
                <a:cs typeface="David" panose="020E0502060401010101" pitchFamily="34" charset="-79"/>
              </a:rPr>
              <a:t>: בסמינר תיתנן לסטודנטים הזדמנות להיחשף לעולם הידע הזה ובאופן אקטיבי לחוקרו ולהתנסות בהפקת ידע  מתוכו בדרכים מגוונות, כך שכל אחת תיטול חלק בתהליכי מחקר. הסטודנטים יתארגנו לקבוצות וביחד יצאו למסע המחקר. בסיום כל שלב הם יציגו בכיתה את המוצר שלהם לפי הנושאים הבאים:</a:t>
            </a:r>
            <a:endParaRPr lang="en-US" sz="1200" dirty="0">
              <a:latin typeface="David" panose="020E0502060401010101" pitchFamily="34" charset="-79"/>
              <a:cs typeface="David" panose="020E0502060401010101" pitchFamily="34" charset="-79"/>
            </a:endParaRPr>
          </a:p>
          <a:p>
            <a:r>
              <a:rPr lang="he-IL" sz="1200" b="1" u="sng" dirty="0" smtClean="0">
                <a:latin typeface="David" panose="020E0502060401010101" pitchFamily="34" charset="-79"/>
                <a:cs typeface="David" panose="020E0502060401010101" pitchFamily="34" charset="-79"/>
              </a:rPr>
              <a:t>תקציר</a:t>
            </a:r>
            <a:r>
              <a:rPr lang="he-IL" sz="1200" dirty="0" smtClean="0">
                <a:latin typeface="David" panose="020E0502060401010101" pitchFamily="34" charset="-79"/>
                <a:cs typeface="David" panose="020E0502060401010101" pitchFamily="34" charset="-79"/>
              </a:rPr>
              <a:t>: אנשים בעלי ידע מניסיון בבריאות הנפש הם אנשים המתמודדים עם הפרעות פסיכיאטריות אשר התגברו על קשיים ומהווים מודל לחיקוי ותקווה עבור אחרים במצב דומה. ידע מניסיון הוא תחום בעל רקע תיאורטי והשלכות יישומיות מגוונות. בסמינר מחקר זה יוצג הנושא של ידע מניסיון בבריאות הנפש אשר מתפתח בארץ ובעולם בשני העשורים האחרונים ובימים אלו מתנהל מחקר בינלאומי בנושא זה בו משתתפת גם ישראל. הסטודנטים בסמינר המחקר ייטלו חלק פעיל במחקר זה. בשנה הקרובה יתקיימו במסגרת המחקר קבוצות מיקוד, ראיונות, וכן איסוף נתונים כמותי ממקבלי שירותים.</a:t>
            </a:r>
            <a:endParaRPr lang="en-US" sz="1200" dirty="0" smtClean="0">
              <a:latin typeface="David" panose="020E0502060401010101" pitchFamily="34" charset="-79"/>
              <a:cs typeface="David" panose="020E0502060401010101" pitchFamily="34" charset="-79"/>
            </a:endParaRPr>
          </a:p>
          <a:p>
            <a:pPr lvl="0"/>
            <a:r>
              <a:rPr lang="he-IL" sz="1200" dirty="0" smtClean="0">
                <a:latin typeface="David" panose="020E0502060401010101" pitchFamily="34" charset="-79"/>
                <a:cs typeface="David" panose="020E0502060401010101" pitchFamily="34" charset="-79"/>
              </a:rPr>
              <a:t>הצגת </a:t>
            </a:r>
            <a:r>
              <a:rPr lang="he-IL" sz="1200" dirty="0">
                <a:latin typeface="David" panose="020E0502060401010101" pitchFamily="34" charset="-79"/>
                <a:cs typeface="David" panose="020E0502060401010101" pitchFamily="34" charset="-79"/>
              </a:rPr>
              <a:t>סקירת ספרות בנושאים </a:t>
            </a:r>
            <a:r>
              <a:rPr lang="he-IL" sz="1200" dirty="0" err="1">
                <a:latin typeface="David" panose="020E0502060401010101" pitchFamily="34" charset="-79"/>
                <a:cs typeface="David" panose="020E0502060401010101" pitchFamily="34" charset="-79"/>
              </a:rPr>
              <a:t>רלוונטים</a:t>
            </a:r>
            <a:endParaRPr lang="en-US" sz="1200" dirty="0">
              <a:latin typeface="David" panose="020E0502060401010101" pitchFamily="34" charset="-79"/>
              <a:cs typeface="David" panose="020E0502060401010101" pitchFamily="34" charset="-79"/>
            </a:endParaRPr>
          </a:p>
          <a:p>
            <a:pPr lvl="0"/>
            <a:r>
              <a:rPr lang="he-IL" sz="1200" dirty="0">
                <a:latin typeface="David" panose="020E0502060401010101" pitchFamily="34" charset="-79"/>
                <a:cs typeface="David" panose="020E0502060401010101" pitchFamily="34" charset="-79"/>
              </a:rPr>
              <a:t>מתודולוגיה – השתתפות בתמלול וניתוח נתונים של ראיונות/קבוצות מיקוד </a:t>
            </a:r>
            <a:endParaRPr lang="en-US" sz="1200" dirty="0">
              <a:latin typeface="David" panose="020E0502060401010101" pitchFamily="34" charset="-79"/>
              <a:cs typeface="David" panose="020E0502060401010101" pitchFamily="34" charset="-79"/>
            </a:endParaRPr>
          </a:p>
          <a:p>
            <a:pPr lvl="0"/>
            <a:r>
              <a:rPr lang="he-IL" sz="1200" dirty="0">
                <a:latin typeface="David" panose="020E0502060401010101" pitchFamily="34" charset="-79"/>
                <a:cs typeface="David" panose="020E0502060401010101" pitchFamily="34" charset="-79"/>
              </a:rPr>
              <a:t>ניתוח (ראשוני) של ראיונות/קבוצות מיקוד</a:t>
            </a:r>
            <a:endParaRPr lang="en-US" sz="1200" dirty="0">
              <a:latin typeface="David" panose="020E0502060401010101" pitchFamily="34" charset="-79"/>
              <a:cs typeface="David" panose="020E0502060401010101" pitchFamily="34" charset="-79"/>
            </a:endParaRPr>
          </a:p>
          <a:p>
            <a:pPr lvl="0"/>
            <a:r>
              <a:rPr lang="he-IL" sz="1200" dirty="0">
                <a:latin typeface="David" panose="020E0502060401010101" pitchFamily="34" charset="-79"/>
                <a:cs typeface="David" panose="020E0502060401010101" pitchFamily="34" charset="-79"/>
              </a:rPr>
              <a:t>פיתוח שאלת מחקר מתוך הנתונים</a:t>
            </a:r>
            <a:endParaRPr lang="en-US" sz="1200" dirty="0">
              <a:latin typeface="David" panose="020E0502060401010101" pitchFamily="34" charset="-79"/>
              <a:cs typeface="David" panose="020E0502060401010101" pitchFamily="34" charset="-79"/>
            </a:endParaRPr>
          </a:p>
          <a:p>
            <a:pPr lvl="0"/>
            <a:r>
              <a:rPr lang="he-IL" sz="1200" dirty="0">
                <a:latin typeface="David" panose="020E0502060401010101" pitchFamily="34" charset="-79"/>
                <a:cs typeface="David" panose="020E0502060401010101" pitchFamily="34" charset="-79"/>
              </a:rPr>
              <a:t>דיון רפלקציה וסיכום </a:t>
            </a:r>
            <a:endParaRPr lang="en-US" sz="1200" dirty="0">
              <a:latin typeface="David" panose="020E0502060401010101" pitchFamily="34" charset="-79"/>
              <a:cs typeface="David" panose="020E0502060401010101" pitchFamily="34" charset="-79"/>
            </a:endParaRPr>
          </a:p>
          <a:p>
            <a:r>
              <a:rPr lang="he-IL" sz="1200" dirty="0">
                <a:latin typeface="David" panose="020E0502060401010101" pitchFamily="34" charset="-79"/>
                <a:cs typeface="David" panose="020E0502060401010101" pitchFamily="34" charset="-79"/>
              </a:rPr>
              <a:t>*במקרים נדירים תתאפשר מתודולוגיה עיונית של ניתוח חומר תיאורטי מהספרות המקצועית</a:t>
            </a:r>
            <a:endParaRPr lang="en-US" sz="1200" dirty="0">
              <a:latin typeface="David" panose="020E0502060401010101" pitchFamily="34" charset="-79"/>
              <a:cs typeface="David" panose="020E0502060401010101" pitchFamily="34" charset="-79"/>
            </a:endParaRPr>
          </a:p>
          <a:p>
            <a:r>
              <a:rPr lang="he-IL" sz="1200" dirty="0">
                <a:latin typeface="David" panose="020E0502060401010101" pitchFamily="34" charset="-79"/>
                <a:cs typeface="David" panose="020E0502060401010101" pitchFamily="34" charset="-79"/>
              </a:rPr>
              <a:t>אורך העבודה עד 20 עמודים, פונט בגודל 12 רווח 1.5, ביבליוגרפיה לפי ה </a:t>
            </a:r>
            <a:r>
              <a:rPr lang="en-US" sz="1200" dirty="0">
                <a:latin typeface="David" panose="020E0502060401010101" pitchFamily="34" charset="-79"/>
                <a:cs typeface="David" panose="020E0502060401010101" pitchFamily="34" charset="-79"/>
              </a:rPr>
              <a:t>APA</a:t>
            </a:r>
          </a:p>
          <a:p>
            <a:r>
              <a:rPr lang="he-IL" sz="1200" dirty="0">
                <a:latin typeface="David" panose="020E0502060401010101" pitchFamily="34" charset="-79"/>
                <a:cs typeface="David" panose="020E0502060401010101" pitchFamily="34" charset="-79"/>
              </a:rPr>
              <a:t> </a:t>
            </a:r>
            <a:endParaRPr lang="en-US" sz="1200" dirty="0">
              <a:latin typeface="David" panose="020E0502060401010101" pitchFamily="34" charset="-79"/>
              <a:cs typeface="David" panose="020E0502060401010101" pitchFamily="34" charset="-79"/>
            </a:endParaRPr>
          </a:p>
        </p:txBody>
      </p:sp>
      <p:sp>
        <p:nvSpPr>
          <p:cNvPr id="7" name="TextBox 6"/>
          <p:cNvSpPr txBox="1"/>
          <p:nvPr/>
        </p:nvSpPr>
        <p:spPr>
          <a:xfrm>
            <a:off x="3378197" y="1438354"/>
            <a:ext cx="8288866" cy="1077218"/>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pPr algn="ctr"/>
            <a:r>
              <a:rPr lang="he-IL" sz="36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סמינר שנה ג'</a:t>
            </a:r>
          </a:p>
          <a:p>
            <a:pPr algn="ctr"/>
            <a:r>
              <a:rPr lang="he-IL" sz="2800" b="1" dirty="0">
                <a:effectLst>
                  <a:outerShdw blurRad="38100" dist="38100" dir="2700000" algn="tl">
                    <a:srgbClr val="000000">
                      <a:alpha val="43137"/>
                    </a:srgbClr>
                  </a:outerShdw>
                </a:effectLst>
                <a:latin typeface="Gisha" panose="020B0502040204020203" pitchFamily="34" charset="-79"/>
                <a:cs typeface="Gisha" panose="020B0502040204020203" pitchFamily="34" charset="-79"/>
              </a:rPr>
              <a:t>מחקר ידע מניסיון בבריאות הנפש</a:t>
            </a:r>
            <a:endParaRPr lang="he-IL" sz="2800" b="1" dirty="0" smtClean="0">
              <a:effectLst>
                <a:outerShdw blurRad="38100" dist="38100" dir="2700000" algn="tl">
                  <a:srgbClr val="000000">
                    <a:alpha val="43137"/>
                  </a:srgbClr>
                </a:outerShdw>
              </a:effectLst>
              <a:latin typeface="Gisha" panose="020B0502040204020203" pitchFamily="34" charset="-79"/>
              <a:cs typeface="Gisha" panose="020B0502040204020203" pitchFamily="34" charset="-79"/>
            </a:endParaRPr>
          </a:p>
        </p:txBody>
      </p:sp>
      <p:sp>
        <p:nvSpPr>
          <p:cNvPr id="8" name="Rectangle 7"/>
          <p:cNvSpPr/>
          <p:nvPr/>
        </p:nvSpPr>
        <p:spPr>
          <a:xfrm>
            <a:off x="3676026" y="2478691"/>
            <a:ext cx="7693207" cy="92333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he-IL" b="1" dirty="0">
                <a:latin typeface="Gisha" panose="020B0502040204020203" pitchFamily="34" charset="-79"/>
                <a:cs typeface="Gisha" panose="020B0502040204020203" pitchFamily="34" charset="-79"/>
              </a:rPr>
              <a:t>יום </a:t>
            </a:r>
            <a:r>
              <a:rPr lang="he-IL" b="1" dirty="0" smtClean="0">
                <a:latin typeface="Gisha" panose="020B0502040204020203" pitchFamily="34" charset="-79"/>
                <a:cs typeface="Gisha" panose="020B0502040204020203" pitchFamily="34" charset="-79"/>
              </a:rPr>
              <a:t>רביעי </a:t>
            </a:r>
            <a:r>
              <a:rPr lang="he-IL" b="1" dirty="0">
                <a:latin typeface="Gisha" panose="020B0502040204020203" pitchFamily="34" charset="-79"/>
                <a:cs typeface="Gisha" panose="020B0502040204020203" pitchFamily="34" charset="-79"/>
              </a:rPr>
              <a:t>בין השעות </a:t>
            </a:r>
            <a:r>
              <a:rPr lang="he-IL" b="1" dirty="0" smtClean="0">
                <a:latin typeface="Gisha" panose="020B0502040204020203" pitchFamily="34" charset="-79"/>
                <a:cs typeface="Gisha" panose="020B0502040204020203" pitchFamily="34" charset="-79"/>
              </a:rPr>
              <a:t>10:00-12:00 באופן מקוון </a:t>
            </a:r>
            <a:r>
              <a:rPr lang="he-IL" b="1" dirty="0" smtClean="0">
                <a:latin typeface="Gisha" panose="020B0502040204020203" pitchFamily="34" charset="-79"/>
                <a:cs typeface="Gisha" panose="020B0502040204020203" pitchFamily="34" charset="-79"/>
              </a:rPr>
              <a:t>סמסטר א'- 28/10 ,25/11 ,23/12</a:t>
            </a:r>
          </a:p>
          <a:p>
            <a:pPr algn="ctr"/>
            <a:r>
              <a:rPr lang="he-IL" b="1" dirty="0" smtClean="0">
                <a:latin typeface="Gisha" panose="020B0502040204020203" pitchFamily="34" charset="-79"/>
                <a:cs typeface="Gisha" panose="020B0502040204020203" pitchFamily="34" charset="-79"/>
              </a:rPr>
              <a:t>סמסטר ב'- 4/3 , 7/4, 5/5</a:t>
            </a:r>
            <a:endParaRPr lang="he-IL" b="1" dirty="0">
              <a:latin typeface="Gisha" panose="020B0502040204020203" pitchFamily="34" charset="-79"/>
              <a:cs typeface="Gisha" panose="020B0502040204020203" pitchFamily="34" charset="-79"/>
            </a:endParaRPr>
          </a:p>
        </p:txBody>
      </p:sp>
      <p:grpSp>
        <p:nvGrpSpPr>
          <p:cNvPr id="14" name="Group 13"/>
          <p:cNvGrpSpPr/>
          <p:nvPr/>
        </p:nvGrpSpPr>
        <p:grpSpPr>
          <a:xfrm>
            <a:off x="364067" y="1438353"/>
            <a:ext cx="2556934" cy="1077219"/>
            <a:chOff x="6070600" y="2367968"/>
            <a:chExt cx="2302537" cy="984223"/>
          </a:xfrm>
        </p:grpSpPr>
        <p:sp>
          <p:nvSpPr>
            <p:cNvPr id="12" name="Rectangle 11"/>
            <p:cNvSpPr/>
            <p:nvPr/>
          </p:nvSpPr>
          <p:spPr>
            <a:xfrm>
              <a:off x="6070600" y="2367968"/>
              <a:ext cx="2302537" cy="984223"/>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he-IL"/>
            </a:p>
          </p:txBody>
        </p:sp>
        <p:pic>
          <p:nvPicPr>
            <p:cNvPr id="13" name="Picture 12"/>
            <p:cNvPicPr>
              <a:picLocks noChangeAspect="1"/>
            </p:cNvPicPr>
            <p:nvPr/>
          </p:nvPicPr>
          <p:blipFill>
            <a:blip r:embed="rId2"/>
            <a:stretch>
              <a:fillRect/>
            </a:stretch>
          </p:blipFill>
          <p:spPr>
            <a:xfrm>
              <a:off x="6175245" y="2436758"/>
              <a:ext cx="2126718" cy="784615"/>
            </a:xfrm>
            <a:prstGeom prst="rect">
              <a:avLst/>
            </a:prstGeom>
          </p:spPr>
        </p:pic>
      </p:grpSp>
    </p:spTree>
    <p:extLst>
      <p:ext uri="{BB962C8B-B14F-4D97-AF65-F5344CB8AC3E}">
        <p14:creationId xmlns:p14="http://schemas.microsoft.com/office/powerpoint/2010/main" val="173777912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75</TotalTime>
  <Words>242</Words>
  <Application>Microsoft Office PowerPoint</Application>
  <PresentationFormat>מסך רחב</PresentationFormat>
  <Paragraphs>17</Paragraphs>
  <Slides>1</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vt:i4>
      </vt:variant>
    </vt:vector>
  </HeadingPairs>
  <TitlesOfParts>
    <vt:vector size="6" baseType="lpstr">
      <vt:lpstr>Arial</vt:lpstr>
      <vt:lpstr>Century Gothic</vt:lpstr>
      <vt:lpstr>David</vt:lpstr>
      <vt:lpstr>Gisha</vt:lpstr>
      <vt:lpstr>Vapor Trail</vt:lpstr>
      <vt:lpstr>המחלקה לעבודה סוציאלית</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המחלקה לעבודה סוציאלית</dc:title>
  <dc:creator>Student Social Work</dc:creator>
  <cp:lastModifiedBy>איריס רצון</cp:lastModifiedBy>
  <cp:revision>24</cp:revision>
  <dcterms:created xsi:type="dcterms:W3CDTF">2018-07-18T10:37:27Z</dcterms:created>
  <dcterms:modified xsi:type="dcterms:W3CDTF">2020-08-19T08:36:01Z</dcterms:modified>
</cp:coreProperties>
</file>