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162" y="-24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a:xfrm>
            <a:off x="1371600" y="4323845"/>
            <a:ext cx="6400800" cy="365125"/>
          </a:xfrm>
        </p:spPr>
        <p:txBody>
          <a:bodyPr/>
          <a:lstStyle/>
          <a:p>
            <a:endParaRPr lang="he-IL"/>
          </a:p>
        </p:txBody>
      </p:sp>
      <p:sp>
        <p:nvSpPr>
          <p:cNvPr id="6" name="Slide Number Placeholder 5"/>
          <p:cNvSpPr>
            <a:spLocks noGrp="1"/>
          </p:cNvSpPr>
          <p:nvPr>
            <p:ph type="sldNum" sz="quarter" idx="12"/>
          </p:nvPr>
        </p:nvSpPr>
        <p:spPr>
          <a:xfrm>
            <a:off x="8077200" y="1430866"/>
            <a:ext cx="2743200"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029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97218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73024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8731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a:xfrm>
            <a:off x="685800" y="378883"/>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419861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89989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1118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79581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a:xfrm>
            <a:off x="685800" y="381000"/>
            <a:ext cx="6991492" cy="36512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54880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84312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a:xfrm>
            <a:off x="685800" y="381001"/>
            <a:ext cx="6991492" cy="36406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55580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673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43466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58597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91975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20818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95278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1F737F-CED0-4382-8E58-89E30FA90B16}" type="datetimeFigureOut">
              <a:rPr lang="he-IL" smtClean="0"/>
              <a:t>כ"ט/אב/תש"ף</a:t>
            </a:fld>
            <a:endParaRPr lang="he-I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6E4351-73D3-47FA-841F-6CFE9D940381}" type="slidenum">
              <a:rPr lang="he-IL" smtClean="0"/>
              <a:t>‹#›</a:t>
            </a:fld>
            <a:endParaRPr lang="he-IL"/>
          </a:p>
        </p:txBody>
      </p:sp>
    </p:spTree>
    <p:extLst>
      <p:ext uri="{BB962C8B-B14F-4D97-AF65-F5344CB8AC3E}">
        <p14:creationId xmlns:p14="http://schemas.microsoft.com/office/powerpoint/2010/main" val="25621535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6667" y="561187"/>
            <a:ext cx="7442201" cy="691889"/>
          </a:xfrm>
        </p:spPr>
        <p:style>
          <a:lnRef idx="2">
            <a:schemeClr val="accent5"/>
          </a:lnRef>
          <a:fillRef idx="1">
            <a:schemeClr val="lt1"/>
          </a:fillRef>
          <a:effectRef idx="0">
            <a:schemeClr val="accent5"/>
          </a:effectRef>
          <a:fontRef idx="minor">
            <a:schemeClr val="dk1"/>
          </a:fontRef>
        </p:style>
        <p:txBody>
          <a:bodyPr>
            <a:noAutofit/>
          </a:bodyPr>
          <a:lstStyle/>
          <a:p>
            <a:r>
              <a:rPr lang="he-IL" sz="4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המחלקה לעבודה סוציאלית</a:t>
            </a:r>
            <a:endParaRPr lang="he-IL" sz="4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5" name="Content Placeholder 4"/>
          <p:cNvSpPr>
            <a:spLocks noGrp="1"/>
          </p:cNvSpPr>
          <p:nvPr>
            <p:ph idx="1"/>
          </p:nvPr>
        </p:nvSpPr>
        <p:spPr>
          <a:xfrm>
            <a:off x="262467" y="3733806"/>
            <a:ext cx="12572384" cy="6756856"/>
          </a:xfrm>
        </p:spPr>
        <p:style>
          <a:lnRef idx="2">
            <a:schemeClr val="accent6"/>
          </a:lnRef>
          <a:fillRef idx="1">
            <a:schemeClr val="lt1"/>
          </a:fillRef>
          <a:effectRef idx="0">
            <a:schemeClr val="accent6"/>
          </a:effectRef>
          <a:fontRef idx="minor">
            <a:schemeClr val="dk1"/>
          </a:fontRef>
        </p:style>
        <p:txBody>
          <a:bodyPr>
            <a:noAutofit/>
          </a:bodyPr>
          <a:lstStyle/>
          <a:p>
            <a:r>
              <a:rPr lang="he-IL" sz="2000" b="1" dirty="0">
                <a:latin typeface="Gisha" panose="020B0502040204020203" pitchFamily="34" charset="-79"/>
                <a:cs typeface="Gisha" panose="020B0502040204020203" pitchFamily="34" charset="-79"/>
              </a:rPr>
              <a:t>פרופ' </a:t>
            </a:r>
            <a:r>
              <a:rPr lang="he-IL" sz="2000" b="1" dirty="0" smtClean="0">
                <a:latin typeface="Gisha" panose="020B0502040204020203" pitchFamily="34" charset="-79"/>
                <a:cs typeface="Gisha" panose="020B0502040204020203" pitchFamily="34" charset="-79"/>
              </a:rPr>
              <a:t>יוליה </a:t>
            </a:r>
            <a:r>
              <a:rPr lang="he-IL" sz="2000" b="1" dirty="0" err="1" smtClean="0">
                <a:latin typeface="Gisha" panose="020B0502040204020203" pitchFamily="34" charset="-79"/>
                <a:cs typeface="Gisha" panose="020B0502040204020203" pitchFamily="34" charset="-79"/>
              </a:rPr>
              <a:t>מירסקי</a:t>
            </a:r>
            <a:r>
              <a:rPr lang="en-US" sz="2800" b="1" dirty="0">
                <a:latin typeface="Gisha" panose="020B0502040204020203" pitchFamily="34" charset="-79"/>
                <a:cs typeface="Gisha" panose="020B0502040204020203" pitchFamily="34" charset="-79"/>
              </a:rPr>
              <a:t/>
            </a:r>
            <a:br>
              <a:rPr lang="en-US" sz="2800" b="1" dirty="0">
                <a:latin typeface="Gisha" panose="020B0502040204020203" pitchFamily="34" charset="-79"/>
                <a:cs typeface="Gisha" panose="020B0502040204020203" pitchFamily="34" charset="-79"/>
              </a:rPr>
            </a:br>
            <a:r>
              <a:rPr lang="he-IL" sz="1200" b="1" dirty="0" smtClean="0">
                <a:latin typeface="Gisha" panose="020B0502040204020203" pitchFamily="34" charset="-79"/>
                <a:cs typeface="Gisha" panose="020B0502040204020203" pitchFamily="34" charset="-79"/>
              </a:rPr>
              <a:t>144-1-0006 – קבוצה </a:t>
            </a:r>
            <a:r>
              <a:rPr lang="en-US" sz="1200" b="1" dirty="0" smtClean="0">
                <a:latin typeface="Gisha" panose="020B0502040204020203" pitchFamily="34" charset="-79"/>
                <a:cs typeface="Gisha" panose="020B0502040204020203" pitchFamily="34" charset="-79"/>
              </a:rPr>
              <a:t>1</a:t>
            </a:r>
            <a:r>
              <a:rPr lang="en-US" sz="1200" b="1" dirty="0">
                <a:latin typeface="Gisha" panose="020B0502040204020203" pitchFamily="34" charset="-79"/>
                <a:cs typeface="Gisha" panose="020B0502040204020203" pitchFamily="34" charset="-79"/>
              </a:rPr>
              <a:t/>
            </a:r>
            <a:br>
              <a:rPr lang="en-US" sz="1200" b="1" dirty="0">
                <a:latin typeface="Gisha" panose="020B0502040204020203" pitchFamily="34" charset="-79"/>
                <a:cs typeface="Gisha" panose="020B0502040204020203" pitchFamily="34" charset="-79"/>
              </a:rPr>
            </a:br>
            <a:r>
              <a:rPr lang="he-IL" sz="1200" b="1" u="sng" dirty="0" smtClean="0">
                <a:latin typeface="Gisha" panose="020B0502040204020203" pitchFamily="34" charset="-79"/>
                <a:cs typeface="Gisha" panose="020B0502040204020203" pitchFamily="34" charset="-79"/>
              </a:rPr>
              <a:t>רקע: </a:t>
            </a:r>
            <a:r>
              <a:rPr lang="he-IL" dirty="0"/>
              <a:t>	</a:t>
            </a:r>
            <a:r>
              <a:rPr lang="he-IL" sz="1200" dirty="0">
                <a:latin typeface="David" panose="020E0502060401010101" pitchFamily="34" charset="-79"/>
                <a:cs typeface="David" panose="020E0502060401010101" pitchFamily="34" charset="-79"/>
              </a:rPr>
              <a:t>הסמינר מאפשר לסטודנטים להיחשף לחוויות של עולים\מהגרים\מבקשי מקלט ופליטים ואחרים שחווה תהליך מעבר משמעותי ולחוויות דומות שלהם עצמם. ההנחה התיאורטית והיישומית היא שעל מנת לפתח אמפטיה ויחס מקבל כלפי זולת שונה, עובדים סוציאליים צריכים להיות מגע רגשי אישי עם סיפוריהם של אנשים ועם סיפורים אישיים שלהם עצמם.  </a:t>
            </a:r>
            <a:endParaRPr lang="en-US" sz="1200" dirty="0">
              <a:latin typeface="David" panose="020E0502060401010101" pitchFamily="34" charset="-79"/>
              <a:cs typeface="David" panose="020E0502060401010101" pitchFamily="34" charset="-79"/>
            </a:endParaRPr>
          </a:p>
          <a:p>
            <a:r>
              <a:rPr lang="he-IL" sz="1200" dirty="0" smtClean="0">
                <a:latin typeface="David" panose="020E0502060401010101" pitchFamily="34" charset="-79"/>
                <a:cs typeface="David" panose="020E0502060401010101" pitchFamily="34" charset="-79"/>
              </a:rPr>
              <a:t>השאלה </a:t>
            </a:r>
            <a:r>
              <a:rPr lang="he-IL" sz="1200" dirty="0">
                <a:latin typeface="David" panose="020E0502060401010101" pitchFamily="34" charset="-79"/>
                <a:cs typeface="David" panose="020E0502060401010101" pitchFamily="34" charset="-79"/>
              </a:rPr>
              <a:t>שנחקור בסמינר היא: "מה הן החוויות שחווים אנשים בתהליכי מעבר כמו עלייה או הגירה?" נענה על השאלה באמצעות איסוף נתונים איכותניים – סיפורי עלייה והגירה דרך ראיונות עם אנשים שהתנסו במעברים אלה. הראיונות יידונו וינותחו במפגשי הסמינר ובעבודות הסמינריוניות</a:t>
            </a:r>
            <a:r>
              <a:rPr lang="he-IL" dirty="0"/>
              <a:t>. </a:t>
            </a:r>
            <a:endParaRPr lang="en-US" dirty="0"/>
          </a:p>
          <a:p>
            <a:r>
              <a:rPr lang="he-IL" sz="1200" b="1" u="sng" dirty="0" smtClean="0">
                <a:latin typeface="Gisha" panose="020B0502040204020203" pitchFamily="34" charset="-79"/>
                <a:cs typeface="Gisha" panose="020B0502040204020203" pitchFamily="34" charset="-79"/>
              </a:rPr>
              <a:t>המטלה</a:t>
            </a:r>
            <a:r>
              <a:rPr lang="en-US" sz="1200" dirty="0">
                <a:latin typeface="Gisha" panose="020B0502040204020203" pitchFamily="34" charset="-79"/>
                <a:cs typeface="Gisha" panose="020B0502040204020203" pitchFamily="34" charset="-79"/>
              </a:rPr>
              <a:t>:</a:t>
            </a:r>
            <a:r>
              <a:rPr lang="he-IL" sz="1200" dirty="0">
                <a:latin typeface="Gisha" panose="020B0502040204020203" pitchFamily="34" charset="-79"/>
                <a:cs typeface="Gisha" panose="020B0502040204020203" pitchFamily="34" charset="-79"/>
              </a:rPr>
              <a:t> </a:t>
            </a:r>
            <a:r>
              <a:rPr lang="he-IL" sz="1200" b="1" dirty="0"/>
              <a:t>ראיון עומק מובנה למחצה</a:t>
            </a:r>
            <a:r>
              <a:rPr lang="he-IL" sz="1200" dirty="0"/>
              <a:t> – </a:t>
            </a:r>
            <a:r>
              <a:rPr lang="en-US" sz="1200" dirty="0"/>
              <a:t>Semi structured in depth interview</a:t>
            </a:r>
          </a:p>
          <a:p>
            <a:pPr lvl="0"/>
            <a:r>
              <a:rPr lang="he-IL" sz="1200" dirty="0"/>
              <a:t>כל סטודנט יבצע ראיון מצולם עם עולה\מהגר אחד </a:t>
            </a:r>
            <a:endParaRPr lang="en-US" sz="1200" dirty="0"/>
          </a:p>
          <a:p>
            <a:pPr lvl="0"/>
            <a:r>
              <a:rPr lang="he-IL" sz="1200" dirty="0"/>
              <a:t>המרואיינים יאותרו על ידי הסטודנטים (באישור המרצה) </a:t>
            </a:r>
            <a:endParaRPr lang="en-US" sz="1200" dirty="0"/>
          </a:p>
          <a:p>
            <a:pPr lvl="0"/>
            <a:r>
              <a:rPr lang="he-IL" sz="1200" dirty="0"/>
              <a:t>ניתן יהיה לבקש ולקבל מהמרצה עזרה באיתור מרואיינים </a:t>
            </a:r>
            <a:endParaRPr lang="en-US" sz="1200" dirty="0"/>
          </a:p>
          <a:p>
            <a:pPr lvl="0"/>
            <a:r>
              <a:rPr lang="he-IL" sz="1200" dirty="0"/>
              <a:t>הנחיות למפורטות ראיון תינתנה במפגש קבוצתי ראשון בתחילת השנה  </a:t>
            </a:r>
            <a:endParaRPr lang="en-US" sz="1200" dirty="0"/>
          </a:p>
          <a:p>
            <a:r>
              <a:rPr lang="he-IL" sz="1200" u="sng" dirty="0"/>
              <a:t>הגשת המטלה עד 31.7.2021:</a:t>
            </a:r>
            <a:r>
              <a:rPr lang="he-IL" sz="1200" dirty="0"/>
              <a:t> </a:t>
            </a:r>
            <a:endParaRPr lang="en-US" sz="1200" dirty="0"/>
          </a:p>
          <a:p>
            <a:r>
              <a:rPr lang="he-IL" sz="1200" dirty="0"/>
              <a:t>יש להגיש על גבי דיסק און קי (שיוחזר) את הקבצים הבאים:</a:t>
            </a:r>
            <a:endParaRPr lang="en-US" sz="1200" dirty="0"/>
          </a:p>
          <a:p>
            <a:pPr lvl="0"/>
            <a:r>
              <a:rPr lang="he-IL" sz="1200" dirty="0"/>
              <a:t>סיכום ראיון על פי ההנחיות</a:t>
            </a:r>
            <a:endParaRPr lang="en-US" sz="1200" dirty="0"/>
          </a:p>
          <a:p>
            <a:pPr lvl="0"/>
            <a:r>
              <a:rPr lang="he-IL" sz="1200" dirty="0"/>
              <a:t>ניתוח קצר המלווה בספרות (3-4 פריטי ספרות) של תמה מרכזית בראיון. </a:t>
            </a:r>
            <a:endParaRPr lang="en-US" sz="1200" dirty="0"/>
          </a:p>
          <a:p>
            <a:pPr lvl="0"/>
            <a:r>
              <a:rPr lang="he-IL" sz="1200" dirty="0"/>
              <a:t>רפלקסיה על התהליך שעבר הסטודנט תוך כדי ביצוע הריאיון ואל מול תכניו.</a:t>
            </a:r>
            <a:endParaRPr lang="en-US" sz="1200" dirty="0"/>
          </a:p>
          <a:p>
            <a:pPr lvl="0"/>
            <a:r>
              <a:rPr lang="he-IL" sz="1200" dirty="0"/>
              <a:t>טופס הסכמה מדעת חתום על ידי המרואיין והמראיינת (סרוק)</a:t>
            </a:r>
            <a:endParaRPr lang="en-US" sz="1200" dirty="0"/>
          </a:p>
          <a:p>
            <a:pPr lvl="0"/>
            <a:r>
              <a:rPr lang="he-IL" sz="1200" dirty="0"/>
              <a:t>סרט וידאו של הריאיון (בפורמט </a:t>
            </a:r>
            <a:r>
              <a:rPr lang="en-US" sz="1200" dirty="0"/>
              <a:t>AVI</a:t>
            </a:r>
            <a:r>
              <a:rPr lang="he-IL" sz="1200" dirty="0"/>
              <a:t>)</a:t>
            </a:r>
            <a:endParaRPr lang="en-US" sz="1200" dirty="0"/>
          </a:p>
          <a:p>
            <a:r>
              <a:rPr lang="he-IL" sz="1200" b="1" u="sng" dirty="0"/>
              <a:t>מפגשים עם חובת נוכחות</a:t>
            </a:r>
            <a:r>
              <a:rPr lang="he-IL" sz="1200" b="1" dirty="0"/>
              <a:t>:</a:t>
            </a:r>
            <a:r>
              <a:rPr lang="he-IL" sz="1200" dirty="0"/>
              <a:t> </a:t>
            </a:r>
            <a:endParaRPr lang="en-US" sz="1200" dirty="0"/>
          </a:p>
          <a:p>
            <a:pPr lvl="0"/>
            <a:r>
              <a:rPr lang="he-IL" sz="1200" u="sng" dirty="0"/>
              <a:t>מפגש אוריינטציה: </a:t>
            </a:r>
            <a:r>
              <a:rPr lang="he-IL" sz="1200" dirty="0"/>
              <a:t>בתחילת שנת הלימודים יתקיים מפגש אוריינטציה</a:t>
            </a:r>
            <a:r>
              <a:rPr lang="he-IL" sz="1200" b="1" dirty="0"/>
              <a:t> </a:t>
            </a:r>
            <a:r>
              <a:rPr lang="he-IL" sz="1200" dirty="0"/>
              <a:t>לסמינריון (ב-</a:t>
            </a:r>
            <a:r>
              <a:rPr lang="en-US" sz="1200" dirty="0"/>
              <a:t>zoom</a:t>
            </a:r>
            <a:r>
              <a:rPr lang="he-IL" sz="1200" dirty="0"/>
              <a:t>, הודעה על תאריך והמקום תבוא בהמשך).   </a:t>
            </a:r>
            <a:endParaRPr lang="en-US" sz="1200" dirty="0"/>
          </a:p>
          <a:p>
            <a:pPr lvl="0"/>
            <a:r>
              <a:rPr lang="he-IL" sz="1200" u="sng" dirty="0"/>
              <a:t>מפגש למידה כפול: </a:t>
            </a:r>
            <a:r>
              <a:rPr lang="he-IL" sz="1200" dirty="0"/>
              <a:t>בחופשה בין סמסטר א' לב' נתאם מפגש "מרתוני" בו נציג חלק מהראיונות ונדון בהם. מועד המפגש יתואם עם משתתפי הסמינריון. המפגש יתקיים על פי התנאים שישררו בתקופה זאת, או ב-</a:t>
            </a:r>
            <a:r>
              <a:rPr lang="en-US" sz="1200" dirty="0"/>
              <a:t>zoom </a:t>
            </a:r>
            <a:r>
              <a:rPr lang="he-IL" sz="1200" dirty="0"/>
              <a:t> או בכיתה </a:t>
            </a:r>
            <a:endParaRPr lang="en-US" sz="1200" dirty="0"/>
          </a:p>
          <a:p>
            <a:pPr lvl="0"/>
            <a:r>
              <a:rPr lang="he-IL" sz="1200" u="sng" dirty="0"/>
              <a:t>הדרכה אישית\בזוגות</a:t>
            </a:r>
            <a:r>
              <a:rPr lang="he-IL" sz="1200" dirty="0"/>
              <a:t>: בתאום עם המרצה לפי צורך – במשך כל השנה</a:t>
            </a:r>
            <a:endParaRPr lang="en-US" sz="1200" dirty="0"/>
          </a:p>
          <a:p>
            <a:r>
              <a:rPr lang="en-US" sz="1200" dirty="0"/>
              <a:t> </a:t>
            </a:r>
          </a:p>
        </p:txBody>
      </p:sp>
      <p:sp>
        <p:nvSpPr>
          <p:cNvPr id="7" name="TextBox 6"/>
          <p:cNvSpPr txBox="1"/>
          <p:nvPr/>
        </p:nvSpPr>
        <p:spPr>
          <a:xfrm>
            <a:off x="3183467" y="1438353"/>
            <a:ext cx="8746065"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a:r>
              <a:rPr lang="he-IL" sz="36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סמינר שנה ג'</a:t>
            </a:r>
          </a:p>
          <a:p>
            <a:pPr algn="ctr"/>
            <a:r>
              <a:rPr lang="he-IL" sz="36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לומדים מסיפורי חיים של עולים ומהגרים</a:t>
            </a:r>
            <a:endParaRPr lang="he-IL" sz="36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8" name="Rectangle 7"/>
          <p:cNvSpPr/>
          <p:nvPr/>
        </p:nvSpPr>
        <p:spPr>
          <a:xfrm>
            <a:off x="2692400" y="2999800"/>
            <a:ext cx="8779937"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he-IL" b="1" dirty="0" smtClean="0">
                <a:latin typeface="Gisha" panose="020B0502040204020203" pitchFamily="34" charset="-79"/>
                <a:cs typeface="Gisha" panose="020B0502040204020203" pitchFamily="34" charset="-79"/>
              </a:rPr>
              <a:t>יום </a:t>
            </a:r>
            <a:r>
              <a:rPr lang="he-IL" b="1" err="1" smtClean="0">
                <a:latin typeface="Gisha" panose="020B0502040204020203" pitchFamily="34" charset="-79"/>
                <a:cs typeface="Gisha" panose="020B0502040204020203" pitchFamily="34" charset="-79"/>
              </a:rPr>
              <a:t>רביעי</a:t>
            </a:r>
            <a:r>
              <a:rPr lang="he-IL" b="1" smtClean="0">
                <a:latin typeface="Gisha" panose="020B0502040204020203" pitchFamily="34" charset="-79"/>
                <a:cs typeface="Gisha" panose="020B0502040204020203" pitchFamily="34" charset="-79"/>
              </a:rPr>
              <a:t>, </a:t>
            </a:r>
            <a:r>
              <a:rPr lang="he-IL" smtClean="0">
                <a:latin typeface="Gisha" panose="020B0502040204020203" pitchFamily="34" charset="-79"/>
                <a:cs typeface="Gisha" panose="020B0502040204020203" pitchFamily="34" charset="-79"/>
              </a:rPr>
              <a:t>באופן </a:t>
            </a:r>
            <a:r>
              <a:rPr lang="he-IL" dirty="0" smtClean="0">
                <a:latin typeface="Gisha" panose="020B0502040204020203" pitchFamily="34" charset="-79"/>
                <a:cs typeface="Gisha" panose="020B0502040204020203" pitchFamily="34" charset="-79"/>
              </a:rPr>
              <a:t>מקוון (תאריכי מפגשים יפורסמו במודל)</a:t>
            </a:r>
            <a:endParaRPr lang="he-IL" b="1" dirty="0">
              <a:latin typeface="Gisha" panose="020B0502040204020203" pitchFamily="34" charset="-79"/>
              <a:cs typeface="Gisha" panose="020B0502040204020203" pitchFamily="34" charset="-79"/>
            </a:endParaRPr>
          </a:p>
          <a:p>
            <a:pPr algn="ctr"/>
            <a:r>
              <a:rPr lang="he-IL" b="1" dirty="0">
                <a:latin typeface="Gisha" panose="020B0502040204020203" pitchFamily="34" charset="-79"/>
                <a:cs typeface="Gisha" panose="020B0502040204020203" pitchFamily="34" charset="-79"/>
              </a:rPr>
              <a:t> בין השעות 10:00-12:00 </a:t>
            </a:r>
          </a:p>
        </p:txBody>
      </p:sp>
      <p:grpSp>
        <p:nvGrpSpPr>
          <p:cNvPr id="14" name="Group 13"/>
          <p:cNvGrpSpPr/>
          <p:nvPr/>
        </p:nvGrpSpPr>
        <p:grpSpPr>
          <a:xfrm>
            <a:off x="364067" y="1438353"/>
            <a:ext cx="2556934" cy="1077219"/>
            <a:chOff x="6070600" y="2367968"/>
            <a:chExt cx="2302537" cy="984223"/>
          </a:xfrm>
        </p:grpSpPr>
        <p:sp>
          <p:nvSpPr>
            <p:cNvPr id="12" name="Rectangle 11"/>
            <p:cNvSpPr/>
            <p:nvPr/>
          </p:nvSpPr>
          <p:spPr>
            <a:xfrm>
              <a:off x="6070600" y="2367968"/>
              <a:ext cx="2302537" cy="984223"/>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pic>
          <p:nvPicPr>
            <p:cNvPr id="13" name="Picture 12"/>
            <p:cNvPicPr>
              <a:picLocks noChangeAspect="1"/>
            </p:cNvPicPr>
            <p:nvPr/>
          </p:nvPicPr>
          <p:blipFill>
            <a:blip r:embed="rId2"/>
            <a:stretch>
              <a:fillRect/>
            </a:stretch>
          </p:blipFill>
          <p:spPr>
            <a:xfrm>
              <a:off x="6175245" y="2436758"/>
              <a:ext cx="2126718" cy="784615"/>
            </a:xfrm>
            <a:prstGeom prst="rect">
              <a:avLst/>
            </a:prstGeom>
          </p:spPr>
        </p:pic>
      </p:grpSp>
    </p:spTree>
    <p:extLst>
      <p:ext uri="{BB962C8B-B14F-4D97-AF65-F5344CB8AC3E}">
        <p14:creationId xmlns:p14="http://schemas.microsoft.com/office/powerpoint/2010/main" val="173777912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63</TotalTime>
  <Words>340</Words>
  <Application>Microsoft Office PowerPoint</Application>
  <PresentationFormat>מסך רחב</PresentationFormat>
  <Paragraphs>24</Paragraphs>
  <Slides>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vt:i4>
      </vt:variant>
    </vt:vector>
  </HeadingPairs>
  <TitlesOfParts>
    <vt:vector size="6" baseType="lpstr">
      <vt:lpstr>Arial</vt:lpstr>
      <vt:lpstr>Century Gothic</vt:lpstr>
      <vt:lpstr>David</vt:lpstr>
      <vt:lpstr>Gisha</vt:lpstr>
      <vt:lpstr>Vapor Trail</vt:lpstr>
      <vt:lpstr>המחלקה לעבודה סוציאלית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המחלקה לעבודה סוציאלית</dc:title>
  <dc:creator>Student Social Work</dc:creator>
  <cp:lastModifiedBy>איריס רצון</cp:lastModifiedBy>
  <cp:revision>15</cp:revision>
  <dcterms:created xsi:type="dcterms:W3CDTF">2018-07-18T10:37:27Z</dcterms:created>
  <dcterms:modified xsi:type="dcterms:W3CDTF">2020-08-19T07:15:35Z</dcterms:modified>
</cp:coreProperties>
</file>