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8" r:id="rId2"/>
    <p:sldId id="257" r:id="rId3"/>
    <p:sldId id="280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  <p:sldId id="277" r:id="rId22"/>
    <p:sldId id="279" r:id="rId23"/>
    <p:sldId id="289" r:id="rId24"/>
    <p:sldId id="283" r:id="rId25"/>
    <p:sldId id="284" r:id="rId26"/>
    <p:sldId id="282" r:id="rId27"/>
    <p:sldId id="285" r:id="rId28"/>
    <p:sldId id="286" r:id="rId29"/>
    <p:sldId id="287" r:id="rId30"/>
    <p:sldId id="288" r:id="rId31"/>
    <p:sldId id="281" r:id="rId3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BF215D4-6709-45A5-B72B-87C39E4DFECB}" type="datetimeFigureOut">
              <a:rPr lang="he-IL" smtClean="0"/>
              <a:t>כ"ז/ניסן/תשע"ט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C615D96-DF12-4B97-819D-B0ECBE738D9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15D4-6709-45A5-B72B-87C39E4DFECB}" type="datetimeFigureOut">
              <a:rPr lang="he-IL" smtClean="0"/>
              <a:t>כ"ז/ניסן/תשע"ט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15D96-DF12-4B97-819D-B0ECBE738D9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15D4-6709-45A5-B72B-87C39E4DFECB}" type="datetimeFigureOut">
              <a:rPr lang="he-IL" smtClean="0"/>
              <a:t>כ"ז/ניסן/תשע"ט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15D96-DF12-4B97-819D-B0ECBE738D9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15D4-6709-45A5-B72B-87C39E4DFECB}" type="datetimeFigureOut">
              <a:rPr lang="he-IL" smtClean="0"/>
              <a:t>כ"ז/ניסן/תשע"ט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15D96-DF12-4B97-819D-B0ECBE738D9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15D4-6709-45A5-B72B-87C39E4DFECB}" type="datetimeFigureOut">
              <a:rPr lang="he-IL" smtClean="0"/>
              <a:t>כ"ז/ניסן/תשע"ט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15D96-DF12-4B97-819D-B0ECBE738D9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15D4-6709-45A5-B72B-87C39E4DFECB}" type="datetimeFigureOut">
              <a:rPr lang="he-IL" smtClean="0"/>
              <a:t>כ"ז/ניסן/תשע"ט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15D96-DF12-4B97-819D-B0ECBE738D9E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15D4-6709-45A5-B72B-87C39E4DFECB}" type="datetimeFigureOut">
              <a:rPr lang="he-IL" smtClean="0"/>
              <a:t>כ"ז/ניסן/תשע"ט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15D96-DF12-4B97-819D-B0ECBE738D9E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15D4-6709-45A5-B72B-87C39E4DFECB}" type="datetimeFigureOut">
              <a:rPr lang="he-IL" smtClean="0"/>
              <a:t>כ"ז/ניסן/תשע"ט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15D96-DF12-4B97-819D-B0ECBE738D9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15D4-6709-45A5-B72B-87C39E4DFECB}" type="datetimeFigureOut">
              <a:rPr lang="he-IL" smtClean="0"/>
              <a:t>כ"ז/ניסן/תשע"ט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15D96-DF12-4B97-819D-B0ECBE738D9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BF215D4-6709-45A5-B72B-87C39E4DFECB}" type="datetimeFigureOut">
              <a:rPr lang="he-IL" smtClean="0"/>
              <a:t>כ"ז/ניסן/תשע"ט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C615D96-DF12-4B97-819D-B0ECBE738D9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BF215D4-6709-45A5-B72B-87C39E4DFECB}" type="datetimeFigureOut">
              <a:rPr lang="he-IL" smtClean="0"/>
              <a:t>כ"ז/ניסן/תשע"ט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C615D96-DF12-4B97-819D-B0ECBE738D9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BF215D4-6709-45A5-B72B-87C39E4DFECB}" type="datetimeFigureOut">
              <a:rPr lang="he-IL" smtClean="0"/>
              <a:t>כ"ז/ניסן/תשע"ט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C615D96-DF12-4B97-819D-B0ECBE738D9E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noth.org.il/forms/" TargetMode="External"/><Relationship Id="rId2" Type="http://schemas.openxmlformats.org/officeDocument/2006/relationships/hyperlink" Target="https://www.kranoth.org.il/faq/#section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tagkal.co.il/wp-content/uploads/2018/08/%D7%93%D7%95%D7%97-%D7%9E%D7%A4%D7%92%D7%A9%D7%99-%D7%9E%D7%95%D7%A8%D7%94-%D7%90%D7%95-%D7%92%D7%A0%D7%A0%D7%AA-%D7%95%D7%97%D7%95%D7%A0%D7%9A-%D7%95%D7%95%D7%A8%D7%93.pdf" TargetMode="External"/><Relationship Id="rId2" Type="http://schemas.openxmlformats.org/officeDocument/2006/relationships/hyperlink" Target="http://stagkal.co.il/wp-content/uploads/2018/08/ChoveretChonchim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kal.co.il/wp-content/uploads/2019/03/%D7%93%D7%95%D7%97-%D7%9E%D7%9C%D7%95%D7%95%D7%94-%D7%A6%D7%A4%D7%99%D7%94-PDF.pdf" TargetMode="External"/><Relationship Id="rId2" Type="http://schemas.openxmlformats.org/officeDocument/2006/relationships/hyperlink" Target="http://edu.gov.il/special/Curriculum/Pages/hp.asp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kal.co.il/wp-content/uploads/2019/03/%D7%93%D7%95%D7%97-%D7%9E%D7%9C%D7%95%D7%95%D7%94-%D7%A6%D7%A4%D7%99%D7%94-PDF.pdf" TargetMode="External"/><Relationship Id="rId2" Type="http://schemas.openxmlformats.org/officeDocument/2006/relationships/hyperlink" Target="http://edu.gov.il/special/Curriculum/Pages/hp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kal.co.il/wp-content/uploads/2019/03/%D7%93%D7%95%D7%97-%D7%9E%D7%9C%D7%95%D7%95%D7%94-%D7%A6%D7%A4%D7%99%D7%94-PDF.pdf" TargetMode="External"/><Relationship Id="rId2" Type="http://schemas.openxmlformats.org/officeDocument/2006/relationships/hyperlink" Target="http://edu.gov.il/special/Curriculum/Pages/hp.a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tagkal.co.il/wp-content/uploads/2018/08/KliLehaarachatMitmachim.pdf" TargetMode="External"/><Relationship Id="rId2" Type="http://schemas.openxmlformats.org/officeDocument/2006/relationships/hyperlink" Target="http://stagkal.co.il/wp-content/uploads/2018/08/%D7%9E%D7%A9%D7%95%D7%91-%D7%94%D7%A2%D7%A8%D7%9B%D7%AA-%D7%90%D7%9E%D7%A6%D7%A2-%D7%A9%D7%A0%D7%94-%D7%9C%D7%9E%D7%AA%D7%9E%D7%97%D7%99%D7%9D-%D7%91%D7%91%D7%AA%D7%99-%D7%94%D7%A1%D7%A4%D7%A8-%D7%95%D7%95%D7%A8%D7%9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gkal.co.il/wp-content/uploads/2018/08/%D7%93%D7%95%D7%97-%D7%A6%D7%A4%D7%99%D7%94-%D7%97%D7%95%D7%A0%D7%9A-%D7%9E%D7%A0%D7%94%D7%9C-%D7%9E%D7%A4%D7%A7%D7%97%D7%AA-%D7%91%D7%91%D7%9E%D7%AA%D7%9E%D7%97%D7%94-%D7%A4%D7%93%D7%A3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kal.co.il/wp-content/uploads/2019/03/%D7%93%D7%95%D7%97-%D7%9E%D7%9C%D7%95%D7%95%D7%94-%D7%A6%D7%A4%D7%99%D7%94-PDF.pdf" TargetMode="External"/><Relationship Id="rId2" Type="http://schemas.openxmlformats.org/officeDocument/2006/relationships/hyperlink" Target="http://edu.gov.il/special/Curriculum/Pages/hp.asp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kal.co.il/wp-content/uploads/2019/03/%D7%93%D7%95%D7%97-%D7%9E%D7%9C%D7%95%D7%95%D7%94-%D7%A6%D7%A4%D7%99%D7%94-PDF.pdf" TargetMode="External"/><Relationship Id="rId2" Type="http://schemas.openxmlformats.org/officeDocument/2006/relationships/hyperlink" Target="http://edu.gov.il/special/Curriculum/Pages/hp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eyda.education.gov.il/files/minhelet/HaarachatMitmachim/HaarachtMitmachim/index.html" TargetMode="External"/><Relationship Id="rId2" Type="http://schemas.openxmlformats.org/officeDocument/2006/relationships/hyperlink" Target="http://cms.education.gov.il/EducationCMS/Units/HaarachatOvdeyHoraa/ovdioraa/harachat_mitmachim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gkal.co.il/wp-content/uploads/2019/04/%D7%94%D7%A2%D7%A8%D7%9B%D7%AA-%D7%9E%D7%AA%D7%9E%D7%97%D7%99%D7%9D-%D7%9E%D7%A7%D7%95%D7%A6%D7%A8%D7%AA-%D7%90%D7%A1%D7%AA%D7%99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tagkal.co.il/wp-content/uploads/2018/08/KliLehaarachatMitmachim.pdf" TargetMode="External"/><Relationship Id="rId2" Type="http://schemas.openxmlformats.org/officeDocument/2006/relationships/hyperlink" Target="http://cms.education.gov.il/EducationCMS/Units/HaarachatOvdeyHoraa/ovdioraa/harachat_mitmachim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yda.education.gov.il/files/minhelet/HaarachatMitmachim/HaarachtMitmachim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ms.education.gov.il/EducationCMS/Units/Staj/Mitmahim/MistabtimLavoda/misgarot.htm" TargetMode="External"/><Relationship Id="rId2" Type="http://schemas.openxmlformats.org/officeDocument/2006/relationships/hyperlink" Target="http://stagkal.co.il/%d7%9e%d7%95%d7%a1%d7%93%d7%95%d7%aa-%d7%9e%d7%95%d7%9b%d7%a8%d7%99%d7%9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ms.education.gov.il/EducationCMS/Units/Staj/AgafHitmahut/atarei_hitmachut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tagkal.co.il/wp-content/uploads/2018/08/KliLehaarachatMitmachim.pdf" TargetMode="External"/><Relationship Id="rId2" Type="http://schemas.openxmlformats.org/officeDocument/2006/relationships/hyperlink" Target="http://cms.education.gov.il/EducationCMS/Units/HaarachatOvdeyHoraa/ovdioraa/harachat_mitmachim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yda.education.gov.il/files/minhelet/HaarachatMitmachim/SelfHaarachatMit1/index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tagkal.co.il/wp-content/uploads/2018/08/KliLehaarachatMitmachim.pdf" TargetMode="External"/><Relationship Id="rId2" Type="http://schemas.openxmlformats.org/officeDocument/2006/relationships/hyperlink" Target="http://cms.education.gov.il/EducationCMS/Units/HaarachatOvdeyHoraa/ovdioraa/harachat_mitmachim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yda.education.gov.il/files/minhelet/HaarachatMitmachim/HaarachtMitmachim/index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tagkal.co.il/wp-content/uploads/2018/09/Madrich_Totzaot.pdf" TargetMode="External"/><Relationship Id="rId2" Type="http://schemas.openxmlformats.org/officeDocument/2006/relationships/hyperlink" Target="http://cms.education.gov.il/EducationCMS/Units/HaarachatOvdeyHoraa/ovdioraa/harachat_mitmachim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osheme@education.gov.il" TargetMode="External"/><Relationship Id="rId2" Type="http://schemas.openxmlformats.org/officeDocument/2006/relationships/hyperlink" Target="https://stagkal.co.il/%d7%a9%d7%90%d7%9c%d7%95%d7%aa-%d7%a0%d7%a4%d7%95%d7%a6%d7%95%d7%aa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stagkal.co.il/%d7%a9%d7%90%d7%9c%d7%95%d7%aa-%d7%a0%d7%a4%d7%95%d7%a6%d7%95%d7%aa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m.org.il/home_page.aspx?page=igm_wanted_teacher_index&amp;p1=10" TargetMode="External"/><Relationship Id="rId2" Type="http://schemas.openxmlformats.org/officeDocument/2006/relationships/hyperlink" Target="https://stagkal.co.il/%d7%a9%d7%90%d7%9c%d7%95%d7%aa-%d7%a0%d7%a4%d7%95%d7%a6%d7%95%d7%a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tu.org.il/?CategoryID=157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stagkal.co.il/%d7%a9%d7%90%d7%9c%d7%95%d7%aa-%d7%a0%d7%a4%d7%95%d7%a6%d7%95%d7%aa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kal.co.il/wp-content/uploads/2018/11/%D7%9E%D7%A1%D7%9E%D7%9A-%D7%9B%D7%95%D7%97-%D7%90%D7%93%D7%9D-%D7%94%D7%AA%D7%9E%D7%97%D7%95%D7%AA-%D7%95%D7%97%D7%95%D7%A0%D7%9B%D7%99%D7%9D.pdf" TargetMode="External"/><Relationship Id="rId2" Type="http://schemas.openxmlformats.org/officeDocument/2006/relationships/hyperlink" Target="https://stagkal.co.il/%d7%a9%d7%90%d7%9c%d7%95%d7%aa-%d7%a0%d7%a4%d7%95%d7%a6%d7%95%d7%aa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ms.education.gov.il/EducationCMS/Units/Staj/AgafHitmahut/baaley_Tafkidim/refferantim.htm" TargetMode="External"/><Relationship Id="rId2" Type="http://schemas.openxmlformats.org/officeDocument/2006/relationships/hyperlink" Target="https://stagkal.co.il/%d7%a9%d7%90%d7%9c%d7%95%d7%aa-%d7%a0%d7%a4%d7%95%d7%a6%d7%95%d7%a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stagkal.co.il/%d7%a9%d7%90%d7%9c%d7%95%d7%aa-%d7%a0%d7%a4%d7%95%d7%a6%d7%95%d7%aa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ms.education.gov.il/EducationCMS/Units/Staj/Mitmahim/LIkratHitmahut/tafkid_minhael.htm" TargetMode="External"/><Relationship Id="rId7" Type="http://schemas.openxmlformats.org/officeDocument/2006/relationships/hyperlink" Target="https://stagkal.co.il/%D7%97%D7%95%D7%A0%D7%9A-%D7%9E%D7%AA%D7%90%D7%99%D7%9D/" TargetMode="External"/><Relationship Id="rId2" Type="http://schemas.openxmlformats.org/officeDocument/2006/relationships/hyperlink" Target="https://stagkal.co.il/%D7%9C%D7%9E%D7%A0%D7%94%D7%9C-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gkal.co.il/%d7%9e%d7%a1%d7%9e%d7%9b%d7%99-%d7%94%d7%a9%d7%9b%d7%9c%d7%94/" TargetMode="External"/><Relationship Id="rId5" Type="http://schemas.openxmlformats.org/officeDocument/2006/relationships/hyperlink" Target="https://stagkal.co.il/wp-content/uploads/2019/01/%D7%A0%D7%95%D7%94%D7%9C-%D7%97%D7%95%D7%A0%D7%9B%D7%99%D7%9D-%D7%95%D7%9E%D7%AA%D7%9E%D7%97%D7%99%D7%9D-%D7%91%D7%97%D7%98%D7%99%D7%91%D7%95%D7%AA-%D7%94%D7%A2%D7%9C%D7%99%D7%95%D7%A0%D7%95%D7%AA-2.pdf" TargetMode="External"/><Relationship Id="rId4" Type="http://schemas.openxmlformats.org/officeDocument/2006/relationships/hyperlink" Target="https://stagkal.co.il/wp-content/uploads/2018/11/%D7%9E%D7%A1%D7%9E%D7%9A-%D7%9B%D7%95%D7%97-%D7%90%D7%93%D7%9D-%D7%94%D7%AA%D7%9E%D7%97%D7%95%D7%AA-%D7%95%D7%97%D7%95%D7%A0%D7%9B%D7%99%D7%9D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ms.education.gov.il/EducationCMS/Units/Staj/Mitmahim/Honhim/" TargetMode="External"/><Relationship Id="rId2" Type="http://schemas.openxmlformats.org/officeDocument/2006/relationships/hyperlink" Target="http://stagkal.co.il/?p=3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gkal.co.il/wp-content/uploads/2018/08/%D7%93%D7%95%D7%97-%D7%9E%D7%A4%D7%92%D7%A9%D7%99-%D7%9E%D7%95%D7%A8%D7%94-%D7%90%D7%95-%D7%92%D7%A0%D7%A0%D7%AA-%D7%95%D7%97%D7%95%D7%A0%D7%9A-%D7%95%D7%95%D7%A8%D7%93.pdf" TargetMode="External"/><Relationship Id="rId5" Type="http://schemas.openxmlformats.org/officeDocument/2006/relationships/hyperlink" Target="https://stagkal.co.il/%D7%9C%D7%9E%D7%95%D7%A8%D7%94-%D7%94%D7%97%D7%95%D7%A0%D7%9A-1/" TargetMode="External"/><Relationship Id="rId4" Type="http://schemas.openxmlformats.org/officeDocument/2006/relationships/hyperlink" Target="http://stagkal.co.il/wp-content/uploads/2018/08/ChoveretChonchim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il/sites/pohnet/HachsharaHitmachutKnisaLehoraa/Pages/KlitatOvh.aspx" TargetMode="External"/><Relationship Id="rId2" Type="http://schemas.openxmlformats.org/officeDocument/2006/relationships/hyperlink" Target="http://apps.education.gov.il/TikNet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gkal.co.il/%d7%9e%d7%a1%d7%9e%d7%9b%d7%99-%d7%94%d7%a9%d7%9b%d7%9c%d7%94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agkal.co.il/wp-content/uploads/2018/08/%D7%AA%D7%9C%D7%A4%D7%99%D7%95%D7%AA-%D7%98%D7%95%D7%A4%D7%A1-%D7%90%D7%99%D7%A9%D7%95%D7%A8-%D7%9E%D7%A1%D7%92%D7%A8%D7%AA-%D7%94%D7%AA%D7%9E%D7%97%D7%95%D7%AA-310718.pdf" TargetMode="External"/><Relationship Id="rId2" Type="http://schemas.openxmlformats.org/officeDocument/2006/relationships/hyperlink" Target="http://stagkal.co.il/%ef%bf%bc%ef%bf%bc%d7%94%d7%a0%d7%97%d7%99%d7%95%d7%aa-%d7%9c%d7%a1%d7%98%d7%95%d7%93%d7%a0%d7%98-%d7%99%d7%aa-%d7%9c%d7%9e%d7%99%d7%9c%d7%95%d7%99-%d7%98%d7%95%d7%a4%d7%a1-%d7%a4%d7%a8%d7%98%d7%9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rvices.education.gov.il/_layouts/FormServer.aspx?XsnLocation=https://services.education.gov.il/FormServerTemplates/EDU.MinhalHachsharaPituach.AinTet.ishurMisgeretStaj.xs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il/sites/pohnet/SacharleovdeiMedina/Pages/TlushSachar.aspx" TargetMode="External"/><Relationship Id="rId2" Type="http://schemas.openxmlformats.org/officeDocument/2006/relationships/hyperlink" Target="http://cms.education.gov.il/EducationCMS/Units/Staj/Mitmahim/MistabtimLavoda/misgarot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gun-hamorim.org.il/?pg=subscription&amp;categoryid=607" TargetMode="External"/><Relationship Id="rId2" Type="http://schemas.openxmlformats.org/officeDocument/2006/relationships/hyperlink" Target="http://www.itu.org.il/?CategoryID=18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6965245" cy="1850557"/>
          </a:xfrm>
        </p:spPr>
        <p:txBody>
          <a:bodyPr>
            <a:noAutofit/>
          </a:bodyPr>
          <a:lstStyle/>
          <a:p>
            <a:r>
              <a:rPr lang="he-I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he-I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e-IL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he-IL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e-I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כנס סטודנטים</a:t>
            </a:r>
            <a:r>
              <a:rPr lang="he-IL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he-IL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e-I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מכללת גבעת וושינגטון</a:t>
            </a:r>
            <a:r>
              <a:rPr lang="he-IL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he-IL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e-I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he-I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e-I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he-I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e-I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מאי 2019</a:t>
            </a:r>
            <a:endParaRPr lang="he-IL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1081087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19756"/>
            <a:ext cx="804863" cy="1030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44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הצטרפתי לקרן השתלמות</a:t>
            </a:r>
            <a:r>
              <a:rPr lang="he-IL" b="1" cap="all" dirty="0"/>
              <a:t/>
            </a:r>
            <a:br>
              <a:rPr lang="he-IL" b="1" cap="al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אם </a:t>
            </a:r>
            <a:r>
              <a:rPr lang="he-IL" dirty="0"/>
              <a:t>משכורתי משולמת ישירות ממשרד החינוך אני זכאי להצטרף לקרן השתלמות (זכאות זו היא גם בחלק מהרשויות המקומיות)</a:t>
            </a:r>
          </a:p>
          <a:p>
            <a:r>
              <a:rPr lang="he-IL" dirty="0"/>
              <a:t>על קרן ההשתלמות אפשר לקרוא </a:t>
            </a:r>
            <a:r>
              <a:rPr lang="he-IL" dirty="0">
                <a:hlinkClick r:id="rId2"/>
              </a:rPr>
              <a:t>כאן </a:t>
            </a:r>
            <a:r>
              <a:rPr lang="he-IL" dirty="0"/>
              <a:t>להצטרפות לקרן ההשתלמות </a:t>
            </a:r>
            <a:r>
              <a:rPr lang="he-IL" dirty="0">
                <a:hlinkClick r:id="rId3"/>
              </a:rPr>
              <a:t>לחצו כאן</a:t>
            </a:r>
            <a:endParaRPr lang="he-IL" dirty="0"/>
          </a:p>
          <a:p>
            <a:r>
              <a:rPr lang="he-IL" dirty="0"/>
              <a:t>המועד האחרון להצטרפות הוא </a:t>
            </a:r>
            <a:r>
              <a:rPr lang="he-IL" dirty="0" smtClean="0"/>
              <a:t>30/12/19</a:t>
            </a:r>
            <a:endParaRPr lang="he-IL" dirty="0"/>
          </a:p>
          <a:p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98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החונך נפגש איתי בכל שבוע</a:t>
            </a:r>
            <a:r>
              <a:rPr lang="he-IL" b="1" cap="all" dirty="0"/>
              <a:t/>
            </a:r>
            <a:br>
              <a:rPr lang="he-IL" b="1" cap="al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בכל </a:t>
            </a:r>
            <a:r>
              <a:rPr lang="he-IL" dirty="0"/>
              <a:t>שבוע אני נפגש עם החונך על פי המתווה המוצע </a:t>
            </a:r>
            <a:r>
              <a:rPr lang="he-IL" dirty="0">
                <a:hlinkClick r:id="rId2"/>
              </a:rPr>
              <a:t>בחוברת החונכות</a:t>
            </a:r>
            <a:r>
              <a:rPr lang="he-IL" dirty="0"/>
              <a:t> (עמ' 11-16).</a:t>
            </a:r>
          </a:p>
          <a:p>
            <a:r>
              <a:rPr lang="he-IL" dirty="0"/>
              <a:t>את נושאי הפגישה אני מתעד בכתב על פי הטופס </a:t>
            </a:r>
            <a:r>
              <a:rPr lang="he-IL" dirty="0">
                <a:hlinkClick r:id="rId3"/>
              </a:rPr>
              <a:t>דו"ח מפגשי חונך ומתמחה</a:t>
            </a:r>
            <a:r>
              <a:rPr lang="he-IL" dirty="0"/>
              <a:t> המצוי גם בטפסים שבאתר הסטאז'</a:t>
            </a:r>
          </a:p>
          <a:p>
            <a:r>
              <a:rPr lang="he-IL" dirty="0"/>
              <a:t>תיעוד הפגישות נעשה על פי הדרכת מנחה הסדנה.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967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cap="all" dirty="0"/>
              <a:t>התצפית הראשונה של החונך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הכנתי </a:t>
            </a:r>
            <a:r>
              <a:rPr lang="he-IL" dirty="0"/>
              <a:t>מערך שיעור  ונעזרתי ב</a:t>
            </a:r>
            <a:r>
              <a:rPr lang="he-IL" dirty="0">
                <a:hlinkClick r:id="rId2"/>
              </a:rPr>
              <a:t>תיק תכניות הלימודים המקוון של משרד החינוך</a:t>
            </a:r>
            <a:r>
              <a:rPr lang="he-IL" dirty="0"/>
              <a:t>.</a:t>
            </a:r>
          </a:p>
          <a:p>
            <a:r>
              <a:rPr lang="he-IL" dirty="0"/>
              <a:t>החונך צפה בי בשיעור בפעם הראשונה, נתן לי משוב ומילא </a:t>
            </a:r>
            <a:r>
              <a:rPr lang="he-IL" dirty="0">
                <a:hlinkClick r:id="rId3"/>
              </a:rPr>
              <a:t>דו"ח מלווה צפייה בשיעור מתמחה</a:t>
            </a:r>
            <a:r>
              <a:rPr lang="he-IL" dirty="0"/>
              <a:t>.</a:t>
            </a:r>
          </a:p>
          <a:p>
            <a:r>
              <a:rPr lang="he-IL" dirty="0"/>
              <a:t>עותק מהדו"ח נשאר אצלי, ממנו אלמד על נקודות </a:t>
            </a:r>
            <a:r>
              <a:rPr lang="he-IL" dirty="0" err="1"/>
              <a:t>החוזקה</a:t>
            </a:r>
            <a:r>
              <a:rPr lang="he-IL" dirty="0"/>
              <a:t> שלי ועל התנהגויות הטעונות שיפור.</a:t>
            </a:r>
          </a:p>
          <a:p>
            <a:r>
              <a:rPr lang="he-IL" dirty="0"/>
              <a:t>העותק השני של הדו"ח נשאר אצל החונך למעקב.</a:t>
            </a:r>
          </a:p>
        </p:txBody>
      </p:sp>
    </p:spTree>
    <p:extLst>
      <p:ext uri="{BB962C8B-B14F-4D97-AF65-F5344CB8AC3E}">
        <p14:creationId xmlns:p14="http://schemas.microsoft.com/office/powerpoint/2010/main" val="38222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cap="all" dirty="0"/>
              <a:t>התצפית הראשונה של המנהל</a:t>
            </a:r>
            <a:br>
              <a:rPr lang="he-IL" b="1" cap="al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הכנתי </a:t>
            </a:r>
            <a:r>
              <a:rPr lang="he-IL" dirty="0"/>
              <a:t>מערך שיעור  ונעזרתי ב</a:t>
            </a:r>
            <a:r>
              <a:rPr lang="he-IL" dirty="0">
                <a:hlinkClick r:id="rId2"/>
              </a:rPr>
              <a:t>תיק תכניות הלימודים המקוון של משרד החינוך</a:t>
            </a:r>
            <a:r>
              <a:rPr lang="he-IL" dirty="0"/>
              <a:t>.</a:t>
            </a:r>
          </a:p>
          <a:p>
            <a:r>
              <a:rPr lang="he-IL" dirty="0"/>
              <a:t>בצפיית המנהל במחצית זו, השתדלתי להביא לידי ביטוי את נקודות </a:t>
            </a:r>
            <a:r>
              <a:rPr lang="he-IL" dirty="0" err="1"/>
              <a:t>החוזקה</a:t>
            </a:r>
            <a:r>
              <a:rPr lang="he-IL" dirty="0"/>
              <a:t> שלי, ולשפר את הטעון שיפור בהתאם לשיחת  המשוב והנחיית החונך.</a:t>
            </a:r>
          </a:p>
          <a:p>
            <a:r>
              <a:rPr lang="he-IL" dirty="0"/>
              <a:t>המנהל צפה בי בשיעור בפעם הראשונה במחצית זאת, נתן לי משוב ומילא </a:t>
            </a:r>
            <a:r>
              <a:rPr lang="he-IL" dirty="0">
                <a:hlinkClick r:id="rId3"/>
              </a:rPr>
              <a:t>דו"ח מלווה צפייה בשיעור מתמחה</a:t>
            </a:r>
            <a:r>
              <a:rPr lang="he-IL" dirty="0"/>
              <a:t> .</a:t>
            </a:r>
          </a:p>
          <a:p>
            <a:r>
              <a:rPr lang="he-IL" dirty="0"/>
              <a:t>עותק מהדו"ח נשאר אצלי ממנו אלמד על נקודות </a:t>
            </a:r>
            <a:r>
              <a:rPr lang="he-IL" dirty="0" err="1"/>
              <a:t>החוזקה</a:t>
            </a:r>
            <a:r>
              <a:rPr lang="he-IL" dirty="0"/>
              <a:t> שלי ועל התנהגויות הטעונות שיפור לקראת הצפייה הנוספת של המנהל.</a:t>
            </a:r>
          </a:p>
          <a:p>
            <a:r>
              <a:rPr lang="he-IL" dirty="0"/>
              <a:t>העותק השני של הדו"ח נשאר אצל המנהל למעקב.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264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cap="all" dirty="0"/>
              <a:t>התצפית </a:t>
            </a:r>
            <a:r>
              <a:rPr lang="he-IL" b="1" cap="all" dirty="0" err="1"/>
              <a:t>השניה</a:t>
            </a:r>
            <a:r>
              <a:rPr lang="he-IL" b="1" cap="all" dirty="0"/>
              <a:t> של החונך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e-IL" b="1" dirty="0" smtClean="0"/>
              <a:t>הכנתי </a:t>
            </a:r>
            <a:r>
              <a:rPr lang="he-IL" b="1" dirty="0"/>
              <a:t>מערך שיעור  ונעזרתי ב</a:t>
            </a:r>
            <a:r>
              <a:rPr lang="he-IL" b="1" dirty="0">
                <a:hlinkClick r:id="rId2"/>
              </a:rPr>
              <a:t>תיק תכניות הלימודים המקוון של משרד החינוך</a:t>
            </a:r>
            <a:r>
              <a:rPr lang="he-IL" b="1" dirty="0"/>
              <a:t>.</a:t>
            </a:r>
          </a:p>
          <a:p>
            <a:r>
              <a:rPr lang="he-IL" b="1" dirty="0"/>
              <a:t>בצפיית החונך השנייה השתדלתי להביא לידי ביטוי את נקודות </a:t>
            </a:r>
            <a:r>
              <a:rPr lang="he-IL" b="1" dirty="0" err="1"/>
              <a:t>החוזקה</a:t>
            </a:r>
            <a:r>
              <a:rPr lang="he-IL" b="1" dirty="0"/>
              <a:t> שלי, ולשפר את הטעון שיפור בהתאם לשיחת המשוב שלאחר הצפייה הראשונה.</a:t>
            </a:r>
          </a:p>
          <a:p>
            <a:r>
              <a:rPr lang="he-IL" b="1" dirty="0"/>
              <a:t>החונך צפה בי בשיעור בפעם השנייה במחצית זאת נתן לי משוב ומילא </a:t>
            </a:r>
            <a:r>
              <a:rPr lang="he-IL" b="1" dirty="0">
                <a:hlinkClick r:id="rId3"/>
              </a:rPr>
              <a:t>דו"ח מלווה צפייה בשיעור מתמחה</a:t>
            </a:r>
            <a:r>
              <a:rPr lang="he-IL" b="1" dirty="0"/>
              <a:t>. </a:t>
            </a:r>
          </a:p>
          <a:p>
            <a:r>
              <a:rPr lang="he-IL" b="1" dirty="0"/>
              <a:t>החונך הנחה אותי לקראת צפיית המנהל.(צפיית המנהל יכולה להתבצע גם עם צפיית החונך)</a:t>
            </a:r>
          </a:p>
          <a:p>
            <a:r>
              <a:rPr lang="he-IL" b="1" dirty="0"/>
              <a:t>עותק מהדו"ח נשאר אצלי ממנו אלמד על נקודות </a:t>
            </a:r>
            <a:r>
              <a:rPr lang="he-IL" b="1" dirty="0" err="1"/>
              <a:t>החוזקה</a:t>
            </a:r>
            <a:r>
              <a:rPr lang="he-IL" b="1" dirty="0"/>
              <a:t> שלי ועל התנהגויות הטעונות שיפור.</a:t>
            </a:r>
          </a:p>
          <a:p>
            <a:r>
              <a:rPr lang="he-IL" b="1" dirty="0"/>
              <a:t>עותק השני של הדו"ח נשאר אצל החונך למעקב.</a:t>
            </a:r>
          </a:p>
          <a:p>
            <a:r>
              <a:rPr lang="he-IL" b="1" dirty="0"/>
              <a:t/>
            </a:r>
            <a:br>
              <a:rPr lang="he-IL" b="1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72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הערכת אמצע שנה</a:t>
            </a:r>
            <a:r>
              <a:rPr lang="he-IL" b="1" cap="all" dirty="0"/>
              <a:t/>
            </a:r>
            <a:br>
              <a:rPr lang="he-IL" b="1" cap="all" dirty="0"/>
            </a:br>
            <a:r>
              <a:rPr lang="he-IL" sz="2200" b="1" dirty="0">
                <a:solidFill>
                  <a:srgbClr val="FF0000"/>
                </a:solidFill>
              </a:rPr>
              <a:t>יש לבצע עד ה- 15 לינואר</a:t>
            </a:r>
            <a:r>
              <a:rPr lang="he-IL" b="1" dirty="0"/>
              <a:t/>
            </a:r>
            <a:br>
              <a:rPr lang="he-IL" b="1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החונך </a:t>
            </a:r>
            <a:r>
              <a:rPr lang="he-IL" dirty="0"/>
              <a:t>והמנהל מילאו את </a:t>
            </a:r>
            <a:r>
              <a:rPr lang="he-IL" dirty="0">
                <a:hlinkClick r:id="rId2"/>
              </a:rPr>
              <a:t>משוב הערכת אמצע השנה</a:t>
            </a:r>
            <a:r>
              <a:rPr lang="he-IL" dirty="0"/>
              <a:t> על כל פרטיו כולל חתימות על ההערכה.</a:t>
            </a:r>
          </a:p>
          <a:p>
            <a:r>
              <a:rPr lang="he-IL" dirty="0"/>
              <a:t>החונך נעזר </a:t>
            </a:r>
            <a:r>
              <a:rPr lang="he-IL" dirty="0">
                <a:hlinkClick r:id="rId3"/>
              </a:rPr>
              <a:t>בכלי להערכת המתמחים.</a:t>
            </a:r>
            <a:endParaRPr lang="he-IL" dirty="0"/>
          </a:p>
          <a:p>
            <a:r>
              <a:rPr lang="he-IL" dirty="0"/>
              <a:t>כל זאת לאחר ש:</a:t>
            </a:r>
          </a:p>
          <a:p>
            <a:pPr lvl="1"/>
            <a:r>
              <a:rPr lang="he-IL" dirty="0"/>
              <a:t>החונך צפה בי לפחות 2 צפיות ומילא </a:t>
            </a:r>
            <a:r>
              <a:rPr lang="he-IL" dirty="0">
                <a:hlinkClick r:id="rId4"/>
              </a:rPr>
              <a:t>דו"ח צפייה בשיעור</a:t>
            </a:r>
            <a:endParaRPr lang="he-IL" dirty="0"/>
          </a:p>
          <a:p>
            <a:pPr lvl="1"/>
            <a:r>
              <a:rPr lang="he-IL" dirty="0"/>
              <a:t>עותק מהדו"ח אצלי ועותק שני אצל החונך.</a:t>
            </a:r>
          </a:p>
          <a:p>
            <a:pPr lvl="1"/>
            <a:r>
              <a:rPr lang="he-IL" dirty="0"/>
              <a:t>המנהל צפה בי לפחות פעם אחת ומילא </a:t>
            </a:r>
            <a:r>
              <a:rPr lang="he-IL" dirty="0">
                <a:hlinkClick r:id="rId4"/>
              </a:rPr>
              <a:t>דו"ח צפייה בשיעור</a:t>
            </a:r>
            <a:r>
              <a:rPr lang="he-IL" dirty="0"/>
              <a:t> עותק מהדו"ח אצלי ועותק שני אצל המנהל.</a:t>
            </a:r>
          </a:p>
          <a:p>
            <a:pPr lvl="1"/>
            <a:r>
              <a:rPr lang="he-IL" dirty="0"/>
              <a:t>צילמתי ושמרתי לעצמי עותק של ההערכה.</a:t>
            </a:r>
          </a:p>
          <a:p>
            <a:r>
              <a:rPr lang="he-IL" dirty="0"/>
              <a:t>מסרתי את טופס משוב הערכת אמצע השנה המקורי למכללה באמצעות מנחה הסדנה.</a:t>
            </a:r>
          </a:p>
        </p:txBody>
      </p:sp>
    </p:spTree>
    <p:extLst>
      <p:ext uri="{BB962C8B-B14F-4D97-AF65-F5344CB8AC3E}">
        <p14:creationId xmlns:p14="http://schemas.microsoft.com/office/powerpoint/2010/main" val="2384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התצפית </a:t>
            </a:r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השלישית והרביעית </a:t>
            </a:r>
            <a:r>
              <a:rPr lang="he-I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של החונך</a:t>
            </a:r>
            <a:r>
              <a:rPr lang="he-IL" b="1" cap="all" dirty="0"/>
              <a:t/>
            </a:r>
            <a:br>
              <a:rPr lang="he-IL" b="1" cap="al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e-IL" b="1" dirty="0" smtClean="0"/>
              <a:t>הכנתי </a:t>
            </a:r>
            <a:r>
              <a:rPr lang="he-IL" b="1" dirty="0"/>
              <a:t>מערך שיעור  ונעזרתי ב</a:t>
            </a:r>
            <a:r>
              <a:rPr lang="he-IL" b="1" dirty="0">
                <a:hlinkClick r:id="rId2"/>
              </a:rPr>
              <a:t>תיק תכניות הלימודים המקוון של משרד החינוך</a:t>
            </a:r>
            <a:r>
              <a:rPr lang="he-IL" b="1" dirty="0"/>
              <a:t>.</a:t>
            </a:r>
          </a:p>
          <a:p>
            <a:r>
              <a:rPr lang="he-IL" b="1" dirty="0"/>
              <a:t>בצפיית החונך הרביעית השתדלתי להביא לידי ביטוי את נקודות </a:t>
            </a:r>
            <a:r>
              <a:rPr lang="he-IL" b="1" dirty="0" err="1"/>
              <a:t>החוזקה</a:t>
            </a:r>
            <a:r>
              <a:rPr lang="he-IL" b="1" dirty="0"/>
              <a:t> שלי, ולשפר את הטעון שיפור בהתאם להדרכת החונך מהצפיות הקודמות. </a:t>
            </a:r>
          </a:p>
          <a:p>
            <a:r>
              <a:rPr lang="he-IL" b="1" dirty="0"/>
              <a:t>החונך צפה בי בשיעור בפעם הרביעית מתחילת השנה, נתן לי משוב ומילא </a:t>
            </a:r>
            <a:r>
              <a:rPr lang="he-IL" b="1" dirty="0">
                <a:hlinkClick r:id="rId3"/>
              </a:rPr>
              <a:t>דו"ח מלווה צפייה בשיעור מתמחה</a:t>
            </a:r>
            <a:r>
              <a:rPr lang="he-IL" b="1" dirty="0"/>
              <a:t>.</a:t>
            </a:r>
          </a:p>
          <a:p>
            <a:r>
              <a:rPr lang="he-IL" b="1" dirty="0"/>
              <a:t>החונך הנחה אותי לקראת צפיית המנהל ולקראת ההערכה המסכמת.(צפיית המנהל יכולה להתבצע גם עם צפיית החונך)</a:t>
            </a:r>
          </a:p>
          <a:p>
            <a:r>
              <a:rPr lang="he-IL" b="1" dirty="0"/>
              <a:t>עותק מהדו"ח נשאר אצלי ממנו אלמד על נקודות </a:t>
            </a:r>
            <a:r>
              <a:rPr lang="he-IL" b="1" dirty="0" err="1"/>
              <a:t>החוזקה</a:t>
            </a:r>
            <a:r>
              <a:rPr lang="he-IL" b="1" dirty="0"/>
              <a:t> שלי ועל התנהגויות הטעונות שיפור.</a:t>
            </a:r>
          </a:p>
          <a:p>
            <a:r>
              <a:rPr lang="he-IL" b="1" dirty="0"/>
              <a:t>עותק השני של הדו"ח נשאר אצל החונך למעקב.</a:t>
            </a:r>
          </a:p>
          <a:p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56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התצפית </a:t>
            </a:r>
            <a:r>
              <a:rPr lang="he-IL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השניה</a:t>
            </a:r>
            <a:r>
              <a:rPr lang="he-I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של המנהל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הכנתי </a:t>
            </a:r>
            <a:r>
              <a:rPr lang="he-IL" dirty="0"/>
              <a:t>מערך שיעור  ונעזרתי ב</a:t>
            </a:r>
            <a:r>
              <a:rPr lang="he-IL" dirty="0">
                <a:hlinkClick r:id="rId2"/>
              </a:rPr>
              <a:t>תיק תכניות הלימודים המקוון של משרד החינוך</a:t>
            </a:r>
            <a:r>
              <a:rPr lang="he-IL" dirty="0"/>
              <a:t>.</a:t>
            </a:r>
          </a:p>
          <a:p>
            <a:r>
              <a:rPr lang="he-IL" dirty="0"/>
              <a:t>בצפיית המנהל במחצית זו השתדלתי להביא לידי ביטוי את נקודות </a:t>
            </a:r>
            <a:r>
              <a:rPr lang="he-IL" dirty="0" err="1"/>
              <a:t>החוזקה</a:t>
            </a:r>
            <a:r>
              <a:rPr lang="he-IL" dirty="0"/>
              <a:t> שלי, ולשפר את הטעון שיפור בהתאם לשיחת המשוב של המנהל והחונך.</a:t>
            </a:r>
          </a:p>
          <a:p>
            <a:r>
              <a:rPr lang="he-IL" dirty="0"/>
              <a:t>המנהל צפה בי, נתן לי משוב ומילא </a:t>
            </a:r>
            <a:r>
              <a:rPr lang="he-IL" dirty="0">
                <a:hlinkClick r:id="rId3"/>
              </a:rPr>
              <a:t>דו"ח מלווה צפייה בשיעור מתמחה</a:t>
            </a:r>
            <a:r>
              <a:rPr lang="he-IL" dirty="0"/>
              <a:t>.</a:t>
            </a:r>
          </a:p>
          <a:p>
            <a:r>
              <a:rPr lang="he-IL" dirty="0"/>
              <a:t>עותק מהדו"ח נשאר אצלי ממנו אלמד על נקודות </a:t>
            </a:r>
            <a:r>
              <a:rPr lang="he-IL" dirty="0" err="1"/>
              <a:t>החוזקה</a:t>
            </a:r>
            <a:r>
              <a:rPr lang="he-IL" dirty="0"/>
              <a:t> שלי ועל התנהגויות הטעונות שיפור להמשך עבודתי בהוראה.</a:t>
            </a:r>
          </a:p>
          <a:p>
            <a:r>
              <a:rPr lang="he-IL" dirty="0"/>
              <a:t>עותק השני של הדו"ח נשאר אצל המנהל למעקב.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318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המנהל פתח את ההערכה המסכמת</a:t>
            </a:r>
            <a:br>
              <a:rPr lang="he-I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he-I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e-IL" dirty="0" smtClean="0"/>
              <a:t>ההערכה </a:t>
            </a:r>
            <a:r>
              <a:rPr lang="he-IL" dirty="0"/>
              <a:t>המסכמת מתבצעת בצורה מקוונת .</a:t>
            </a:r>
          </a:p>
          <a:p>
            <a:r>
              <a:rPr lang="he-IL" dirty="0"/>
              <a:t>אגף התמחות בהוראה נותן הדרכה למנהלים ולמתמחים המעוניינים בהכרת התהליך הטכנולוגי שבאמצעותו מתבצעת ההדרכה ההערכה.</a:t>
            </a:r>
          </a:p>
          <a:p>
            <a:r>
              <a:rPr lang="he-IL" dirty="0"/>
              <a:t>תהליך ההערכה מתחיל בפתיחת המערכת על ידי המנהל באמצעות </a:t>
            </a:r>
            <a:r>
              <a:rPr lang="he-IL" dirty="0">
                <a:hlinkClick r:id="rId2"/>
              </a:rPr>
              <a:t>מערכת הערכת מורים מתמחים</a:t>
            </a:r>
            <a:endParaRPr lang="he-IL" dirty="0"/>
          </a:p>
          <a:p>
            <a:r>
              <a:rPr lang="he-IL" dirty="0"/>
              <a:t>בשלב ראשון המנהל מגדיר במערכת מיהו המתמחה ומיהו החונך (ללא שלב זה אין אפשרות להמשיך את ההערכה].</a:t>
            </a:r>
          </a:p>
          <a:p>
            <a:r>
              <a:rPr lang="he-IL" dirty="0"/>
              <a:t>להכרת התהליך </a:t>
            </a:r>
            <a:r>
              <a:rPr lang="he-IL" b="1" dirty="0"/>
              <a:t>מומלץ מאוד</a:t>
            </a:r>
            <a:r>
              <a:rPr lang="he-IL" dirty="0"/>
              <a:t> לצפות  בסרטון ההדרכה לצפייה </a:t>
            </a:r>
            <a:r>
              <a:rPr lang="he-IL" dirty="0">
                <a:hlinkClick r:id="rId3"/>
              </a:rPr>
              <a:t>לחצו כאן</a:t>
            </a:r>
            <a:endParaRPr lang="he-IL" dirty="0"/>
          </a:p>
          <a:p>
            <a:r>
              <a:rPr lang="he-IL" dirty="0"/>
              <a:t>למצגת הדרכה מקוצרת להערכה מסכמת (</a:t>
            </a:r>
            <a:r>
              <a:rPr lang="en-US" dirty="0"/>
              <a:t>PDF)</a:t>
            </a:r>
            <a:r>
              <a:rPr lang="he-IL" dirty="0">
                <a:hlinkClick r:id="rId4"/>
              </a:rPr>
              <a:t>לחצו כאן</a:t>
            </a:r>
            <a:r>
              <a:rPr lang="he-IL" dirty="0"/>
              <a:t> 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43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הערכה מסכמת של החונך</a:t>
            </a:r>
            <a:br>
              <a:rPr lang="he-I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he-I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החונך </a:t>
            </a:r>
            <a:r>
              <a:rPr lang="he-IL" dirty="0"/>
              <a:t>נכנס באמצעות הקוד והסיסמא שלו ל</a:t>
            </a:r>
            <a:r>
              <a:rPr lang="he-IL" dirty="0">
                <a:hlinkClick r:id="rId2"/>
              </a:rPr>
              <a:t>מערכת הערכת מורים מתמחים</a:t>
            </a:r>
            <a:r>
              <a:rPr lang="he-IL" dirty="0"/>
              <a:t> וממלא את הערכה שלו על המתמחה .</a:t>
            </a:r>
          </a:p>
          <a:p>
            <a:r>
              <a:rPr lang="he-IL" dirty="0"/>
              <a:t>החונך נעזר ב</a:t>
            </a:r>
            <a:r>
              <a:rPr lang="he-IL" dirty="0">
                <a:hlinkClick r:id="rId3"/>
              </a:rPr>
              <a:t>כלי להערכת מתמחים</a:t>
            </a:r>
            <a:r>
              <a:rPr lang="he-IL" dirty="0"/>
              <a:t> למילוי ההערכה ו</a:t>
            </a:r>
            <a:r>
              <a:rPr lang="he-IL" dirty="0">
                <a:hlinkClick r:id="rId4"/>
              </a:rPr>
              <a:t>בסרטון ההדרכה למילוי ההערכה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5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מציאת מקום עבודה</a:t>
            </a:r>
            <a:b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he-I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e-IL" dirty="0" smtClean="0"/>
          </a:p>
          <a:p>
            <a:r>
              <a:rPr lang="he-IL" dirty="0" smtClean="0"/>
              <a:t>המוסד </a:t>
            </a:r>
            <a:r>
              <a:rPr lang="he-IL" dirty="0"/>
              <a:t>מוכר על ידי משרד החינוך ומאושר על ידי אגף התמחות￼￼￼ בהוראה.</a:t>
            </a:r>
          </a:p>
          <a:p>
            <a:pPr lvl="1"/>
            <a:r>
              <a:rPr lang="he-IL" dirty="0">
                <a:hlinkClick r:id="rId2"/>
              </a:rPr>
              <a:t>למוסדות המוכרים לחץ כאן.</a:t>
            </a:r>
            <a:endParaRPr lang="he-IL" dirty="0"/>
          </a:p>
          <a:p>
            <a:pPr lvl="1"/>
            <a:r>
              <a:rPr lang="he-IL" dirty="0">
                <a:hlinkClick r:id="rId3"/>
              </a:rPr>
              <a:t>להסבר מפורט יותר לחץ כאן.</a:t>
            </a:r>
            <a:endParaRPr lang="he-IL" dirty="0"/>
          </a:p>
          <a:p>
            <a:r>
              <a:rPr lang="he-IL" dirty="0"/>
              <a:t>בהיקף של 1/3 משרה לפחות</a:t>
            </a:r>
          </a:p>
          <a:p>
            <a:r>
              <a:rPr lang="he-IL" dirty="0"/>
              <a:t>למשך 6 חודשים לפחות</a:t>
            </a:r>
          </a:p>
          <a:p>
            <a:r>
              <a:rPr lang="he-IL" dirty="0"/>
              <a:t>במקצוע ההתמחות</a:t>
            </a:r>
          </a:p>
          <a:p>
            <a:r>
              <a:rPr lang="he-IL" dirty="0"/>
              <a:t>בשכבת הגיל המתאימה</a:t>
            </a:r>
          </a:p>
          <a:p>
            <a:r>
              <a:rPr lang="he-IL" dirty="0"/>
              <a:t>נרשמתי לסדנת </a:t>
            </a:r>
            <a:r>
              <a:rPr lang="he-IL" dirty="0" err="1"/>
              <a:t>סטאז</a:t>
            </a:r>
            <a:r>
              <a:rPr lang="he-IL" dirty="0"/>
              <a:t>' </a:t>
            </a:r>
            <a:r>
              <a:rPr lang="he-IL" dirty="0">
                <a:hlinkClick r:id="rId4"/>
              </a:rPr>
              <a:t>במכללה או באוניברסיטה</a:t>
            </a:r>
            <a:endParaRPr lang="he-IL" dirty="0"/>
          </a:p>
          <a:p>
            <a:endParaRPr lang="he-I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הערכה מסכמת של המתמחה</a:t>
            </a:r>
            <a:br>
              <a:rPr lang="he-I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he-I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נכנסתי </a:t>
            </a:r>
            <a:r>
              <a:rPr lang="he-IL" dirty="0"/>
              <a:t>ל</a:t>
            </a:r>
            <a:r>
              <a:rPr lang="he-IL" dirty="0">
                <a:hlinkClick r:id="rId2"/>
              </a:rPr>
              <a:t>מערכת הערכת מורים מתמחים</a:t>
            </a:r>
            <a:r>
              <a:rPr lang="he-IL" dirty="0"/>
              <a:t> באמצעות הקוד וסיסמה שלי ומילאתי הערכה עצמית.</a:t>
            </a:r>
          </a:p>
          <a:p>
            <a:r>
              <a:rPr lang="he-IL" dirty="0"/>
              <a:t>נעזרתי ב</a:t>
            </a:r>
            <a:r>
              <a:rPr lang="he-IL" dirty="0">
                <a:hlinkClick r:id="rId3"/>
              </a:rPr>
              <a:t>כלי להערכת מתמחים</a:t>
            </a:r>
            <a:r>
              <a:rPr lang="he-IL" dirty="0"/>
              <a:t> למילוי ההערכה וב</a:t>
            </a:r>
            <a:r>
              <a:rPr lang="he-IL" dirty="0">
                <a:hlinkClick r:id="rId4"/>
              </a:rPr>
              <a:t>סרטון ההדרכה למילוי ההערכה עצמית של המתמחה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16346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e-I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הערכה מסכמת של המנהל</a:t>
            </a:r>
            <a:r>
              <a:rPr lang="he-IL" b="1" cap="all" dirty="0"/>
              <a:t/>
            </a:r>
            <a:br>
              <a:rPr lang="he-IL" b="1" cap="all" dirty="0"/>
            </a:br>
            <a:r>
              <a:rPr lang="he-IL" sz="3100" b="1" dirty="0">
                <a:solidFill>
                  <a:srgbClr val="FF0000"/>
                </a:solidFill>
              </a:rPr>
              <a:t>יש לבצע עד סוף יוני</a:t>
            </a:r>
            <a:r>
              <a:rPr lang="he-IL" b="1" dirty="0"/>
              <a:t/>
            </a:r>
            <a:br>
              <a:rPr lang="he-IL" b="1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b="1" dirty="0" smtClean="0"/>
              <a:t>הודעתי </a:t>
            </a:r>
            <a:r>
              <a:rPr lang="he-IL" b="1" dirty="0"/>
              <a:t>למנהל שהחונך ואני מלאנו את ההערכה המסכמת. כעת עליו להיכנס בשנית למערכת ולמלא את הערכתו על המתמחה ולסגור את ההערכה</a:t>
            </a:r>
            <a:r>
              <a:rPr lang="he-IL" b="1" dirty="0" smtClean="0"/>
              <a:t>.</a:t>
            </a:r>
            <a:endParaRPr lang="he-IL" b="1" dirty="0"/>
          </a:p>
          <a:p>
            <a:r>
              <a:rPr lang="he-IL" b="1" dirty="0"/>
              <a:t>המנהל נכנס באמצעות הקוד והסיסמא שלו ל</a:t>
            </a:r>
            <a:r>
              <a:rPr lang="he-IL" b="1" dirty="0">
                <a:hlinkClick r:id="rId2"/>
              </a:rPr>
              <a:t>מערכת הערכת מורים מתמחים</a:t>
            </a:r>
            <a:r>
              <a:rPr lang="he-IL" b="1" dirty="0"/>
              <a:t> וממלא את הערכתו.</a:t>
            </a:r>
          </a:p>
          <a:p>
            <a:r>
              <a:rPr lang="he-IL" b="1" dirty="0"/>
              <a:t>המנהל נעזר ב</a:t>
            </a:r>
            <a:r>
              <a:rPr lang="he-IL" b="1" dirty="0">
                <a:hlinkClick r:id="rId3"/>
              </a:rPr>
              <a:t>כלי להערכת מתמחים</a:t>
            </a:r>
            <a:r>
              <a:rPr lang="he-IL" b="1" dirty="0"/>
              <a:t> למילוי ההערכה ו</a:t>
            </a:r>
            <a:r>
              <a:rPr lang="he-IL" b="1" dirty="0">
                <a:hlinkClick r:id="rId4"/>
              </a:rPr>
              <a:t>בסרטון ההדרכה למילוי ההערכה שבאתר אגף ההתמחות בהוראה</a:t>
            </a:r>
            <a:endParaRPr lang="he-IL" b="1" dirty="0"/>
          </a:p>
          <a:p>
            <a:r>
              <a:rPr lang="he-IL" b="1" dirty="0"/>
              <a:t>המנהל סוגר את ההערכה ובוחר באחת מהאפשרויות:</a:t>
            </a:r>
          </a:p>
          <a:p>
            <a:pPr lvl="1"/>
            <a:r>
              <a:rPr lang="he-IL" b="1" dirty="0"/>
              <a:t>המתמחה עבר בהצלחה</a:t>
            </a:r>
          </a:p>
          <a:p>
            <a:pPr lvl="1"/>
            <a:r>
              <a:rPr lang="he-IL" b="1" dirty="0"/>
              <a:t>המתמחה עבר בהצטיינות</a:t>
            </a:r>
          </a:p>
          <a:p>
            <a:pPr lvl="1"/>
            <a:r>
              <a:rPr lang="he-IL" b="1" dirty="0"/>
              <a:t>המתמחה נדרש לשנת התמחות נוספת</a:t>
            </a:r>
          </a:p>
          <a:p>
            <a:pPr lvl="1"/>
            <a:r>
              <a:rPr lang="he-IL" b="1" dirty="0"/>
              <a:t>המתמחה נכשל</a:t>
            </a:r>
          </a:p>
        </p:txBody>
      </p:sp>
    </p:spTree>
    <p:extLst>
      <p:ext uri="{BB962C8B-B14F-4D97-AF65-F5344CB8AC3E}">
        <p14:creationId xmlns:p14="http://schemas.microsoft.com/office/powerpoint/2010/main" val="749816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בקשה </a:t>
            </a:r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לרישיון </a:t>
            </a:r>
            <a:r>
              <a:rPr lang="he-I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הוראה</a:t>
            </a:r>
            <a:r>
              <a:rPr lang="he-IL" b="1" cap="all" dirty="0"/>
              <a:t/>
            </a:r>
            <a:br>
              <a:rPr lang="he-IL" b="1" cap="al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e-IL" b="1" dirty="0" smtClean="0"/>
              <a:t>נכנסתי </a:t>
            </a:r>
            <a:r>
              <a:rPr lang="he-IL" b="1" dirty="0"/>
              <a:t>ל</a:t>
            </a:r>
            <a:r>
              <a:rPr lang="he-IL" b="1" dirty="0">
                <a:hlinkClick r:id="rId2"/>
              </a:rPr>
              <a:t>מערכת הערכת מורים מתמחים</a:t>
            </a:r>
            <a:r>
              <a:rPr lang="he-IL" b="1" dirty="0"/>
              <a:t> באמצעות הקוד וסיסמה ראיתי שעברתי בהצלחה את ההתמחות. </a:t>
            </a:r>
            <a:r>
              <a:rPr lang="he-IL" b="1" dirty="0">
                <a:hlinkClick r:id="rId3"/>
              </a:rPr>
              <a:t>להסבר מפורט של התהליך לחץ כאן</a:t>
            </a:r>
            <a:endParaRPr lang="he-IL" b="1" dirty="0"/>
          </a:p>
          <a:p>
            <a:r>
              <a:rPr lang="he-IL" b="1" dirty="0"/>
              <a:t>הדפסתי את תוצאות ההערכה.</a:t>
            </a:r>
          </a:p>
          <a:p>
            <a:r>
              <a:rPr lang="he-IL" b="1" dirty="0" err="1"/>
              <a:t>מלאתי</a:t>
            </a:r>
            <a:r>
              <a:rPr lang="he-IL" b="1" dirty="0"/>
              <a:t> בקשה לרישיון הוראה שנמצאת אחרי דף תוצאות ההערכה.</a:t>
            </a:r>
          </a:p>
          <a:p>
            <a:r>
              <a:rPr lang="he-IL" b="1" dirty="0"/>
              <a:t>צרפתי לבקשה:</a:t>
            </a:r>
          </a:p>
          <a:p>
            <a:pPr lvl="1"/>
            <a:r>
              <a:rPr lang="he-IL" b="1" dirty="0"/>
              <a:t>תואר או אישור זכאות לתואר</a:t>
            </a:r>
          </a:p>
          <a:p>
            <a:pPr lvl="1"/>
            <a:r>
              <a:rPr lang="he-IL" b="1" dirty="0"/>
              <a:t>תעודת הוראה או אישור זכאות לתעודת הוראה</a:t>
            </a:r>
          </a:p>
          <a:p>
            <a:pPr lvl="1"/>
            <a:r>
              <a:rPr lang="he-IL" b="1" dirty="0"/>
              <a:t>אישור תוצאת ההערכה שהדפסתי</a:t>
            </a:r>
          </a:p>
          <a:p>
            <a:pPr lvl="1"/>
            <a:r>
              <a:rPr lang="he-IL" b="1" dirty="0"/>
              <a:t>אישור ממנחה הסדנה שסיימתי את חובות הסדנה</a:t>
            </a:r>
          </a:p>
          <a:p>
            <a:r>
              <a:rPr lang="he-IL" b="1" dirty="0"/>
              <a:t>שלחתי את הבקשה אל:</a:t>
            </a:r>
          </a:p>
          <a:p>
            <a:pPr lvl="1"/>
            <a:r>
              <a:rPr lang="he-IL" b="1" dirty="0"/>
              <a:t>גב' מירב יצחקי מנהלת ענף הסמכה ורישיונות לעיסוק בהוראה, אגף בכיר לכוח אדם בהוראה משרד החינוך התרבות והספורט ירושלים, 91911</a:t>
            </a:r>
          </a:p>
        </p:txBody>
      </p:sp>
    </p:spTree>
    <p:extLst>
      <p:ext uri="{BB962C8B-B14F-4D97-AF65-F5344CB8AC3E}">
        <p14:creationId xmlns:p14="http://schemas.microsoft.com/office/powerpoint/2010/main" val="20369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128792" cy="4752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6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hlinkClick r:id="rId2"/>
              </a:rPr>
              <a:t>מי זכאי לפטור </a:t>
            </a:r>
            <a:r>
              <a:rPr lang="he-IL" b="1" dirty="0" err="1">
                <a:hlinkClick r:id="rId2"/>
              </a:rPr>
              <a:t>מסטאז</a:t>
            </a:r>
            <a:r>
              <a:rPr lang="he-IL" b="1" dirty="0">
                <a:hlinkClick r:id="rId2"/>
              </a:rPr>
              <a:t>'?￼</a:t>
            </a:r>
            <a:r>
              <a:rPr lang="he-IL" b="1" dirty="0"/>
              <a:t/>
            </a:r>
            <a:br>
              <a:rPr lang="he-IL" b="1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2119257"/>
            <a:ext cx="7200800" cy="3603812"/>
          </a:xfrm>
        </p:spPr>
        <p:txBody>
          <a:bodyPr/>
          <a:lstStyle/>
          <a:p>
            <a:r>
              <a:rPr lang="he-IL" b="1" dirty="0" smtClean="0"/>
              <a:t>פטורים </a:t>
            </a:r>
            <a:r>
              <a:rPr lang="he-IL" b="1" dirty="0"/>
              <a:t>מהתמחות:</a:t>
            </a:r>
            <a:endParaRPr lang="he-IL" dirty="0"/>
          </a:p>
          <a:p>
            <a:r>
              <a:rPr lang="he-IL" dirty="0"/>
              <a:t>עובדי הוראה קבועים במערכת החינוך</a:t>
            </a:r>
          </a:p>
          <a:p>
            <a:r>
              <a:rPr lang="he-IL" dirty="0"/>
              <a:t>עובדי הוראה בעלי ותק של 5 שנים בהוראה.</a:t>
            </a:r>
          </a:p>
          <a:p>
            <a:r>
              <a:rPr lang="he-IL" dirty="0"/>
              <a:t>לקבלת פטור לזכאים יש לפנות אל המפקח מר משה מאיר בדוא"ל</a:t>
            </a:r>
            <a:r>
              <a:rPr lang="en-US" dirty="0">
                <a:hlinkClick r:id="rId3"/>
              </a:rPr>
              <a:t>mosheme@education.gov.il</a:t>
            </a:r>
            <a:endParaRPr lang="en-US" dirty="0"/>
          </a:p>
          <a:p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750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he-IL" b="1" dirty="0">
                <a:hlinkClick r:id="rId2"/>
              </a:rPr>
              <a:t>כמה שעות זה שליש משרה?￼</a:t>
            </a:r>
            <a:r>
              <a:rPr lang="he-IL" b="1" dirty="0"/>
              <a:t/>
            </a:r>
            <a:br>
              <a:rPr lang="he-IL" b="1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43608" y="1484784"/>
            <a:ext cx="7128792" cy="3758015"/>
          </a:xfrm>
        </p:spPr>
        <p:txBody>
          <a:bodyPr>
            <a:normAutofit fontScale="70000" lnSpcReduction="20000"/>
          </a:bodyPr>
          <a:lstStyle/>
          <a:p>
            <a:r>
              <a:rPr lang="he-IL" dirty="0" smtClean="0"/>
              <a:t>על </a:t>
            </a:r>
            <a:r>
              <a:rPr lang="he-IL" dirty="0"/>
              <a:t>פי הסכם "</a:t>
            </a:r>
            <a:r>
              <a:rPr lang="he-IL" b="1" dirty="0"/>
              <a:t>אופק חדש</a:t>
            </a:r>
            <a:r>
              <a:rPr lang="he-IL" dirty="0"/>
              <a:t>" :</a:t>
            </a:r>
          </a:p>
          <a:p>
            <a:pPr lvl="1"/>
            <a:r>
              <a:rPr lang="he-IL" b="1" dirty="0"/>
              <a:t>מנהלת גן</a:t>
            </a:r>
            <a:r>
              <a:rPr lang="he-IL" dirty="0"/>
              <a:t>– 10 שעות עבודה בגן הילדים.</a:t>
            </a:r>
          </a:p>
          <a:p>
            <a:pPr lvl="1"/>
            <a:r>
              <a:rPr lang="he-IL" b="1" dirty="0"/>
              <a:t>גננת משלימה</a:t>
            </a:r>
            <a:r>
              <a:rPr lang="he-IL" dirty="0"/>
              <a:t>– 11 שעות עבודה בגן הילדים.</a:t>
            </a:r>
          </a:p>
          <a:p>
            <a:pPr lvl="1"/>
            <a:r>
              <a:rPr lang="he-IL" b="1" dirty="0"/>
              <a:t> יסודי</a:t>
            </a:r>
            <a:r>
              <a:rPr lang="he-IL" dirty="0"/>
              <a:t>– 8 שעות הוראה בכיתה+ 2 שעות פרטניות+ 2 שעות שהיה = סך </a:t>
            </a:r>
            <a:r>
              <a:rPr lang="he-IL" dirty="0" err="1"/>
              <a:t>הכל</a:t>
            </a:r>
            <a:r>
              <a:rPr lang="he-IL" dirty="0"/>
              <a:t> 12 שעות.</a:t>
            </a:r>
          </a:p>
          <a:p>
            <a:pPr lvl="1"/>
            <a:r>
              <a:rPr lang="he-IL" b="1" dirty="0"/>
              <a:t>חטיבת ביניים</a:t>
            </a:r>
            <a:r>
              <a:rPr lang="he-IL" dirty="0"/>
              <a:t>– 7 שעות הוראה בכיתה+ 2 שעות פרטניות+ 3 שעות שהיה= סך </a:t>
            </a:r>
            <a:r>
              <a:rPr lang="he-IL" dirty="0" err="1"/>
              <a:t>הכל</a:t>
            </a:r>
            <a:r>
              <a:rPr lang="he-IL" dirty="0"/>
              <a:t> 12 שעות.</a:t>
            </a:r>
          </a:p>
          <a:p>
            <a:r>
              <a:rPr lang="he-IL" dirty="0"/>
              <a:t>על פי רפורמת </a:t>
            </a:r>
            <a:r>
              <a:rPr lang="he-IL" b="1" dirty="0"/>
              <a:t>"עוז לתמורה":</a:t>
            </a:r>
            <a:endParaRPr lang="he-IL" dirty="0"/>
          </a:p>
          <a:p>
            <a:pPr lvl="1"/>
            <a:r>
              <a:rPr lang="he-IL" b="1" dirty="0"/>
              <a:t>חטיבה עליונה</a:t>
            </a:r>
            <a:r>
              <a:rPr lang="he-IL" dirty="0"/>
              <a:t>– 8 שעות הוראה בכיתה+ 2 שעות פרטניות+ 3.5 שעות תומכות הוראה= סך </a:t>
            </a:r>
            <a:r>
              <a:rPr lang="he-IL" dirty="0" err="1"/>
              <a:t>הכל</a:t>
            </a:r>
            <a:r>
              <a:rPr lang="he-IL" dirty="0"/>
              <a:t> 13.5 שעות.</a:t>
            </a:r>
          </a:p>
          <a:p>
            <a:r>
              <a:rPr lang="he-IL" b="1" dirty="0"/>
              <a:t>מסגרת ללא רפורמה</a:t>
            </a:r>
            <a:r>
              <a:rPr lang="he-IL" dirty="0"/>
              <a:t> (כמו </a:t>
            </a:r>
            <a:r>
              <a:rPr lang="he-IL" dirty="0" err="1"/>
              <a:t>תל"ן</a:t>
            </a:r>
            <a:r>
              <a:rPr lang="he-IL" dirty="0"/>
              <a:t>,) </a:t>
            </a:r>
            <a:br>
              <a:rPr lang="he-IL" dirty="0"/>
            </a:br>
            <a:r>
              <a:rPr lang="he-IL" dirty="0"/>
              <a:t>היקף שליש משרה: 10 שעות הוראה ביסודי ובקדם יסודי, ו-8 שעות הוראה בעל יסודי</a:t>
            </a:r>
            <a:r>
              <a:rPr lang="he-IL" dirty="0" smtClean="0"/>
              <a:t>.</a:t>
            </a:r>
          </a:p>
          <a:p>
            <a:endParaRPr lang="he-IL" dirty="0"/>
          </a:p>
          <a:p>
            <a:pPr algn="ctr"/>
            <a:r>
              <a:rPr lang="he-IL" dirty="0" smtClean="0"/>
              <a:t>קבלת קהל במשרד החינוך בב"ש רח' </a:t>
            </a:r>
            <a:r>
              <a:rPr lang="he-IL" dirty="0" err="1" smtClean="0"/>
              <a:t>התקוה</a:t>
            </a:r>
            <a:r>
              <a:rPr lang="he-IL" dirty="0" smtClean="0"/>
              <a:t> 3י</a:t>
            </a:r>
          </a:p>
          <a:p>
            <a:pPr marL="0" indent="0" algn="ctr">
              <a:buNone/>
            </a:pPr>
            <a:r>
              <a:rPr lang="he-IL" dirty="0" smtClean="0"/>
              <a:t>מי שני בין השעות : 13</a:t>
            </a:r>
            <a:r>
              <a:rPr lang="he-IL" dirty="0" smtClean="0">
                <a:sym typeface="Wingdings" panose="05000000000000000000" pitchFamily="2" charset="2"/>
              </a:rPr>
              <a:t>:00-17:30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459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hlinkClick r:id="rId2"/>
              </a:rPr>
              <a:t>איך והיכן מוצאים מקום עבודה?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43608" y="1916832"/>
            <a:ext cx="7200800" cy="35182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e-IL" b="1" dirty="0">
                <a:hlinkClick r:id="rId2"/>
              </a:rPr>
              <a:t/>
            </a:r>
            <a:br>
              <a:rPr lang="he-IL" b="1" dirty="0">
                <a:hlinkClick r:id="rId2"/>
              </a:rPr>
            </a:br>
            <a:r>
              <a:rPr lang="he-IL" b="1" dirty="0" smtClean="0">
                <a:hlinkClick r:id="rId2"/>
              </a:rPr>
              <a:t>￼</a:t>
            </a:r>
            <a:endParaRPr lang="he-IL" b="1" dirty="0"/>
          </a:p>
          <a:p>
            <a:r>
              <a:rPr lang="he-IL" b="1" dirty="0"/>
              <a:t>מחפשים מקום עבודה באתרים של</a:t>
            </a:r>
            <a:r>
              <a:rPr lang="he-IL" dirty="0"/>
              <a:t>:</a:t>
            </a:r>
          </a:p>
          <a:p>
            <a:pPr lvl="1"/>
            <a:r>
              <a:rPr lang="he-IL" dirty="0">
                <a:hlinkClick r:id="rId3"/>
              </a:rPr>
              <a:t>ארגון המורים לחץ כאן</a:t>
            </a:r>
            <a:endParaRPr lang="he-IL" dirty="0"/>
          </a:p>
          <a:p>
            <a:pPr lvl="1"/>
            <a:r>
              <a:rPr lang="he-IL" dirty="0">
                <a:hlinkClick r:id="rId4"/>
              </a:rPr>
              <a:t>הסתדרות המורים לחץ כאן</a:t>
            </a:r>
            <a:endParaRPr lang="he-IL" dirty="0"/>
          </a:p>
          <a:p>
            <a:r>
              <a:rPr lang="he-IL" b="1" dirty="0"/>
              <a:t>פונים</a:t>
            </a:r>
            <a:endParaRPr lang="he-IL" dirty="0"/>
          </a:p>
          <a:p>
            <a:pPr lvl="1"/>
            <a:r>
              <a:rPr lang="he-IL" b="1" dirty="0"/>
              <a:t>בגיל הרך</a:t>
            </a:r>
            <a:r>
              <a:rPr lang="he-IL" dirty="0"/>
              <a:t> – למפקחת בחינוך הקדם יסודי שבמחוז שברצונך לעבוד.</a:t>
            </a:r>
          </a:p>
          <a:p>
            <a:pPr lvl="1"/>
            <a:r>
              <a:rPr lang="he-IL" b="1" dirty="0"/>
              <a:t>בחינוך היסודי הרגיל</a:t>
            </a:r>
            <a:r>
              <a:rPr lang="he-IL" dirty="0"/>
              <a:t> – למנהל/ת ביה"ס</a:t>
            </a:r>
          </a:p>
          <a:p>
            <a:pPr lvl="1"/>
            <a:r>
              <a:rPr lang="he-IL" b="1" dirty="0"/>
              <a:t>בבתי הספר העל יסודי</a:t>
            </a:r>
            <a:r>
              <a:rPr lang="he-IL" dirty="0"/>
              <a:t> –למנהל/ת ביה"ס ולמפקח/ת</a:t>
            </a:r>
          </a:p>
          <a:p>
            <a:pPr lvl="1"/>
            <a:r>
              <a:rPr lang="he-IL" b="1" dirty="0"/>
              <a:t>במוסדות החינוך המיוחד</a:t>
            </a:r>
            <a:r>
              <a:rPr lang="he-IL" dirty="0"/>
              <a:t> – למנהל/ת, מפקח/ת </a:t>
            </a:r>
            <a:r>
              <a:rPr lang="he-IL" dirty="0" err="1"/>
              <a:t>חנ"מ</a:t>
            </a:r>
            <a:r>
              <a:rPr lang="he-IL" dirty="0"/>
              <a:t>, </a:t>
            </a:r>
            <a:r>
              <a:rPr lang="he-IL" dirty="0" err="1"/>
              <a:t>ומתי"א</a:t>
            </a:r>
            <a:r>
              <a:rPr lang="he-IL" dirty="0"/>
              <a:t> </a:t>
            </a:r>
            <a:r>
              <a:rPr lang="he-IL" dirty="0" err="1"/>
              <a:t>שבאיזור</a:t>
            </a:r>
            <a:endParaRPr lang="he-IL" dirty="0"/>
          </a:p>
          <a:p>
            <a:pPr lvl="1"/>
            <a:r>
              <a:rPr lang="he-IL" b="1" dirty="0"/>
              <a:t>בהוראת אמנות</a:t>
            </a:r>
            <a:r>
              <a:rPr lang="he-IL" dirty="0"/>
              <a:t> – למפקחת לאומנות במחוז שברצונך לעבוד.</a:t>
            </a:r>
          </a:p>
          <a:p>
            <a:pPr lvl="1"/>
            <a:r>
              <a:rPr lang="he-IL" b="1" dirty="0"/>
              <a:t>בהוראת אנגלית</a:t>
            </a:r>
            <a:r>
              <a:rPr lang="he-IL" dirty="0"/>
              <a:t> – למפקח/ת לאנגלית במחוז שברצונך לעבוד.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3989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817582"/>
            <a:ext cx="7776863" cy="1202485"/>
          </a:xfrm>
        </p:spPr>
        <p:txBody>
          <a:bodyPr>
            <a:normAutofit/>
          </a:bodyPr>
          <a:lstStyle/>
          <a:p>
            <a:r>
              <a:rPr lang="he-IL" sz="3600" b="1" dirty="0">
                <a:hlinkClick r:id="rId2"/>
              </a:rPr>
              <a:t>האם אפשר להתמחות ביותר ממוסד אחד?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71600" y="2119257"/>
            <a:ext cx="7272808" cy="36038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e-IL" b="1" dirty="0"/>
          </a:p>
          <a:p>
            <a:r>
              <a:rPr lang="he-IL" dirty="0"/>
              <a:t>אפשר לעבוד ביותר ממוסד אחד בשנת הסטאז' הן במקביל והן בזה אחר זה.</a:t>
            </a:r>
          </a:p>
          <a:p>
            <a:r>
              <a:rPr lang="he-IL" dirty="0"/>
              <a:t>יש להקפיד לרשום בתחילת העבודה את כל המוסדות בטופס אישור מסגרת ההתמחות (המקוון) (למתמחים במכללות יש למלא טופס נפרד לכל מוסד)</a:t>
            </a:r>
          </a:p>
          <a:p>
            <a:r>
              <a:rPr lang="he-IL" dirty="0"/>
              <a:t>רצוי שהמורה החונך והליכי ההערכה יהיו במוסד שבו מועסק המתמחה במספר השעות הרב ביותר</a:t>
            </a:r>
          </a:p>
          <a:p>
            <a:r>
              <a:rPr lang="he-IL" dirty="0"/>
              <a:t>המתמחה יכול לקבל חוות דעת על עבודתו מהממונים עליו בכל אחד מהמוסדות הנוספים שבהם הוא מועסק ויצרף אותה לטופסי ההערכה במוסד שבו נעשה הליך הערכתו.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44186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hlinkClick r:id="rId2"/>
              </a:rPr>
              <a:t>מי יכול לשמש כמורה חונך?￼</a:t>
            </a:r>
            <a:r>
              <a:rPr lang="he-IL" b="1" dirty="0"/>
              <a:t/>
            </a:r>
            <a:br>
              <a:rPr lang="he-IL" b="1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3568" y="2119257"/>
            <a:ext cx="7776864" cy="3830024"/>
          </a:xfrm>
        </p:spPr>
        <p:txBody>
          <a:bodyPr>
            <a:normAutofit fontScale="77500" lnSpcReduction="20000"/>
          </a:bodyPr>
          <a:lstStyle/>
          <a:p>
            <a:r>
              <a:rPr lang="he-IL" dirty="0" smtClean="0"/>
              <a:t>מי </a:t>
            </a:r>
            <a:r>
              <a:rPr lang="he-IL" dirty="0"/>
              <a:t>שעונה על כל התנאים הבאים:</a:t>
            </a:r>
          </a:p>
          <a:p>
            <a:r>
              <a:rPr lang="he-IL" dirty="0"/>
              <a:t>מורה/גננת בפועל, המועסק על ידי משרד החינוך או הבעלות ואינו בשבתון או בפנסיה.</a:t>
            </a:r>
          </a:p>
          <a:p>
            <a:r>
              <a:rPr lang="he-IL" dirty="0"/>
              <a:t>בעל תעודת הוראה או רישיון לעיסוק בהוראה.</a:t>
            </a:r>
          </a:p>
          <a:p>
            <a:r>
              <a:rPr lang="he-IL" dirty="0"/>
              <a:t>בעל ותק של ארבע שנים לפחות בהוראה.</a:t>
            </a:r>
          </a:p>
          <a:p>
            <a:r>
              <a:rPr lang="he-IL" dirty="0"/>
              <a:t>בעל ניסיון בהוראה בשכבת הגיל ובחלק ממקצועות ההוראה שהמתמחה מלמד.</a:t>
            </a:r>
          </a:p>
          <a:p>
            <a:r>
              <a:rPr lang="he-IL" dirty="0"/>
              <a:t>בעל גישה חיובית לקליטת עובדי הוראה חדשים, מתוך רצון להעצים עמיתים להצלחה בהוראה.</a:t>
            </a:r>
          </a:p>
          <a:p>
            <a:r>
              <a:rPr lang="he-IL" dirty="0"/>
              <a:t>בוגר קורס להכשרת "חונכים ומלווים" מאחד המוסדות האקדמיים להכשרת מורים, או לחלופין לומד במקביל לעבודתו כחונך בקורס להכשרת "חונכים ומלווים" באחד המוסדות האקדמיים להכשרת מורים.</a:t>
            </a:r>
          </a:p>
          <a:p>
            <a:r>
              <a:rPr lang="he-IL" b="1" dirty="0"/>
              <a:t>מנהל ביה"ס, סגן ראשון או מפקחת הגן אינם יכולים לשמש כחונכים!!!</a:t>
            </a:r>
            <a:endParaRPr lang="he-IL" dirty="0"/>
          </a:p>
          <a:p>
            <a:r>
              <a:rPr lang="he-IL" dirty="0"/>
              <a:t>לתנאים נוספים </a:t>
            </a:r>
            <a:r>
              <a:rPr lang="he-IL" dirty="0">
                <a:hlinkClick r:id="rId3"/>
              </a:rPr>
              <a:t>לחץ כאן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42231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hlinkClick r:id="rId2"/>
              </a:rPr>
              <a:t>מי הם בעלי התפקידים הקשורים ישירות למתמחה?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55576" y="2119257"/>
            <a:ext cx="7560840" cy="3603812"/>
          </a:xfrm>
        </p:spPr>
        <p:txBody>
          <a:bodyPr>
            <a:normAutofit fontScale="92500" lnSpcReduction="20000"/>
          </a:bodyPr>
          <a:lstStyle/>
          <a:p>
            <a:r>
              <a:rPr lang="he-IL" b="1" dirty="0" smtClean="0">
                <a:hlinkClick r:id="rId2"/>
              </a:rPr>
              <a:t>￼</a:t>
            </a:r>
            <a:endParaRPr lang="he-IL" b="1" dirty="0"/>
          </a:p>
          <a:p>
            <a:r>
              <a:rPr lang="he-IL" b="1" dirty="0"/>
              <a:t>מנהל ביה"ס או מפקחת גני הילדים</a:t>
            </a:r>
            <a:r>
              <a:rPr lang="he-IL" dirty="0"/>
              <a:t>– מקבלים וקולטים את המתמחה ומעריכים אותו 2 פעמים במהלך ההתמחות.</a:t>
            </a:r>
          </a:p>
          <a:p>
            <a:r>
              <a:rPr lang="he-IL" b="1" dirty="0"/>
              <a:t>מורה חונך או גננת חונכת</a:t>
            </a:r>
            <a:r>
              <a:rPr lang="he-IL" dirty="0"/>
              <a:t>– מלווים את המתמחה בכל שבוע ומעריכים אותו 4 פעמים במהלך ההתמחות.</a:t>
            </a:r>
          </a:p>
          <a:p>
            <a:r>
              <a:rPr lang="he-IL" b="1" dirty="0"/>
              <a:t>מנחה סדנת ההתמחות</a:t>
            </a:r>
            <a:r>
              <a:rPr lang="he-IL" dirty="0"/>
              <a:t>– מלווים ומנחים את המתמחים בסדנת התמיכה הקבוצתית שבמוסד האקדמי.</a:t>
            </a:r>
          </a:p>
          <a:p>
            <a:r>
              <a:rPr lang="he-IL" b="1" dirty="0"/>
              <a:t>רכז ההתמחות במוסד האקדמי</a:t>
            </a:r>
            <a:r>
              <a:rPr lang="he-IL" dirty="0"/>
              <a:t>– מאשר את המועמד להתמחות ומנהל את מערך התמיכה שבסדנאות.</a:t>
            </a:r>
          </a:p>
          <a:p>
            <a:r>
              <a:rPr lang="he-IL" b="1" dirty="0"/>
              <a:t>מדריכים רפרנטים במחוזות משרד החינוך</a:t>
            </a:r>
            <a:r>
              <a:rPr lang="he-IL" dirty="0"/>
              <a:t> – מתאמים בין מחוזות משרד החינוך למתמחים. </a:t>
            </a:r>
            <a:r>
              <a:rPr lang="he-IL" dirty="0">
                <a:hlinkClick r:id="rId3"/>
              </a:rPr>
              <a:t>לרשימה לחץ כאן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1390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תקופות אשר לא יחשבו לתקופת </a:t>
            </a:r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ההתמחות</a:t>
            </a:r>
            <a:endParaRPr lang="he-I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71600" y="2708920"/>
            <a:ext cx="6700461" cy="3603812"/>
          </a:xfrm>
        </p:spPr>
        <p:txBody>
          <a:bodyPr/>
          <a:lstStyle/>
          <a:p>
            <a:r>
              <a:rPr lang="he-IL" dirty="0" smtClean="0"/>
              <a:t>מילוי </a:t>
            </a:r>
            <a:r>
              <a:rPr lang="he-IL" dirty="0"/>
              <a:t>מקום של חופשת לידה פחות משלושה חודשים</a:t>
            </a:r>
          </a:p>
          <a:p>
            <a:r>
              <a:rPr lang="he-IL" dirty="0"/>
              <a:t>מילוי מקום יומי/ מוסד ימי מחלה</a:t>
            </a:r>
          </a:p>
          <a:p>
            <a:r>
              <a:rPr lang="he-IL" dirty="0"/>
              <a:t>העסקה בחודשים יולי אוגוסט (לדוגמה- ביה"ס של החופש הגדול)</a:t>
            </a:r>
          </a:p>
        </p:txBody>
      </p:sp>
    </p:spTree>
    <p:extLst>
      <p:ext uri="{BB962C8B-B14F-4D97-AF65-F5344CB8AC3E}">
        <p14:creationId xmlns:p14="http://schemas.microsoft.com/office/powerpoint/2010/main" val="10492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hlinkClick r:id="rId2"/>
              </a:rPr>
              <a:t>מתי ואיך מקבלים קביעות ?￼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63040" y="2119257"/>
            <a:ext cx="6565344" cy="3603812"/>
          </a:xfrm>
        </p:spPr>
        <p:txBody>
          <a:bodyPr>
            <a:normAutofit lnSpcReduction="10000"/>
          </a:bodyPr>
          <a:lstStyle/>
          <a:p>
            <a:r>
              <a:rPr lang="he-IL" dirty="0" smtClean="0"/>
              <a:t>בסוף </a:t>
            </a:r>
            <a:r>
              <a:rPr lang="he-IL" dirty="0"/>
              <a:t>השנה שלאחר ההתמחות (לאחר שתי שנות עבודה) מתקיים תהליך הערכה לקראת מתן קביעות במערכת החינוך</a:t>
            </a:r>
            <a:r>
              <a:rPr lang="he-IL" dirty="0" smtClean="0"/>
              <a:t>.</a:t>
            </a:r>
          </a:p>
          <a:p>
            <a:r>
              <a:rPr lang="he-IL" dirty="0" smtClean="0"/>
              <a:t> </a:t>
            </a:r>
            <a:r>
              <a:rPr lang="he-IL" dirty="0"/>
              <a:t>תהליך ההערכה לקראת קביעות יקבע האם עובד ההוראה יקבל מעמד של עובד הוראה קבוע במערכת החינוך או שעליו לצאת מן המערכת</a:t>
            </a:r>
            <a:r>
              <a:rPr lang="he-IL" dirty="0" smtClean="0"/>
              <a:t>.</a:t>
            </a:r>
          </a:p>
          <a:p>
            <a:r>
              <a:rPr lang="he-IL" dirty="0" smtClean="0"/>
              <a:t> </a:t>
            </a:r>
            <a:r>
              <a:rPr lang="he-IL" dirty="0"/>
              <a:t>במקרי ספק ייקבע כי עובד ההוראה החדש נדרש לשנת ניסיון נוספת. במקרה זה – יקבל עובד ההוראה המשך של ליווי אישי על ידי מלווה שיסייע לו בשנת הניסיון הנוספת .</a:t>
            </a:r>
          </a:p>
        </p:txBody>
      </p:sp>
    </p:spTree>
    <p:extLst>
      <p:ext uri="{BB962C8B-B14F-4D97-AF65-F5344CB8AC3E}">
        <p14:creationId xmlns:p14="http://schemas.microsoft.com/office/powerpoint/2010/main" val="1584078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תודה על ההקשבה!</a:t>
            </a:r>
            <a:endParaRPr lang="he-I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09801" y="1844824"/>
            <a:ext cx="6196405" cy="3603812"/>
          </a:xfrm>
        </p:spPr>
        <p:txBody>
          <a:bodyPr/>
          <a:lstStyle/>
          <a:p>
            <a:pPr marL="0" indent="0" algn="ctr">
              <a:buNone/>
            </a:pPr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מוריה זגורי</a:t>
            </a:r>
          </a:p>
          <a:p>
            <a:pPr marL="0" indent="0" algn="ctr">
              <a:buNone/>
            </a:pPr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052-4531527</a:t>
            </a:r>
          </a:p>
          <a:p>
            <a:pPr marL="0" indent="0" algn="ctr">
              <a:buNone/>
            </a:pPr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מייל: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mor@mabuim.org</a:t>
            </a:r>
            <a:endParaRPr lang="he-IL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איריס </a:t>
            </a:r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נהון </a:t>
            </a:r>
          </a:p>
          <a:p>
            <a:pPr marL="0" indent="0" algn="ctr">
              <a:buNone/>
            </a:pPr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מדריכות מרכזות </a:t>
            </a:r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כניסה להוראה</a:t>
            </a:r>
          </a:p>
          <a:p>
            <a:pPr marL="0" indent="0" algn="ctr">
              <a:buNone/>
            </a:pPr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טל:052-5455104</a:t>
            </a:r>
          </a:p>
          <a:p>
            <a:pPr marL="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irisnao@education.gov.il</a:t>
            </a:r>
            <a:endParaRPr lang="he-IL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he-I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69160"/>
            <a:ext cx="4104456" cy="1351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07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פגישה עם המנהל</a:t>
            </a:r>
            <a:b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he-I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71600" y="2119257"/>
            <a:ext cx="6687845" cy="3603812"/>
          </a:xfrm>
        </p:spPr>
        <p:txBody>
          <a:bodyPr>
            <a:normAutofit fontScale="85000" lnSpcReduction="20000"/>
          </a:bodyPr>
          <a:lstStyle/>
          <a:p>
            <a:r>
              <a:rPr lang="he-IL" b="1" dirty="0" smtClean="0"/>
              <a:t>סיכמנו</a:t>
            </a:r>
            <a:r>
              <a:rPr lang="he-IL" b="1" dirty="0"/>
              <a:t> </a:t>
            </a:r>
            <a:r>
              <a:rPr lang="he-IL" dirty="0"/>
              <a:t>את היקף השעות ותקופת ההעסקה.￼￼￼</a:t>
            </a:r>
          </a:p>
          <a:p>
            <a:r>
              <a:rPr lang="he-IL" b="1" dirty="0"/>
              <a:t>הפניתי</a:t>
            </a:r>
            <a:r>
              <a:rPr lang="he-IL" dirty="0"/>
              <a:t> את המנהל "</a:t>
            </a:r>
            <a:r>
              <a:rPr lang="he-IL" dirty="0" err="1">
                <a:hlinkClick r:id="rId2"/>
              </a:rPr>
              <a:t>לסטאז'קל</a:t>
            </a:r>
            <a:r>
              <a:rPr lang="he-IL" dirty="0">
                <a:hlinkClick r:id="rId2"/>
              </a:rPr>
              <a:t> למנהל</a:t>
            </a:r>
            <a:r>
              <a:rPr lang="he-IL" dirty="0"/>
              <a:t>" ול</a:t>
            </a:r>
            <a:r>
              <a:rPr lang="he-IL" dirty="0">
                <a:hlinkClick r:id="rId3"/>
              </a:rPr>
              <a:t>מידע על תפקיד המנהל בשנת ההתמחות</a:t>
            </a:r>
            <a:r>
              <a:rPr lang="he-IL" dirty="0"/>
              <a:t>. </a:t>
            </a:r>
          </a:p>
          <a:p>
            <a:r>
              <a:rPr lang="he-IL" dirty="0"/>
              <a:t>המנהל </a:t>
            </a:r>
            <a:r>
              <a:rPr lang="he-IL" b="1" dirty="0"/>
              <a:t>מינה לי</a:t>
            </a:r>
            <a:r>
              <a:rPr lang="he-IL" dirty="0"/>
              <a:t> מורה חונך ודווח עליו למשרד החינוך. </a:t>
            </a:r>
            <a:r>
              <a:rPr lang="he-IL" dirty="0">
                <a:hlinkClick r:id="rId4"/>
              </a:rPr>
              <a:t>לנוהל בגנים, יסודי וחטיבות  הביניים  לחץ כאן</a:t>
            </a:r>
            <a:r>
              <a:rPr lang="he-IL" dirty="0"/>
              <a:t>  </a:t>
            </a:r>
            <a:r>
              <a:rPr lang="he-IL" b="1" dirty="0">
                <a:hlinkClick r:id="rId5"/>
              </a:rPr>
              <a:t>לנוהל בחטיבות העליונות לחץ כאן</a:t>
            </a:r>
            <a:endParaRPr lang="he-IL" dirty="0"/>
          </a:p>
          <a:p>
            <a:r>
              <a:rPr lang="he-IL" b="1" dirty="0"/>
              <a:t>ערכנו</a:t>
            </a:r>
            <a:r>
              <a:rPr lang="he-IL" dirty="0"/>
              <a:t> תאום צפיות.</a:t>
            </a:r>
          </a:p>
          <a:p>
            <a:r>
              <a:rPr lang="he-IL" dirty="0"/>
              <a:t>המנהל:</a:t>
            </a:r>
          </a:p>
          <a:p>
            <a:pPr lvl="1"/>
            <a:r>
              <a:rPr lang="he-IL" b="1" dirty="0"/>
              <a:t>חתם</a:t>
            </a:r>
            <a:r>
              <a:rPr lang="he-IL" dirty="0"/>
              <a:t> לי על </a:t>
            </a:r>
            <a:r>
              <a:rPr lang="he-IL" dirty="0">
                <a:hlinkClick r:id="rId6"/>
              </a:rPr>
              <a:t>מסמכי השכלה</a:t>
            </a:r>
            <a:r>
              <a:rPr lang="he-IL" dirty="0"/>
              <a:t> (העתק נאמן למקור)</a:t>
            </a:r>
          </a:p>
          <a:p>
            <a:pPr lvl="1"/>
            <a:r>
              <a:rPr lang="he-IL" b="1" dirty="0"/>
              <a:t>מסר</a:t>
            </a:r>
            <a:r>
              <a:rPr lang="he-IL" dirty="0"/>
              <a:t> לי את סמל המוסד</a:t>
            </a:r>
          </a:p>
          <a:p>
            <a:pPr lvl="1"/>
            <a:r>
              <a:rPr lang="he-IL" b="1" dirty="0"/>
              <a:t>מינה</a:t>
            </a:r>
            <a:r>
              <a:rPr lang="he-IL" dirty="0"/>
              <a:t> לי מורה </a:t>
            </a:r>
            <a:r>
              <a:rPr lang="he-IL" dirty="0">
                <a:hlinkClick r:id="rId7"/>
              </a:rPr>
              <a:t>חונך מתאים</a:t>
            </a:r>
            <a:endParaRPr lang="he-IL" dirty="0"/>
          </a:p>
          <a:p>
            <a:pPr lvl="1"/>
            <a:r>
              <a:rPr lang="he-IL" b="1" dirty="0"/>
              <a:t>קבע</a:t>
            </a:r>
            <a:r>
              <a:rPr lang="he-IL" dirty="0"/>
              <a:t> 2 תאריכי צפייה שלו בשיעורי.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נפגשתי עם החונך</a:t>
            </a:r>
            <a:r>
              <a:rPr lang="he-IL" b="1" cap="all" dirty="0" smtClean="0"/>
              <a:t/>
            </a:r>
            <a:br>
              <a:rPr lang="he-IL" b="1" cap="all" dirty="0" smtClean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43608" y="2119257"/>
            <a:ext cx="6615837" cy="3603812"/>
          </a:xfrm>
        </p:spPr>
        <p:txBody>
          <a:bodyPr>
            <a:normAutofit fontScale="92500"/>
          </a:bodyPr>
          <a:lstStyle/>
          <a:p>
            <a:r>
              <a:rPr lang="he-IL" b="1" dirty="0" smtClean="0"/>
              <a:t>עדכנתי</a:t>
            </a:r>
            <a:r>
              <a:rPr lang="he-IL" dirty="0"/>
              <a:t> את החונך לגבי זכאותו לגמול כספי ל</a:t>
            </a:r>
            <a:r>
              <a:rPr lang="he-IL" dirty="0">
                <a:hlinkClick r:id="rId2"/>
              </a:rPr>
              <a:t>פירוט לחץ כאן</a:t>
            </a:r>
            <a:endParaRPr lang="he-IL" dirty="0"/>
          </a:p>
          <a:p>
            <a:r>
              <a:rPr lang="he-IL" b="1" dirty="0"/>
              <a:t>תאמנו</a:t>
            </a:r>
            <a:r>
              <a:rPr lang="he-IL" dirty="0"/>
              <a:t> ציפיות בהתאם ל</a:t>
            </a:r>
            <a:r>
              <a:rPr lang="he-IL" dirty="0">
                <a:hlinkClick r:id="rId3"/>
              </a:rPr>
              <a:t>הנחיות</a:t>
            </a:r>
            <a:r>
              <a:rPr lang="he-IL" dirty="0"/>
              <a:t> אגף התמחות בהוראה</a:t>
            </a:r>
          </a:p>
          <a:p>
            <a:r>
              <a:rPr lang="he-IL" b="1" dirty="0"/>
              <a:t>מסרתי</a:t>
            </a:r>
            <a:r>
              <a:rPr lang="he-IL" dirty="0"/>
              <a:t> לחונך את </a:t>
            </a:r>
            <a:r>
              <a:rPr lang="he-IL" dirty="0">
                <a:hlinkClick r:id="rId4"/>
              </a:rPr>
              <a:t>חוברת החונכות</a:t>
            </a:r>
            <a:r>
              <a:rPr lang="he-IL" dirty="0"/>
              <a:t> ואת </a:t>
            </a:r>
            <a:r>
              <a:rPr lang="he-IL" dirty="0" err="1">
                <a:hlinkClick r:id="rId5"/>
              </a:rPr>
              <a:t>סטאז'קל</a:t>
            </a:r>
            <a:r>
              <a:rPr lang="he-IL" dirty="0">
                <a:hlinkClick r:id="rId5"/>
              </a:rPr>
              <a:t> למורה החונך</a:t>
            </a:r>
            <a:r>
              <a:rPr lang="he-IL" dirty="0"/>
              <a:t>.</a:t>
            </a:r>
          </a:p>
          <a:p>
            <a:r>
              <a:rPr lang="he-IL" b="1" dirty="0"/>
              <a:t>קבענו</a:t>
            </a:r>
            <a:r>
              <a:rPr lang="he-IL" dirty="0"/>
              <a:t> זמני פגישה שבועיים. והצגתי לו את טופס </a:t>
            </a:r>
            <a:r>
              <a:rPr lang="he-IL" dirty="0">
                <a:hlinkClick r:id="rId6"/>
              </a:rPr>
              <a:t>דו"ח מפגשי חונך ומתמחה</a:t>
            </a:r>
            <a:r>
              <a:rPr lang="he-IL" dirty="0"/>
              <a:t>.</a:t>
            </a:r>
          </a:p>
          <a:p>
            <a:r>
              <a:rPr lang="he-IL" b="1" dirty="0"/>
              <a:t>קבענו</a:t>
            </a:r>
            <a:r>
              <a:rPr lang="he-IL" dirty="0"/>
              <a:t> 4 תאריכי צפייה של החונך בשעורי (2 צפיות בכל מחצית).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פתחתי תיק במשרד החינוך</a:t>
            </a:r>
            <a:b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he-I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לאחר </a:t>
            </a:r>
            <a:r>
              <a:rPr lang="he-IL" dirty="0"/>
              <a:t>שקבלתי </a:t>
            </a:r>
            <a:r>
              <a:rPr lang="he-IL" dirty="0">
                <a:hlinkClick r:id="rId2"/>
              </a:rPr>
              <a:t>שם משתמש וסיסמא</a:t>
            </a:r>
            <a:r>
              <a:rPr lang="he-IL" dirty="0"/>
              <a:t> פתחתי תיק במשרד החינוך ב</a:t>
            </a:r>
            <a:r>
              <a:rPr lang="he-IL" dirty="0">
                <a:hlinkClick r:id="rId3"/>
              </a:rPr>
              <a:t>פורטל עובדי הוראה</a:t>
            </a:r>
            <a:endParaRPr lang="he-IL" dirty="0"/>
          </a:p>
          <a:p>
            <a:r>
              <a:rPr lang="he-IL" dirty="0"/>
              <a:t>צרפתי את המסמכים:</a:t>
            </a:r>
          </a:p>
          <a:p>
            <a:r>
              <a:rPr lang="he-IL" dirty="0">
                <a:hlinkClick r:id="rId4"/>
              </a:rPr>
              <a:t>מסמכי השכלה</a:t>
            </a:r>
            <a:endParaRPr lang="he-IL" dirty="0"/>
          </a:p>
          <a:p>
            <a:r>
              <a:rPr lang="he-IL" dirty="0"/>
              <a:t>מסמכי העסקה קודמת (אם קיימים)</a:t>
            </a:r>
          </a:p>
          <a:p>
            <a:r>
              <a:rPr lang="he-IL" dirty="0"/>
              <a:t>קורות חיים</a:t>
            </a:r>
          </a:p>
          <a:p>
            <a:r>
              <a:rPr lang="he-IL" dirty="0"/>
              <a:t>תעודת שחרור מצה"ל או שירות לאומי</a:t>
            </a:r>
          </a:p>
          <a:p>
            <a:r>
              <a:rPr lang="he-IL" dirty="0"/>
              <a:t>צילום המחאה</a:t>
            </a:r>
          </a:p>
          <a:p>
            <a:r>
              <a:rPr lang="he-IL" dirty="0"/>
              <a:t>אישור מקרן פנסיה</a:t>
            </a:r>
          </a:p>
          <a:p>
            <a:r>
              <a:rPr lang="he-IL" dirty="0"/>
              <a:t>שימו לב : מי שלא פותח תיק, לא רשום במשרד החינוך כמורה ואינו יכול לקבל משכורת.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שלחתי טופס אישור מסגרת</a:t>
            </a:r>
            <a:endParaRPr lang="he-I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שלחתי </a:t>
            </a:r>
            <a:r>
              <a:rPr lang="he-IL" dirty="0"/>
              <a:t>טופס אישור מסגרת התמחות מתוך אתר </a:t>
            </a:r>
            <a:r>
              <a:rPr lang="he-IL" b="1" dirty="0"/>
              <a:t>המכללה</a:t>
            </a:r>
            <a:r>
              <a:rPr lang="he-IL" dirty="0"/>
              <a:t> בה אני משתתף בסדנת </a:t>
            </a:r>
            <a:r>
              <a:rPr lang="he-IL" dirty="0" err="1"/>
              <a:t>הסטאז</a:t>
            </a:r>
            <a:r>
              <a:rPr lang="he-IL" dirty="0"/>
              <a:t>'.</a:t>
            </a:r>
          </a:p>
          <a:p>
            <a:r>
              <a:rPr lang="he-IL" dirty="0"/>
              <a:t>לתדריך </a:t>
            </a:r>
            <a:r>
              <a:rPr lang="he-IL" dirty="0">
                <a:hlinkClick r:id="rId2"/>
              </a:rPr>
              <a:t>ניווט לטופס לחץ כאן</a:t>
            </a:r>
            <a:r>
              <a:rPr lang="he-IL" dirty="0"/>
              <a:t>.</a:t>
            </a:r>
          </a:p>
          <a:p>
            <a:r>
              <a:rPr lang="he-IL" dirty="0"/>
              <a:t>למצגת הדרכה למילוי הטופס </a:t>
            </a:r>
            <a:r>
              <a:rPr lang="he-IL" dirty="0">
                <a:hlinkClick r:id="rId3"/>
              </a:rPr>
              <a:t>לחץ כאן. </a:t>
            </a:r>
            <a:r>
              <a:rPr lang="he-IL" dirty="0"/>
              <a:t>(למכללות שעובדות בתוכנת מערכת ראשים)</a:t>
            </a:r>
          </a:p>
          <a:p>
            <a:r>
              <a:rPr lang="he-IL" dirty="0"/>
              <a:t>לקבלת טופס של המתמחים בסדנאות </a:t>
            </a:r>
            <a:r>
              <a:rPr lang="he-IL" dirty="0" err="1"/>
              <a:t>הסטאז</a:t>
            </a:r>
            <a:r>
              <a:rPr lang="he-IL" dirty="0"/>
              <a:t>' </a:t>
            </a:r>
            <a:r>
              <a:rPr lang="he-IL" b="1" dirty="0"/>
              <a:t>באוניברסיטאות</a:t>
            </a:r>
            <a:r>
              <a:rPr lang="he-IL" dirty="0"/>
              <a:t> </a:t>
            </a:r>
            <a:r>
              <a:rPr lang="he-IL" dirty="0">
                <a:hlinkClick r:id="rId4"/>
              </a:rPr>
              <a:t>לחץ כאן</a:t>
            </a:r>
            <a:endParaRPr lang="he-IL" dirty="0"/>
          </a:p>
          <a:p>
            <a:r>
              <a:rPr lang="he-IL" dirty="0"/>
              <a:t>שימו לב : בכל שינוי יש לעדכן הטופס ללא מילוי הטופס אינך מוגדר כמתמחה במשרד החינוך.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cap="all" dirty="0" smtClean="0">
                <a:solidFill>
                  <a:schemeClr val="bg2">
                    <a:lumMod val="50000"/>
                  </a:schemeClr>
                </a:solidFill>
              </a:rPr>
              <a:t>קיבלתי תלוש משכורת ראשון</a:t>
            </a:r>
            <a:r>
              <a:rPr lang="he-IL" b="1" cap="all" dirty="0" smtClean="0"/>
              <a:t/>
            </a:r>
            <a:br>
              <a:rPr lang="he-IL" b="1" cap="all" dirty="0" smtClean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e-IL" dirty="0" smtClean="0"/>
              <a:t>תלוש </a:t>
            </a:r>
            <a:r>
              <a:rPr lang="he-IL" dirty="0"/>
              <a:t>המשכורת הוא רק באמצעות ה</a:t>
            </a:r>
            <a:r>
              <a:rPr lang="he-IL" dirty="0">
                <a:hlinkClick r:id="rId2"/>
              </a:rPr>
              <a:t>מסגרות המוכרות </a:t>
            </a:r>
            <a:r>
              <a:rPr lang="he-IL" dirty="0" err="1">
                <a:hlinkClick r:id="rId2"/>
              </a:rPr>
              <a:t>לסטאז</a:t>
            </a:r>
            <a:r>
              <a:rPr lang="he-IL" dirty="0">
                <a:hlinkClick r:id="rId2"/>
              </a:rPr>
              <a:t>'</a:t>
            </a:r>
            <a:endParaRPr lang="he-IL" dirty="0"/>
          </a:p>
          <a:p>
            <a:r>
              <a:rPr lang="he-IL" dirty="0"/>
              <a:t>קבלתי תלוש משכורת עלי לוודא שכל הנתונים בתלוש נכונים</a:t>
            </a:r>
          </a:p>
          <a:p>
            <a:pPr lvl="1"/>
            <a:r>
              <a:rPr lang="he-IL" dirty="0"/>
              <a:t>פרטים אישיים</a:t>
            </a:r>
          </a:p>
          <a:p>
            <a:pPr lvl="1"/>
            <a:r>
              <a:rPr lang="he-IL" dirty="0"/>
              <a:t>שעות הוראה</a:t>
            </a:r>
          </a:p>
          <a:p>
            <a:pPr lvl="1"/>
            <a:r>
              <a:rPr lang="he-IL" dirty="0"/>
              <a:t>דרגת שכר</a:t>
            </a:r>
          </a:p>
          <a:p>
            <a:pPr lvl="1"/>
            <a:r>
              <a:rPr lang="he-IL" dirty="0"/>
              <a:t>וותק</a:t>
            </a:r>
          </a:p>
          <a:p>
            <a:pPr lvl="1"/>
            <a:r>
              <a:rPr lang="he-IL" dirty="0"/>
              <a:t>תיאום מס הכנסה</a:t>
            </a:r>
          </a:p>
          <a:p>
            <a:r>
              <a:rPr lang="he-IL" dirty="0"/>
              <a:t> אם המשכורת משולמת על ידי משרד החינוך אוכל לצפות בתלוש המשכורת ב</a:t>
            </a:r>
            <a:r>
              <a:rPr lang="he-IL" dirty="0">
                <a:hlinkClick r:id="rId3"/>
              </a:rPr>
              <a:t>פורטל עובדי הוראה</a:t>
            </a:r>
            <a:r>
              <a:rPr lang="he-IL" dirty="0"/>
              <a:t> ובסרטון הסבר על תלוש המשכורת.</a:t>
            </a:r>
          </a:p>
          <a:p>
            <a:r>
              <a:rPr lang="he-IL" dirty="0"/>
              <a:t>אם נתוני המשכורת אינם תואמים את מה שסוכם פנו בכתב למזכירות ביה"ס וצרפו צילום של תלוש המשכורת.</a:t>
            </a:r>
          </a:p>
          <a:p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נרשמתי לאיגוד מורים</a:t>
            </a:r>
            <a:r>
              <a:rPr lang="he-IL" b="1" cap="all" dirty="0" smtClean="0"/>
              <a:t/>
            </a:r>
            <a:br>
              <a:rPr lang="he-IL" b="1" cap="all" dirty="0" smtClean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אחרי </a:t>
            </a:r>
            <a:r>
              <a:rPr lang="he-IL" dirty="0"/>
              <a:t>קבלת תלוש המשכורת הראשון מומלץ להצטרף לאיגוד מקצועי ל</a:t>
            </a:r>
            <a:r>
              <a:rPr lang="he-IL" dirty="0">
                <a:hlinkClick r:id="rId2"/>
              </a:rPr>
              <a:t>הסתדרות המורים</a:t>
            </a:r>
            <a:r>
              <a:rPr lang="he-IL" dirty="0"/>
              <a:t> או ל</a:t>
            </a:r>
            <a:r>
              <a:rPr lang="he-IL" dirty="0">
                <a:hlinkClick r:id="rId3"/>
              </a:rPr>
              <a:t>ארגון המורים</a:t>
            </a:r>
            <a:endParaRPr lang="he-IL" dirty="0"/>
          </a:p>
          <a:p>
            <a:r>
              <a:rPr lang="he-IL" dirty="0"/>
              <a:t>באתרים של ארגונים אלו, מצוי מידע מפורט על חשיבות ההשתייכות לאיגוד מקצועי.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נעץ">
  <a:themeElements>
    <a:clrScheme name="נעץ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נעץ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נע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240</TotalTime>
  <Words>793</Words>
  <Application>Microsoft Office PowerPoint</Application>
  <PresentationFormat>‫הצגה על המסך (4:3)</PresentationFormat>
  <Paragraphs>209</Paragraphs>
  <Slides>31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2" baseType="lpstr">
      <vt:lpstr>נעץ</vt:lpstr>
      <vt:lpstr>  כנס סטודנטים מכללת גבעת וושינגטון   מאי 2019</vt:lpstr>
      <vt:lpstr>מציאת מקום עבודה </vt:lpstr>
      <vt:lpstr>תקופות אשר לא יחשבו לתקופת ההתמחות</vt:lpstr>
      <vt:lpstr>פגישה עם המנהל </vt:lpstr>
      <vt:lpstr>נפגשתי עם החונך </vt:lpstr>
      <vt:lpstr>פתחתי תיק במשרד החינוך </vt:lpstr>
      <vt:lpstr>שלחתי טופס אישור מסגרת</vt:lpstr>
      <vt:lpstr>קיבלתי תלוש משכורת ראשון </vt:lpstr>
      <vt:lpstr>נרשמתי לאיגוד מורים </vt:lpstr>
      <vt:lpstr>הצטרפתי לקרן השתלמות </vt:lpstr>
      <vt:lpstr>החונך נפגש איתי בכל שבוע </vt:lpstr>
      <vt:lpstr>התצפית הראשונה של החונך</vt:lpstr>
      <vt:lpstr>התצפית הראשונה של המנהל </vt:lpstr>
      <vt:lpstr>התצפית השניה של החונך</vt:lpstr>
      <vt:lpstr>הערכת אמצע שנה יש לבצע עד ה- 15 לינואר </vt:lpstr>
      <vt:lpstr>התצפית השלישית והרביעית של החונך </vt:lpstr>
      <vt:lpstr>התצפית השניה של המנהל</vt:lpstr>
      <vt:lpstr>המנהל פתח את ההערכה המסכמת </vt:lpstr>
      <vt:lpstr>הערכה מסכמת של החונך </vt:lpstr>
      <vt:lpstr>הערכה מסכמת של המתמחה </vt:lpstr>
      <vt:lpstr>הערכה מסכמת של המנהל יש לבצע עד סוף יוני </vt:lpstr>
      <vt:lpstr>בקשה לרישיון הוראה </vt:lpstr>
      <vt:lpstr>מצגת של PowerPoint</vt:lpstr>
      <vt:lpstr>מי זכאי לפטור מסטאז'?￼ </vt:lpstr>
      <vt:lpstr>כמה שעות זה שליש משרה?￼ </vt:lpstr>
      <vt:lpstr>איך והיכן מוצאים מקום עבודה?</vt:lpstr>
      <vt:lpstr>האם אפשר להתמחות ביותר ממוסד אחד?</vt:lpstr>
      <vt:lpstr>מי יכול לשמש כמורה חונך?￼ </vt:lpstr>
      <vt:lpstr>מי הם בעלי התפקידים הקשורים ישירות למתמחה?</vt:lpstr>
      <vt:lpstr>מתי ואיך מקבלים קביעות ?￼</vt:lpstr>
      <vt:lpstr>תודה על ההקשבה!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Administrator</dc:creator>
  <cp:lastModifiedBy>איריס נהון</cp:lastModifiedBy>
  <cp:revision>20</cp:revision>
  <dcterms:created xsi:type="dcterms:W3CDTF">2019-04-30T08:41:04Z</dcterms:created>
  <dcterms:modified xsi:type="dcterms:W3CDTF">2019-05-02T09:12:21Z</dcterms:modified>
</cp:coreProperties>
</file>