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5"/>
    <p:sldMasterId id="2147483664" r:id="rId6"/>
  </p:sldMasterIdLst>
  <p:notesMasterIdLst>
    <p:notesMasterId r:id="rId26"/>
  </p:notesMasterIdLst>
  <p:handoutMasterIdLst>
    <p:handoutMasterId r:id="rId27"/>
  </p:handoutMasterIdLst>
  <p:sldIdLst>
    <p:sldId id="275" r:id="rId7"/>
    <p:sldId id="260" r:id="rId8"/>
    <p:sldId id="273" r:id="rId9"/>
    <p:sldId id="300" r:id="rId10"/>
    <p:sldId id="296" r:id="rId11"/>
    <p:sldId id="297" r:id="rId12"/>
    <p:sldId id="299" r:id="rId13"/>
    <p:sldId id="301" r:id="rId14"/>
    <p:sldId id="295" r:id="rId15"/>
    <p:sldId id="302" r:id="rId16"/>
    <p:sldId id="303" r:id="rId17"/>
    <p:sldId id="279" r:id="rId18"/>
    <p:sldId id="304" r:id="rId19"/>
    <p:sldId id="292" r:id="rId20"/>
    <p:sldId id="287" r:id="rId21"/>
    <p:sldId id="293" r:id="rId22"/>
    <p:sldId id="294" r:id="rId23"/>
    <p:sldId id="305" r:id="rId24"/>
    <p:sldId id="276" r:id="rId25"/>
  </p:sldIdLst>
  <p:sldSz cx="12192000" cy="6858000"/>
  <p:notesSz cx="6858000" cy="91440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1A9E9B4-34AD-4F41-892A-D4588D661379}">
          <p14:sldIdLst>
            <p14:sldId id="275"/>
          </p14:sldIdLst>
        </p14:section>
        <p14:section name="מה בתוכנית" id="{77442D74-3B75-DB4E-95AB-80A92603D0DF}">
          <p14:sldIdLst>
            <p14:sldId id="260"/>
          </p14:sldIdLst>
        </p14:section>
        <p14:section name="דברי פתיחה - ראש המחלקה" id="{2D0FBF1B-EBFC-0D49-83DC-B5A7F7BD69D6}">
          <p14:sldIdLst>
            <p14:sldId id="273"/>
          </p14:sldIdLst>
        </p14:section>
        <p14:section name="סקירה של מסלולי הלימוד - יו&quot;ר ועדת הוראה" id="{EF3936DE-1CDA-9641-B8E3-0C0700CCFA25}">
          <p14:sldIdLst>
            <p14:sldId id="300"/>
            <p14:sldId id="296"/>
            <p14:sldId id="297"/>
            <p14:sldId id="299"/>
          </p14:sldIdLst>
        </p14:section>
        <p14:section name="מסלול חשבונאות - ראש התוכנית" id="{D0D01144-314F-CF45-B46E-556725D1E675}">
          <p14:sldIdLst>
            <p14:sldId id="301"/>
            <p14:sldId id="295"/>
            <p14:sldId id="302"/>
          </p14:sldIdLst>
        </p14:section>
        <p14:section name="הנחיות ודגשים - יור ועדת הוראה / סגל מנהלי" id="{ABB09141-EDB4-074A-802E-16E7D84EFCC2}">
          <p14:sldIdLst>
            <p14:sldId id="303"/>
            <p14:sldId id="279"/>
            <p14:sldId id="304"/>
            <p14:sldId id="292"/>
            <p14:sldId id="287"/>
            <p14:sldId id="293"/>
            <p14:sldId id="294"/>
          </p14:sldIdLst>
        </p14:section>
        <p14:section name="אגודת הסטודנטים וחונכי המחלקה" id="{6CF3126D-B951-C043-9721-9E5AF009D97C}">
          <p14:sldIdLst>
            <p14:sldId id="305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du lagziel" initials="dl" lastIdx="1" clrIdx="0">
    <p:extLst>
      <p:ext uri="{19B8F6BF-5375-455C-9EA6-DF929625EA0E}">
        <p15:presenceInfo xmlns:p15="http://schemas.microsoft.com/office/powerpoint/2012/main" userId="bec7dd42e1e6662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76" autoAdjust="0"/>
    <p:restoredTop sz="93529" autoAdjust="0"/>
  </p:normalViewPr>
  <p:slideViewPr>
    <p:cSldViewPr snapToGrid="0">
      <p:cViewPr varScale="1">
        <p:scale>
          <a:sx n="55" d="100"/>
          <a:sy n="55" d="100"/>
        </p:scale>
        <p:origin x="36" y="5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1" d="100"/>
          <a:sy n="71" d="100"/>
        </p:scale>
        <p:origin x="41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Assistant" panose="00000500000000000000" pitchFamily="2" charset="-79"/>
              <a:ea typeface="Tahoma" panose="020B0604030504040204" pitchFamily="34" charset="0"/>
              <a:cs typeface="Assistant" panose="00000500000000000000" pitchFamily="2" charset="-79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B65A927A-EF5F-4915-8779-9635EE5F8FD1}" type="datetime1">
              <a:rPr lang="he-IL" smtClean="0">
                <a:latin typeface="Assistant" panose="00000500000000000000" pitchFamily="2" charset="-79"/>
                <a:ea typeface="Tahoma" panose="020B0604030504040204" pitchFamily="34" charset="0"/>
                <a:cs typeface="Assistant" panose="00000500000000000000" pitchFamily="2" charset="-79"/>
              </a:rPr>
              <a:pPr algn="l" rtl="1"/>
              <a:t>י"ט/אלול/תש"פ</a:t>
            </a:fld>
            <a:endParaRPr lang="he-IL" dirty="0">
              <a:latin typeface="Assistant" panose="00000500000000000000" pitchFamily="2" charset="-79"/>
              <a:ea typeface="Tahoma" panose="020B0604030504040204" pitchFamily="34" charset="0"/>
              <a:cs typeface="Assistant" panose="00000500000000000000" pitchFamily="2" charset="-79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44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Assistant" panose="00000500000000000000" pitchFamily="2" charset="-79"/>
              <a:ea typeface="Tahoma" panose="020B0604030504040204" pitchFamily="34" charset="0"/>
              <a:cs typeface="Assistant" panose="00000500000000000000" pitchFamily="2" charset="-79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84A4F617-7A30-41D4-AB86-5D833C98E18B}" type="slidenum">
              <a:rPr lang="he-IL" smtClean="0">
                <a:latin typeface="Assistant" panose="00000500000000000000" pitchFamily="2" charset="-79"/>
                <a:ea typeface="Tahoma" panose="020B0604030504040204" pitchFamily="34" charset="0"/>
                <a:cs typeface="Assistant" panose="00000500000000000000" pitchFamily="2" charset="-79"/>
              </a:rPr>
              <a:pPr algn="l" rtl="1"/>
              <a:t>‹#›</a:t>
            </a:fld>
            <a:endParaRPr lang="he-IL" dirty="0">
              <a:latin typeface="Assistant" panose="00000500000000000000" pitchFamily="2" charset="-79"/>
              <a:ea typeface="Tahoma" panose="020B0604030504040204" pitchFamily="34" charset="0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Assistant" panose="00000500000000000000" pitchFamily="2" charset="-79"/>
                <a:ea typeface="Tahoma" panose="020B0604030504040204" pitchFamily="34" charset="0"/>
                <a:cs typeface="Assistant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Assistant" panose="00000500000000000000" pitchFamily="2" charset="-79"/>
                <a:ea typeface="Tahoma" panose="020B0604030504040204" pitchFamily="34" charset="0"/>
                <a:cs typeface="Assistant" panose="00000500000000000000" pitchFamily="2" charset="-79"/>
              </a:defRPr>
            </a:lvl1pPr>
          </a:lstStyle>
          <a:p>
            <a:fld id="{FB9E7BD7-5F44-4FE0-AF7D-1F193387AF69}" type="datetime1">
              <a:rPr lang="he-IL" smtClean="0"/>
              <a:pPr/>
              <a:t>י"ט/אלול/תש"פ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44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Assistant" panose="00000500000000000000" pitchFamily="2" charset="-79"/>
                <a:ea typeface="Tahoma" panose="020B0604030504040204" pitchFamily="34" charset="0"/>
                <a:cs typeface="Assistant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Assistant" panose="00000500000000000000" pitchFamily="2" charset="-79"/>
                <a:ea typeface="Tahoma" panose="020B0604030504040204" pitchFamily="34" charset="0"/>
                <a:cs typeface="Assistant" panose="00000500000000000000" pitchFamily="2" charset="-79"/>
              </a:defRPr>
            </a:lvl1pPr>
          </a:lstStyle>
          <a:p>
            <a:fld id="{1B9A179D-2D27-49E2-B022-8EDDA2EFE68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Assistant" panose="00000500000000000000" pitchFamily="2" charset="-79"/>
        <a:ea typeface="Tahoma" panose="020B0604030504040204" pitchFamily="34" charset="0"/>
        <a:cs typeface="Assistant" panose="00000500000000000000" pitchFamily="2" charset="-79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Assistant" panose="00000500000000000000" pitchFamily="2" charset="-79"/>
        <a:ea typeface="Tahoma" panose="020B0604030504040204" pitchFamily="34" charset="0"/>
        <a:cs typeface="Assistant" panose="00000500000000000000" pitchFamily="2" charset="-79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Assistant" panose="00000500000000000000" pitchFamily="2" charset="-79"/>
        <a:ea typeface="Tahoma" panose="020B0604030504040204" pitchFamily="34" charset="0"/>
        <a:cs typeface="Assistant" panose="00000500000000000000" pitchFamily="2" charset="-79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Assistant" panose="00000500000000000000" pitchFamily="2" charset="-79"/>
        <a:ea typeface="Tahoma" panose="020B0604030504040204" pitchFamily="34" charset="0"/>
        <a:cs typeface="Assistant" panose="00000500000000000000" pitchFamily="2" charset="-79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Assistant" panose="00000500000000000000" pitchFamily="2" charset="-79"/>
        <a:ea typeface="Tahoma" panose="020B0604030504040204" pitchFamily="34" charset="0"/>
        <a:cs typeface="Assistant" panose="00000500000000000000" pitchFamily="2" charset="-79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צורה חופשית 11"/>
          <p:cNvSpPr>
            <a:spLocks noChangeArrowheads="1"/>
          </p:cNvSpPr>
          <p:nvPr/>
        </p:nvSpPr>
        <p:spPr bwMode="white">
          <a:xfrm flipH="1">
            <a:off x="0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he-IL" sz="1800" noProof="0" dirty="0">
              <a:latin typeface="Assistant" panose="00000500000000000000" pitchFamily="2" charset="-79"/>
              <a:ea typeface="Tahoma" panose="020B0604030504040204" pitchFamily="34" charset="0"/>
              <a:cs typeface="Assistant" panose="00000500000000000000" pitchFamily="2" charset="-79"/>
            </a:endParaRPr>
          </a:p>
        </p:txBody>
      </p:sp>
      <p:sp>
        <p:nvSpPr>
          <p:cNvPr id="7" name="צורה חופשית 6"/>
          <p:cNvSpPr>
            <a:spLocks/>
          </p:cNvSpPr>
          <p:nvPr/>
        </p:nvSpPr>
        <p:spPr bwMode="auto">
          <a:xfrm flipH="1">
            <a:off x="2374446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r" rtl="1"/>
            <a:endParaRPr lang="he-IL" sz="1800" noProof="0" dirty="0">
              <a:latin typeface="Assistant" panose="00000500000000000000" pitchFamily="2" charset="-79"/>
              <a:ea typeface="Tahoma" panose="020B0604030504040204" pitchFamily="34" charset="0"/>
              <a:cs typeface="Assistant" panose="00000500000000000000" pitchFamily="2" charset="-79"/>
            </a:endParaRPr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 flipH="1">
            <a:off x="2713115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r" rtl="1"/>
            <a:endParaRPr lang="he-IL" sz="1800" noProof="0" dirty="0">
              <a:latin typeface="Assistant" panose="00000500000000000000" pitchFamily="2" charset="-79"/>
              <a:ea typeface="Tahoma" panose="020B0604030504040204" pitchFamily="34" charset="0"/>
              <a:cs typeface="Assistant" panose="00000500000000000000" pitchFamily="2" charset="-79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4495800" y="1873584"/>
            <a:ext cx="6400800" cy="2560320"/>
          </a:xfrm>
        </p:spPr>
        <p:txBody>
          <a:bodyPr rtlCol="1" anchor="b">
            <a:normAutofit/>
          </a:bodyPr>
          <a:lstStyle>
            <a:lvl1pPr algn="r" rtl="1">
              <a:defRPr sz="5400">
                <a:solidFill>
                  <a:schemeClr val="tx1"/>
                </a:solidFill>
                <a:latin typeface="Assistant" panose="00000500000000000000" pitchFamily="2" charset="-79"/>
                <a:ea typeface="Tahoma" panose="020B0604030504040204" pitchFamily="34" charset="0"/>
                <a:cs typeface="Assistant" panose="00000500000000000000" pitchFamily="2" charset="-79"/>
              </a:defRPr>
            </a:lvl1pPr>
          </a:lstStyle>
          <a:p>
            <a:pPr rtl="1"/>
            <a:r>
              <a:rPr lang="he-IL" noProof="0" dirty="0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 flipH="1">
            <a:off x="4495800" y="4572000"/>
            <a:ext cx="6400800" cy="16002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3200">
                <a:latin typeface="Assistant" panose="00000500000000000000" pitchFamily="2" charset="-79"/>
                <a:ea typeface="Tahoma" panose="020B0604030504040204" pitchFamily="34" charset="0"/>
                <a:cs typeface="Assistant" panose="00000500000000000000" pitchFamily="2" charset="-79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he-IL" noProof="0" dirty="0"/>
              <a:t>לחץ כדי לערוך סגנון כותרת משנה של תבנית בסיס</a:t>
            </a:r>
          </a:p>
        </p:txBody>
      </p:sp>
      <p:pic>
        <p:nvPicPr>
          <p:cNvPr id="4" name="תמונה 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61" y="6133123"/>
            <a:ext cx="2381739" cy="72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 anchor="b"/>
          <a:lstStyle>
            <a:lvl1pPr algn="r" rtl="1">
              <a:defRPr sz="3200"/>
            </a:lvl1pPr>
          </a:lstStyle>
          <a:p>
            <a:pPr rtl="1"/>
            <a:r>
              <a:rPr lang="he-IL" noProof="0" dirty="0"/>
              <a:t>לחץ כדי לערוך סגנון כותרת של תבנית בסיס</a:t>
            </a:r>
          </a:p>
        </p:txBody>
      </p:sp>
      <p:sp>
        <p:nvSpPr>
          <p:cNvPr id="3" name="מציין מיקום של תמונה 2" descr="מציין מיקום ריק להוספת תמונה. לחץ על מציין המיקום ובחר את התמונה שברצונך להוסיף"/>
          <p:cNvSpPr>
            <a:spLocks noGrp="1"/>
          </p:cNvSpPr>
          <p:nvPr>
            <p:ph type="pic" idx="1"/>
          </p:nvPr>
        </p:nvSpPr>
        <p:spPr>
          <a:xfrm flipH="1">
            <a:off x="1295400" y="1828801"/>
            <a:ext cx="6172200" cy="4343400"/>
          </a:xfrm>
        </p:spPr>
        <p:txBody>
          <a:bodyPr tIns="274320" rtlCol="1">
            <a:normAutofit/>
          </a:bodyPr>
          <a:lstStyle>
            <a:lvl1pPr marL="0" indent="0" algn="ctr" rtl="1">
              <a:buNone/>
              <a:defRPr sz="24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 noProof="0" dirty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7879080" y="1828800"/>
            <a:ext cx="3017520" cy="4343400"/>
          </a:xfrm>
        </p:spPr>
        <p:txBody>
          <a:bodyPr rtlCol="1" anchor="ctr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20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 dirty="0"/>
              <a:t>ערוך סגנונות טקסט של תבנית בסיס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4653398" y="6374999"/>
            <a:ext cx="6243203" cy="274320"/>
          </a:xfrm>
        </p:spPr>
        <p:txBody>
          <a:bodyPr rtlCol="1"/>
          <a:lstStyle>
            <a:lvl1pPr algn="r" rtl="1">
              <a:defRPr/>
            </a:lvl1pPr>
          </a:lstStyle>
          <a:p>
            <a:r>
              <a:rPr lang="he-IL" dirty="0"/>
              <a:t>הוסף כותרת תחתונה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2919846" y="6374999"/>
            <a:ext cx="1480705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4683B80F-71E3-4D9B-B970-36FB8149823F}" type="datetime1">
              <a:rPr lang="he-IL" smtClean="0"/>
              <a:pPr/>
              <a:t>י"ט/אלול/תש"פ</a:t>
            </a:fld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1295400" y="6374999"/>
            <a:ext cx="1371600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A7F8E3F6-DE14-48B2-B2BC-6FABA9630FB8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שתי תמונו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 bwMode="invGray">
          <a:xfrm flipH="1">
            <a:off x="63246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 dirty="0">
              <a:latin typeface="Assistant" panose="00000500000000000000" pitchFamily="2" charset="-79"/>
              <a:ea typeface="Tahoma" panose="020B0604030504040204" pitchFamily="34" charset="0"/>
              <a:cs typeface="Assistant" panose="00000500000000000000" pitchFamily="2" charset="-79"/>
            </a:endParaRPr>
          </a:p>
        </p:txBody>
      </p:sp>
      <p:sp>
        <p:nvSpPr>
          <p:cNvPr id="10" name="מלבן 9"/>
          <p:cNvSpPr/>
          <p:nvPr/>
        </p:nvSpPr>
        <p:spPr bwMode="invGray">
          <a:xfrm flipH="1">
            <a:off x="1295401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 dirty="0">
              <a:latin typeface="Assistant" panose="00000500000000000000" pitchFamily="2" charset="-79"/>
              <a:ea typeface="Tahoma" panose="020B0604030504040204" pitchFamily="34" charset="0"/>
              <a:cs typeface="Assistant" panose="00000500000000000000" pitchFamily="2" charset="-79"/>
            </a:endParaRPr>
          </a:p>
        </p:txBody>
      </p:sp>
      <p:sp>
        <p:nvSpPr>
          <p:cNvPr id="11" name="מלבן 10"/>
          <p:cNvSpPr/>
          <p:nvPr/>
        </p:nvSpPr>
        <p:spPr>
          <a:xfrm flipH="1">
            <a:off x="63246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sz="1800" noProof="0" dirty="0">
              <a:latin typeface="Assistant" panose="00000500000000000000" pitchFamily="2" charset="-79"/>
              <a:ea typeface="Tahoma" panose="020B0604030504040204" pitchFamily="34" charset="0"/>
              <a:cs typeface="Assistant" panose="00000500000000000000" pitchFamily="2" charset="-79"/>
            </a:endParaRPr>
          </a:p>
        </p:txBody>
      </p:sp>
      <p:sp>
        <p:nvSpPr>
          <p:cNvPr id="12" name="מלבן 11"/>
          <p:cNvSpPr/>
          <p:nvPr/>
        </p:nvSpPr>
        <p:spPr>
          <a:xfrm flipH="1">
            <a:off x="1295401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sz="1800" noProof="0" dirty="0">
              <a:latin typeface="Assistant" panose="00000500000000000000" pitchFamily="2" charset="-79"/>
              <a:ea typeface="Tahoma" panose="020B0604030504040204" pitchFamily="34" charset="0"/>
              <a:cs typeface="Assistant" panose="00000500000000000000" pitchFamily="2" charset="-79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 anchor="b"/>
          <a:lstStyle>
            <a:lvl1pPr algn="r" rtl="1">
              <a:defRPr sz="3200">
                <a:latin typeface="Assistant" panose="00000500000000000000" pitchFamily="2" charset="-79"/>
                <a:ea typeface="Tahoma" panose="020B0604030504040204" pitchFamily="34" charset="0"/>
                <a:cs typeface="Assistant" panose="00000500000000000000" pitchFamily="2" charset="-79"/>
              </a:defRPr>
            </a:lvl1pPr>
          </a:lstStyle>
          <a:p>
            <a:pPr rtl="1"/>
            <a:r>
              <a:rPr lang="he-IL" noProof="0" dirty="0"/>
              <a:t>לחץ כדי לערוך סגנון כותרת של תבנית בסיס</a:t>
            </a:r>
          </a:p>
        </p:txBody>
      </p:sp>
      <p:sp>
        <p:nvSpPr>
          <p:cNvPr id="3" name="מציין מיקום של תמונה 2" descr="מציין מיקום ריק להוספת תמונה. לחץ על מציין המיקום ובחר את התמונה שברצונך להוסיף"/>
          <p:cNvSpPr>
            <a:spLocks noGrp="1"/>
          </p:cNvSpPr>
          <p:nvPr>
            <p:ph type="pic" idx="1"/>
          </p:nvPr>
        </p:nvSpPr>
        <p:spPr>
          <a:xfrm flipH="1">
            <a:off x="6321552" y="1828801"/>
            <a:ext cx="4572000" cy="3428999"/>
          </a:xfrm>
        </p:spPr>
        <p:txBody>
          <a:bodyPr tIns="274320" rtlCol="1">
            <a:normAutofit/>
          </a:bodyPr>
          <a:lstStyle>
            <a:lvl1pPr marL="0" indent="0" algn="ctr" rtl="1">
              <a:buNone/>
              <a:defRPr sz="2400">
                <a:latin typeface="Assistant" panose="00000500000000000000" pitchFamily="2" charset="-79"/>
                <a:ea typeface="Tahoma" panose="020B0604030504040204" pitchFamily="34" charset="0"/>
                <a:cs typeface="Assistant" panose="00000500000000000000" pitchFamily="2" charset="-79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 noProof="0" dirty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 bwMode="invGray">
          <a:xfrm flipH="1">
            <a:off x="6400475" y="5333098"/>
            <a:ext cx="4420252" cy="839102"/>
          </a:xfrm>
        </p:spPr>
        <p:txBody>
          <a:bodyPr rtlCol="1" anchor="t">
            <a:normAutofit/>
          </a:bodyPr>
          <a:lstStyle>
            <a:lvl1pPr marL="0" indent="0" algn="r" rtl="1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ssistant" panose="00000500000000000000" pitchFamily="2" charset="-79"/>
                <a:ea typeface="Tahoma" panose="020B0604030504040204" pitchFamily="34" charset="0"/>
                <a:cs typeface="Assistant" panose="00000500000000000000" pitchFamily="2" charset="-79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 dirty="0"/>
              <a:t>ערוך סגנונות טקסט של תבנית בסיס</a:t>
            </a:r>
          </a:p>
        </p:txBody>
      </p:sp>
      <p:sp>
        <p:nvSpPr>
          <p:cNvPr id="8" name="מציין מיקום של תמונה 2" descr="מציין מיקום ריק להוספת תמונה. לחץ על מציין המיקום ובחר את התמונה שברצונך להוסיף"/>
          <p:cNvSpPr>
            <a:spLocks noGrp="1"/>
          </p:cNvSpPr>
          <p:nvPr>
            <p:ph type="pic" idx="13"/>
          </p:nvPr>
        </p:nvSpPr>
        <p:spPr>
          <a:xfrm flipH="1">
            <a:off x="1295400" y="1828801"/>
            <a:ext cx="4572000" cy="3428999"/>
          </a:xfrm>
        </p:spPr>
        <p:txBody>
          <a:bodyPr tIns="274320" rtlCol="1">
            <a:normAutofit/>
          </a:bodyPr>
          <a:lstStyle>
            <a:lvl1pPr marL="0" indent="0" algn="ctr" rtl="1">
              <a:buNone/>
              <a:defRPr sz="2400">
                <a:latin typeface="Assistant" panose="00000500000000000000" pitchFamily="2" charset="-79"/>
                <a:ea typeface="Tahoma" panose="020B0604030504040204" pitchFamily="34" charset="0"/>
                <a:cs typeface="Assistant" panose="00000500000000000000" pitchFamily="2" charset="-79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 noProof="0" dirty="0"/>
              <a:t>לחץ על הסמל כדי להוסיף תמונה</a:t>
            </a:r>
          </a:p>
        </p:txBody>
      </p:sp>
      <p:sp>
        <p:nvSpPr>
          <p:cNvPr id="13" name="מציין מיקום טקסט 3"/>
          <p:cNvSpPr>
            <a:spLocks noGrp="1"/>
          </p:cNvSpPr>
          <p:nvPr>
            <p:ph type="body" sz="half" idx="14"/>
          </p:nvPr>
        </p:nvSpPr>
        <p:spPr bwMode="invGray">
          <a:xfrm flipH="1">
            <a:off x="1358794" y="5333098"/>
            <a:ext cx="4420252" cy="839102"/>
          </a:xfrm>
        </p:spPr>
        <p:txBody>
          <a:bodyPr rtlCol="1" anchor="t">
            <a:normAutofit/>
          </a:bodyPr>
          <a:lstStyle>
            <a:lvl1pPr marL="0" indent="0" algn="r" rtl="1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Assistant" panose="00000500000000000000" pitchFamily="2" charset="-79"/>
                <a:ea typeface="Tahoma" panose="020B0604030504040204" pitchFamily="34" charset="0"/>
                <a:cs typeface="Assistant" panose="00000500000000000000" pitchFamily="2" charset="-79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 dirty="0"/>
              <a:t>ערוך סגנונות טקסט של תבנית בסיס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4653398" y="6374999"/>
            <a:ext cx="6243203" cy="274320"/>
          </a:xfrm>
        </p:spPr>
        <p:txBody>
          <a:bodyPr rtlCol="1"/>
          <a:lstStyle>
            <a:lvl1pPr algn="r" rtl="1">
              <a:defRPr>
                <a:latin typeface="Assistant" panose="00000500000000000000" pitchFamily="2" charset="-79"/>
                <a:ea typeface="Tahoma" panose="020B0604030504040204" pitchFamily="34" charset="0"/>
                <a:cs typeface="Assistant" panose="00000500000000000000" pitchFamily="2" charset="-79"/>
              </a:defRPr>
            </a:lvl1pPr>
          </a:lstStyle>
          <a:p>
            <a:r>
              <a:rPr lang="he-IL" dirty="0"/>
              <a:t>הוסף כותרת תחתונה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2919846" y="6374999"/>
            <a:ext cx="1480705" cy="274320"/>
          </a:xfrm>
        </p:spPr>
        <p:txBody>
          <a:bodyPr rtlCol="1"/>
          <a:lstStyle>
            <a:lvl1pPr algn="l" rtl="1">
              <a:defRPr>
                <a:latin typeface="Assistant" panose="00000500000000000000" pitchFamily="2" charset="-79"/>
                <a:ea typeface="Tahoma" panose="020B0604030504040204" pitchFamily="34" charset="0"/>
                <a:cs typeface="Assistant" panose="00000500000000000000" pitchFamily="2" charset="-79"/>
              </a:defRPr>
            </a:lvl1pPr>
          </a:lstStyle>
          <a:p>
            <a:fld id="{A5D405D4-433B-4018-8CA4-07AD053FF401}" type="datetime1">
              <a:rPr lang="he-IL" smtClean="0"/>
              <a:pPr/>
              <a:t>י"ט/אלול/תש"פ</a:t>
            </a:fld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1295400" y="6374999"/>
            <a:ext cx="1371600" cy="274320"/>
          </a:xfrm>
        </p:spPr>
        <p:txBody>
          <a:bodyPr rtlCol="1"/>
          <a:lstStyle>
            <a:lvl1pPr algn="l" rtl="1">
              <a:defRPr>
                <a:latin typeface="Assistant" panose="00000500000000000000" pitchFamily="2" charset="-79"/>
                <a:ea typeface="Tahoma" panose="020B0604030504040204" pitchFamily="34" charset="0"/>
                <a:cs typeface="Assistant" panose="00000500000000000000" pitchFamily="2" charset="-79"/>
              </a:defRPr>
            </a:lvl1pPr>
          </a:lstStyle>
          <a:p>
            <a:fld id="{A7F8E3F6-DE14-48B2-B2BC-6FABA9630FB8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 dirty="0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H="1">
            <a:off x="1295400" y="1828800"/>
            <a:ext cx="9601200" cy="4343400"/>
          </a:xfrm>
        </p:spPr>
        <p:txBody>
          <a:bodyPr vert="vert270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 dirty="0"/>
              <a:t>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4653398" y="6374999"/>
            <a:ext cx="6243203" cy="274320"/>
          </a:xfrm>
        </p:spPr>
        <p:txBody>
          <a:bodyPr rtlCol="1"/>
          <a:lstStyle>
            <a:lvl1pPr algn="r" rtl="1">
              <a:defRPr/>
            </a:lvl1pPr>
          </a:lstStyle>
          <a:p>
            <a:r>
              <a:rPr lang="he-IL" dirty="0"/>
              <a:t>הוסף כותרת תחתונה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2919846" y="6374999"/>
            <a:ext cx="1480705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10BF4E83-7E22-4BE6-BF0C-5BE4860C7094}" type="datetime1">
              <a:rPr lang="he-IL" smtClean="0"/>
              <a:pPr/>
              <a:t>י"ט/אלול/תש"פ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295400" y="6374999"/>
            <a:ext cx="1371600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A7F8E3F6-DE14-48B2-B2BC-6FABA9630FB8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 bwMode="white">
          <a:xfrm rot="16200000" flipH="1">
            <a:off x="-2228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 dirty="0">
              <a:latin typeface="Assistant" panose="00000500000000000000" pitchFamily="2" charset="-79"/>
              <a:ea typeface="Tahoma" panose="020B0604030504040204" pitchFamily="34" charset="0"/>
              <a:cs typeface="Assistant" panose="00000500000000000000" pitchFamily="2" charset="-79"/>
            </a:endParaRPr>
          </a:p>
        </p:txBody>
      </p:sp>
      <p:sp>
        <p:nvSpPr>
          <p:cNvPr id="8" name="מלבן 7"/>
          <p:cNvSpPr/>
          <p:nvPr/>
        </p:nvSpPr>
        <p:spPr>
          <a:xfrm rot="16200000" flipH="1">
            <a:off x="-997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 dirty="0">
              <a:latin typeface="Assistant" panose="00000500000000000000" pitchFamily="2" charset="-79"/>
              <a:ea typeface="Tahoma" panose="020B0604030504040204" pitchFamily="34" charset="0"/>
              <a:cs typeface="Assistant" panose="00000500000000000000" pitchFamily="2" charset="-79"/>
            </a:endParaRPr>
          </a:p>
        </p:txBody>
      </p:sp>
      <p:sp>
        <p:nvSpPr>
          <p:cNvPr id="9" name="מלבן 8"/>
          <p:cNvSpPr/>
          <p:nvPr/>
        </p:nvSpPr>
        <p:spPr>
          <a:xfrm rot="16200000" flipH="1">
            <a:off x="-917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 dirty="0">
              <a:latin typeface="Assistant" panose="00000500000000000000" pitchFamily="2" charset="-79"/>
              <a:ea typeface="Tahoma" panose="020B0604030504040204" pitchFamily="34" charset="0"/>
              <a:cs typeface="Assistant" panose="00000500000000000000" pitchFamily="2" charset="-79"/>
            </a:endParaRPr>
          </a:p>
        </p:txBody>
      </p:sp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flipH="1">
            <a:off x="1287410" y="685800"/>
            <a:ext cx="1033272" cy="5486400"/>
          </a:xfrm>
        </p:spPr>
        <p:txBody>
          <a:bodyPr vert="vert270" rtlCol="1"/>
          <a:lstStyle>
            <a:lvl1pPr algn="r" rtl="1">
              <a:defRPr>
                <a:latin typeface="Assistant" panose="00000500000000000000" pitchFamily="2" charset="-79"/>
                <a:ea typeface="Tahoma" panose="020B0604030504040204" pitchFamily="34" charset="0"/>
                <a:cs typeface="Assistant" panose="00000500000000000000" pitchFamily="2" charset="-79"/>
              </a:defRPr>
            </a:lvl1pPr>
          </a:lstStyle>
          <a:p>
            <a:pPr rtl="1"/>
            <a:r>
              <a:rPr lang="he-IL" noProof="0" dirty="0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H="1">
            <a:off x="2919846" y="685800"/>
            <a:ext cx="7976754" cy="5486400"/>
          </a:xfrm>
        </p:spPr>
        <p:txBody>
          <a:bodyPr vert="vert270" rtlCol="1"/>
          <a:lstStyle>
            <a:lvl1pPr algn="r" rtl="1">
              <a:defRPr>
                <a:latin typeface="Assistant" panose="00000500000000000000" pitchFamily="2" charset="-79"/>
                <a:ea typeface="Tahoma" panose="020B0604030504040204" pitchFamily="34" charset="0"/>
                <a:cs typeface="Assistant" panose="00000500000000000000" pitchFamily="2" charset="-79"/>
              </a:defRPr>
            </a:lvl1pPr>
            <a:lvl2pPr algn="r" rtl="1">
              <a:defRPr>
                <a:latin typeface="Assistant" panose="00000500000000000000" pitchFamily="2" charset="-79"/>
                <a:ea typeface="Tahoma" panose="020B0604030504040204" pitchFamily="34" charset="0"/>
                <a:cs typeface="Assistant" panose="00000500000000000000" pitchFamily="2" charset="-79"/>
              </a:defRPr>
            </a:lvl2pPr>
            <a:lvl3pPr algn="r" rtl="1">
              <a:defRPr>
                <a:latin typeface="Assistant" panose="00000500000000000000" pitchFamily="2" charset="-79"/>
                <a:ea typeface="Tahoma" panose="020B0604030504040204" pitchFamily="34" charset="0"/>
                <a:cs typeface="Assistant" panose="00000500000000000000" pitchFamily="2" charset="-79"/>
              </a:defRPr>
            </a:lvl3pPr>
            <a:lvl4pPr algn="r" rtl="1">
              <a:defRPr>
                <a:latin typeface="Assistant" panose="00000500000000000000" pitchFamily="2" charset="-79"/>
                <a:ea typeface="Tahoma" panose="020B0604030504040204" pitchFamily="34" charset="0"/>
                <a:cs typeface="Assistant" panose="00000500000000000000" pitchFamily="2" charset="-79"/>
              </a:defRPr>
            </a:lvl4pPr>
            <a:lvl5pPr algn="r" rtl="1">
              <a:defRPr>
                <a:latin typeface="Assistant" panose="00000500000000000000" pitchFamily="2" charset="-79"/>
                <a:ea typeface="Tahoma" panose="020B0604030504040204" pitchFamily="34" charset="0"/>
                <a:cs typeface="Assistant" panose="00000500000000000000" pitchFamily="2" charset="-79"/>
              </a:defRPr>
            </a:lvl5pPr>
          </a:lstStyle>
          <a:p>
            <a:pPr lvl="0" rtl="1"/>
            <a:r>
              <a:rPr lang="he-IL" noProof="0" dirty="0"/>
              <a:t>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4653398" y="6374999"/>
            <a:ext cx="6243203" cy="274320"/>
          </a:xfrm>
        </p:spPr>
        <p:txBody>
          <a:bodyPr rtlCol="1"/>
          <a:lstStyle>
            <a:lvl1pPr algn="r" rtl="1">
              <a:defRPr>
                <a:latin typeface="Assistant" panose="00000500000000000000" pitchFamily="2" charset="-79"/>
                <a:ea typeface="Tahoma" panose="020B0604030504040204" pitchFamily="34" charset="0"/>
                <a:cs typeface="Assistant" panose="00000500000000000000" pitchFamily="2" charset="-79"/>
              </a:defRPr>
            </a:lvl1pPr>
          </a:lstStyle>
          <a:p>
            <a:r>
              <a:rPr lang="he-IL" dirty="0"/>
              <a:t>הוסף כותרת תחתונה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2919846" y="6374999"/>
            <a:ext cx="1480705" cy="274320"/>
          </a:xfrm>
        </p:spPr>
        <p:txBody>
          <a:bodyPr rtlCol="1"/>
          <a:lstStyle>
            <a:lvl1pPr algn="l" rtl="1">
              <a:defRPr>
                <a:latin typeface="Assistant" panose="00000500000000000000" pitchFamily="2" charset="-79"/>
                <a:ea typeface="Tahoma" panose="020B0604030504040204" pitchFamily="34" charset="0"/>
                <a:cs typeface="Assistant" panose="00000500000000000000" pitchFamily="2" charset="-79"/>
              </a:defRPr>
            </a:lvl1pPr>
          </a:lstStyle>
          <a:p>
            <a:fld id="{0816D963-CE37-44B7-B9A9-AB341A380538}" type="datetime1">
              <a:rPr lang="he-IL" smtClean="0"/>
              <a:pPr/>
              <a:t>י"ט/אלול/תש"פ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295400" y="6374999"/>
            <a:ext cx="1371600" cy="274320"/>
          </a:xfrm>
        </p:spPr>
        <p:txBody>
          <a:bodyPr rtlCol="1"/>
          <a:lstStyle>
            <a:lvl1pPr algn="l" rtl="1">
              <a:defRPr>
                <a:solidFill>
                  <a:schemeClr val="bg1"/>
                </a:solidFill>
                <a:latin typeface="Assistant" panose="00000500000000000000" pitchFamily="2" charset="-79"/>
                <a:ea typeface="Tahoma" panose="020B0604030504040204" pitchFamily="34" charset="0"/>
                <a:cs typeface="Assistant" panose="00000500000000000000" pitchFamily="2" charset="-79"/>
              </a:defRPr>
            </a:lvl1pPr>
          </a:lstStyle>
          <a:p>
            <a:fld id="{A7F8E3F6-DE14-48B2-B2BC-6FABA9630FB8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שקף שער/מסי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BA0B722-3AA9-4C6C-BB43-2E82FC7C00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"/>
            <a:ext cx="8143873" cy="5393094"/>
          </a:xfrm>
          <a:blipFill>
            <a:blip r:embed="rId2"/>
            <a:stretch>
              <a:fillRect b="-2342"/>
            </a:stretch>
          </a:blipFill>
        </p:spPr>
        <p:txBody>
          <a:bodyPr/>
          <a:lstStyle>
            <a:lvl1pPr>
              <a:defRPr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על הסמל כדי להוסיף תמונה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F3D94C-5D73-4DD2-A5B8-3CD74E893441}"/>
              </a:ext>
            </a:extLst>
          </p:cNvPr>
          <p:cNvSpPr/>
          <p:nvPr/>
        </p:nvSpPr>
        <p:spPr>
          <a:xfrm>
            <a:off x="7810500" y="1"/>
            <a:ext cx="4120945" cy="5393094"/>
          </a:xfrm>
          <a:prstGeom prst="rect">
            <a:avLst/>
          </a:prstGeom>
          <a:gradFill flip="none" rotWithShape="1">
            <a:gsLst>
              <a:gs pos="0">
                <a:srgbClr val="ED7D31">
                  <a:alpha val="90000"/>
                  <a:lumMod val="70000"/>
                  <a:lumOff val="30000"/>
                </a:srgbClr>
              </a:gs>
              <a:gs pos="91000">
                <a:srgbClr val="ED7D31">
                  <a:lumMod val="8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609CFC-2798-45DC-91B8-EC60222DB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0784" y="3513317"/>
            <a:ext cx="3104119" cy="163363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09BD7-31C1-468F-AC12-404677FCE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63" y="6362409"/>
            <a:ext cx="776681" cy="365125"/>
          </a:xfrm>
        </p:spPr>
        <p:txBody>
          <a:bodyPr/>
          <a:lstStyle/>
          <a:p>
            <a:fld id="{BD32629C-A3DE-4321-B5DA-936DC424180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56816B-D90D-47A8-90DD-E03B448B9A82}"/>
              </a:ext>
            </a:extLst>
          </p:cNvPr>
          <p:cNvCxnSpPr>
            <a:cxnSpLocks/>
          </p:cNvCxnSpPr>
          <p:nvPr/>
        </p:nvCxnSpPr>
        <p:spPr>
          <a:xfrm flipV="1">
            <a:off x="8293928" y="3516300"/>
            <a:ext cx="3348796" cy="14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BE22ECC-E8B8-40D8-A14D-B31409870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291101"/>
            <a:ext cx="3346449" cy="3222216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90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שקף סיום/חוצ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5406F6B-0CF3-4526-BBBD-90D3FC329B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</p:spPr>
        <p:txBody>
          <a:bodyPr/>
          <a:lstStyle>
            <a:lvl1pPr>
              <a:defRPr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על הסמל כדי להוסיף תמונה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F3D94C-5D73-4DD2-A5B8-3CD74E893441}"/>
              </a:ext>
            </a:extLst>
          </p:cNvPr>
          <p:cNvSpPr/>
          <p:nvPr/>
        </p:nvSpPr>
        <p:spPr>
          <a:xfrm>
            <a:off x="3703075" y="2385552"/>
            <a:ext cx="4785851" cy="2086897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E22ECC-E8B8-40D8-A14D-B31409870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3075" y="2385551"/>
            <a:ext cx="4785851" cy="2086897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09BD7-31C1-468F-AC12-404677FCE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719" y="6350159"/>
            <a:ext cx="776681" cy="365125"/>
          </a:xfrm>
        </p:spPr>
        <p:txBody>
          <a:bodyPr/>
          <a:lstStyle/>
          <a:p>
            <a:fld id="{BD32629C-A3DE-4321-B5DA-936DC424180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תמונה 9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437" y="6307226"/>
            <a:ext cx="3685562" cy="52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0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קף טקסט + תמונה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FDED1-35B8-4B3D-8B14-2FE9AD6EA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4091F-9A7B-4A39-B75B-3D0D7E9EB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794" y="1386348"/>
            <a:ext cx="6037006" cy="479061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1FEF3-9D64-4566-84D7-07DA7C16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C0C92-492B-4D08-88D2-DA3665EB5998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49C0B-9795-4146-949A-F52277FD5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B3A8C-1C8B-4A70-B51D-5416FFD9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629C-A3DE-4321-B5DA-936DC42418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2AAC611-9343-403C-AE41-35BC7706F7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5413" y="0"/>
            <a:ext cx="5037137" cy="5747657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5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קף טקסט + תמונה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FDED1-35B8-4B3D-8B14-2FE9AD6EA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1FEF3-9D64-4566-84D7-07DA7C16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C0C92-492B-4D08-88D2-DA3665EB5998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49C0B-9795-4146-949A-F52277FD5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B3A8C-1C8B-4A70-B51D-5416FFD9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629C-A3DE-4321-B5DA-936DC42418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22E9504-72BD-4FE1-B453-119F210983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70956" y="1166077"/>
            <a:ext cx="4645742" cy="5555398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4091F-9A7B-4A39-B75B-3D0D7E9EB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86348"/>
            <a:ext cx="6270522" cy="4790615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451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שקף שער/מסי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BA0B722-3AA9-4C6C-BB43-2E82FC7C00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633414"/>
            <a:ext cx="11245850" cy="5095582"/>
          </a:xfrm>
          <a:blipFill>
            <a:blip r:embed="rId2"/>
            <a:stretch>
              <a:fillRect b="-2342"/>
            </a:stretch>
          </a:blipFill>
        </p:spPr>
        <p:txBody>
          <a:bodyPr/>
          <a:lstStyle>
            <a:lvl1pPr>
              <a:defRPr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על הסמל כדי להוסיף תמונה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F3D94C-5D73-4DD2-A5B8-3CD74E893441}"/>
              </a:ext>
            </a:extLst>
          </p:cNvPr>
          <p:cNvSpPr/>
          <p:nvPr/>
        </p:nvSpPr>
        <p:spPr>
          <a:xfrm>
            <a:off x="8502650" y="1"/>
            <a:ext cx="3428795" cy="5393094"/>
          </a:xfrm>
          <a:prstGeom prst="rect">
            <a:avLst/>
          </a:prstGeom>
          <a:gradFill flip="none" rotWithShape="1">
            <a:gsLst>
              <a:gs pos="0">
                <a:srgbClr val="ED7D31">
                  <a:alpha val="90000"/>
                  <a:lumMod val="70000"/>
                  <a:lumOff val="30000"/>
                </a:srgbClr>
              </a:gs>
              <a:gs pos="91000">
                <a:srgbClr val="ED7D31">
                  <a:lumMod val="8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609CFC-2798-45DC-91B8-EC60222DB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94607" y="3536950"/>
            <a:ext cx="2644877" cy="163363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09BD7-31C1-468F-AC12-404677FCE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63" y="6362409"/>
            <a:ext cx="776681" cy="365125"/>
          </a:xfrm>
        </p:spPr>
        <p:txBody>
          <a:bodyPr/>
          <a:lstStyle/>
          <a:p>
            <a:fld id="{BD32629C-A3DE-4321-B5DA-936DC424180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56816B-D90D-47A8-90DD-E03B448B9A82}"/>
              </a:ext>
            </a:extLst>
          </p:cNvPr>
          <p:cNvCxnSpPr>
            <a:cxnSpLocks/>
          </p:cNvCxnSpPr>
          <p:nvPr/>
        </p:nvCxnSpPr>
        <p:spPr>
          <a:xfrm>
            <a:off x="8791369" y="3516300"/>
            <a:ext cx="28513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BE22ECC-E8B8-40D8-A14D-B31409870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1369" y="291101"/>
            <a:ext cx="2851355" cy="3222216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54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שקף סיום/חוצ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5406F6B-0CF3-4526-BBBD-90D3FC329B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</p:spPr>
        <p:txBody>
          <a:bodyPr/>
          <a:lstStyle>
            <a:lvl1pPr>
              <a:defRPr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על הסמל כדי להוסיף תמונה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F3D94C-5D73-4DD2-A5B8-3CD74E893441}"/>
              </a:ext>
            </a:extLst>
          </p:cNvPr>
          <p:cNvSpPr/>
          <p:nvPr/>
        </p:nvSpPr>
        <p:spPr>
          <a:xfrm>
            <a:off x="3703075" y="2385552"/>
            <a:ext cx="4785851" cy="2086897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E22ECC-E8B8-40D8-A14D-B31409870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3075" y="2385551"/>
            <a:ext cx="4785851" cy="2086897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09BD7-31C1-468F-AC12-404677FCE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719" y="6350159"/>
            <a:ext cx="776681" cy="365125"/>
          </a:xfrm>
        </p:spPr>
        <p:txBody>
          <a:bodyPr/>
          <a:lstStyle/>
          <a:p>
            <a:fld id="{BD32629C-A3DE-4321-B5DA-936DC424180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תמונה 9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437" y="6307226"/>
            <a:ext cx="3685562" cy="52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4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1295400" y="1828800"/>
            <a:ext cx="8143875" cy="4343400"/>
          </a:xfrm>
        </p:spPr>
        <p:txBody>
          <a:bodyPr rtlCol="1">
            <a:normAutofit/>
          </a:bodyPr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</a:lstStyle>
          <a:p>
            <a:pPr lvl="0" rtl="1"/>
            <a:r>
              <a:rPr lang="he-IL" noProof="0" dirty="0"/>
              <a:t>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 flipH="1">
            <a:off x="4653398" y="6374999"/>
            <a:ext cx="6243203" cy="274320"/>
          </a:xfrm>
        </p:spPr>
        <p:txBody>
          <a:bodyPr rtlCol="1"/>
          <a:lstStyle>
            <a:lvl1pPr algn="r" rtl="1">
              <a:defRPr/>
            </a:lvl1pPr>
          </a:lstStyle>
          <a:p>
            <a:r>
              <a:rPr lang="he-IL" dirty="0"/>
              <a:t>הוסף כותרת תחתונה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 flipH="1">
            <a:off x="2919846" y="6374999"/>
            <a:ext cx="1480705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A2D21B82-5392-4A20-8B1A-82CC71692DCF}" type="datetime1">
              <a:rPr lang="he-IL" smtClean="0"/>
              <a:pPr/>
              <a:t>י"ט/אלול/תש"פ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flipH="1">
            <a:off x="1295400" y="6374999"/>
            <a:ext cx="1371600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A7F8E3F6-DE14-48B2-B2BC-6FABA9630FB8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שקף טקסט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FDED1-35B8-4B3D-8B14-2FE9AD6EA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4091F-9A7B-4A39-B75B-3D0D7E9EB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cs typeface="Calibri" panose="020F0502020204030204" pitchFamily="34" charset="0"/>
              </a:defRPr>
            </a:lvl1pPr>
            <a:lvl2pPr>
              <a:defRPr>
                <a:cs typeface="Calibri" panose="020F0502020204030204" pitchFamily="34" charset="0"/>
              </a:defRPr>
            </a:lvl2pPr>
            <a:lvl3pPr>
              <a:defRPr>
                <a:cs typeface="Calibri" panose="020F0502020204030204" pitchFamily="34" charset="0"/>
              </a:defRPr>
            </a:lvl3pPr>
            <a:lvl4pPr>
              <a:defRPr>
                <a:cs typeface="Calibri" panose="020F0502020204030204" pitchFamily="34" charset="0"/>
              </a:defRPr>
            </a:lvl4pPr>
            <a:lvl5pPr>
              <a:defRPr>
                <a:cs typeface="Calibri" panose="020F0502020204030204" pitchFamily="34" charset="0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1FEF3-9D64-4566-84D7-07DA7C16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49C0B-9795-4146-949A-F52277FD5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B3A8C-1C8B-4A70-B51D-5416FFD9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629C-A3DE-4321-B5DA-936DC4241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8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שקף 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FDED1-35B8-4B3D-8B14-2FE9AD6EA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3774" y="60888"/>
            <a:ext cx="6479457" cy="858991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4091F-9A7B-4A39-B75B-3D0D7E9EB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00"/>
              </a:spcBef>
              <a:spcAft>
                <a:spcPts val="1200"/>
              </a:spcAft>
              <a:defRPr>
                <a:cs typeface="Calibri" panose="020F0502020204030204" pitchFamily="34" charset="0"/>
              </a:defRPr>
            </a:lvl1pPr>
            <a:lvl2pPr>
              <a:spcBef>
                <a:spcPts val="300"/>
              </a:spcBef>
              <a:spcAft>
                <a:spcPts val="1200"/>
              </a:spcAft>
              <a:defRPr>
                <a:cs typeface="Calibri" panose="020F0502020204030204" pitchFamily="34" charset="0"/>
              </a:defRPr>
            </a:lvl2pPr>
            <a:lvl3pPr>
              <a:spcBef>
                <a:spcPts val="300"/>
              </a:spcBef>
              <a:spcAft>
                <a:spcPts val="1200"/>
              </a:spcAft>
              <a:defRPr>
                <a:cs typeface="Calibri" panose="020F0502020204030204" pitchFamily="34" charset="0"/>
              </a:defRPr>
            </a:lvl3pPr>
            <a:lvl4pPr>
              <a:spcBef>
                <a:spcPts val="300"/>
              </a:spcBef>
              <a:spcAft>
                <a:spcPts val="1200"/>
              </a:spcAft>
              <a:defRPr>
                <a:cs typeface="Calibri" panose="020F0502020204030204" pitchFamily="34" charset="0"/>
              </a:defRPr>
            </a:lvl4pPr>
            <a:lvl5pPr>
              <a:spcBef>
                <a:spcPts val="300"/>
              </a:spcBef>
              <a:spcAft>
                <a:spcPts val="1200"/>
              </a:spcAft>
              <a:defRPr>
                <a:cs typeface="Calibri" panose="020F0502020204030204" pitchFamily="34" charset="0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1FEF3-9D64-4566-84D7-07DA7C16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49C0B-9795-4146-949A-F52277FD5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B3A8C-1C8B-4A70-B51D-5416FFD9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629C-A3DE-4321-B5DA-936DC424180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69EC74-31BF-411D-9EC7-32FAE87EBCB8}"/>
              </a:ext>
            </a:extLst>
          </p:cNvPr>
          <p:cNvSpPr/>
          <p:nvPr/>
        </p:nvSpPr>
        <p:spPr>
          <a:xfrm>
            <a:off x="2138517" y="0"/>
            <a:ext cx="3281516" cy="1017639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57BD87A-2110-4B8B-98E5-B4EEE23ABC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813" y="60888"/>
            <a:ext cx="4904605" cy="881063"/>
          </a:xfrm>
        </p:spPr>
        <p:txBody>
          <a:bodyPr anchor="ctr">
            <a:noAutofit/>
          </a:bodyPr>
          <a:lstStyle>
            <a:lvl1pPr marL="0" indent="0">
              <a:buNone/>
              <a:defRPr sz="1800">
                <a:cs typeface="Calibri" panose="020F050202020403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90224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קף טקסט + תמונה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FDED1-35B8-4B3D-8B14-2FE9AD6EA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1FEF3-9D64-4566-84D7-07DA7C16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49C0B-9795-4146-949A-F52277FD5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B3A8C-1C8B-4A70-B51D-5416FFD9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629C-A3DE-4321-B5DA-936DC42418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22E9504-72BD-4FE1-B453-119F210983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70955" y="973394"/>
            <a:ext cx="4921045" cy="588460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</p:spPr>
        <p:txBody>
          <a:bodyPr/>
          <a:lstStyle>
            <a:lvl1pPr>
              <a:defRPr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על הסמל כדי להוסיף תמונה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E749EE-8AD4-4157-B996-A553EA9C134B}"/>
              </a:ext>
            </a:extLst>
          </p:cNvPr>
          <p:cNvSpPr/>
          <p:nvPr/>
        </p:nvSpPr>
        <p:spPr>
          <a:xfrm>
            <a:off x="6282813" y="1281214"/>
            <a:ext cx="1467464" cy="5021621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4091F-9A7B-4A39-B75B-3D0D7E9EB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86348"/>
            <a:ext cx="6808838" cy="4790615"/>
          </a:xfrm>
        </p:spPr>
        <p:txBody>
          <a:bodyPr anchor="ctr"/>
          <a:lstStyle>
            <a:lvl1pPr>
              <a:defRPr>
                <a:cs typeface="Calibri" panose="020F0502020204030204" pitchFamily="34" charset="0"/>
              </a:defRPr>
            </a:lvl1pPr>
            <a:lvl2pPr>
              <a:defRPr>
                <a:cs typeface="Calibri" panose="020F0502020204030204" pitchFamily="34" charset="0"/>
              </a:defRPr>
            </a:lvl2pPr>
            <a:lvl3pPr>
              <a:defRPr>
                <a:cs typeface="Calibri" panose="020F0502020204030204" pitchFamily="34" charset="0"/>
              </a:defRPr>
            </a:lvl3pPr>
            <a:lvl4pPr>
              <a:defRPr>
                <a:cs typeface="Calibri" panose="020F0502020204030204" pitchFamily="34" charset="0"/>
              </a:defRPr>
            </a:lvl4pPr>
            <a:lvl5pPr>
              <a:defRPr>
                <a:cs typeface="Calibri" panose="020F0502020204030204" pitchFamily="34" charset="0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32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קף טקסט + תמונה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FDED1-35B8-4B3D-8B14-2FE9AD6EA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1FEF3-9D64-4566-84D7-07DA7C16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49C0B-9795-4146-949A-F52277FD5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B3A8C-1C8B-4A70-B51D-5416FFD9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629C-A3DE-4321-B5DA-936DC42418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22E9504-72BD-4FE1-B453-119F210983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70956" y="1166077"/>
            <a:ext cx="4645742" cy="5555398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</p:spPr>
        <p:txBody>
          <a:bodyPr/>
          <a:lstStyle>
            <a:lvl1pPr>
              <a:defRPr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על הסמל כדי להוסיף תמונה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4091F-9A7B-4A39-B75B-3D0D7E9EB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86348"/>
            <a:ext cx="6270522" cy="4790615"/>
          </a:xfrm>
        </p:spPr>
        <p:txBody>
          <a:bodyPr anchor="ctr"/>
          <a:lstStyle>
            <a:lvl1pPr>
              <a:defRPr>
                <a:cs typeface="Calibri" panose="020F0502020204030204" pitchFamily="34" charset="0"/>
              </a:defRPr>
            </a:lvl1pPr>
            <a:lvl2pPr>
              <a:defRPr>
                <a:cs typeface="Calibri" panose="020F0502020204030204" pitchFamily="34" charset="0"/>
              </a:defRPr>
            </a:lvl2pPr>
            <a:lvl3pPr>
              <a:defRPr>
                <a:cs typeface="Calibri" panose="020F0502020204030204" pitchFamily="34" charset="0"/>
              </a:defRPr>
            </a:lvl3pPr>
            <a:lvl4pPr>
              <a:defRPr>
                <a:cs typeface="Calibri" panose="020F0502020204030204" pitchFamily="34" charset="0"/>
              </a:defRPr>
            </a:lvl4pPr>
            <a:lvl5pPr>
              <a:defRPr>
                <a:cs typeface="Calibri" panose="020F0502020204030204" pitchFamily="34" charset="0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38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קף טקסט + תמונה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FDED1-35B8-4B3D-8B14-2FE9AD6EA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4091F-9A7B-4A39-B75B-3D0D7E9EB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794" y="1386348"/>
            <a:ext cx="6037006" cy="4790615"/>
          </a:xfrm>
        </p:spPr>
        <p:txBody>
          <a:bodyPr/>
          <a:lstStyle>
            <a:lvl1pPr>
              <a:defRPr>
                <a:cs typeface="Calibri" panose="020F0502020204030204" pitchFamily="34" charset="0"/>
              </a:defRPr>
            </a:lvl1pPr>
            <a:lvl2pPr>
              <a:defRPr>
                <a:cs typeface="Calibri" panose="020F0502020204030204" pitchFamily="34" charset="0"/>
              </a:defRPr>
            </a:lvl2pPr>
            <a:lvl3pPr>
              <a:defRPr>
                <a:cs typeface="Calibri" panose="020F0502020204030204" pitchFamily="34" charset="0"/>
              </a:defRPr>
            </a:lvl3pPr>
            <a:lvl4pPr>
              <a:defRPr>
                <a:cs typeface="Calibri" panose="020F0502020204030204" pitchFamily="34" charset="0"/>
              </a:defRPr>
            </a:lvl4pPr>
            <a:lvl5pPr>
              <a:defRPr>
                <a:cs typeface="Calibri" panose="020F0502020204030204" pitchFamily="34" charset="0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1FEF3-9D64-4566-84D7-07DA7C16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49C0B-9795-4146-949A-F52277FD5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B3A8C-1C8B-4A70-B51D-5416FFD9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629C-A3DE-4321-B5DA-936DC42418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2AAC611-9343-403C-AE41-35BC7706F7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5413" y="0"/>
            <a:ext cx="5037137" cy="5747657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</p:spPr>
        <p:txBody>
          <a:bodyPr/>
          <a:lstStyle>
            <a:lvl1pPr>
              <a:defRPr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על הסמל כדי להוסיף תמונה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75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שקף טקסט+גר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FDED1-35B8-4B3D-8B14-2FE9AD6EA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4091F-9A7B-4A39-B75B-3D0D7E9EB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9788" y="1386348"/>
            <a:ext cx="6054012" cy="4790615"/>
          </a:xfrm>
        </p:spPr>
        <p:txBody>
          <a:bodyPr/>
          <a:lstStyle>
            <a:lvl1pPr>
              <a:defRPr>
                <a:cs typeface="Calibri" panose="020F0502020204030204" pitchFamily="34" charset="0"/>
              </a:defRPr>
            </a:lvl1pPr>
            <a:lvl2pPr>
              <a:defRPr>
                <a:cs typeface="Calibri" panose="020F0502020204030204" pitchFamily="34" charset="0"/>
              </a:defRPr>
            </a:lvl2pPr>
            <a:lvl3pPr>
              <a:defRPr>
                <a:cs typeface="Calibri" panose="020F0502020204030204" pitchFamily="34" charset="0"/>
              </a:defRPr>
            </a:lvl3pPr>
            <a:lvl4pPr>
              <a:defRPr>
                <a:cs typeface="Calibri" panose="020F0502020204030204" pitchFamily="34" charset="0"/>
              </a:defRPr>
            </a:lvl4pPr>
            <a:lvl5pPr>
              <a:defRPr>
                <a:cs typeface="Calibri" panose="020F0502020204030204" pitchFamily="34" charset="0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1FEF3-9D64-4566-84D7-07DA7C16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49C0B-9795-4146-949A-F52277FD5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B3A8C-1C8B-4A70-B51D-5416FFD9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629C-A3DE-4321-B5DA-936DC424180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4D006E-E0B2-4156-B5BB-F81873D4C8F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39169" y="1976284"/>
            <a:ext cx="4168877" cy="4063181"/>
          </a:xfrm>
        </p:spPr>
        <p:txBody>
          <a:bodyPr/>
          <a:lstStyle>
            <a:lvl1pPr>
              <a:defRPr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0889656-6F2A-4A7E-B105-26D1639CAFE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039169" y="1328661"/>
            <a:ext cx="4168877" cy="57388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0399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Calibri" panose="020F0502020204030204" pitchFamily="34" charset="0"/>
              </a:defRPr>
            </a:lvl1pPr>
          </a:lstStyle>
          <a:p>
            <a:fld id="{BC9056ED-7385-497F-94DC-EDEDC517869A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3593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שקופית כותרת עם 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5"/>
          <p:cNvSpPr>
            <a:spLocks noChangeArrowheads="1"/>
          </p:cNvSpPr>
          <p:nvPr/>
        </p:nvSpPr>
        <p:spPr bwMode="white">
          <a:xfrm flipH="1">
            <a:off x="1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he-IL" sz="1800" noProof="0" dirty="0">
              <a:latin typeface="Assistant" panose="00000500000000000000" pitchFamily="2" charset="-79"/>
              <a:ea typeface="Tahoma" panose="020B0604030504040204" pitchFamily="34" charset="0"/>
              <a:cs typeface="Assistant" panose="00000500000000000000" pitchFamily="2" charset="-79"/>
            </a:endParaRPr>
          </a:p>
        </p:txBody>
      </p:sp>
      <p:sp>
        <p:nvSpPr>
          <p:cNvPr id="11" name="צורה חופשית 6"/>
          <p:cNvSpPr>
            <a:spLocks/>
          </p:cNvSpPr>
          <p:nvPr/>
        </p:nvSpPr>
        <p:spPr bwMode="auto">
          <a:xfrm flipH="1">
            <a:off x="4262963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rgbClr val="F7941D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r" rtl="1"/>
            <a:endParaRPr lang="he-IL" sz="1800" noProof="0" dirty="0">
              <a:latin typeface="Assistant" panose="00000500000000000000" pitchFamily="2" charset="-79"/>
              <a:ea typeface="Tahoma" panose="020B0604030504040204" pitchFamily="34" charset="0"/>
              <a:cs typeface="Assistant" panose="00000500000000000000" pitchFamily="2" charset="-79"/>
            </a:endParaRPr>
          </a:p>
        </p:txBody>
      </p:sp>
      <p:sp>
        <p:nvSpPr>
          <p:cNvPr id="12" name="צורה חופשית 7"/>
          <p:cNvSpPr>
            <a:spLocks/>
          </p:cNvSpPr>
          <p:nvPr/>
        </p:nvSpPr>
        <p:spPr bwMode="auto">
          <a:xfrm flipH="1">
            <a:off x="4601632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r" rtl="1"/>
            <a:endParaRPr lang="he-IL" sz="1800" noProof="0" dirty="0">
              <a:latin typeface="Assistant" panose="00000500000000000000" pitchFamily="2" charset="-79"/>
              <a:ea typeface="Tahoma" panose="020B0604030504040204" pitchFamily="34" charset="0"/>
              <a:cs typeface="Assistant" panose="00000500000000000000" pitchFamily="2" charset="-79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flipH="1">
            <a:off x="5775959" y="1873584"/>
            <a:ext cx="5120640" cy="2560320"/>
          </a:xfrm>
        </p:spPr>
        <p:txBody>
          <a:bodyPr rtlCol="1" anchor="b">
            <a:normAutofit/>
          </a:bodyPr>
          <a:lstStyle>
            <a:lvl1pPr algn="r" rtl="1">
              <a:defRPr sz="4800">
                <a:solidFill>
                  <a:schemeClr val="tx1"/>
                </a:solidFill>
                <a:latin typeface="Assistant" panose="00000500000000000000" pitchFamily="2" charset="-79"/>
                <a:ea typeface="Tahoma" panose="020B0604030504040204" pitchFamily="34" charset="0"/>
                <a:cs typeface="Assistant" panose="00000500000000000000" pitchFamily="2" charset="-79"/>
              </a:defRPr>
            </a:lvl1pPr>
          </a:lstStyle>
          <a:p>
            <a:pPr rtl="1"/>
            <a:r>
              <a:rPr lang="he-IL" noProof="0" dirty="0"/>
              <a:t>לחץ כדי לערוך סגנון כותרת של תבנית בסיס</a:t>
            </a:r>
          </a:p>
        </p:txBody>
      </p:sp>
      <p:sp>
        <p:nvSpPr>
          <p:cNvPr id="15" name="מציין מיקום של תמונה 14" descr="מציין מיקום ריק להוספת תמונה. לחץ על מציין המיקום ובחר את התמונה שברצונך להוסיף"/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 rtlCol="1">
            <a:noAutofit/>
          </a:bodyPr>
          <a:lstStyle>
            <a:lvl1pPr marL="0" indent="0" algn="ctr" rtl="1">
              <a:buNone/>
              <a:defRPr sz="2800">
                <a:solidFill>
                  <a:schemeClr val="bg1"/>
                </a:solidFill>
                <a:latin typeface="Assistant" panose="00000500000000000000" pitchFamily="2" charset="-79"/>
                <a:ea typeface="Tahoma" panose="020B0604030504040204" pitchFamily="34" charset="0"/>
                <a:cs typeface="Assistant" panose="00000500000000000000" pitchFamily="2" charset="-79"/>
              </a:defRPr>
            </a:lvl1pPr>
          </a:lstStyle>
          <a:p>
            <a:pPr rtl="1"/>
            <a:r>
              <a:rPr lang="he-IL" noProof="0" dirty="0"/>
              <a:t>לחץ על הסמל כדי להוסיף תמונה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 hasCustomPrompt="1"/>
          </p:nvPr>
        </p:nvSpPr>
        <p:spPr>
          <a:xfrm flipH="1">
            <a:off x="5775959" y="4572000"/>
            <a:ext cx="5120640" cy="1600200"/>
          </a:xfrm>
        </p:spPr>
        <p:txBody>
          <a:bodyPr rtlCol="1">
            <a:normAutofit/>
          </a:bodyPr>
          <a:lstStyle>
            <a:lvl1pPr marL="0" indent="0" algn="r" rtl="1">
              <a:buNone/>
              <a:defRPr sz="3200">
                <a:latin typeface="Assistant" panose="00000500000000000000" pitchFamily="2" charset="-79"/>
                <a:ea typeface="Tahoma" panose="020B0604030504040204" pitchFamily="34" charset="0"/>
                <a:cs typeface="Assistant" panose="00000500000000000000" pitchFamily="2" charset="-79"/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he-IL" noProof="0" dirty="0"/>
              <a:t>ערוך סגנונות טקסט של תבנית בסיס</a:t>
            </a:r>
          </a:p>
        </p:txBody>
      </p:sp>
      <p:pic>
        <p:nvPicPr>
          <p:cNvPr id="9" name="תמונה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61" y="6133123"/>
            <a:ext cx="2381739" cy="72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5"/>
          <p:cNvSpPr>
            <a:spLocks noChangeArrowheads="1"/>
          </p:cNvSpPr>
          <p:nvPr/>
        </p:nvSpPr>
        <p:spPr bwMode="white">
          <a:xfrm flipH="1">
            <a:off x="0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he-IL" sz="1800" noProof="0" dirty="0">
              <a:latin typeface="Assistant" panose="00000500000000000000" pitchFamily="2" charset="-79"/>
              <a:ea typeface="Tahoma" panose="020B0604030504040204" pitchFamily="34" charset="0"/>
              <a:cs typeface="Assistant" panose="00000500000000000000" pitchFamily="2" charset="-79"/>
            </a:endParaRPr>
          </a:p>
        </p:txBody>
      </p:sp>
      <p:sp>
        <p:nvSpPr>
          <p:cNvPr id="8" name="צורה חופשית 6"/>
          <p:cNvSpPr>
            <a:spLocks/>
          </p:cNvSpPr>
          <p:nvPr/>
        </p:nvSpPr>
        <p:spPr bwMode="auto">
          <a:xfrm flipH="1">
            <a:off x="1282699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r" rtl="1"/>
            <a:endParaRPr lang="he-IL" sz="1800" noProof="0" dirty="0">
              <a:latin typeface="Assistant" panose="00000500000000000000" pitchFamily="2" charset="-79"/>
              <a:ea typeface="Tahoma" panose="020B0604030504040204" pitchFamily="34" charset="0"/>
              <a:cs typeface="Assistant" panose="00000500000000000000" pitchFamily="2" charset="-79"/>
            </a:endParaRPr>
          </a:p>
        </p:txBody>
      </p:sp>
      <p:sp>
        <p:nvSpPr>
          <p:cNvPr id="9" name="צורה חופשית 7"/>
          <p:cNvSpPr>
            <a:spLocks/>
          </p:cNvSpPr>
          <p:nvPr/>
        </p:nvSpPr>
        <p:spPr bwMode="auto">
          <a:xfrm flipH="1">
            <a:off x="1557868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r" rtl="1"/>
            <a:endParaRPr lang="he-IL" sz="1800" noProof="0" dirty="0">
              <a:latin typeface="Assistant" panose="00000500000000000000" pitchFamily="2" charset="-79"/>
              <a:ea typeface="Tahoma" panose="020B0604030504040204" pitchFamily="34" charset="0"/>
              <a:cs typeface="Assistant" panose="00000500000000000000" pitchFamily="2" charset="-79"/>
            </a:endParaRPr>
          </a:p>
        </p:txBody>
      </p:sp>
      <p:sp>
        <p:nvSpPr>
          <p:cNvPr id="10" name="צורה חופשית 7"/>
          <p:cNvSpPr>
            <a:spLocks/>
          </p:cNvSpPr>
          <p:nvPr/>
        </p:nvSpPr>
        <p:spPr bwMode="auto">
          <a:xfrm flipH="1">
            <a:off x="1557868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lvl="0" algn="r" rtl="1"/>
            <a:endParaRPr lang="he-IL" sz="1800" noProof="0" dirty="0">
              <a:latin typeface="Assistant" panose="00000500000000000000" pitchFamily="2" charset="-79"/>
              <a:ea typeface="Tahoma" panose="020B0604030504040204" pitchFamily="34" charset="0"/>
              <a:cs typeface="Assistant" panose="00000500000000000000" pitchFamily="2" charset="-79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2849882" y="2914650"/>
            <a:ext cx="8046720" cy="1557338"/>
          </a:xfrm>
        </p:spPr>
        <p:txBody>
          <a:bodyPr rtlCol="1" anchor="b">
            <a:normAutofit/>
          </a:bodyPr>
          <a:lstStyle>
            <a:lvl1pPr algn="r" rtl="1">
              <a:defRPr sz="4400">
                <a:solidFill>
                  <a:schemeClr val="tx1"/>
                </a:solidFill>
                <a:latin typeface="Assistant" panose="00000500000000000000" pitchFamily="2" charset="-79"/>
                <a:ea typeface="Tahoma" panose="020B0604030504040204" pitchFamily="34" charset="0"/>
                <a:cs typeface="Assistant" panose="00000500000000000000" pitchFamily="2" charset="-79"/>
              </a:defRPr>
            </a:lvl1pPr>
          </a:lstStyle>
          <a:p>
            <a:pPr rtl="1"/>
            <a:r>
              <a:rPr lang="he-IL" noProof="0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2849884" y="4589463"/>
            <a:ext cx="8046718" cy="1011237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3600">
                <a:solidFill>
                  <a:schemeClr val="tx1"/>
                </a:solidFill>
                <a:latin typeface="Assistant" panose="00000500000000000000" pitchFamily="2" charset="-79"/>
                <a:ea typeface="Tahoma" panose="020B0604030504040204" pitchFamily="34" charset="0"/>
                <a:cs typeface="Assistant" panose="00000500000000000000" pitchFamily="2" charset="-79"/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 noProof="0" dirty="0"/>
              <a:t>ערוך סגנונות טקסט של תבנית בסיס</a:t>
            </a:r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61" y="6133123"/>
            <a:ext cx="2381739" cy="72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 flipH="1">
            <a:off x="6325200" y="1828800"/>
            <a:ext cx="4572000" cy="4343400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 dirty="0"/>
              <a:t>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 flipH="1">
            <a:off x="1295400" y="1828799"/>
            <a:ext cx="4572000" cy="4343401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 dirty="0"/>
              <a:t>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4653398" y="6374999"/>
            <a:ext cx="6243203" cy="274320"/>
          </a:xfrm>
        </p:spPr>
        <p:txBody>
          <a:bodyPr rtlCol="1"/>
          <a:lstStyle>
            <a:lvl1pPr algn="r" rtl="1">
              <a:defRPr/>
            </a:lvl1pPr>
          </a:lstStyle>
          <a:p>
            <a:r>
              <a:rPr lang="he-IL" dirty="0"/>
              <a:t>הוסף כותרת תחתונה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2919846" y="6374999"/>
            <a:ext cx="1480705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14EA6532-62D4-40B1-9FB7-464D11FB9DF3}" type="datetime1">
              <a:rPr lang="he-IL" smtClean="0"/>
              <a:pPr/>
              <a:t>י"ט/אלול/תש"פ</a:t>
            </a:fld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1295400" y="6374999"/>
            <a:ext cx="1371600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A7F8E3F6-DE14-48B2-B2BC-6FABA9630FB8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6324600" y="1828800"/>
            <a:ext cx="4572000" cy="850392"/>
          </a:xfrm>
        </p:spPr>
        <p:txBody>
          <a:bodyPr rtlCol="1" anchor="ctr">
            <a:normAutofit/>
          </a:bodyPr>
          <a:lstStyle>
            <a:lvl1pPr marL="0" indent="0" algn="r" rtl="1">
              <a:buNone/>
              <a:defRPr sz="2600" b="0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 dirty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 flipH="1">
            <a:off x="6324600" y="2705100"/>
            <a:ext cx="4572000" cy="3467100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 dirty="0"/>
              <a:t>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 flipH="1">
            <a:off x="1295400" y="1828800"/>
            <a:ext cx="4572000" cy="847725"/>
          </a:xfrm>
        </p:spPr>
        <p:txBody>
          <a:bodyPr rtlCol="1" anchor="ctr">
            <a:normAutofit/>
          </a:bodyPr>
          <a:lstStyle>
            <a:lvl1pPr marL="0" indent="0" algn="r" rtl="1">
              <a:buNone/>
              <a:defRPr sz="2600" b="0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 noProof="0" dirty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 flipH="1">
            <a:off x="1295400" y="2705100"/>
            <a:ext cx="4572000" cy="3467100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he-IL" noProof="0" dirty="0"/>
              <a:t>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 flipH="1">
            <a:off x="4653398" y="6374999"/>
            <a:ext cx="6243203" cy="274320"/>
          </a:xfrm>
        </p:spPr>
        <p:txBody>
          <a:bodyPr rtlCol="1"/>
          <a:lstStyle>
            <a:lvl1pPr algn="r" rtl="1">
              <a:defRPr/>
            </a:lvl1pPr>
          </a:lstStyle>
          <a:p>
            <a:r>
              <a:rPr lang="he-IL" dirty="0"/>
              <a:t>הוסף כותרת תחתונה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 flipH="1">
            <a:off x="2919846" y="6374999"/>
            <a:ext cx="1480705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A02EAD91-5951-43FF-A4A9-D5622FAFF4D2}" type="datetime1">
              <a:rPr lang="he-IL" smtClean="0"/>
              <a:pPr/>
              <a:t>י"ט/אלול/תש"פ</a:t>
            </a:fld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 flipH="1">
            <a:off x="1295400" y="6374999"/>
            <a:ext cx="1371600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A7F8E3F6-DE14-48B2-B2BC-6FABA9630FB8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 noProof="0" dirty="0"/>
              <a:t>לחץ כדי לערוך סגנון כותרת של תבנית בסיס</a:t>
            </a: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 flipH="1">
            <a:off x="4653398" y="6374999"/>
            <a:ext cx="6243203" cy="274320"/>
          </a:xfrm>
        </p:spPr>
        <p:txBody>
          <a:bodyPr rtlCol="1"/>
          <a:lstStyle>
            <a:lvl1pPr algn="r" rtl="1">
              <a:defRPr/>
            </a:lvl1pPr>
          </a:lstStyle>
          <a:p>
            <a:r>
              <a:rPr lang="he-IL" dirty="0"/>
              <a:t>הוסף כותרת תחתונה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 flipH="1">
            <a:off x="2919846" y="6374999"/>
            <a:ext cx="1480705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B90A1756-4984-4E08-99D2-1E413FD98E35}" type="datetime1">
              <a:rPr lang="he-IL" smtClean="0"/>
              <a:pPr/>
              <a:t>י"ט/אלול/תש"פ</a:t>
            </a:fld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 flipH="1">
            <a:off x="1295400" y="6374999"/>
            <a:ext cx="1371600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A7F8E3F6-DE14-48B2-B2BC-6FABA9630FB8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 flipH="1">
            <a:off x="4653398" y="6374999"/>
            <a:ext cx="6243203" cy="274320"/>
          </a:xfrm>
        </p:spPr>
        <p:txBody>
          <a:bodyPr rtlCol="1"/>
          <a:lstStyle>
            <a:lvl1pPr algn="r" rtl="1">
              <a:defRPr/>
            </a:lvl1pPr>
          </a:lstStyle>
          <a:p>
            <a:r>
              <a:rPr lang="he-IL" dirty="0"/>
              <a:t>הוסף כותרת תחתונה</a:t>
            </a: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 flipH="1">
            <a:off x="2919846" y="6374999"/>
            <a:ext cx="1480705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2AA54490-595D-48A4-9401-EEE917706E78}" type="datetime1">
              <a:rPr lang="he-IL" smtClean="0"/>
              <a:pPr/>
              <a:t>י"ט/אלול/תש"פ</a:t>
            </a:fld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 flipH="1">
            <a:off x="1295400" y="6374999"/>
            <a:ext cx="1371600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A7F8E3F6-DE14-48B2-B2BC-6FABA9630FB8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</p:spPr>
        <p:txBody>
          <a:bodyPr rtlCol="1" anchor="b"/>
          <a:lstStyle>
            <a:lvl1pPr algn="r" rtl="1">
              <a:defRPr sz="3200"/>
            </a:lvl1pPr>
          </a:lstStyle>
          <a:p>
            <a:pPr rtl="1"/>
            <a:r>
              <a:rPr lang="he-IL" noProof="0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1337311" y="1828800"/>
            <a:ext cx="6126480" cy="4343400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2000"/>
            </a:lvl6pPr>
            <a:lvl7pPr algn="r" rtl="1">
              <a:defRPr sz="2000"/>
            </a:lvl7pPr>
            <a:lvl8pPr algn="r" rtl="1">
              <a:defRPr sz="2000"/>
            </a:lvl8pPr>
            <a:lvl9pPr algn="r" rtl="1">
              <a:defRPr sz="2000"/>
            </a:lvl9pPr>
          </a:lstStyle>
          <a:p>
            <a:pPr lvl="0" rtl="1"/>
            <a:r>
              <a:rPr lang="he-IL" noProof="0" dirty="0"/>
              <a:t>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 flipH="1">
            <a:off x="7879080" y="1828800"/>
            <a:ext cx="3017520" cy="4343400"/>
          </a:xfrm>
        </p:spPr>
        <p:txBody>
          <a:bodyPr rtlCol="1" anchor="ctr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20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he-IL" noProof="0" dirty="0"/>
              <a:t>ערוך סגנונות טקסט של תבנית בסיס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 flipH="1">
            <a:off x="4653398" y="6374999"/>
            <a:ext cx="6243203" cy="274320"/>
          </a:xfrm>
        </p:spPr>
        <p:txBody>
          <a:bodyPr rtlCol="1"/>
          <a:lstStyle>
            <a:lvl1pPr algn="r" rtl="1">
              <a:defRPr/>
            </a:lvl1pPr>
          </a:lstStyle>
          <a:p>
            <a:r>
              <a:rPr lang="he-IL" dirty="0"/>
              <a:t>הוסף כותרת תחתונה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 flipH="1">
            <a:off x="2919846" y="6374999"/>
            <a:ext cx="1480705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FAEA8D80-A868-46E7-BC7D-3C2189C171CF}" type="datetime1">
              <a:rPr lang="he-IL" smtClean="0"/>
              <a:pPr/>
              <a:t>י"ט/אלול/תש"פ</a:t>
            </a:fld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 flipH="1">
            <a:off x="1295400" y="6374999"/>
            <a:ext cx="1371600" cy="274320"/>
          </a:xfrm>
        </p:spPr>
        <p:txBody>
          <a:bodyPr rtlCol="1"/>
          <a:lstStyle>
            <a:lvl1pPr algn="l" rtl="1">
              <a:defRPr/>
            </a:lvl1pPr>
          </a:lstStyle>
          <a:p>
            <a:fld id="{A7F8E3F6-DE14-48B2-B2BC-6FABA9630FB8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 bwMode="white">
          <a:xfrm flipH="1"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 dirty="0">
              <a:latin typeface="Assistant" panose="00000500000000000000" pitchFamily="2" charset="-79"/>
              <a:ea typeface="Tahoma" panose="020B0604030504040204" pitchFamily="34" charset="0"/>
              <a:cs typeface="Assistant" panose="00000500000000000000" pitchFamily="2" charset="-79"/>
            </a:endParaRPr>
          </a:p>
        </p:txBody>
      </p:sp>
      <p:sp>
        <p:nvSpPr>
          <p:cNvPr id="8" name="מלבן 7"/>
          <p:cNvSpPr/>
          <p:nvPr userDrawn="1"/>
        </p:nvSpPr>
        <p:spPr>
          <a:xfrm flipH="1">
            <a:off x="0" y="1371600"/>
            <a:ext cx="12192000" cy="82183"/>
          </a:xfrm>
          <a:prstGeom prst="rect">
            <a:avLst/>
          </a:prstGeom>
          <a:solidFill>
            <a:srgbClr val="F7941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 dirty="0">
              <a:latin typeface="Assistant" panose="00000500000000000000" pitchFamily="2" charset="-79"/>
              <a:ea typeface="Tahoma" panose="020B0604030504040204" pitchFamily="34" charset="0"/>
              <a:cs typeface="Assistant" panose="00000500000000000000" pitchFamily="2" charset="-79"/>
            </a:endParaRPr>
          </a:p>
        </p:txBody>
      </p:sp>
      <p:sp>
        <p:nvSpPr>
          <p:cNvPr id="9" name="מלבן 8"/>
          <p:cNvSpPr/>
          <p:nvPr userDrawn="1"/>
        </p:nvSpPr>
        <p:spPr>
          <a:xfrm flipH="1">
            <a:off x="0" y="1443006"/>
            <a:ext cx="12192000" cy="8218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 dirty="0">
              <a:latin typeface="Assistant" panose="00000500000000000000" pitchFamily="2" charset="-79"/>
              <a:ea typeface="Tahoma" panose="020B0604030504040204" pitchFamily="34" charset="0"/>
              <a:cs typeface="Assistant" panose="00000500000000000000" pitchFamily="2" charset="-79"/>
            </a:endParaRPr>
          </a:p>
        </p:txBody>
      </p:sp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 flipH="1"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1" anchor="ctr" anchorCtr="0">
            <a:normAutofit/>
          </a:bodyPr>
          <a:lstStyle/>
          <a:p>
            <a:pPr rtl="1"/>
            <a:r>
              <a:rPr lang="he-IL" noProof="0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he-IL" noProof="0" dirty="0"/>
              <a:t>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 flipH="1">
            <a:off x="4653398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>
                <a:solidFill>
                  <a:schemeClr val="tx1"/>
                </a:solidFill>
                <a:latin typeface="Assistant" panose="00000500000000000000" pitchFamily="2" charset="-79"/>
                <a:ea typeface="Tahoma" panose="020B0604030504040204" pitchFamily="34" charset="0"/>
                <a:cs typeface="Assistant" panose="00000500000000000000" pitchFamily="2" charset="-79"/>
              </a:defRPr>
            </a:lvl1pPr>
          </a:lstStyle>
          <a:p>
            <a:r>
              <a:rPr lang="he-IL" dirty="0"/>
              <a:t>הוסף כותרת תחתונה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 flipH="1">
            <a:off x="2919846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Assistant" panose="00000500000000000000" pitchFamily="2" charset="-79"/>
                <a:ea typeface="Tahoma" panose="020B0604030504040204" pitchFamily="34" charset="0"/>
                <a:cs typeface="Assistant" panose="00000500000000000000" pitchFamily="2" charset="-79"/>
              </a:defRPr>
            </a:lvl1pPr>
          </a:lstStyle>
          <a:p>
            <a:fld id="{8BA06EE5-57C4-4B64-ACD0-95BD04A897E9}" type="datetime1">
              <a:rPr lang="he-IL" smtClean="0"/>
              <a:pPr/>
              <a:t>י"ט/אלול/תש"פ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 flipH="1">
            <a:off x="12954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Assistant" panose="00000500000000000000" pitchFamily="2" charset="-79"/>
                <a:ea typeface="Tahoma" panose="020B0604030504040204" pitchFamily="34" charset="0"/>
                <a:cs typeface="Assistant" panose="00000500000000000000" pitchFamily="2" charset="-79"/>
              </a:defRPr>
            </a:lvl1pPr>
          </a:lstStyle>
          <a:p>
            <a:fld id="{A7F8E3F6-DE14-48B2-B2BC-6FABA9630FB8}" type="slidenum">
              <a:rPr lang="he-IL" smtClean="0"/>
              <a:pPr/>
              <a:t>‹#›</a:t>
            </a:fld>
            <a:endParaRPr lang="he-IL" dirty="0"/>
          </a:p>
        </p:txBody>
      </p:sp>
      <p:pic>
        <p:nvPicPr>
          <p:cNvPr id="11" name="תמונה 10"/>
          <p:cNvPicPr>
            <a:picLocks noChangeAspect="1"/>
          </p:cNvPicPr>
          <p:nvPr userDrawn="1"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261" y="6133123"/>
            <a:ext cx="2381739" cy="72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  <p:sldLayoutId id="2147483662" r:id="rId14"/>
    <p:sldLayoutId id="2147483663" r:id="rId15"/>
    <p:sldLayoutId id="2147483677" r:id="rId16"/>
    <p:sldLayoutId id="214748367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ssistant" panose="00000500000000000000" pitchFamily="2" charset="-79"/>
          <a:ea typeface="Tahoma" panose="020B0604030504040204" pitchFamily="34" charset="0"/>
          <a:cs typeface="Assistant" panose="00000500000000000000" pitchFamily="2" charset="-79"/>
        </a:defRPr>
      </a:lvl1pPr>
    </p:titleStyle>
    <p:bodyStyle>
      <a:lvl1pPr marL="274320" indent="-274320" algn="r" defTabSz="914400" rtl="1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ssistant" panose="00000500000000000000" pitchFamily="2" charset="-79"/>
          <a:ea typeface="Tahoma" panose="020B0604030504040204" pitchFamily="34" charset="0"/>
          <a:cs typeface="Assistant" panose="00000500000000000000" pitchFamily="2" charset="-79"/>
        </a:defRPr>
      </a:lvl1pPr>
      <a:lvl2pPr marL="54864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ssistant" panose="00000500000000000000" pitchFamily="2" charset="-79"/>
          <a:ea typeface="Tahoma" panose="020B0604030504040204" pitchFamily="34" charset="0"/>
          <a:cs typeface="Assistant" panose="00000500000000000000" pitchFamily="2" charset="-79"/>
        </a:defRPr>
      </a:lvl2pPr>
      <a:lvl3pPr marL="822960" indent="-2286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ssistant" panose="00000500000000000000" pitchFamily="2" charset="-79"/>
          <a:ea typeface="Tahoma" panose="020B0604030504040204" pitchFamily="34" charset="0"/>
          <a:cs typeface="Assistant" panose="00000500000000000000" pitchFamily="2" charset="-79"/>
        </a:defRPr>
      </a:lvl3pPr>
      <a:lvl4pPr marL="1097280" indent="-2286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ssistant" panose="00000500000000000000" pitchFamily="2" charset="-79"/>
          <a:ea typeface="Tahoma" panose="020B0604030504040204" pitchFamily="34" charset="0"/>
          <a:cs typeface="Assistant" panose="00000500000000000000" pitchFamily="2" charset="-79"/>
        </a:defRPr>
      </a:lvl4pPr>
      <a:lvl5pPr marL="1325880" indent="-2286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ssistant" panose="00000500000000000000" pitchFamily="2" charset="-79"/>
          <a:ea typeface="Tahoma" panose="020B0604030504040204" pitchFamily="34" charset="0"/>
          <a:cs typeface="Assistant" panose="00000500000000000000" pitchFamily="2" charset="-79"/>
        </a:defRPr>
      </a:lvl5pPr>
      <a:lvl6pPr marL="1554480" indent="-2286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A5A31-C13D-4F03-A9B5-5D487772D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6348"/>
            <a:ext cx="10515600" cy="4790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C5D6B-5804-454B-9808-2210464620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554" y="6350158"/>
            <a:ext cx="701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BD32629C-A3DE-4321-B5DA-936DC42418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99C343-F674-48AC-B49F-B45847E42EE2}"/>
              </a:ext>
            </a:extLst>
          </p:cNvPr>
          <p:cNvSpPr/>
          <p:nvPr/>
        </p:nvSpPr>
        <p:spPr>
          <a:xfrm>
            <a:off x="2676833" y="0"/>
            <a:ext cx="9515168" cy="980768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24D00A-68CF-4BF6-B9BD-BF273974A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3608" y="60888"/>
            <a:ext cx="8849623" cy="858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מלבן 12">
            <a:hlinkClick r:id="" action="ppaction://noaction"/>
          </p:cNvPr>
          <p:cNvSpPr/>
          <p:nvPr userDrawn="1"/>
        </p:nvSpPr>
        <p:spPr>
          <a:xfrm>
            <a:off x="853994" y="6256667"/>
            <a:ext cx="564904" cy="542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תמונה 14"/>
          <p:cNvPicPr>
            <a:picLocks noChangeAspect="1"/>
          </p:cNvPicPr>
          <p:nvPr userDrawn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437" y="6307226"/>
            <a:ext cx="3685562" cy="52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0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4" r:id="rId8"/>
    <p:sldLayoutId id="214748367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1200"/>
        </a:spcAft>
        <a:buClr>
          <a:srgbClr val="F7941D"/>
        </a:buClr>
        <a:buFont typeface="Arial" panose="020B0604020202020204" pitchFamily="34" charset="0"/>
        <a:buChar char="•"/>
        <a:defRPr sz="23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1200"/>
        </a:spcAft>
        <a:buClr>
          <a:srgbClr val="002060"/>
        </a:buClr>
        <a:buFont typeface="Arial" panose="020B0604020202020204" pitchFamily="34" charset="0"/>
        <a:buChar char="•"/>
        <a:defRPr sz="23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1200"/>
        </a:spcAft>
        <a:buClr>
          <a:srgbClr val="F7941D"/>
        </a:buClr>
        <a:buFont typeface="Arial" panose="020B0604020202020204" pitchFamily="34" charset="0"/>
        <a:buChar char="•"/>
        <a:defRPr sz="23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1200"/>
        </a:spcAft>
        <a:buClr>
          <a:srgbClr val="F7941D"/>
        </a:buClr>
        <a:buFont typeface="Arial" panose="020B0604020202020204" pitchFamily="34" charset="0"/>
        <a:buChar char="•"/>
        <a:defRPr sz="23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1200"/>
        </a:spcAft>
        <a:buClr>
          <a:srgbClr val="F7941D"/>
        </a:buClr>
        <a:buFont typeface="Arial" panose="020B0604020202020204" pitchFamily="34" charset="0"/>
        <a:buChar char="•"/>
        <a:defRPr sz="23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%D7%94%D7%9E%D7%97%D7%9C%D7%A7%D7%94-%D7%9C%D7%9B%D7%9C%D7%9B%D7%9C%D7%94-%D7%90%D7%95%D7%A0%D7%99%D7%91%D7%A8%D7%A1%D7%99%D7%98%D7%AA-%D7%91%D7%9F-%D7%92%D7%95%D7%A8%D7%99%D7%95%D7%9F-%D7%91%D7%A0%D7%92%D7%91-255461555027861/?__tn__=kC-R&amp;eid=ARAy7yR0sTBe6sYsPRIrSt8jUbXcefuzIdh8LbbuHwuLB5hKgMh8esIxbFdZiWipjqNyOVwWVvuC0mPG&amp;hc_ref=ARS0KSldnkLRnB6jswBIeYjL5bLXbCqU97a1f4i1MguJAh1TP05Q6qWslBfZyVsUp8U&amp;fref=tag&amp;__xts__%5b0%5d=68.ARBF3uM2p-uEfOi4cE2JCVnqZF07dnHzFFveGEydZytyz9q1hecZRy9NEBi_A89Dgpcqfw_g4F6S8emKXrA-rJNLmnNVAnhCVXfVc9WQlm0UjIi0ia4EsaDNSREzLYbGJzeFa0VFXRCbgk5pjxY4HzEZpmSh3wpohDBWNihzs33qdLpZWXF55hKYHJBp8uDP_FcsjUrtLG52eCObg49-v31pJEnwJ-taAm8ZpXBkvQhqQLwtAkBUY2zfrUGmq566OvWvit3wz77pmfNAI75wJCkUc2lx-A-Wbn6KmvZ_hIW43NnIYlv_zxsAQKU4RTW_01_F5zt_9ObbiQ2u8BzAmxSYu5ZJTCUl_fFmTZlu1io-Bo3toT35yry9ZhM_8_w3pD1sJ8OJmLikNTesfslYk9BF_B4EU43oW3oCenGjpa9dmZMZ3Q26k57c05aW5zd8PorUemUT9rzHeFubwDYBt6U2xcuF524WH7OO_TeIGUGiUZlCpOWzX2j6qr4ncaJn" TargetMode="External"/><Relationship Id="rId2" Type="http://schemas.openxmlformats.org/officeDocument/2006/relationships/hyperlink" Target="https://in.bgu.ac.il/humsos/econ/Pages/default.aspx" TargetMode="Externa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>
            <a:extLst>
              <a:ext uri="{FF2B5EF4-FFF2-40B4-BE49-F238E27FC236}">
                <a16:creationId xmlns:a16="http://schemas.microsoft.com/office/drawing/2014/main" id="{0685AEDB-716D-4B71-B0D1-9A8D492B63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" b="336"/>
          <a:stretch/>
        </p:blipFill>
        <p:spPr>
          <a:prstGeom prst="rect">
            <a:avLst/>
          </a:prstGeom>
        </p:spPr>
      </p:pic>
      <p:sp>
        <p:nvSpPr>
          <p:cNvPr id="4" name="כותרת משנה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e-IL" sz="3200" b="1" dirty="0"/>
              <a:t>ברוכים הבאים!</a:t>
            </a:r>
          </a:p>
          <a:p>
            <a:r>
              <a:rPr lang="he-IL" sz="3200" b="1" dirty="0"/>
              <a:t>מתחילים בשעה 10:00</a:t>
            </a:r>
            <a:endParaRPr lang="en-US" sz="3200" b="1" dirty="0"/>
          </a:p>
        </p:txBody>
      </p:sp>
      <p:sp>
        <p:nvSpPr>
          <p:cNvPr id="3" name="כותרת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e-IL" altLang="he-IL" sz="4400" b="1" dirty="0"/>
              <a:t>המחלקה לכלכלה</a:t>
            </a:r>
            <a:br>
              <a:rPr lang="he-IL" altLang="he-IL" sz="4400" b="1" dirty="0"/>
            </a:br>
            <a:r>
              <a:rPr lang="he-IL" altLang="he-IL" sz="4400" b="1" dirty="0"/>
              <a:t/>
            </a:r>
            <a:br>
              <a:rPr lang="he-IL" altLang="he-IL" sz="4400" b="1" dirty="0"/>
            </a:br>
            <a:r>
              <a:rPr lang="he-IL" altLang="he-IL" sz="4400" b="1" dirty="0"/>
              <a:t>מפגש אוריינטציה</a:t>
            </a:r>
            <a:endParaRPr lang="he-IL" sz="4400" b="1" dirty="0"/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364B41A7-2DC0-40E3-91AA-54C35C238D3B}"/>
              </a:ext>
            </a:extLst>
          </p:cNvPr>
          <p:cNvSpPr/>
          <p:nvPr/>
        </p:nvSpPr>
        <p:spPr>
          <a:xfrm>
            <a:off x="0" y="5413345"/>
            <a:ext cx="7477760" cy="1444655"/>
          </a:xfrm>
          <a:prstGeom prst="rect">
            <a:avLst/>
          </a:prstGeom>
          <a:gradFill flip="none" rotWithShape="1">
            <a:gsLst>
              <a:gs pos="2000">
                <a:srgbClr val="ED7D31">
                  <a:alpha val="0"/>
                </a:srgbClr>
              </a:gs>
              <a:gs pos="100000">
                <a:srgbClr val="ED7D3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Rectangle 26">
            <a:extLst>
              <a:ext uri="{FF2B5EF4-FFF2-40B4-BE49-F238E27FC236}">
                <a16:creationId xmlns:a16="http://schemas.microsoft.com/office/drawing/2014/main" id="{628E54DC-1127-4135-94B6-01237EB8F4B1}"/>
              </a:ext>
            </a:extLst>
          </p:cNvPr>
          <p:cNvSpPr/>
          <p:nvPr/>
        </p:nvSpPr>
        <p:spPr>
          <a:xfrm>
            <a:off x="7408187" y="5436229"/>
            <a:ext cx="4714240" cy="1444655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Rectangle 28">
            <a:extLst>
              <a:ext uri="{FF2B5EF4-FFF2-40B4-BE49-F238E27FC236}">
                <a16:creationId xmlns:a16="http://schemas.microsoft.com/office/drawing/2014/main" id="{24EB71B5-CE47-4EEF-9CB6-FE47CC053FE5}"/>
              </a:ext>
            </a:extLst>
          </p:cNvPr>
          <p:cNvSpPr/>
          <p:nvPr/>
        </p:nvSpPr>
        <p:spPr>
          <a:xfrm>
            <a:off x="7477760" y="5585200"/>
            <a:ext cx="4714240" cy="12728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4B5AB783-B67E-488B-96A5-63A7D827F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52" y="5622496"/>
            <a:ext cx="3839510" cy="1326803"/>
          </a:xfrm>
          <a:prstGeom prst="rect">
            <a:avLst/>
          </a:prstGeom>
        </p:spPr>
      </p:pic>
      <p:sp>
        <p:nvSpPr>
          <p:cNvPr id="11" name="Rectangle 19">
            <a:extLst>
              <a:ext uri="{FF2B5EF4-FFF2-40B4-BE49-F238E27FC236}">
                <a16:creationId xmlns:a16="http://schemas.microsoft.com/office/drawing/2014/main" id="{364B41A7-2DC0-40E3-91AA-54C35C238D3B}"/>
              </a:ext>
            </a:extLst>
          </p:cNvPr>
          <p:cNvSpPr/>
          <p:nvPr/>
        </p:nvSpPr>
        <p:spPr>
          <a:xfrm>
            <a:off x="-1" y="5413345"/>
            <a:ext cx="7394713" cy="1444655"/>
          </a:xfrm>
          <a:prstGeom prst="rect">
            <a:avLst/>
          </a:prstGeom>
          <a:gradFill flip="none" rotWithShape="1">
            <a:gsLst>
              <a:gs pos="0">
                <a:srgbClr val="ED7D31">
                  <a:alpha val="12000"/>
                </a:srgbClr>
              </a:gs>
              <a:gs pos="100000">
                <a:srgbClr val="ED7D3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364B41A7-2DC0-40E3-91AA-54C35C238D3B}"/>
              </a:ext>
            </a:extLst>
          </p:cNvPr>
          <p:cNvSpPr/>
          <p:nvPr/>
        </p:nvSpPr>
        <p:spPr>
          <a:xfrm>
            <a:off x="-3" y="5413344"/>
            <a:ext cx="7305263" cy="1444655"/>
          </a:xfrm>
          <a:prstGeom prst="rect">
            <a:avLst/>
          </a:prstGeom>
          <a:gradFill flip="none" rotWithShape="1">
            <a:gsLst>
              <a:gs pos="30000">
                <a:srgbClr val="ED7D31">
                  <a:alpha val="20000"/>
                </a:srgbClr>
              </a:gs>
              <a:gs pos="100000">
                <a:srgbClr val="ED7D3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9" y="5780172"/>
            <a:ext cx="2544417" cy="73044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7" t="3913" r="32227" b="-3913"/>
          <a:stretch/>
        </p:blipFill>
        <p:spPr>
          <a:xfrm>
            <a:off x="3170816" y="5556909"/>
            <a:ext cx="3836462" cy="117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1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B5353E-B796-4E6A-B612-F34051405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כלכלה וחשבונאות - דגשים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0F811E32-9932-4778-88EA-FB077D231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15" y="1501602"/>
            <a:ext cx="11294935" cy="47910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b="1" dirty="0"/>
              <a:t>המלצות</a:t>
            </a:r>
            <a:r>
              <a:rPr lang="he-IL" dirty="0"/>
              <a:t>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dirty="0"/>
              <a:t>למידה בקבוצות.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dirty="0"/>
              <a:t>שימוש בהקלטות השיעורים.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dirty="0"/>
              <a:t>פתרון כל התרגילים ונוכחות בכל השיעורים והתרגולים.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dirty="0"/>
              <a:t>בוחן אמצע במבוא לחשבונאות פיננסית א' כאינדיקציה לעמידה באתגרים של הקורס.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dirty="0"/>
              <a:t>שיפור השפה העברית למי ששפת </a:t>
            </a:r>
            <a:r>
              <a:rPr lang="he-IL" dirty="0" err="1"/>
              <a:t>אימו</a:t>
            </a:r>
            <a:r>
              <a:rPr lang="he-IL" dirty="0"/>
              <a:t> אינה עברית.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dirty="0"/>
              <a:t>למתקשים מומלץ לבחון קבלת סיוע מדיקנט הסטודנטים.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b="1" dirty="0"/>
              <a:t>בקשות מוועדת הוראה</a:t>
            </a:r>
            <a:r>
              <a:rPr lang="he-IL" dirty="0"/>
              <a:t>: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e-IL" dirty="0"/>
              <a:t>בקשות לגבי קורסים בחשבונאות יש להפנות לראש המגמה לחשבונאות, ד"ר כורש גליל;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e-IL" dirty="0"/>
              <a:t>בקשות לגבי קורסים בכלכלה יש להפנות ליו"ר ועדת ההוראה, ד"ר דודו </a:t>
            </a:r>
            <a:r>
              <a:rPr lang="he-IL" dirty="0" err="1"/>
              <a:t>לגזיאל</a:t>
            </a:r>
            <a:r>
              <a:rPr lang="he-IL" dirty="0"/>
              <a:t>.</a:t>
            </a:r>
          </a:p>
          <a:p>
            <a:pPr lvl="1"/>
            <a:endParaRPr lang="he-IL" sz="1900" dirty="0"/>
          </a:p>
        </p:txBody>
      </p:sp>
    </p:spTree>
    <p:extLst>
      <p:ext uri="{BB962C8B-B14F-4D97-AF65-F5344CB8AC3E}">
        <p14:creationId xmlns:p14="http://schemas.microsoft.com/office/powerpoint/2010/main" val="108563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C03D34A-D6CA-0244-89EF-2C3FFB810E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0" b="11780"/>
          <a:stretch>
            <a:fillRect/>
          </a:stretch>
        </p:blipFill>
        <p:spPr>
          <a:xfrm>
            <a:off x="0" y="1777181"/>
            <a:ext cx="11245850" cy="330363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D06DB3-0707-8742-A459-C718893A0B7D}"/>
              </a:ext>
            </a:extLst>
          </p:cNvPr>
          <p:cNvSpPr/>
          <p:nvPr/>
        </p:nvSpPr>
        <p:spPr>
          <a:xfrm>
            <a:off x="6437671" y="2201350"/>
            <a:ext cx="5493775" cy="245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5095262-F0F1-5F48-9D6F-6A30E90E6994}"/>
              </a:ext>
            </a:extLst>
          </p:cNvPr>
          <p:cNvSpPr txBox="1">
            <a:spLocks/>
          </p:cNvSpPr>
          <p:nvPr/>
        </p:nvSpPr>
        <p:spPr>
          <a:xfrm>
            <a:off x="6707393" y="2330245"/>
            <a:ext cx="4954330" cy="2123767"/>
          </a:xfrm>
          <a:prstGeom prst="rect">
            <a:avLst/>
          </a:prstGeom>
        </p:spPr>
        <p:txBody>
          <a:bodyPr vert="horz" lIns="91440" tIns="45720" rIns="91440" bIns="45720" rtlCol="1" anchor="ctr" anchorCtr="0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ssistant" panose="00000500000000000000" pitchFamily="2" charset="-79"/>
                <a:ea typeface="Tahoma" panose="020B0604030504040204" pitchFamily="34" charset="0"/>
                <a:cs typeface="Assistant" panose="00000500000000000000" pitchFamily="2" charset="-79"/>
              </a:defRPr>
            </a:lvl1pPr>
          </a:lstStyle>
          <a:p>
            <a:r>
              <a:rPr lang="he-IL" sz="3600" dirty="0"/>
              <a:t>הנחיות ודגשים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748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B5353E-B796-4E6A-B612-F34051405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הרשמה לקורסים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11E32-9932-4778-88EA-FB077D231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3814"/>
            <a:ext cx="11147367" cy="4790615"/>
          </a:xfrm>
        </p:spPr>
        <p:txBody>
          <a:bodyPr>
            <a:normAutofit lnSpcReduction="10000"/>
          </a:bodyPr>
          <a:lstStyle/>
          <a:p>
            <a:r>
              <a:rPr lang="he-IL" dirty="0"/>
              <a:t>כל המידע מופיע באתר המחלקה, תחת "</a:t>
            </a:r>
            <a:r>
              <a:rPr lang="he-IL" b="1" dirty="0"/>
              <a:t>מידע לסטודנטים</a:t>
            </a:r>
            <a:r>
              <a:rPr lang="he-IL" dirty="0"/>
              <a:t>".</a:t>
            </a:r>
          </a:p>
          <a:p>
            <a:r>
              <a:rPr lang="he-IL" dirty="0"/>
              <a:t>לעבור בעיון על דף הנחיות לרישום לקורסים (נשלח </a:t>
            </a:r>
            <a:r>
              <a:rPr lang="he-IL" b="1" dirty="0"/>
              <a:t>במייל ובאתר</a:t>
            </a:r>
            <a:r>
              <a:rPr lang="he-IL" dirty="0"/>
              <a:t>).</a:t>
            </a:r>
          </a:p>
          <a:p>
            <a:r>
              <a:rPr lang="he-IL" dirty="0"/>
              <a:t>שימו לב למספרי הקורסים!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למעט </a:t>
            </a:r>
            <a:r>
              <a:rPr lang="he-IL" dirty="0" err="1"/>
              <a:t>חדו"א</a:t>
            </a:r>
            <a:r>
              <a:rPr lang="he-IL" dirty="0"/>
              <a:t> ד', מספרי הקורס הם ****-142-1 (סימון מחלקה 142, 1 עבור תואר ראשון).</a:t>
            </a:r>
          </a:p>
          <a:p>
            <a:r>
              <a:rPr lang="he-IL" dirty="0"/>
              <a:t>חובה להירשם לכל קורסי הבסיס של שנה א'.</a:t>
            </a:r>
          </a:p>
          <a:p>
            <a:r>
              <a:rPr lang="he-IL" dirty="0"/>
              <a:t>אין להירשם לקורסים/תרגילים עם שעות חופפות –שימו לב לקורסים שנתיים!</a:t>
            </a:r>
          </a:p>
          <a:p>
            <a:r>
              <a:rPr lang="he-IL" dirty="0"/>
              <a:t>קורסי אנגלית – בהתאם לרמת הקבלה לאוניברסיטה.</a:t>
            </a:r>
          </a:p>
          <a:p>
            <a:r>
              <a:rPr lang="he-IL" b="1" dirty="0"/>
              <a:t>האחריות על ההרשמה והשלמת חובות היא על הסטודנטים!</a:t>
            </a:r>
          </a:p>
        </p:txBody>
      </p:sp>
    </p:spTree>
    <p:extLst>
      <p:ext uri="{BB962C8B-B14F-4D97-AF65-F5344CB8AC3E}">
        <p14:creationId xmlns:p14="http://schemas.microsoft.com/office/powerpoint/2010/main" val="134787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B5353E-B796-4E6A-B612-F34051405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עדכונים בעתיד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11E32-9932-4778-88EA-FB077D231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3814"/>
            <a:ext cx="11147367" cy="440303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e-IL" b="1" dirty="0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אתר המחלקה</a:t>
            </a:r>
            <a:r>
              <a:rPr lang="he-IL" dirty="0"/>
              <a:t>: מידע ועדכונים שוטפים מהמחלקה</a:t>
            </a:r>
          </a:p>
          <a:p>
            <a:pPr>
              <a:lnSpc>
                <a:spcPct val="150000"/>
              </a:lnSpc>
            </a:pPr>
            <a:r>
              <a:rPr lang="he-IL" b="1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דף הפייסבוק</a:t>
            </a:r>
            <a:r>
              <a:rPr lang="he-IL" dirty="0"/>
              <a:t>: </a:t>
            </a:r>
          </a:p>
          <a:p>
            <a:pPr lvl="1">
              <a:lnSpc>
                <a:spcPct val="100000"/>
              </a:lnSpc>
            </a:pPr>
            <a:r>
              <a:rPr lang="he-IL" dirty="0"/>
              <a:t>מידע ועדכונים שוטפים מהמחלקה</a:t>
            </a:r>
          </a:p>
          <a:p>
            <a:pPr lvl="1">
              <a:lnSpc>
                <a:spcPct val="100000"/>
              </a:lnSpc>
            </a:pPr>
            <a:r>
              <a:rPr lang="he-IL" dirty="0"/>
              <a:t>משרות מעניינות</a:t>
            </a:r>
          </a:p>
          <a:p>
            <a:pPr lvl="1">
              <a:lnSpc>
                <a:spcPct val="100000"/>
              </a:lnSpc>
            </a:pPr>
            <a:r>
              <a:rPr lang="he-IL" dirty="0"/>
              <a:t>מידע רלוונטי לכלכלנים</a:t>
            </a:r>
          </a:p>
          <a:p>
            <a:pPr lvl="1">
              <a:lnSpc>
                <a:spcPct val="100000"/>
              </a:lnSpc>
            </a:pPr>
            <a:r>
              <a:rPr lang="he-IL" dirty="0"/>
              <a:t>אפשרות שלכם להעלות נושאים ולהגיב. </a:t>
            </a:r>
          </a:p>
          <a:p>
            <a:pPr>
              <a:lnSpc>
                <a:spcPct val="150000"/>
              </a:lnSpc>
            </a:pPr>
            <a:r>
              <a:rPr lang="he-IL" b="1" u="sng" dirty="0"/>
              <a:t>הודעות בדוא"ל</a:t>
            </a:r>
            <a:r>
              <a:rPr lang="en-US" dirty="0"/>
              <a:t>:</a:t>
            </a:r>
            <a:r>
              <a:rPr lang="he-IL" dirty="0"/>
              <a:t> </a:t>
            </a:r>
          </a:p>
          <a:p>
            <a:pPr lvl="1">
              <a:lnSpc>
                <a:spcPct val="110000"/>
              </a:lnSpc>
            </a:pPr>
            <a:r>
              <a:rPr lang="he-IL" dirty="0"/>
              <a:t>הקפידו על בדיקת הודעות באופן יומי (בדוא"ל האוניברסיטאי);</a:t>
            </a:r>
          </a:p>
          <a:p>
            <a:pPr lvl="1">
              <a:lnSpc>
                <a:spcPct val="110000"/>
              </a:lnSpc>
            </a:pPr>
            <a:r>
              <a:rPr lang="he-IL" dirty="0"/>
              <a:t>עדכוני קורסים, מערכת שעות, בחינות, ומהמרצים מתקבלים בעיקר בדוא"ל.</a:t>
            </a:r>
          </a:p>
        </p:txBody>
      </p:sp>
    </p:spTree>
    <p:extLst>
      <p:ext uri="{BB962C8B-B14F-4D97-AF65-F5344CB8AC3E}">
        <p14:creationId xmlns:p14="http://schemas.microsoft.com/office/powerpoint/2010/main" val="239172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B5353E-B796-4E6A-B612-F34051405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מידע ועדכונים מהמחלקה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384554-06E2-437C-BAB2-E42F31294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970" y="1544137"/>
            <a:ext cx="7918059" cy="467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3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B5353E-B796-4E6A-B612-F34051405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מידע ועדכונים מהמחלקה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7BD8D5-22BD-4FD4-9CDC-F2F378553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696" y="1581253"/>
            <a:ext cx="7982607" cy="445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B5353E-B796-4E6A-B612-F34051405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דרישות לסיום שנה א'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11E32-9932-4778-88EA-FB077D231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24" y="1638597"/>
            <a:ext cx="11645114" cy="4371506"/>
          </a:xfrm>
        </p:spPr>
        <p:txBody>
          <a:bodyPr>
            <a:normAutofit fontScale="92500" lnSpcReduction="20000"/>
          </a:bodyPr>
          <a:lstStyle/>
          <a:p>
            <a:r>
              <a:rPr lang="he-IL" b="1" dirty="0"/>
              <a:t>דרישות הכרחיות למעבר שנה אקדמית</a:t>
            </a:r>
            <a:r>
              <a:rPr lang="he-IL" dirty="0"/>
              <a:t>:</a:t>
            </a:r>
          </a:p>
          <a:p>
            <a:pPr lvl="1"/>
            <a:r>
              <a:rPr lang="he-IL" dirty="0"/>
              <a:t>סיום בהצלחה של כל קורסי הבסיס באותה השנה</a:t>
            </a:r>
          </a:p>
          <a:p>
            <a:pPr lvl="1"/>
            <a:r>
              <a:rPr lang="he-IL" dirty="0"/>
              <a:t>ממוצע 65 ומעלה</a:t>
            </a:r>
          </a:p>
          <a:p>
            <a:r>
              <a:rPr lang="he-IL" dirty="0"/>
              <a:t>ציון "</a:t>
            </a:r>
            <a:r>
              <a:rPr lang="he-IL" b="1" dirty="0"/>
              <a:t>עובר</a:t>
            </a:r>
            <a:r>
              <a:rPr lang="he-IL" dirty="0"/>
              <a:t>" בכל קורס (56 או 70, נקבע בהתאם </a:t>
            </a:r>
            <a:r>
              <a:rPr lang="he-IL" dirty="0" err="1"/>
              <a:t>לסיליבוס</a:t>
            </a:r>
            <a:r>
              <a:rPr lang="he-IL" dirty="0"/>
              <a:t>).</a:t>
            </a:r>
          </a:p>
          <a:p>
            <a:r>
              <a:rPr lang="he-IL" dirty="0"/>
              <a:t>אי ביצוע בחינה גורר ציון "0", ונכנס לממוצע.</a:t>
            </a:r>
          </a:p>
          <a:p>
            <a:r>
              <a:rPr lang="he-IL" dirty="0"/>
              <a:t>כישלון כפול באותו קורס חובה – </a:t>
            </a:r>
            <a:r>
              <a:rPr lang="he-IL" b="1" dirty="0"/>
              <a:t>הפסקת לימודים אוטומטית</a:t>
            </a:r>
            <a:r>
              <a:rPr lang="he-IL" dirty="0"/>
              <a:t>.</a:t>
            </a:r>
          </a:p>
          <a:p>
            <a:r>
              <a:rPr lang="he-IL" dirty="0"/>
              <a:t>כישלון בארבעה קורסים – </a:t>
            </a:r>
            <a:r>
              <a:rPr lang="he-IL" b="1" dirty="0"/>
              <a:t>הפסקת לימודים אוטומטית</a:t>
            </a:r>
            <a:r>
              <a:rPr lang="he-IL" dirty="0"/>
              <a:t>.</a:t>
            </a:r>
          </a:p>
          <a:p>
            <a:r>
              <a:rPr lang="he-IL" dirty="0"/>
              <a:t>אישור להיבחן במועד ג' – רק במקרים חריגים. ראו באתר המחלקה "</a:t>
            </a:r>
            <a:r>
              <a:rPr lang="he-IL" b="1" dirty="0"/>
              <a:t>הנחיות למועדים מיוחדים</a:t>
            </a:r>
            <a:r>
              <a:rPr lang="he-IL" dirty="0"/>
              <a:t>".</a:t>
            </a:r>
          </a:p>
          <a:p>
            <a:r>
              <a:rPr lang="he-IL" u="sng" dirty="0"/>
              <a:t>נוהל פניות תלמידים</a:t>
            </a:r>
            <a:r>
              <a:rPr lang="he-IL" dirty="0"/>
              <a:t>: </a:t>
            </a:r>
            <a:r>
              <a:rPr lang="he-IL" sz="2000" dirty="0"/>
              <a:t>מרצה הקורס - מזכירות - יו"ר הוראה מחלקתית - רמ"ח - ועדת הוראה </a:t>
            </a:r>
            <a:r>
              <a:rPr lang="he-IL" sz="2000" dirty="0" err="1"/>
              <a:t>פקולטית</a:t>
            </a:r>
            <a:r>
              <a:rPr lang="he-IL" sz="2000" dirty="0"/>
              <a:t> - דיקן</a:t>
            </a:r>
          </a:p>
        </p:txBody>
      </p:sp>
    </p:spTree>
    <p:extLst>
      <p:ext uri="{BB962C8B-B14F-4D97-AF65-F5344CB8AC3E}">
        <p14:creationId xmlns:p14="http://schemas.microsoft.com/office/powerpoint/2010/main" val="320896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B5353E-B796-4E6A-B612-F34051405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המלצות אישיות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11E32-9932-4778-88EA-FB077D231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4727" y="1711214"/>
            <a:ext cx="9823589" cy="4307202"/>
          </a:xfrm>
        </p:spPr>
        <p:txBody>
          <a:bodyPr>
            <a:normAutofit fontScale="92500" lnSpcReduction="10000"/>
          </a:bodyPr>
          <a:lstStyle/>
          <a:p>
            <a:r>
              <a:rPr lang="he-IL" dirty="0"/>
              <a:t>לא ללכת לאיבוד במהלך הסמסטר:</a:t>
            </a:r>
          </a:p>
          <a:p>
            <a:pPr lvl="1"/>
            <a:r>
              <a:rPr lang="he-IL" dirty="0"/>
              <a:t>למידה משבוע לשבוע</a:t>
            </a:r>
          </a:p>
          <a:p>
            <a:pPr lvl="1"/>
            <a:r>
              <a:rPr lang="he-IL" dirty="0"/>
              <a:t>להשלים במקרה של חיסורים</a:t>
            </a:r>
          </a:p>
          <a:p>
            <a:pPr lvl="1"/>
            <a:r>
              <a:rPr lang="he-IL" dirty="0"/>
              <a:t>להקפיד על תרגילי הבית</a:t>
            </a:r>
          </a:p>
          <a:p>
            <a:r>
              <a:rPr lang="he-IL" dirty="0"/>
              <a:t>נוכחות. נוכחות. נוכחות.</a:t>
            </a:r>
          </a:p>
          <a:p>
            <a:r>
              <a:rPr lang="he-IL" dirty="0"/>
              <a:t>שעות קבלה – קריטי.</a:t>
            </a:r>
          </a:p>
          <a:p>
            <a:r>
              <a:rPr lang="he-IL" dirty="0"/>
              <a:t>לא לפחד לשאול שאלות. אם אתם לא מבינים, כנראה שגם החברים לא מבינים.</a:t>
            </a:r>
          </a:p>
          <a:p>
            <a:r>
              <a:rPr lang="he-IL" dirty="0"/>
              <a:t>תעזרו בחונכים המחלקתיים.</a:t>
            </a:r>
          </a:p>
          <a:p>
            <a:r>
              <a:rPr lang="he-IL" dirty="0"/>
              <a:t>תתייעצו עם חברי הסגל – אנחנו פה בשבילכם!</a:t>
            </a:r>
          </a:p>
        </p:txBody>
      </p:sp>
    </p:spTree>
    <p:extLst>
      <p:ext uri="{BB962C8B-B14F-4D97-AF65-F5344CB8AC3E}">
        <p14:creationId xmlns:p14="http://schemas.microsoft.com/office/powerpoint/2010/main" val="308541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C03D34A-D6CA-0244-89EF-2C3FFB810E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0" b="11780"/>
          <a:stretch>
            <a:fillRect/>
          </a:stretch>
        </p:blipFill>
        <p:spPr>
          <a:xfrm>
            <a:off x="0" y="1777181"/>
            <a:ext cx="11245850" cy="330363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D06DB3-0707-8742-A459-C718893A0B7D}"/>
              </a:ext>
            </a:extLst>
          </p:cNvPr>
          <p:cNvSpPr/>
          <p:nvPr/>
        </p:nvSpPr>
        <p:spPr>
          <a:xfrm>
            <a:off x="6437671" y="2201350"/>
            <a:ext cx="5493775" cy="245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5095262-F0F1-5F48-9D6F-6A30E90E6994}"/>
              </a:ext>
            </a:extLst>
          </p:cNvPr>
          <p:cNvSpPr txBox="1">
            <a:spLocks/>
          </p:cNvSpPr>
          <p:nvPr/>
        </p:nvSpPr>
        <p:spPr>
          <a:xfrm>
            <a:off x="6707393" y="2330245"/>
            <a:ext cx="4954330" cy="2123767"/>
          </a:xfrm>
          <a:prstGeom prst="rect">
            <a:avLst/>
          </a:prstGeom>
        </p:spPr>
        <p:txBody>
          <a:bodyPr vert="horz" lIns="91440" tIns="45720" rIns="91440" bIns="45720" rtlCol="1" anchor="ctr" anchorCtr="0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ssistant" panose="00000500000000000000" pitchFamily="2" charset="-79"/>
                <a:ea typeface="Tahoma" panose="020B0604030504040204" pitchFamily="34" charset="0"/>
                <a:cs typeface="Assistant" panose="00000500000000000000" pitchFamily="2" charset="-79"/>
              </a:defRPr>
            </a:lvl1pPr>
          </a:lstStyle>
          <a:p>
            <a:r>
              <a:rPr lang="he-IL" sz="3600" dirty="0"/>
              <a:t>נציגות אגודת הסטודנטים וחונכים מחלקתיים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557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מציין מיקום של תמונה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8" b="7678"/>
          <a:stretch>
            <a:fillRect/>
          </a:stretch>
        </p:blipFill>
        <p:spPr/>
      </p:pic>
      <p:sp>
        <p:nvSpPr>
          <p:cNvPr id="14338" name="כותרת 1"/>
          <p:cNvSpPr>
            <a:spLocks noGrp="1"/>
          </p:cNvSpPr>
          <p:nvPr>
            <p:ph type="ctrTitle"/>
          </p:nvPr>
        </p:nvSpPr>
        <p:spPr>
          <a:xfrm>
            <a:off x="-478150" y="5230988"/>
            <a:ext cx="4785851" cy="2086897"/>
          </a:xfrm>
        </p:spPr>
        <p:txBody>
          <a:bodyPr>
            <a:normAutofit/>
          </a:bodyPr>
          <a:lstStyle/>
          <a:p>
            <a:pPr eaLnBrk="1" hangingPunct="1"/>
            <a:r>
              <a:rPr lang="he-IL" altLang="he-IL" sz="6000" b="1" dirty="0">
                <a:solidFill>
                  <a:srgbClr val="F7941D"/>
                </a:solidFill>
              </a:rPr>
              <a:t>בהצלחה!!!</a:t>
            </a:r>
          </a:p>
        </p:txBody>
      </p:sp>
    </p:spTree>
    <p:extLst>
      <p:ext uri="{BB962C8B-B14F-4D97-AF65-F5344CB8AC3E}">
        <p14:creationId xmlns:p14="http://schemas.microsoft.com/office/powerpoint/2010/main" val="39529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1926076" y="255134"/>
            <a:ext cx="8968902" cy="1036850"/>
          </a:xfrm>
        </p:spPr>
        <p:txBody>
          <a:bodyPr vert="horz" lIns="91440" tIns="45720" rIns="91440" bIns="45720" rtlCol="1" anchor="ctr" anchorCtr="0">
            <a:noAutofit/>
          </a:bodyPr>
          <a:lstStyle/>
          <a:p>
            <a:r>
              <a:rPr lang="he-IL" dirty="0"/>
              <a:t>המחלקה לכלכלה | מפגש אוריינטציה | מה בתכנון?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1295399" y="1828800"/>
            <a:ext cx="10640438" cy="4343400"/>
          </a:xfrm>
        </p:spPr>
        <p:txBody>
          <a:bodyPr>
            <a:noAutofit/>
          </a:bodyPr>
          <a:lstStyle/>
          <a:p>
            <a:pPr marL="228600" lvl="1">
              <a:spcBef>
                <a:spcPts val="1800"/>
              </a:spcBef>
              <a:spcAft>
                <a:spcPts val="1800"/>
              </a:spcAft>
              <a:buClr>
                <a:srgbClr val="F7941D"/>
              </a:buClr>
            </a:pPr>
            <a:r>
              <a:rPr lang="he-IL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היכרות ומילות פתיחה – ראש המחלקה, פרופ' דני כהן זדה</a:t>
            </a:r>
          </a:p>
          <a:p>
            <a:pPr marL="228600" lvl="1">
              <a:spcBef>
                <a:spcPts val="1800"/>
              </a:spcBef>
              <a:spcAft>
                <a:spcPts val="1800"/>
              </a:spcAft>
              <a:buClr>
                <a:srgbClr val="F7941D"/>
              </a:buClr>
            </a:pPr>
            <a:r>
              <a:rPr lang="he-IL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סקירה של מסלולי הלימוד – יו"ר ועדת הוראה, ד"ר דוד </a:t>
            </a:r>
            <a:r>
              <a:rPr lang="he-IL" sz="2400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לגזיאל</a:t>
            </a:r>
            <a:endParaRPr lang="he-IL" sz="2400" dirty="0">
              <a:solidFill>
                <a:schemeClr val="tx2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>
              <a:spcBef>
                <a:spcPts val="1800"/>
              </a:spcBef>
              <a:spcAft>
                <a:spcPts val="1800"/>
              </a:spcAft>
              <a:buClr>
                <a:srgbClr val="F7941D"/>
              </a:buClr>
            </a:pPr>
            <a:r>
              <a:rPr lang="he-IL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לימודי חשבונאות – ראש התוכנית לחשבונאות, ד"ר כורש גליל</a:t>
            </a:r>
          </a:p>
          <a:p>
            <a:pPr marL="228600" lvl="1">
              <a:spcBef>
                <a:spcPts val="1800"/>
              </a:spcBef>
              <a:spcAft>
                <a:spcPts val="1800"/>
              </a:spcAft>
              <a:buClr>
                <a:srgbClr val="F7941D"/>
              </a:buClr>
            </a:pPr>
            <a:r>
              <a:rPr lang="he-IL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הנחיות ודגשים (בפרט, רישום לקורסים) – יו"ר ועדת הוראה, ד"ר דוד </a:t>
            </a:r>
            <a:r>
              <a:rPr lang="he-IL" sz="2400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לגזיאל</a:t>
            </a:r>
            <a:endParaRPr lang="he-IL" sz="2400" dirty="0">
              <a:solidFill>
                <a:schemeClr val="tx2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>
              <a:spcBef>
                <a:spcPts val="1800"/>
              </a:spcBef>
              <a:spcAft>
                <a:spcPts val="1800"/>
              </a:spcAft>
              <a:buClr>
                <a:srgbClr val="F7941D"/>
              </a:buClr>
            </a:pPr>
            <a:r>
              <a:rPr lang="he-IL" sz="240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נציגות אגודת הסטודנטים ומפגש עם החונכים.</a:t>
            </a:r>
          </a:p>
        </p:txBody>
      </p:sp>
    </p:spTree>
    <p:extLst>
      <p:ext uri="{BB962C8B-B14F-4D97-AF65-F5344CB8AC3E}">
        <p14:creationId xmlns:p14="http://schemas.microsoft.com/office/powerpoint/2010/main" val="279324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B5353E-B796-4E6A-B612-F34051405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דברי פתיחה - ראש המחלקה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0F811E32-9932-4778-88EA-FB077D231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115" y="1642919"/>
            <a:ext cx="10964636" cy="4791075"/>
          </a:xfrm>
        </p:spPr>
        <p:txBody>
          <a:bodyPr>
            <a:normAutofit fontScale="92500" lnSpcReduction="20000"/>
          </a:bodyPr>
          <a:lstStyle/>
          <a:p>
            <a:r>
              <a:rPr lang="he-IL" dirty="0" smtClean="0"/>
              <a:t>תכנית </a:t>
            </a:r>
            <a:r>
              <a:rPr lang="he-IL" dirty="0"/>
              <a:t>לימודים מעניינת שמכשירה באופן מיטבי לאתגרי המחר. </a:t>
            </a:r>
            <a:endParaRPr lang="en-US" dirty="0"/>
          </a:p>
          <a:p>
            <a:pPr lvl="0"/>
            <a:r>
              <a:rPr lang="he-IL" dirty="0"/>
              <a:t>מחלקה </a:t>
            </a:r>
            <a:r>
              <a:rPr lang="he-IL" dirty="0" smtClean="0"/>
              <a:t>איכותית </a:t>
            </a:r>
            <a:r>
              <a:rPr lang="he-IL" dirty="0"/>
              <a:t>עם חברי סגל שמתמחים במגוון רחב של נושאים. </a:t>
            </a:r>
            <a:endParaRPr lang="en-US" dirty="0"/>
          </a:p>
          <a:p>
            <a:pPr lvl="0"/>
            <a:r>
              <a:rPr lang="he-IL" dirty="0"/>
              <a:t>התואר כמפתח לשוק העבודה ולחיים בכלל.</a:t>
            </a:r>
            <a:endParaRPr lang="en-US" dirty="0"/>
          </a:p>
          <a:p>
            <a:pPr lvl="0"/>
            <a:r>
              <a:rPr lang="he-IL" dirty="0"/>
              <a:t>השאיפה למצוינות, למקצוענות ולהבנה מעמיקה.</a:t>
            </a:r>
            <a:endParaRPr lang="en-US" dirty="0"/>
          </a:p>
          <a:p>
            <a:pPr lvl="0"/>
            <a:r>
              <a:rPr lang="he-IL" dirty="0"/>
              <a:t>המצוינות כדלת לתארים מתקדמים. </a:t>
            </a:r>
            <a:endParaRPr lang="en-US" dirty="0"/>
          </a:p>
          <a:p>
            <a:pPr lvl="0"/>
            <a:r>
              <a:rPr lang="he-IL" dirty="0"/>
              <a:t>דגשים על הלימודים האוניברסיטאיים המאתגרים. </a:t>
            </a:r>
            <a:endParaRPr lang="en-US" dirty="0"/>
          </a:p>
          <a:p>
            <a:pPr lvl="0"/>
            <a:r>
              <a:rPr lang="he-IL" dirty="0"/>
              <a:t>תהליך למידה ממושך באוניברסיטה ובבית – דגשים להצלחה.</a:t>
            </a:r>
          </a:p>
          <a:p>
            <a:pPr lvl="0"/>
            <a:r>
              <a:rPr lang="he-IL" dirty="0"/>
              <a:t>התייחסות לשילוב לימודים ועבודה. </a:t>
            </a:r>
            <a:endParaRPr lang="en-US" dirty="0"/>
          </a:p>
          <a:p>
            <a:pPr lvl="0"/>
            <a:r>
              <a:rPr lang="he-IL" dirty="0"/>
              <a:t>החוויה שבלמידה והנכונות לסייע בהתמודדות עם קשיים.</a:t>
            </a:r>
            <a:endParaRPr lang="en-US" dirty="0"/>
          </a:p>
          <a:p>
            <a:pPr lvl="0"/>
            <a:r>
              <a:rPr lang="en-US" dirty="0"/>
              <a:t> </a:t>
            </a:r>
            <a:r>
              <a:rPr lang="he-IL" dirty="0"/>
              <a:t>מסר לסיום.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47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C03D34A-D6CA-0244-89EF-2C3FFB810E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0" b="11780"/>
          <a:stretch>
            <a:fillRect/>
          </a:stretch>
        </p:blipFill>
        <p:spPr>
          <a:xfrm>
            <a:off x="0" y="1777181"/>
            <a:ext cx="11245850" cy="330363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D06DB3-0707-8742-A459-C718893A0B7D}"/>
              </a:ext>
            </a:extLst>
          </p:cNvPr>
          <p:cNvSpPr/>
          <p:nvPr/>
        </p:nvSpPr>
        <p:spPr>
          <a:xfrm>
            <a:off x="6437671" y="2201350"/>
            <a:ext cx="5493775" cy="245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5095262-F0F1-5F48-9D6F-6A30E90E6994}"/>
              </a:ext>
            </a:extLst>
          </p:cNvPr>
          <p:cNvSpPr txBox="1">
            <a:spLocks/>
          </p:cNvSpPr>
          <p:nvPr/>
        </p:nvSpPr>
        <p:spPr>
          <a:xfrm>
            <a:off x="6707393" y="2330245"/>
            <a:ext cx="4954330" cy="2123767"/>
          </a:xfrm>
          <a:prstGeom prst="rect">
            <a:avLst/>
          </a:prstGeom>
        </p:spPr>
        <p:txBody>
          <a:bodyPr vert="horz" lIns="91440" tIns="45720" rIns="91440" bIns="45720" rtlCol="1" anchor="ctr" anchorCtr="0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ssistant" panose="00000500000000000000" pitchFamily="2" charset="-79"/>
                <a:ea typeface="Tahoma" panose="020B0604030504040204" pitchFamily="34" charset="0"/>
                <a:cs typeface="Assistant" panose="00000500000000000000" pitchFamily="2" charset="-79"/>
              </a:defRPr>
            </a:lvl1pPr>
          </a:lstStyle>
          <a:p>
            <a:r>
              <a:rPr lang="he-IL" sz="3600" dirty="0"/>
              <a:t>סקירה של מסלולי הלימוד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8330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B5353E-B796-4E6A-B612-F34051405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99696" y="255134"/>
            <a:ext cx="10983310" cy="1036850"/>
          </a:xfrm>
        </p:spPr>
        <p:txBody>
          <a:bodyPr>
            <a:normAutofit fontScale="90000"/>
          </a:bodyPr>
          <a:lstStyle/>
          <a:p>
            <a:r>
              <a:rPr lang="he-IL" dirty="0"/>
              <a:t>כלכלה חד-חוגי עם התמחות במנהל עסקים / חשבונאות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0F811E32-9932-4778-88EA-FB077D231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696" y="1642920"/>
            <a:ext cx="11170054" cy="446693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זכאות לתואר ראשון בכלכלה עם התמחות במנהל עסקים דורשת 120 נקודות זכות (</a:t>
            </a:r>
            <a:r>
              <a:rPr lang="he-IL" dirty="0" err="1"/>
              <a:t>נק"ז</a:t>
            </a:r>
            <a:r>
              <a:rPr lang="he-IL" dirty="0"/>
              <a:t>):</a:t>
            </a:r>
          </a:p>
          <a:p>
            <a:pPr lvl="1">
              <a:lnSpc>
                <a:spcPct val="150000"/>
              </a:lnSpc>
            </a:pPr>
            <a:r>
              <a:rPr lang="he-IL" dirty="0"/>
              <a:t>108 </a:t>
            </a:r>
            <a:r>
              <a:rPr lang="he-IL" dirty="0" err="1"/>
              <a:t>נק"ז</a:t>
            </a:r>
            <a:r>
              <a:rPr lang="he-IL" dirty="0"/>
              <a:t> לקורסים מקצועיים: 60 </a:t>
            </a:r>
            <a:r>
              <a:rPr lang="he-IL" dirty="0" err="1"/>
              <a:t>נק"ז</a:t>
            </a:r>
            <a:r>
              <a:rPr lang="he-IL" dirty="0"/>
              <a:t> לקורסי חובה, ו-48 </a:t>
            </a:r>
            <a:r>
              <a:rPr lang="he-IL" dirty="0" err="1"/>
              <a:t>נק"ז</a:t>
            </a:r>
            <a:r>
              <a:rPr lang="he-IL" dirty="0"/>
              <a:t> לקורסי בחירה. </a:t>
            </a:r>
          </a:p>
          <a:p>
            <a:pPr lvl="1">
              <a:lnSpc>
                <a:spcPct val="150000"/>
              </a:lnSpc>
            </a:pPr>
            <a:r>
              <a:rPr lang="he-IL" dirty="0"/>
              <a:t>10 </a:t>
            </a:r>
            <a:r>
              <a:rPr lang="he-IL" dirty="0" err="1"/>
              <a:t>נק"ז</a:t>
            </a:r>
            <a:r>
              <a:rPr lang="he-IL" dirty="0"/>
              <a:t> ללימודי בחירה כלליים – טיפול בקורסים כלליים מתבצע דרך הפקולטה.</a:t>
            </a:r>
          </a:p>
          <a:p>
            <a:pPr lvl="1">
              <a:lnSpc>
                <a:spcPct val="150000"/>
              </a:lnSpc>
            </a:pPr>
            <a:r>
              <a:rPr lang="he-IL" dirty="0"/>
              <a:t>2 </a:t>
            </a:r>
            <a:r>
              <a:rPr lang="he-IL" dirty="0" err="1"/>
              <a:t>נק"ז</a:t>
            </a:r>
            <a:r>
              <a:rPr lang="he-IL" dirty="0"/>
              <a:t> ללימודי אנגלית כשפה זרה – טיפול בקורסי אנגלית מתבצע דרך המחלקה לאנגלית.</a:t>
            </a:r>
          </a:p>
          <a:p>
            <a:pPr>
              <a:lnSpc>
                <a:spcPct val="150000"/>
              </a:lnSpc>
            </a:pPr>
            <a:r>
              <a:rPr lang="he-IL" dirty="0"/>
              <a:t>במסלול כלכלה עם התמחות בחשבונאות – 140 </a:t>
            </a:r>
            <a:r>
              <a:rPr lang="he-IL" dirty="0" err="1"/>
              <a:t>נק"ז</a:t>
            </a:r>
            <a:r>
              <a:rPr lang="he-IL" dirty="0"/>
              <a:t> במחלקה (מתוכם 3 </a:t>
            </a:r>
            <a:r>
              <a:rPr lang="he-IL" dirty="0" err="1"/>
              <a:t>נק"ז</a:t>
            </a:r>
            <a:r>
              <a:rPr lang="he-IL" dirty="0"/>
              <a:t> בחירה).</a:t>
            </a:r>
          </a:p>
          <a:p>
            <a:pPr>
              <a:lnSpc>
                <a:spcPct val="150000"/>
              </a:lnSpc>
            </a:pPr>
            <a:r>
              <a:rPr lang="he-IL" dirty="0"/>
              <a:t>כל מסלולי הלימוד מופיעים בשנתון המפורסם באתר המחלקה תחת "</a:t>
            </a:r>
            <a:r>
              <a:rPr lang="he-IL" b="1" dirty="0"/>
              <a:t>מידע לסטודנטים".</a:t>
            </a:r>
          </a:p>
          <a:p>
            <a:pPr>
              <a:lnSpc>
                <a:spcPct val="150000"/>
              </a:lnSpc>
            </a:pPr>
            <a:r>
              <a:rPr lang="he-IL" b="1" dirty="0">
                <a:solidFill>
                  <a:srgbClr val="FF0000"/>
                </a:solidFill>
              </a:rPr>
              <a:t>האחריות להשלמת חובות הלימוד היא על הסטודנטים!</a:t>
            </a:r>
          </a:p>
        </p:txBody>
      </p:sp>
    </p:spTree>
    <p:extLst>
      <p:ext uri="{BB962C8B-B14F-4D97-AF65-F5344CB8AC3E}">
        <p14:creationId xmlns:p14="http://schemas.microsoft.com/office/powerpoint/2010/main" val="204654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B5353E-B796-4E6A-B612-F34051405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99696" y="255134"/>
            <a:ext cx="10983310" cy="1036850"/>
          </a:xfrm>
        </p:spPr>
        <p:txBody>
          <a:bodyPr>
            <a:normAutofit/>
          </a:bodyPr>
          <a:lstStyle/>
          <a:p>
            <a:r>
              <a:rPr lang="he-IL" dirty="0"/>
              <a:t>כלכלה חד-חוגי עם חטיבה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0F811E32-9932-4778-88EA-FB077D231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1" y="1642919"/>
            <a:ext cx="10546790" cy="47910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שלושה מסלולי כלכלה (80 </a:t>
            </a:r>
            <a:r>
              <a:rPr lang="he-IL" dirty="0" err="1"/>
              <a:t>נק"ז</a:t>
            </a:r>
            <a:r>
              <a:rPr lang="he-IL" dirty="0"/>
              <a:t>) + חטיבה (28 </a:t>
            </a:r>
            <a:r>
              <a:rPr lang="he-IL" dirty="0" err="1"/>
              <a:t>נק"ז</a:t>
            </a:r>
            <a:r>
              <a:rPr lang="he-IL" dirty="0"/>
              <a:t>) לדוגמה:</a:t>
            </a:r>
          </a:p>
          <a:p>
            <a:pPr lvl="1">
              <a:lnSpc>
                <a:spcPct val="150000"/>
              </a:lnSpc>
            </a:pPr>
            <a:r>
              <a:rPr lang="he-IL" dirty="0"/>
              <a:t>כלכלה עם ניהול מדיניות.</a:t>
            </a:r>
          </a:p>
          <a:p>
            <a:pPr lvl="1">
              <a:lnSpc>
                <a:spcPct val="150000"/>
              </a:lnSpc>
            </a:pPr>
            <a:r>
              <a:rPr lang="he-IL" dirty="0"/>
              <a:t>כלכלה עם מזרח תיכון.</a:t>
            </a:r>
          </a:p>
          <a:p>
            <a:pPr lvl="1">
              <a:lnSpc>
                <a:spcPct val="150000"/>
              </a:lnSpc>
            </a:pPr>
            <a:r>
              <a:rPr lang="he-IL" dirty="0"/>
              <a:t>כלכלה עם מדעי המחשב.</a:t>
            </a:r>
          </a:p>
          <a:p>
            <a:pPr lvl="1">
              <a:lnSpc>
                <a:spcPct val="150000"/>
              </a:lnSpc>
            </a:pPr>
            <a:r>
              <a:rPr lang="he-IL" dirty="0"/>
              <a:t>כלכלה עם מתמטיקה.</a:t>
            </a:r>
          </a:p>
          <a:p>
            <a:pPr lvl="1">
              <a:lnSpc>
                <a:spcPct val="150000"/>
              </a:lnSpc>
            </a:pPr>
            <a:r>
              <a:rPr lang="he-IL" sz="2400" dirty="0"/>
              <a:t>ראו מערכות לימודים מומלצות למסלולים אלה </a:t>
            </a:r>
            <a:r>
              <a:rPr lang="he-IL" sz="2400" b="1" dirty="0"/>
              <a:t>באתר המחלקה ובשנתון</a:t>
            </a:r>
            <a:r>
              <a:rPr lang="he-IL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814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B5353E-B796-4E6A-B612-F34051405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99696" y="255134"/>
            <a:ext cx="10983310" cy="1036850"/>
          </a:xfrm>
        </p:spPr>
        <p:txBody>
          <a:bodyPr>
            <a:normAutofit fontScale="90000"/>
          </a:bodyPr>
          <a:lstStyle/>
          <a:p>
            <a:r>
              <a:rPr lang="he-IL" dirty="0"/>
              <a:t>כלכלה במסלול דו-חוגי (2 מחלקות נפרדות)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0F811E32-9932-4778-88EA-FB077D231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78" y="1642920"/>
            <a:ext cx="11253373" cy="403467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e-IL" dirty="0"/>
              <a:t>במסלול דו-חוגי לומדים 54 </a:t>
            </a:r>
            <a:r>
              <a:rPr lang="he-IL" dirty="0" err="1"/>
              <a:t>נק"ז</a:t>
            </a:r>
            <a:r>
              <a:rPr lang="he-IL" dirty="0"/>
              <a:t> בכל מחלקה.</a:t>
            </a:r>
          </a:p>
          <a:p>
            <a:pPr>
              <a:lnSpc>
                <a:spcPct val="100000"/>
              </a:lnSpc>
            </a:pPr>
            <a:r>
              <a:rPr lang="he-IL" dirty="0"/>
              <a:t>שימו לב, ברוב המסלולים הללו אין </a:t>
            </a:r>
            <a:r>
              <a:rPr lang="he-IL" dirty="0" err="1"/>
              <a:t>נק"ז</a:t>
            </a:r>
            <a:r>
              <a:rPr lang="he-IL" dirty="0"/>
              <a:t> לטובת קורסי בחירה.</a:t>
            </a:r>
          </a:p>
          <a:p>
            <a:pPr>
              <a:lnSpc>
                <a:spcPct val="100000"/>
              </a:lnSpc>
            </a:pPr>
            <a:r>
              <a:rPr lang="he-IL" b="1" dirty="0"/>
              <a:t>הדו-חוגי הנפוצים:</a:t>
            </a:r>
          </a:p>
          <a:p>
            <a:pPr lvl="1">
              <a:lnSpc>
                <a:spcPct val="100000"/>
              </a:lnSpc>
            </a:pPr>
            <a:r>
              <a:rPr lang="he-IL" dirty="0"/>
              <a:t>כלכלה ופסיכולוגיה</a:t>
            </a:r>
          </a:p>
          <a:p>
            <a:pPr lvl="1">
              <a:lnSpc>
                <a:spcPct val="100000"/>
              </a:lnSpc>
            </a:pPr>
            <a:r>
              <a:rPr lang="he-IL" dirty="0"/>
              <a:t>כלכלה וניהול</a:t>
            </a:r>
          </a:p>
          <a:p>
            <a:pPr lvl="1">
              <a:lnSpc>
                <a:spcPct val="100000"/>
              </a:lnSpc>
            </a:pPr>
            <a:r>
              <a:rPr lang="he-IL" dirty="0"/>
              <a:t>כלכלה וסטטיסטיקה</a:t>
            </a:r>
          </a:p>
          <a:p>
            <a:pPr lvl="1">
              <a:lnSpc>
                <a:spcPct val="100000"/>
              </a:lnSpc>
            </a:pPr>
            <a:r>
              <a:rPr lang="he-IL" dirty="0"/>
              <a:t>כלכלה ומתמטיקה</a:t>
            </a:r>
          </a:p>
          <a:p>
            <a:pPr>
              <a:lnSpc>
                <a:spcPct val="100000"/>
              </a:lnSpc>
            </a:pPr>
            <a:r>
              <a:rPr lang="he-IL" dirty="0"/>
              <a:t>בשנתון תמצאו </a:t>
            </a:r>
            <a:r>
              <a:rPr lang="he-IL" dirty="0" err="1"/>
              <a:t>תוכנית</a:t>
            </a:r>
            <a:r>
              <a:rPr lang="he-IL" dirty="0"/>
              <a:t> לימודים של 54 </a:t>
            </a:r>
            <a:r>
              <a:rPr lang="he-IL" dirty="0" err="1"/>
              <a:t>נק"ז</a:t>
            </a:r>
            <a:r>
              <a:rPr lang="he-IL" dirty="0"/>
              <a:t> במחלקה (לפחות 51 </a:t>
            </a:r>
            <a:r>
              <a:rPr lang="he-IL" dirty="0" err="1"/>
              <a:t>נק"ז</a:t>
            </a:r>
            <a:r>
              <a:rPr lang="he-IL" dirty="0"/>
              <a:t> לקורסי חובה) בחלוקה לסמסטרים.</a:t>
            </a:r>
          </a:p>
        </p:txBody>
      </p:sp>
    </p:spTree>
    <p:extLst>
      <p:ext uri="{BB962C8B-B14F-4D97-AF65-F5344CB8AC3E}">
        <p14:creationId xmlns:p14="http://schemas.microsoft.com/office/powerpoint/2010/main" val="410683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C03D34A-D6CA-0244-89EF-2C3FFB810E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0" b="11780"/>
          <a:stretch>
            <a:fillRect/>
          </a:stretch>
        </p:blipFill>
        <p:spPr>
          <a:xfrm>
            <a:off x="0" y="1777181"/>
            <a:ext cx="11245850" cy="330363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D06DB3-0707-8742-A459-C718893A0B7D}"/>
              </a:ext>
            </a:extLst>
          </p:cNvPr>
          <p:cNvSpPr/>
          <p:nvPr/>
        </p:nvSpPr>
        <p:spPr>
          <a:xfrm>
            <a:off x="6437671" y="2201350"/>
            <a:ext cx="5493775" cy="245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5095262-F0F1-5F48-9D6F-6A30E90E6994}"/>
              </a:ext>
            </a:extLst>
          </p:cNvPr>
          <p:cNvSpPr txBox="1">
            <a:spLocks/>
          </p:cNvSpPr>
          <p:nvPr/>
        </p:nvSpPr>
        <p:spPr>
          <a:xfrm>
            <a:off x="6707393" y="2330245"/>
            <a:ext cx="4954330" cy="2123767"/>
          </a:xfrm>
          <a:prstGeom prst="rect">
            <a:avLst/>
          </a:prstGeom>
        </p:spPr>
        <p:txBody>
          <a:bodyPr vert="horz" lIns="91440" tIns="45720" rIns="91440" bIns="45720" rtlCol="1" anchor="ctr" anchorCtr="0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ssistant" panose="00000500000000000000" pitchFamily="2" charset="-79"/>
                <a:ea typeface="Tahoma" panose="020B0604030504040204" pitchFamily="34" charset="0"/>
                <a:cs typeface="Assistant" panose="00000500000000000000" pitchFamily="2" charset="-79"/>
              </a:defRPr>
            </a:lvl1pPr>
          </a:lstStyle>
          <a:p>
            <a:r>
              <a:rPr lang="he-IL" sz="3600" dirty="0"/>
              <a:t>כלכלה (חד-חוגי) עם התמחות בחשבונאות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6657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B5353E-B796-4E6A-B612-F34051405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כלכלה וחשבונאות - דגשים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0F811E32-9932-4778-88EA-FB077D231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139" y="1642919"/>
            <a:ext cx="10887612" cy="47910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dirty="0"/>
              <a:t>המחזור הראשון עם 3.5 שנים של לימודים וללא צורך בשנת ההשלמה.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b="1" dirty="0"/>
              <a:t>שנה ראשונה מאתגרת במיוחד.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dirty="0"/>
              <a:t>ציון עובר במבוא לחשבונאות פיננסית א/ב הוא 70 ומעלה.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dirty="0"/>
              <a:t>חשבונאות היא מקצוע שנבנה בקומות. אי הבנה של התכנים בתחילת הלימודים יקשו מאוד על ההצלחה.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dirty="0"/>
              <a:t>יש ללמוד בצורה יסודית ולוודא הבנה כבר מתחילת התואר.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dirty="0"/>
              <a:t>פספוס של שיעור או שניים עלול לפגוע קשות בהצלחה בתואר.</a:t>
            </a:r>
          </a:p>
        </p:txBody>
      </p:sp>
    </p:spTree>
    <p:extLst>
      <p:ext uri="{BB962C8B-B14F-4D97-AF65-F5344CB8AC3E}">
        <p14:creationId xmlns:p14="http://schemas.microsoft.com/office/powerpoint/2010/main" val="48879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כיוון מכירות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178_TF03431374.potx" id="{DA5CFD52-FD10-4A4C-9920-697A6F495DF8}" vid="{685988DF-A0BC-40DA-B756-1AABF4F01782}"/>
    </a:ext>
  </a:extLst>
</a:theme>
</file>

<file path=ppt/theme/theme2.xml><?xml version="1.0" encoding="utf-8"?>
<a:theme xmlns:a="http://schemas.openxmlformats.org/drawingml/2006/main" name="pp-bgu-he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של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של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E7867829BBB84848B22A2B28B6111EE8" ma:contentTypeVersion="1" ma:contentTypeDescription="צור מסמך חדש." ma:contentTypeScope="" ma:versionID="aea7260d6093bcc9f9dca0a391e69a9d">
  <xsd:schema xmlns:xsd="http://www.w3.org/2001/XMLSchema" xmlns:xs="http://www.w3.org/2001/XMLSchema" xmlns:p="http://schemas.microsoft.com/office/2006/metadata/properties" xmlns:ns2="3fd1f8e8-d4eb-4fa9-9edf-90e13be718c2" targetNamespace="http://schemas.microsoft.com/office/2006/metadata/properties" ma:root="true" ma:fieldsID="0255a7e4432d2496903be6a986d6a0ac" ns2:_="">
    <xsd:import namespace="3fd1f8e8-d4eb-4fa9-9edf-90e13be718c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1f8e8-d4eb-4fa9-9edf-90e13be718c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ערך של מזהה מסמך" ma:description="הערך של מזהה המסמך שהוקצה לפריט זה." ma:internalName="_dlc_DocId" ma:readOnly="true">
      <xsd:simpleType>
        <xsd:restriction base="dms:Text"/>
      </xsd:simpleType>
    </xsd:element>
    <xsd:element name="_dlc_DocIdUrl" ma:index="9" nillable="true" ma:displayName="מזהה מסמך" ma:description="קישור קבוע למסמך זה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fd1f8e8-d4eb-4fa9-9edf-90e13be718c2">5RW434VQ3H3S-1497291910-6</_dlc_DocId>
    <_dlc_DocIdUrl xmlns="3fd1f8e8-d4eb-4fa9-9edf-90e13be718c2">
      <Url>https://edit.bgu.ac.il/marketing/_layouts/15/DocIdRedir.aspx?ID=5RW434VQ3H3S-1497291910-6</Url>
      <Description>5RW434VQ3H3S-1497291910-6</Description>
    </_dlc_DocIdUrl>
  </documentManagement>
</p:properties>
</file>

<file path=customXml/itemProps1.xml><?xml version="1.0" encoding="utf-8"?>
<ds:datastoreItem xmlns:ds="http://schemas.openxmlformats.org/officeDocument/2006/customXml" ds:itemID="{FF0CCEBE-3EAA-4C4A-9AE4-53AECD20F8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d1f8e8-d4eb-4fa9-9edf-90e13be718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B85582-9603-4F7A-87F2-E6AB113DA9C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C648155-DEC7-4E4F-B456-F734AB90931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68B7532-BB6F-4A97-B13C-21151928B391}">
  <ds:schemaRefs>
    <ds:schemaRef ds:uri="http://purl.org/dc/terms/"/>
    <ds:schemaRef ds:uri="http://purl.org/dc/dcmitype/"/>
    <ds:schemaRef ds:uri="3fd1f8e8-d4eb-4fa9-9edf-90e13be718c2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מצגת כיוון עסקי (מסך רחב)</Template>
  <TotalTime>1509</TotalTime>
  <Words>781</Words>
  <Application>Microsoft Office PowerPoint</Application>
  <PresentationFormat>Widescreen</PresentationFormat>
  <Paragraphs>107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Assistant</vt:lpstr>
      <vt:lpstr>Book Antiqua</vt:lpstr>
      <vt:lpstr>Calibri</vt:lpstr>
      <vt:lpstr>Tahoma</vt:lpstr>
      <vt:lpstr>כיוון מכירות 16X9</vt:lpstr>
      <vt:lpstr>pp-bgu-heb</vt:lpstr>
      <vt:lpstr>המחלקה לכלכלה  מפגש אוריינטציה</vt:lpstr>
      <vt:lpstr>המחלקה לכלכלה | מפגש אוריינטציה | מה בתכנון?</vt:lpstr>
      <vt:lpstr>דברי פתיחה - ראש המחלקה</vt:lpstr>
      <vt:lpstr>PowerPoint Presentation</vt:lpstr>
      <vt:lpstr>כלכלה חד-חוגי עם התמחות במנהל עסקים / חשבונאות</vt:lpstr>
      <vt:lpstr>כלכלה חד-חוגי עם חטיבה</vt:lpstr>
      <vt:lpstr>כלכלה במסלול דו-חוגי (2 מחלקות נפרדות)</vt:lpstr>
      <vt:lpstr>PowerPoint Presentation</vt:lpstr>
      <vt:lpstr>כלכלה וחשבונאות - דגשים</vt:lpstr>
      <vt:lpstr>כלכלה וחשבונאות - דגשים</vt:lpstr>
      <vt:lpstr>PowerPoint Presentation</vt:lpstr>
      <vt:lpstr>הרשמה לקורסים</vt:lpstr>
      <vt:lpstr>עדכונים בעתיד</vt:lpstr>
      <vt:lpstr>מידע ועדכונים מהמחלקה</vt:lpstr>
      <vt:lpstr>מידע ועדכונים מהמחלקה</vt:lpstr>
      <vt:lpstr>דרישות לסיום שנה א'</vt:lpstr>
      <vt:lpstr>המלצות אישיות</vt:lpstr>
      <vt:lpstr>PowerPoint Presentation</vt:lpstr>
      <vt:lpstr>בהצלחה!!!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טקסי הענקת תארים תש"פ</dc:title>
  <dc:creator>שגיא לנגר</dc:creator>
  <cp:lastModifiedBy>Windows User</cp:lastModifiedBy>
  <cp:revision>91</cp:revision>
  <dcterms:created xsi:type="dcterms:W3CDTF">2020-08-09T05:00:04Z</dcterms:created>
  <dcterms:modified xsi:type="dcterms:W3CDTF">2020-09-08T19:37:58Z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0x010100E7867829BBB84848B22A2B28B6111EE8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_dlc_DocIdItemGuid">
    <vt:lpwstr>2cfc7c75-1543-418a-a4e1-d6683a44e8a6</vt:lpwstr>
  </property>
</Properties>
</file>