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4"/>
  </p:sldMasterIdLst>
  <p:notesMasterIdLst>
    <p:notesMasterId r:id="rId14"/>
  </p:notesMasterIdLst>
  <p:sldIdLst>
    <p:sldId id="256" r:id="rId5"/>
    <p:sldId id="261" r:id="rId6"/>
    <p:sldId id="257" r:id="rId7"/>
    <p:sldId id="260" r:id="rId8"/>
    <p:sldId id="2648" r:id="rId9"/>
    <p:sldId id="2649" r:id="rId10"/>
    <p:sldId id="258" r:id="rId11"/>
    <p:sldId id="259" r:id="rId12"/>
    <p:sldId id="265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3866C-B409-4D92-892D-1B8EC9B05884}" type="datetimeFigureOut">
              <a:rPr lang="en-IL" smtClean="0"/>
              <a:t>11/06/2022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689E1-BB0B-4EF9-AD37-0AE712B98C0F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437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F3A44B-046D-4580-B550-440762427E48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37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4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8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96C-64ED-4153-A483-5C02E44AD5C3}" type="datetime1">
              <a:rPr lang="en-US" smtClean="0"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47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w open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01561975-4A3E-4BF1-A5E7-FDA03E1E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8F36642-002E-4C98-915B-826072CB88D7}" type="slidenum">
              <a:rPr lang="he-IL" smtClean="0"/>
              <a:t>‹#›</a:t>
            </a:fld>
            <a:r>
              <a:rPr lang="he-IL" dirty="0"/>
              <a:t> מתוך 18</a:t>
            </a:r>
          </a:p>
        </p:txBody>
      </p:sp>
    </p:spTree>
    <p:extLst>
      <p:ext uri="{BB962C8B-B14F-4D97-AF65-F5344CB8AC3E}">
        <p14:creationId xmlns:p14="http://schemas.microsoft.com/office/powerpoint/2010/main" val="1881489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8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C33F3CA-C7E3-432D-9282-18F13836509A}" type="datetime1">
              <a:rPr lang="en-US" smtClean="0"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9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3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8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4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5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11/6/2022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3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5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gu4u.bgu.ac.il/pls/apex/f?p=103:LOGIN_DESKTOP:108574664607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.bgu.ac.il/hr/DocLib/Pages/senior/Financing-Assistance-New-Senior.pdf" TargetMode="External"/><Relationship Id="rId2" Type="http://schemas.openxmlformats.org/officeDocument/2006/relationships/hyperlink" Target="https://bgufin.bgu.ac.il/xTafnit/default.c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.bgu.ac.il/finance/Pages/bookkeeping-forms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gufin.bgu.ac.il/MENU1/START.csp" TargetMode="External"/><Relationship Id="rId2" Type="http://schemas.openxmlformats.org/officeDocument/2006/relationships/hyperlink" Target="https://in.bgu.ac.il/osh/FormsegalacdmiF/trvlin-one-t.rt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.bgu.ac.il/finance/Pages/fund-staff.asp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22B44-CB77-4546-875B-11F224E44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4360" y="1491329"/>
            <a:ext cx="5414255" cy="2784496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>
                <a:solidFill>
                  <a:schemeClr val="tx2"/>
                </a:solidFill>
              </a:rPr>
              <a:t>הקרן לקשרי מדע בינלאומיים</a:t>
            </a:r>
            <a:endParaRPr lang="en-IL" dirty="0">
              <a:solidFill>
                <a:schemeClr val="tx2"/>
              </a:solidFill>
            </a:endParaRPr>
          </a:p>
        </p:txBody>
      </p:sp>
      <p:pic>
        <p:nvPicPr>
          <p:cNvPr id="4" name="Picture 3" descr="Optical fiber threads">
            <a:extLst>
              <a:ext uri="{FF2B5EF4-FFF2-40B4-BE49-F238E27FC236}">
                <a16:creationId xmlns:a16="http://schemas.microsoft.com/office/drawing/2014/main" id="{55DED847-3C9F-4675-8F21-220D6CBD6B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67" r="15565" b="-2"/>
          <a:stretch/>
        </p:blipFill>
        <p:spPr>
          <a:xfrm>
            <a:off x="637172" y="1340847"/>
            <a:ext cx="4997188" cy="544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5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2CBB7-F230-4E54-A0BC-37D063E0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609344"/>
          </a:xfrm>
        </p:spPr>
        <p:txBody>
          <a:bodyPr>
            <a:normAutofit/>
          </a:bodyPr>
          <a:lstStyle/>
          <a:p>
            <a:pPr algn="r" rtl="1"/>
            <a:r>
              <a:rPr lang="he-IL" sz="3600" dirty="0"/>
              <a:t>סכום ההקצבה לקרן קשרי מדע בינלאומיים לשנת תשפ"ג:</a:t>
            </a:r>
            <a:endParaRPr lang="en-I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5EC08-7859-4DCF-85B2-CE3C546B5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067" y="1942298"/>
            <a:ext cx="10058400" cy="4050792"/>
          </a:xfrm>
        </p:spPr>
        <p:txBody>
          <a:bodyPr>
            <a:normAutofit/>
          </a:bodyPr>
          <a:lstStyle/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e-I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 ועדה - שאלון</a:t>
            </a: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e-I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 ועדה - שרותי פנימי</a:t>
            </a: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e-IL" sz="36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 ועדה - </a:t>
            </a:r>
            <a:r>
              <a:rPr lang="he-I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 ועדה- שרותי פנים וחוץ</a:t>
            </a: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he-IL" sz="36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תת</a:t>
            </a:r>
            <a:r>
              <a:rPr lang="he-IL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ת ועדה - שאלון</a:t>
            </a:r>
            <a:endParaRPr lang="en-IL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r" rtl="1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IL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595FD83-73A4-430B-A402-8A7A642FD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909626"/>
              </p:ext>
            </p:extLst>
          </p:nvPr>
        </p:nvGraphicFramePr>
        <p:xfrm>
          <a:off x="2128734" y="1126956"/>
          <a:ext cx="8137770" cy="324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885">
                  <a:extLst>
                    <a:ext uri="{9D8B030D-6E8A-4147-A177-3AD203B41FA5}">
                      <a16:colId xmlns:a16="http://schemas.microsoft.com/office/drawing/2014/main" val="962259028"/>
                    </a:ext>
                  </a:extLst>
                </a:gridCol>
                <a:gridCol w="4068885">
                  <a:extLst>
                    <a:ext uri="{9D8B030D-6E8A-4147-A177-3AD203B41FA5}">
                      <a16:colId xmlns:a16="http://schemas.microsoft.com/office/drawing/2014/main" val="3255901276"/>
                    </a:ext>
                  </a:extLst>
                </a:gridCol>
              </a:tblGrid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סכום ההקצבה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492886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13,298 $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פרופסור מן המניין 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77223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  8,876 $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פרופסור חבר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146624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  6,813 $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מרצה בכיר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76697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5,362 $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מרצה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27628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3,925 $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מדריך/מדריך ד"ר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547585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3,031 $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אסיסטנט ב'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849336"/>
                  </a:ext>
                </a:extLst>
              </a:tr>
              <a:tr h="405806"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2,110 $</a:t>
                      </a:r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/>
                        <a:t>אסיסטנט א'</a:t>
                      </a:r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04326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BEFF3BC-B720-4A30-BCCC-C026785F6D32}"/>
              </a:ext>
            </a:extLst>
          </p:cNvPr>
          <p:cNvSpPr txBox="1"/>
          <p:nvPr/>
        </p:nvSpPr>
        <p:spPr>
          <a:xfrm>
            <a:off x="1245707" y="4639246"/>
            <a:ext cx="935764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1800" dirty="0">
                <a:effectLst/>
                <a:ea typeface="Calibri" panose="020F0502020204030204" pitchFamily="34" charset="0"/>
                <a:cs typeface="+mj-cs"/>
              </a:rPr>
              <a:t>חברי סגל אקדמי במסלול הרגיל, במסלול חוקרים, מסלול מומחים ויוצרים ובמסלול המקביל  צוברים סכום  שנתי קצוב של הקצבה דולרית (בהתאם לדרגה ולהיקף המשרה) המתעדכן מידי שנה ע"י ות"ת.</a:t>
            </a:r>
            <a:br>
              <a:rPr lang="he-IL" sz="1800" dirty="0">
                <a:effectLst/>
                <a:ea typeface="Calibri" panose="020F0502020204030204" pitchFamily="34" charset="0"/>
                <a:cs typeface="+mj-cs"/>
              </a:rPr>
            </a:br>
            <a:r>
              <a:rPr lang="he-IL" sz="1800" dirty="0">
                <a:effectLst/>
                <a:ea typeface="Calibri" panose="020F0502020204030204" pitchFamily="34" charset="0"/>
                <a:cs typeface="+mj-cs"/>
              </a:rPr>
              <a:t>הקרן מנוהלת במערכת הפיננסית תפנית. ניתן לצפות ביתרות הקרן בקישור הבא: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https://bgu4u.bgu.ac.il/pls/apex/f?p=103:LOGIN_DESKTOP:10857466460722</a:t>
            </a:r>
            <a:endParaRPr lang="he-IL" u="sng" dirty="0">
              <a:solidFill>
                <a:srgbClr val="0563C1"/>
              </a:solidFill>
              <a:latin typeface="Calibri" panose="020F0502020204030204" pitchFamily="34" charset="0"/>
              <a:cs typeface="+mj-cs"/>
            </a:endParaRPr>
          </a:p>
          <a:p>
            <a:pPr algn="r" rtl="1"/>
            <a:r>
              <a:rPr lang="he-IL" dirty="0">
                <a:cs typeface="+mj-cs"/>
              </a:rPr>
              <a:t>הנחיות מפורטות בלינק הבא באתר משאבי אנוש סגל אקדמי בכיר: </a:t>
            </a:r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cs typeface="+mj-cs"/>
              </a:rPr>
              <a:t>https://in.bgu.ac.il/hr/DocLib/Pages/senior/KKMB-info.pdf</a:t>
            </a:r>
            <a:endParaRPr lang="he-IL" dirty="0">
              <a:cs typeface="+mj-cs"/>
            </a:endParaRP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073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B7A2-505C-4DCC-8CFD-23457452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השימושים המותרים מהקרן: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33D88-ABEE-4E64-9493-606F927B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1" indent="0" algn="just" rtl="1">
              <a:lnSpc>
                <a:spcPct val="115000"/>
              </a:lnSpc>
              <a:buSzPts val="1400"/>
              <a:buNone/>
            </a:pP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הקרן לקשרי מדע בינלאומיים מיועדת למימון הוצאות כנסים והשתלמויות, דמי חבר באגודות מקצועיות, לרכישת ציוד מדעי (לרבות חומרה ותוכנה)</a:t>
            </a:r>
            <a:r>
              <a:rPr lang="he-IL" sz="28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ספרות מקצועית, </a:t>
            </a:r>
            <a:r>
              <a:rPr lang="he-IL" sz="2800" dirty="0"/>
              <a:t>התחברות לשרת האינטרנט של האוניברסיטה.</a:t>
            </a:r>
            <a:endParaRPr lang="he-I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457200" lvl="1" indent="0" algn="just" rtl="1">
              <a:lnSpc>
                <a:spcPct val="115000"/>
              </a:lnSpc>
              <a:buSzPts val="1400"/>
              <a:buNone/>
            </a:pPr>
            <a:r>
              <a:rPr lang="he-IL" sz="20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הגדרות:</a:t>
            </a:r>
            <a:endParaRPr lang="he-I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742950" lvl="1" indent="-285750" algn="just" rtl="1">
              <a:lnSpc>
                <a:spcPct val="115000"/>
              </a:lnSpc>
              <a:buSzPts val="1400"/>
              <a:buFont typeface="+mj-lt"/>
              <a:buAutoNum type="arabicPeriod"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ציוד מדעי" 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– ציוד המשמש לצורכי ביצוע  מחקר והוראה (למעט כלי רכב, טלפון נייד, ריהוט משרד).</a:t>
            </a:r>
            <a:endParaRPr lang="en-I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"ספרות מקצועית" –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ספרים, כתבי – עת ומאגרי מידע המשמשים למטרות מחקר והוראה וכן הוצאות הפקת פרסומים מדעיים של חבר סגל.</a:t>
            </a:r>
          </a:p>
          <a:p>
            <a:pPr marL="742950" lvl="1" indent="-285750" algn="just" rtl="1">
              <a:lnSpc>
                <a:spcPct val="115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he-I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מחשב אישי"- 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מחשב אישי הינו מחשב נייד,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IPAD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/</a:t>
            </a:r>
            <a:r>
              <a:rPr lang="he-I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טאבלט</a:t>
            </a: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קורא ספרים (מעל 100$), מחשב נייח בבית החוקר.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lvl="1" indent="0" algn="just" rtl="1">
              <a:lnSpc>
                <a:spcPct val="115000"/>
              </a:lnSpc>
              <a:spcAft>
                <a:spcPts val="1000"/>
              </a:spcAft>
              <a:buSzPts val="1400"/>
              <a:buNone/>
            </a:pPr>
            <a:r>
              <a:rPr lang="he-I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הקרן הינה אישית ולכן לא ניתן לממן ממנה שכר או מלגות.</a:t>
            </a:r>
            <a:endParaRPr lang="en-I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742950" lvl="1" indent="-285750" algn="just" rtl="1">
              <a:lnSpc>
                <a:spcPct val="115000"/>
              </a:lnSpc>
              <a:spcAft>
                <a:spcPts val="1000"/>
              </a:spcAft>
              <a:buSzPts val="1400"/>
              <a:buFont typeface="+mj-lt"/>
              <a:buAutoNum type="arabicPeriod"/>
            </a:pPr>
            <a:endParaRPr lang="en-I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ctr"/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148264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1236C-C897-4C61-B759-2D249302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352" y="0"/>
            <a:ext cx="10572067" cy="1172362"/>
          </a:xfrm>
        </p:spPr>
        <p:txBody>
          <a:bodyPr/>
          <a:lstStyle/>
          <a:p>
            <a:pPr algn="r" rtl="1"/>
            <a:r>
              <a:rPr lang="he-IL" dirty="0"/>
              <a:t>שימוש בקרן למטרת כנסים והשתלמויות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2691E-341B-4D4B-8BE2-E1731B51B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072" y="1090569"/>
            <a:ext cx="10058400" cy="546123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sz="2800" dirty="0"/>
              <a:t>-כנסים בחו"ל, לרבות כנסים בזום שמתקיימים בחו"ל, מטופלים דרך מדור נסיעות חו"ל.</a:t>
            </a:r>
          </a:p>
          <a:p>
            <a:pPr marL="0" indent="0" algn="r" rtl="1">
              <a:buNone/>
            </a:pPr>
            <a:r>
              <a:rPr lang="he-IL" sz="2900" dirty="0"/>
              <a:t>בקשות יציאה להשתלמות ו/או כנס לחו"ל יש להגיש במערכת הממוחשבת בלינק הבא:</a:t>
            </a:r>
          </a:p>
          <a:p>
            <a:pPr marL="0" indent="0" algn="r" rtl="1"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100" u="sng" dirty="0">
                <a:solidFill>
                  <a:srgbClr val="0563C1"/>
                </a:solidFill>
                <a:latin typeface="Calibri" panose="020F0502020204030204" pitchFamily="34" charset="0"/>
                <a:cs typeface="+mj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https://bgufin.bgu.ac.il/xTafnit/default.csp</a:t>
            </a:r>
            <a:r>
              <a:rPr lang="he-IL" sz="2100" u="sng" dirty="0">
                <a:solidFill>
                  <a:srgbClr val="0563C1"/>
                </a:solidFill>
                <a:latin typeface="Calibri" panose="020F0502020204030204" pitchFamily="34" charset="0"/>
                <a:cs typeface="+mj-cs"/>
              </a:rPr>
              <a:t> </a:t>
            </a:r>
          </a:p>
          <a:p>
            <a:pPr marL="0" indent="0" algn="r" rtl="1">
              <a:buNone/>
            </a:pPr>
            <a:r>
              <a:rPr lang="he-IL" sz="2900" dirty="0"/>
              <a:t>-הבקשה מועברת לאישור ממוחשב של ראש המחלקה ורכזת השתלמויות בלשכת הרקטור ולמדור נסיעות חו"ל (הבקשה אינה עוברת אישור מדור קרנות ).</a:t>
            </a:r>
          </a:p>
          <a:p>
            <a:pPr marL="0" indent="0" algn="r" rtl="1">
              <a:buNone/>
            </a:pPr>
            <a:endParaRPr lang="he-IL" sz="2900" dirty="0"/>
          </a:p>
          <a:p>
            <a:pPr marL="0" indent="0" algn="r" rtl="1">
              <a:buNone/>
            </a:pPr>
            <a:r>
              <a:rPr lang="he-IL" sz="2900" b="1" u="sng" dirty="0"/>
              <a:t>-סיוע כספי במימון נסיעת השתלמות לחברי סגל אקדמי בכיר חדשים</a:t>
            </a:r>
          </a:p>
          <a:p>
            <a:pPr marL="0" indent="0" algn="r" rtl="1">
              <a:buNone/>
            </a:pPr>
            <a:r>
              <a:rPr lang="he-IL" sz="2900" dirty="0"/>
              <a:t>חברי סגל חדשים (ב-5 שנים הראשונות לתחילת עבודתם) בדרגות מרצה ומרצה בכיר זכאים לסיוע כספי למימון נסיעה לכנס בחו"ל, זאת באם לא נותרה להם יתרת </a:t>
            </a:r>
            <a:r>
              <a:rPr lang="he-IL" sz="2900" dirty="0" err="1"/>
              <a:t>קקמ"ב</a:t>
            </a:r>
            <a:r>
              <a:rPr lang="he-IL" sz="2900" dirty="0"/>
              <a:t> למימון הנסיעה.</a:t>
            </a:r>
          </a:p>
          <a:p>
            <a:pPr marL="0" indent="0" algn="r" rtl="1">
              <a:buNone/>
            </a:pPr>
            <a:r>
              <a:rPr lang="he-IL" sz="2900" dirty="0"/>
              <a:t>סכום המימון הכולל לחבר סגל במהלך שנה לא יעבור את גובה תקרת הקצבת </a:t>
            </a:r>
            <a:r>
              <a:rPr lang="he-IL" sz="2900" dirty="0" err="1"/>
              <a:t>קקמ"ב</a:t>
            </a:r>
            <a:r>
              <a:rPr lang="he-IL" sz="2900" dirty="0"/>
              <a:t> השנתית בהתאם לדרגתו של חבר הסגל.</a:t>
            </a:r>
          </a:p>
          <a:p>
            <a:pPr marL="0" indent="0" algn="r" rtl="1">
              <a:buNone/>
            </a:pPr>
            <a:r>
              <a:rPr lang="he-IL" sz="2900" dirty="0"/>
              <a:t>יש להעביר את הבקשה למדור סגל אקדמי בכיר להמשך טיפול.</a:t>
            </a:r>
          </a:p>
          <a:p>
            <a:pPr marL="0" indent="0" algn="r" rtl="1">
              <a:buNone/>
            </a:pPr>
            <a:r>
              <a:rPr lang="he-IL" sz="2100" u="sng" dirty="0">
                <a:solidFill>
                  <a:srgbClr val="0563C1"/>
                </a:solidFill>
                <a:latin typeface="Calibri" panose="020F0502020204030204" pitchFamily="34" charset="0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לטופס בקשה וכללי שימוש </a:t>
            </a:r>
            <a:endParaRPr lang="he-IL" sz="2100" u="sng" dirty="0">
              <a:solidFill>
                <a:srgbClr val="0563C1"/>
              </a:solidFill>
              <a:latin typeface="Calibri" panose="020F0502020204030204" pitchFamily="34" charset="0"/>
              <a:cs typeface="+mj-cs"/>
            </a:endParaRPr>
          </a:p>
          <a:p>
            <a:pPr marL="0" indent="0" algn="r" rtl="1">
              <a:buNone/>
            </a:pPr>
            <a:endParaRPr lang="en-IL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06579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מלבן 24">
            <a:extLst>
              <a:ext uri="{FF2B5EF4-FFF2-40B4-BE49-F238E27FC236}">
                <a16:creationId xmlns:a16="http://schemas.microsoft.com/office/drawing/2014/main" id="{4485B3A9-3C5D-4666-BD0F-E812486CBFE9}"/>
              </a:ext>
            </a:extLst>
          </p:cNvPr>
          <p:cNvSpPr/>
          <p:nvPr/>
        </p:nvSpPr>
        <p:spPr>
          <a:xfrm>
            <a:off x="0" y="2829687"/>
            <a:ext cx="8477426" cy="1909317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B73E3A8D-E809-4FC7-960D-6B31794958F9}"/>
              </a:ext>
            </a:extLst>
          </p:cNvPr>
          <p:cNvSpPr/>
          <p:nvPr/>
        </p:nvSpPr>
        <p:spPr>
          <a:xfrm>
            <a:off x="0" y="113781"/>
            <a:ext cx="8477428" cy="1622189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64E96D2F-89CD-4965-96B0-089C9421918E}"/>
              </a:ext>
            </a:extLst>
          </p:cNvPr>
          <p:cNvSpPr/>
          <p:nvPr/>
        </p:nvSpPr>
        <p:spPr>
          <a:xfrm>
            <a:off x="-9464" y="1876076"/>
            <a:ext cx="8477427" cy="8977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C9CE4A55-065D-43D7-B1CB-2F2ABB1B135D}"/>
              </a:ext>
            </a:extLst>
          </p:cNvPr>
          <p:cNvSpPr/>
          <p:nvPr/>
        </p:nvSpPr>
        <p:spPr>
          <a:xfrm>
            <a:off x="9464" y="4837747"/>
            <a:ext cx="8467962" cy="1547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A9ECC70B-5BE9-45A8-9DD4-07915E9FC34E}"/>
              </a:ext>
            </a:extLst>
          </p:cNvPr>
          <p:cNvSpPr txBox="1"/>
          <p:nvPr/>
        </p:nvSpPr>
        <p:spPr>
          <a:xfrm rot="16200000">
            <a:off x="4562275" y="489227"/>
            <a:ext cx="228388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חבר/ת סגל אקדמי/קליני, דוקטורנטים, אחר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0DBA0B74-C626-4C4F-AB9E-8CC2700F3627}"/>
              </a:ext>
            </a:extLst>
          </p:cNvPr>
          <p:cNvSpPr txBox="1"/>
          <p:nvPr/>
        </p:nvSpPr>
        <p:spPr>
          <a:xfrm rot="16200000">
            <a:off x="4712435" y="3364981"/>
            <a:ext cx="193614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חבר/ת סגל אקדמי/קליני, דוקטורנטים, אחר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1D860A15-7C71-4BB5-BB0D-E6C70895E916}"/>
              </a:ext>
            </a:extLst>
          </p:cNvPr>
          <p:cNvSpPr txBox="1"/>
          <p:nvPr/>
        </p:nvSpPr>
        <p:spPr>
          <a:xfrm rot="16200000">
            <a:off x="5422633" y="2194727"/>
            <a:ext cx="9434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רמ"ח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7480086D-C683-47FF-8050-6B35105634EA}"/>
              </a:ext>
            </a:extLst>
          </p:cNvPr>
          <p:cNvSpPr txBox="1"/>
          <p:nvPr/>
        </p:nvSpPr>
        <p:spPr>
          <a:xfrm rot="16200000">
            <a:off x="5303700" y="4990847"/>
            <a:ext cx="904313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מדור הנה"ח וגזברות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E4477312-A9E9-42E6-8BC3-A6AC216456C7}"/>
              </a:ext>
            </a:extLst>
          </p:cNvPr>
          <p:cNvSpPr txBox="1"/>
          <p:nvPr/>
        </p:nvSpPr>
        <p:spPr>
          <a:xfrm>
            <a:off x="9200440" y="1152759"/>
            <a:ext cx="231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(מיקום הטופס הידני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</a:t>
            </a:r>
            <a:endParaRPr kumimoji="0" lang="en-IL" sz="1400" b="0" i="0" u="none" strike="noStrike" kern="120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69CBA9E6-12C4-4FEA-B5C1-22355CF3FCC2}"/>
              </a:ext>
            </a:extLst>
          </p:cNvPr>
          <p:cNvGrpSpPr/>
          <p:nvPr/>
        </p:nvGrpSpPr>
        <p:grpSpPr>
          <a:xfrm>
            <a:off x="153786" y="232823"/>
            <a:ext cx="3613473" cy="565482"/>
            <a:chOff x="321420" y="2959"/>
            <a:chExt cx="3613473" cy="565482"/>
          </a:xfrm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1D8C636A-4CFA-46F4-803A-9C8EC71F4300}"/>
                </a:ext>
              </a:extLst>
            </p:cNvPr>
            <p:cNvSpPr/>
            <p:nvPr/>
          </p:nvSpPr>
          <p:spPr>
            <a:xfrm>
              <a:off x="321420" y="2959"/>
              <a:ext cx="3613473" cy="56548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מלבן: פינות מעוגלות 4">
              <a:extLst>
                <a:ext uri="{FF2B5EF4-FFF2-40B4-BE49-F238E27FC236}">
                  <a16:creationId xmlns:a16="http://schemas.microsoft.com/office/drawing/2014/main" id="{FB655CD4-95BD-4A57-8035-722911253737}"/>
                </a:ext>
              </a:extLst>
            </p:cNvPr>
            <p:cNvSpPr txBox="1"/>
            <p:nvPr/>
          </p:nvSpPr>
          <p:spPr>
            <a:xfrm>
              <a:off x="337982" y="19521"/>
              <a:ext cx="3580349" cy="5323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הדפסת טופס בקשה ליציאה לכנס בארץ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F37EC702-CFE7-442E-8B03-A6002C1237F3}"/>
              </a:ext>
            </a:extLst>
          </p:cNvPr>
          <p:cNvGrpSpPr/>
          <p:nvPr/>
        </p:nvGrpSpPr>
        <p:grpSpPr>
          <a:xfrm>
            <a:off x="170207" y="1024522"/>
            <a:ext cx="3613473" cy="564252"/>
            <a:chOff x="288025" y="913791"/>
            <a:chExt cx="3613473" cy="564252"/>
          </a:xfrm>
        </p:grpSpPr>
        <p:sp>
          <p:nvSpPr>
            <p:cNvPr id="20" name="מלבן: פינות מעוגלות 19">
              <a:extLst>
                <a:ext uri="{FF2B5EF4-FFF2-40B4-BE49-F238E27FC236}">
                  <a16:creationId xmlns:a16="http://schemas.microsoft.com/office/drawing/2014/main" id="{A39732A4-2AA8-437F-B4D2-2D98DE0CE38B}"/>
                </a:ext>
              </a:extLst>
            </p:cNvPr>
            <p:cNvSpPr/>
            <p:nvPr/>
          </p:nvSpPr>
          <p:spPr>
            <a:xfrm>
              <a:off x="288025" y="913791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מלבן: פינות מעוגלות 4">
              <a:extLst>
                <a:ext uri="{FF2B5EF4-FFF2-40B4-BE49-F238E27FC236}">
                  <a16:creationId xmlns:a16="http://schemas.microsoft.com/office/drawing/2014/main" id="{CBAB38F0-0E6A-4772-8924-D6AD3905A6BE}"/>
                </a:ext>
              </a:extLst>
            </p:cNvPr>
            <p:cNvSpPr txBox="1"/>
            <p:nvPr/>
          </p:nvSpPr>
          <p:spPr>
            <a:xfrm>
              <a:off x="304551" y="930317"/>
              <a:ext cx="3580421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מילוי פרטים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DC543EE6-8CF1-4A0B-B40B-8CD5DA81C003}"/>
              </a:ext>
            </a:extLst>
          </p:cNvPr>
          <p:cNvGrpSpPr/>
          <p:nvPr/>
        </p:nvGrpSpPr>
        <p:grpSpPr>
          <a:xfrm>
            <a:off x="153786" y="1998627"/>
            <a:ext cx="3646422" cy="587337"/>
            <a:chOff x="288471" y="1885031"/>
            <a:chExt cx="3646422" cy="587337"/>
          </a:xfrm>
        </p:grpSpPr>
        <p:sp>
          <p:nvSpPr>
            <p:cNvPr id="23" name="מלבן: פינות מעוגלות 22">
              <a:extLst>
                <a:ext uri="{FF2B5EF4-FFF2-40B4-BE49-F238E27FC236}">
                  <a16:creationId xmlns:a16="http://schemas.microsoft.com/office/drawing/2014/main" id="{CE0B06C7-F730-4E9D-9530-24CD8374FF63}"/>
                </a:ext>
              </a:extLst>
            </p:cNvPr>
            <p:cNvSpPr/>
            <p:nvPr/>
          </p:nvSpPr>
          <p:spPr>
            <a:xfrm>
              <a:off x="321420" y="1885031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מלבן: פינות מעוגלות 4">
              <a:extLst>
                <a:ext uri="{FF2B5EF4-FFF2-40B4-BE49-F238E27FC236}">
                  <a16:creationId xmlns:a16="http://schemas.microsoft.com/office/drawing/2014/main" id="{E7675248-810F-479B-BB50-D3D49400B36E}"/>
                </a:ext>
              </a:extLst>
            </p:cNvPr>
            <p:cNvSpPr txBox="1"/>
            <p:nvPr/>
          </p:nvSpPr>
          <p:spPr>
            <a:xfrm>
              <a:off x="288471" y="1941168"/>
              <a:ext cx="3580421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קבלת אישור ממונה ליציאה לכנס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4399C022-14D5-42EA-A369-7690103562C3}"/>
              </a:ext>
            </a:extLst>
          </p:cNvPr>
          <p:cNvGrpSpPr/>
          <p:nvPr/>
        </p:nvGrpSpPr>
        <p:grpSpPr>
          <a:xfrm>
            <a:off x="186735" y="2833080"/>
            <a:ext cx="3596946" cy="505466"/>
            <a:chOff x="321421" y="2596987"/>
            <a:chExt cx="3596946" cy="792717"/>
          </a:xfrm>
        </p:grpSpPr>
        <p:sp>
          <p:nvSpPr>
            <p:cNvPr id="28" name="מלבן: פינות מעוגלות 27">
              <a:extLst>
                <a:ext uri="{FF2B5EF4-FFF2-40B4-BE49-F238E27FC236}">
                  <a16:creationId xmlns:a16="http://schemas.microsoft.com/office/drawing/2014/main" id="{68463233-ED2B-4BD0-9BEE-D264A08ECF21}"/>
                </a:ext>
              </a:extLst>
            </p:cNvPr>
            <p:cNvSpPr/>
            <p:nvPr/>
          </p:nvSpPr>
          <p:spPr>
            <a:xfrm>
              <a:off x="321421" y="2596987"/>
              <a:ext cx="3596946" cy="7927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מלבן: פינות מעוגלות 4">
              <a:extLst>
                <a:ext uri="{FF2B5EF4-FFF2-40B4-BE49-F238E27FC236}">
                  <a16:creationId xmlns:a16="http://schemas.microsoft.com/office/drawing/2014/main" id="{50321FE8-AB95-4533-B788-3CCA25629C3C}"/>
                </a:ext>
              </a:extLst>
            </p:cNvPr>
            <p:cNvSpPr txBox="1"/>
            <p:nvPr/>
          </p:nvSpPr>
          <p:spPr>
            <a:xfrm>
              <a:off x="337947" y="2648632"/>
              <a:ext cx="3530946" cy="711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הזנת הוראה לתשלום</a:t>
              </a:r>
              <a:endParaRPr lang="he-IL" sz="1600" dirty="0">
                <a:solidFill>
                  <a:prstClr val="white"/>
                </a:solidFill>
                <a:latin typeface="Calibri"/>
                <a:cs typeface="Calibri"/>
              </a:endParaRPr>
            </a:p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תוך צירוף אסמכתאות סרוקות לארכיב </a:t>
              </a: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25E939C3-8343-4574-A5BC-3BD21D2F5E0D}"/>
              </a:ext>
            </a:extLst>
          </p:cNvPr>
          <p:cNvGrpSpPr/>
          <p:nvPr/>
        </p:nvGrpSpPr>
        <p:grpSpPr>
          <a:xfrm>
            <a:off x="170207" y="3486945"/>
            <a:ext cx="3613473" cy="932647"/>
            <a:chOff x="321420" y="3740157"/>
            <a:chExt cx="3613473" cy="607859"/>
          </a:xfrm>
        </p:grpSpPr>
        <p:sp>
          <p:nvSpPr>
            <p:cNvPr id="32" name="מלבן: פינות מעוגלות 31">
              <a:extLst>
                <a:ext uri="{FF2B5EF4-FFF2-40B4-BE49-F238E27FC236}">
                  <a16:creationId xmlns:a16="http://schemas.microsoft.com/office/drawing/2014/main" id="{43C64C6E-33BE-450D-BF18-7084196F3DE9}"/>
                </a:ext>
              </a:extLst>
            </p:cNvPr>
            <p:cNvSpPr/>
            <p:nvPr/>
          </p:nvSpPr>
          <p:spPr>
            <a:xfrm>
              <a:off x="321420" y="3765873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מלבן: פינות מעוגלות 4">
              <a:extLst>
                <a:ext uri="{FF2B5EF4-FFF2-40B4-BE49-F238E27FC236}">
                  <a16:creationId xmlns:a16="http://schemas.microsoft.com/office/drawing/2014/main" id="{0B84EF23-5054-4D74-8784-1E3435B0B270}"/>
                </a:ext>
              </a:extLst>
            </p:cNvPr>
            <p:cNvSpPr txBox="1"/>
            <p:nvPr/>
          </p:nvSpPr>
          <p:spPr>
            <a:xfrm>
              <a:off x="321420" y="3740157"/>
              <a:ext cx="3580421" cy="607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שליחת טופס בדואר כולל מסמכי מקור  – </a:t>
              </a:r>
            </a:p>
            <a:p>
              <a:pPr marL="0" marR="0" lvl="0" indent="0" algn="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-סגל אקדמי בכיר -למדור קרנות לאישור תקציבי</a:t>
              </a:r>
            </a:p>
            <a:p>
              <a:pPr marL="0" marR="0" lvl="0" indent="0" algn="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he-IL" sz="1600" dirty="0">
                  <a:solidFill>
                    <a:prstClr val="white"/>
                  </a:solidFill>
                  <a:latin typeface="Calibri"/>
                  <a:cs typeface="Calibri"/>
                </a:rPr>
                <a:t>-</a:t>
              </a:r>
              <a:r>
                <a:rPr kumimoji="0" lang="he-I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סגל אקדמי זוטר- למדור הנהלת חשבונות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1E6C44C6-6859-4297-8CD0-50B3FB072940}"/>
              </a:ext>
            </a:extLst>
          </p:cNvPr>
          <p:cNvGrpSpPr/>
          <p:nvPr/>
        </p:nvGrpSpPr>
        <p:grpSpPr>
          <a:xfrm>
            <a:off x="170207" y="4884063"/>
            <a:ext cx="3613473" cy="564252"/>
            <a:chOff x="321420" y="4706294"/>
            <a:chExt cx="3613473" cy="564252"/>
          </a:xfrm>
        </p:grpSpPr>
        <p:sp>
          <p:nvSpPr>
            <p:cNvPr id="35" name="מלבן: פינות מעוגלות 34">
              <a:extLst>
                <a:ext uri="{FF2B5EF4-FFF2-40B4-BE49-F238E27FC236}">
                  <a16:creationId xmlns:a16="http://schemas.microsoft.com/office/drawing/2014/main" id="{50B86B5C-4C0F-4E7F-AFF1-5A5039201DB9}"/>
                </a:ext>
              </a:extLst>
            </p:cNvPr>
            <p:cNvSpPr/>
            <p:nvPr/>
          </p:nvSpPr>
          <p:spPr>
            <a:xfrm>
              <a:off x="321420" y="4706294"/>
              <a:ext cx="3613473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מלבן: פינות מעוגלות 4">
              <a:extLst>
                <a:ext uri="{FF2B5EF4-FFF2-40B4-BE49-F238E27FC236}">
                  <a16:creationId xmlns:a16="http://schemas.microsoft.com/office/drawing/2014/main" id="{E6DD70B8-DF4B-46E2-AD56-8D9E726A6316}"/>
                </a:ext>
              </a:extLst>
            </p:cNvPr>
            <p:cNvSpPr txBox="1"/>
            <p:nvPr/>
          </p:nvSpPr>
          <p:spPr>
            <a:xfrm>
              <a:off x="337946" y="4722820"/>
              <a:ext cx="3580421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בחינת המסמכים ואישור החזר</a:t>
              </a: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45F5116B-F87E-4FD1-A262-6837C7419ABF}"/>
              </a:ext>
            </a:extLst>
          </p:cNvPr>
          <p:cNvGrpSpPr/>
          <p:nvPr/>
        </p:nvGrpSpPr>
        <p:grpSpPr>
          <a:xfrm>
            <a:off x="163165" y="5778184"/>
            <a:ext cx="3594505" cy="564252"/>
            <a:chOff x="321401" y="5649675"/>
            <a:chExt cx="3594505" cy="564252"/>
          </a:xfrm>
        </p:grpSpPr>
        <p:sp>
          <p:nvSpPr>
            <p:cNvPr id="38" name="מלבן: פינות מעוגלות 37">
              <a:extLst>
                <a:ext uri="{FF2B5EF4-FFF2-40B4-BE49-F238E27FC236}">
                  <a16:creationId xmlns:a16="http://schemas.microsoft.com/office/drawing/2014/main" id="{FE1F552A-FBE0-4222-A6A2-9C67A45369FD}"/>
                </a:ext>
              </a:extLst>
            </p:cNvPr>
            <p:cNvSpPr/>
            <p:nvPr/>
          </p:nvSpPr>
          <p:spPr>
            <a:xfrm>
              <a:off x="321401" y="5649675"/>
              <a:ext cx="3594505" cy="56425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מלבן: פינות מעוגלות 4">
              <a:extLst>
                <a:ext uri="{FF2B5EF4-FFF2-40B4-BE49-F238E27FC236}">
                  <a16:creationId xmlns:a16="http://schemas.microsoft.com/office/drawing/2014/main" id="{FED2DD1C-7BB7-48B0-A6B6-81C0DE675002}"/>
                </a:ext>
              </a:extLst>
            </p:cNvPr>
            <p:cNvSpPr txBox="1"/>
            <p:nvPr/>
          </p:nvSpPr>
          <p:spPr>
            <a:xfrm>
              <a:off x="337927" y="5666201"/>
              <a:ext cx="3561453" cy="531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 rtl="1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e-I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העברה לתשלום למדור גזברות</a:t>
              </a:r>
            </a:p>
          </p:txBody>
        </p:sp>
      </p:grpSp>
      <p:pic>
        <p:nvPicPr>
          <p:cNvPr id="2" name="תמונה 1">
            <a:extLst>
              <a:ext uri="{FF2B5EF4-FFF2-40B4-BE49-F238E27FC236}">
                <a16:creationId xmlns:a16="http://schemas.microsoft.com/office/drawing/2014/main" id="{DC3242C9-0601-4A4E-AF01-A45B8D09C2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113" y="803700"/>
            <a:ext cx="237765" cy="201185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B73E056C-B5A2-423C-8EDD-B34E5F033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337" y="2608929"/>
            <a:ext cx="237765" cy="201185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E9821C77-5E9F-4FD1-BED6-B66A6ED8F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112" y="1608528"/>
            <a:ext cx="237765" cy="20118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7516060F-A9CE-4CC4-B180-3BAC39B58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082" y="4559331"/>
            <a:ext cx="237765" cy="201185"/>
          </a:xfrm>
          <a:prstGeom prst="rect">
            <a:avLst/>
          </a:prstGeom>
        </p:spPr>
      </p:pic>
      <p:pic>
        <p:nvPicPr>
          <p:cNvPr id="40" name="תמונה 39">
            <a:extLst>
              <a:ext uri="{FF2B5EF4-FFF2-40B4-BE49-F238E27FC236}">
                <a16:creationId xmlns:a16="http://schemas.microsoft.com/office/drawing/2014/main" id="{989B5E79-B7C8-4DB6-BCCE-41E123F4B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3336" y="3328407"/>
            <a:ext cx="237765" cy="201185"/>
          </a:xfrm>
          <a:prstGeom prst="rect">
            <a:avLst/>
          </a:prstGeom>
        </p:spPr>
      </p:pic>
      <p:pic>
        <p:nvPicPr>
          <p:cNvPr id="42" name="תמונה 41">
            <a:extLst>
              <a:ext uri="{FF2B5EF4-FFF2-40B4-BE49-F238E27FC236}">
                <a16:creationId xmlns:a16="http://schemas.microsoft.com/office/drawing/2014/main" id="{B8600FB3-C990-4199-8F87-9673637B6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208" y="5507397"/>
            <a:ext cx="299639" cy="253540"/>
          </a:xfrm>
          <a:prstGeom prst="rect">
            <a:avLst/>
          </a:prstGeom>
        </p:spPr>
      </p:pic>
      <p:sp>
        <p:nvSpPr>
          <p:cNvPr id="41" name="מלבן 5">
            <a:extLst>
              <a:ext uri="{FF2B5EF4-FFF2-40B4-BE49-F238E27FC236}">
                <a16:creationId xmlns:a16="http://schemas.microsoft.com/office/drawing/2014/main" id="{A4D0C95D-14CA-4F07-B59E-4B031E14131E}"/>
              </a:ext>
            </a:extLst>
          </p:cNvPr>
          <p:cNvSpPr/>
          <p:nvPr/>
        </p:nvSpPr>
        <p:spPr>
          <a:xfrm>
            <a:off x="9046654" y="28336"/>
            <a:ext cx="2991560" cy="896539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השתתפות בכנס בארץ</a:t>
            </a:r>
            <a:endParaRPr kumimoji="0" lang="en-IL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29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2BFC-5A17-4FFF-9A0E-A7FDAFCCE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69115"/>
            <a:ext cx="10058400" cy="885961"/>
          </a:xfrm>
        </p:spPr>
        <p:txBody>
          <a:bodyPr/>
          <a:lstStyle/>
          <a:p>
            <a:pPr algn="r" rtl="1"/>
            <a:r>
              <a:rPr lang="he-IL" dirty="0"/>
              <a:t>השתתפות בכנס בארץ:</a:t>
            </a:r>
            <a:endParaRPr lang="en-I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BCC37E-7B16-41C3-AEFF-7B051C9700DE}"/>
              </a:ext>
            </a:extLst>
          </p:cNvPr>
          <p:cNvSpPr txBox="1"/>
          <p:nvPr/>
        </p:nvSpPr>
        <p:spPr>
          <a:xfrm>
            <a:off x="151002" y="1255076"/>
            <a:ext cx="1125313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יש למלא טרם ההשתלמות טופס </a:t>
            </a:r>
            <a:r>
              <a:rPr lang="he-IL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ef" panose="00000500000000000000" pitchFamily="2" charset="-79"/>
                <a:hlinkClick r:id="rId2" tooltip="טופס בקשה להשתלמות בארץ-חבר/ת סגל אקדמי"/>
              </a:rPr>
              <a:t>השתלמויות </a:t>
            </a:r>
            <a:r>
              <a:rPr lang="en-US" sz="2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 tooltip="טופס בקשה להשתלמות בארץ-חבר/ת סגל אקדמי"/>
              </a:rPr>
              <a:t>​</a:t>
            </a:r>
            <a:r>
              <a:rPr lang="he-IL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ef" panose="00000500000000000000" pitchFamily="2" charset="-79"/>
                <a:hlinkClick r:id="rId2" tooltip="טופס בקשה להשתלמות בארץ-חבר/ת סגל אקדמי"/>
              </a:rPr>
              <a:t>בארץ</a:t>
            </a:r>
            <a:r>
              <a:rPr lang="he-IL" sz="2800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Alef" panose="00000500000000000000" pitchFamily="2" charset="-79"/>
              </a:rPr>
              <a:t> ולאשרו על ידי ממונה.</a:t>
            </a:r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r" rtl="1"/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לאחר הכנס/ תשלום ההוצאות בגין ההשתלמות,</a:t>
            </a:r>
            <a:r>
              <a:rPr lang="he-IL" sz="2400" dirty="0">
                <a:ea typeface="Calibri" panose="020F0502020204030204" pitchFamily="34" charset="0"/>
                <a:cs typeface="Arial" panose="020B0604020202020204" pitchFamily="34" charset="0"/>
              </a:rPr>
              <a:t> נדרש </a:t>
            </a:r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להפיק הוראת תשלום במערכת הפיננסית תפנית, מצ"ב קישור </a:t>
            </a:r>
            <a:r>
              <a:rPr lang="he-IL" sz="2800" u="sng" spc="15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ef" panose="00000500000000000000" pitchFamily="2" charset="-79"/>
                <a:hlinkClick r:id="rId3"/>
              </a:rPr>
              <a:t>מערכת </a:t>
            </a:r>
            <a:r>
              <a:rPr lang="en-US" sz="2800" u="sng" spc="15" dirty="0">
                <a:solidFill>
                  <a:srgbClr val="0563C1"/>
                </a:solidFill>
                <a:effectLst/>
                <a:latin typeface="Alef" panose="00000500000000000000" pitchFamily="2" charset="-79"/>
                <a:ea typeface="Calibri" panose="020F0502020204030204" pitchFamily="34" charset="0"/>
                <a:hlinkClick r:id="rId3"/>
              </a:rPr>
              <a:t>e-</a:t>
            </a:r>
            <a:r>
              <a:rPr lang="en-US" sz="2800" u="sng" spc="15" dirty="0" err="1">
                <a:solidFill>
                  <a:srgbClr val="0563C1"/>
                </a:solidFill>
                <a:effectLst/>
                <a:latin typeface="Alef" panose="00000500000000000000" pitchFamily="2" charset="-79"/>
                <a:ea typeface="Calibri" panose="020F0502020204030204" pitchFamily="34" charset="0"/>
                <a:hlinkClick r:id="rId3"/>
              </a:rPr>
              <a:t>tafnit</a:t>
            </a:r>
            <a:r>
              <a:rPr lang="en-US" sz="2800" u="sng" spc="15" dirty="0">
                <a:solidFill>
                  <a:srgbClr val="0563C1"/>
                </a:solidFill>
                <a:effectLst/>
                <a:latin typeface="Alef" panose="00000500000000000000" pitchFamily="2" charset="-79"/>
                <a:ea typeface="Calibri" panose="020F0502020204030204" pitchFamily="34" charset="0"/>
                <a:hlinkClick r:id="rId3"/>
              </a:rPr>
              <a:t> </a:t>
            </a:r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r" rtl="1"/>
            <a:endParaRPr lang="he-IL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400" dirty="0">
                <a:ea typeface="Calibri" panose="020F0502020204030204" pitchFamily="34" charset="0"/>
                <a:cs typeface="Arial" panose="020B0604020202020204" pitchFamily="34" charset="0"/>
              </a:rPr>
              <a:t>נדרש לצרף בקובץ סרוק בעת הפקת הוראת התשלום את תוכנית הכנס ואסמכתאות לגבי התשלומים שבוצעו- חשבונית וקבלה.</a:t>
            </a:r>
          </a:p>
          <a:p>
            <a:pPr algn="r" rtl="1"/>
            <a:r>
              <a:rPr lang="he-IL" sz="2400" dirty="0">
                <a:ea typeface="Calibri" panose="020F0502020204030204" pitchFamily="34" charset="0"/>
                <a:cs typeface="Arial" panose="020B0604020202020204" pitchFamily="34" charset="0"/>
              </a:rPr>
              <a:t>לאחר הפקת הוראת התשלום יש להדפיסה ולצרף אליה את כל אסמכתאות המקור לרבות תכנית הכנס ולשלוח בדואר למדור קרנות </a:t>
            </a:r>
            <a:r>
              <a:rPr lang="he-IL" sz="2400" dirty="0" err="1">
                <a:ea typeface="Calibri" panose="020F0502020204030204" pitchFamily="34" charset="0"/>
                <a:cs typeface="Arial" panose="020B0604020202020204" pitchFamily="34" charset="0"/>
              </a:rPr>
              <a:t>לרפרנטית</a:t>
            </a:r>
            <a:r>
              <a:rPr lang="he-IL" sz="2400" dirty="0">
                <a:ea typeface="Calibri" panose="020F0502020204030204" pitchFamily="34" charset="0"/>
                <a:cs typeface="Arial" panose="020B0604020202020204" pitchFamily="34" charset="0"/>
              </a:rPr>
              <a:t> בהתאם לשיוך </a:t>
            </a:r>
            <a:r>
              <a:rPr lang="he-IL" sz="2400" dirty="0" err="1">
                <a:ea typeface="Calibri" panose="020F0502020204030204" pitchFamily="34" charset="0"/>
                <a:cs typeface="Arial" panose="020B0604020202020204" pitchFamily="34" charset="0"/>
              </a:rPr>
              <a:t>הפקולטי</a:t>
            </a:r>
            <a:r>
              <a:rPr lang="he-IL" sz="2400" dirty="0">
                <a:ea typeface="Calibri" panose="020F0502020204030204" pitchFamily="34" charset="0"/>
                <a:cs typeface="Arial" panose="020B0604020202020204" pitchFamily="34" charset="0"/>
              </a:rPr>
              <a:t> של חבר הסגל.</a:t>
            </a:r>
          </a:p>
          <a:p>
            <a:pPr algn="r" rtl="1"/>
            <a:endParaRPr lang="he-IL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he-IL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יציאה ללימודים טעונה אישור הרקטור (העברה לאישור כאמור מתבצעת ע"י מדור קרנות).</a:t>
            </a:r>
          </a:p>
          <a:p>
            <a:pPr algn="r" rtl="1"/>
            <a:r>
              <a:rPr lang="he-IL" sz="2400" dirty="0">
                <a:ea typeface="Calibri" panose="020F0502020204030204" pitchFamily="34" charset="0"/>
                <a:cs typeface="Arial" panose="020B0604020202020204" pitchFamily="34" charset="0"/>
              </a:rPr>
              <a:t>במקרה של יציאה ללימודים המקנים תעודה/תואר אקדמי – תחויב </a:t>
            </a:r>
            <a:r>
              <a:rPr lang="he-IL" sz="2400" dirty="0">
                <a:cs typeface="Arial" panose="020B0604020202020204" pitchFamily="34" charset="0"/>
              </a:rPr>
              <a:t>זקיפת מס בשכר על הטבה בהתאם להוראות מס הכנסה.</a:t>
            </a:r>
          </a:p>
          <a:p>
            <a:pPr algn="r" rtl="1"/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118766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9243-287D-4928-8EDA-BF7093A29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1254"/>
            <a:ext cx="10058400" cy="1609344"/>
          </a:xfrm>
        </p:spPr>
        <p:txBody>
          <a:bodyPr/>
          <a:lstStyle/>
          <a:p>
            <a:pPr algn="r" rtl="1"/>
            <a:r>
              <a:rPr lang="he-IL" dirty="0"/>
              <a:t>כללים לרכישת ציוד מדעי: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9681B-B2BB-48A3-83BE-689637D3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018" y="1895164"/>
            <a:ext cx="10481036" cy="4050792"/>
          </a:xfrm>
        </p:spPr>
        <p:txBody>
          <a:bodyPr>
            <a:normAutofit fontScale="92500"/>
          </a:bodyPr>
          <a:lstStyle/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חבר סגל רשאי לרכוש ציוד מדעי וספרות מקצועית מכספי הקרן בלבד או בשילוב עם מקורות  </a:t>
            </a:r>
            <a:r>
              <a:rPr lang="he-IL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כספיים אחרים אשר השימוש בהם הותר למטרה זו.</a:t>
            </a:r>
            <a:endParaRPr lang="en-IL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ניתן להשתמש בכספי הקרן לרכישת ציוד מדעי </a:t>
            </a:r>
            <a:r>
              <a:rPr lang="he-IL" sz="2300" dirty="0">
                <a:latin typeface="Calibri" panose="020F0502020204030204" pitchFamily="34" charset="0"/>
                <a:cs typeface="David" panose="020E0502060401010101" pitchFamily="34" charset="-79"/>
              </a:rPr>
              <a:t>עד גובה של 50% מהסכום העומד לרשות חבר הסגל בקרן ובלבד שסכום הרכישות הכולל בשנה אקדמית לא יעלה על הקצובה השנתית. </a:t>
            </a:r>
            <a:r>
              <a:rPr lang="he-IL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קיימת מגבלה לאחזקת שני מחשבים אישיים בו זמנית (ללא קשר למקור ממנו מומנו), אשר נמצאים בשימוש החוקר.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לעניין מגבלה זו, הבדיקה תיעשה לחמש השנים האחרונות במועד הבדיקה.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ניתן לרכוש ע"ח קרן קשרי מדע מחשב אישי אחת לארבע שנים.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1143000" lvl="2" indent="-228600" algn="just" rtl="1">
              <a:lnSpc>
                <a:spcPct val="115000"/>
              </a:lnSpc>
              <a:buFont typeface="Times New Roman" panose="02020603050405020304" pitchFamily="18" charset="0"/>
              <a:buAutoNum type="arabicPeriod"/>
            </a:pP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חריג -ניתן לרכוש </a:t>
            </a:r>
            <a:r>
              <a:rPr lang="he-IL" sz="23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טאבלט</a:t>
            </a:r>
            <a:r>
              <a:rPr lang="he-IL" sz="23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, בנוסף למחשב אישי, אחת לארבע שנים.</a:t>
            </a:r>
            <a:endParaRPr lang="en-IL" sz="23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662940" indent="0" algn="just" rtl="1">
              <a:lnSpc>
                <a:spcPct val="115000"/>
              </a:lnSpc>
              <a:spcAft>
                <a:spcPts val="1000"/>
              </a:spcAft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432573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6113-17E0-4D04-BBA7-B9408811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609344"/>
          </a:xfrm>
        </p:spPr>
        <p:txBody>
          <a:bodyPr/>
          <a:lstStyle/>
          <a:p>
            <a:pPr algn="r" rtl="1"/>
            <a:r>
              <a:rPr lang="he-IL" dirty="0"/>
              <a:t>רכישת ציוד מדעי:</a:t>
            </a:r>
            <a:endParaRPr lang="en-IL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7DCBC75-57B6-46B2-81D5-0F8328AC3B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96734" y="1306476"/>
            <a:ext cx="882846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he-IL" alt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r" rtl="1">
              <a:lnSpc>
                <a:spcPct val="100000"/>
              </a:lnSpc>
              <a:buClrTx/>
              <a:buSzTx/>
            </a:pPr>
            <a:r>
              <a:rPr lang="he-IL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חבר סגל המבקש לרכוש ציוד מדעי יזין בקשתו במערכת תפנית באמצעות   </a:t>
            </a:r>
            <a:r>
              <a:rPr lang="en-US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 </a:t>
            </a:r>
            <a:r>
              <a:rPr lang="he-IL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הקמת דרישת רכש לספק אוניברסיטה.</a:t>
            </a:r>
          </a:p>
          <a:p>
            <a:pPr algn="r" rtl="1">
              <a:lnSpc>
                <a:spcPct val="100000"/>
              </a:lnSpc>
              <a:buClrTx/>
              <a:buSzTx/>
            </a:pPr>
            <a:r>
              <a:rPr lang="he-IL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במקרים בהם יש צורך דחוף לחרוג מהאמור לעיל יש לפנות בכתב מראש למחלקת רכש ואספקה בבקשה חריגה לתשלום עצמי.</a:t>
            </a:r>
          </a:p>
          <a:p>
            <a:pPr algn="r" rtl="1">
              <a:lnSpc>
                <a:spcPct val="100000"/>
              </a:lnSpc>
              <a:buClrTx/>
              <a:buSzTx/>
            </a:pPr>
            <a:r>
              <a:rPr lang="he-IL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לא יאושר החזר בגין הוצאות שהוצאו באופן עצמאי ע"י חבר הסגל ללא אישור כאמור.</a:t>
            </a:r>
          </a:p>
          <a:p>
            <a:pPr algn="r" rtl="1">
              <a:lnSpc>
                <a:spcPct val="100000"/>
              </a:lnSpc>
              <a:buClrTx/>
              <a:buSzTx/>
            </a:pPr>
            <a:r>
              <a:rPr lang="he-IL" altLang="en-IL" sz="24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במקרים חריגים בהם ניתן אישור חריג כאמור תוגש בקשה להחזר באמצעות הזנת הוראת תשלום במערכת תפנית תוך צירוף אסמכתאות סרוקות להוראה (חשבונית וקבלה ) ובמקביל משלוח בדואר של אסמכתאות המקור לרפרנט המאשר במדור קרנות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I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9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FA5B8-B78E-4C1C-B0D8-09E181333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9218" y="536894"/>
            <a:ext cx="7553307" cy="1308683"/>
          </a:xfrm>
        </p:spPr>
        <p:txBody>
          <a:bodyPr/>
          <a:lstStyle/>
          <a:p>
            <a:pPr algn="r" rtl="1"/>
            <a:r>
              <a:rPr lang="he-IL" sz="5400" dirty="0"/>
              <a:t>אנשי קשר:</a:t>
            </a:r>
            <a:br>
              <a:rPr lang="he-IL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A516C-4119-4F8B-8554-DE1D4CE96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475" y="1528474"/>
            <a:ext cx="9864335" cy="2808634"/>
          </a:xfrm>
        </p:spPr>
        <p:txBody>
          <a:bodyPr>
            <a:normAutofit/>
          </a:bodyPr>
          <a:lstStyle/>
          <a:p>
            <a:pPr algn="r" rtl="1"/>
            <a:endParaRPr lang="he-IL" dirty="0"/>
          </a:p>
          <a:p>
            <a:pPr algn="r" rtl="1"/>
            <a:r>
              <a:rPr lang="he-IL" sz="2800" dirty="0"/>
              <a:t>מדור קרנות – </a:t>
            </a:r>
            <a:r>
              <a:rPr lang="he-IL" sz="2800" dirty="0" err="1"/>
              <a:t>רפרנטיות</a:t>
            </a:r>
            <a:r>
              <a:rPr lang="he-IL" sz="2800" dirty="0"/>
              <a:t> לפי פקולטה - </a:t>
            </a:r>
            <a:r>
              <a:rPr lang="en-US" altLang="en-IL" sz="28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  <a:hlinkClick r:id="rId2"/>
              </a:rPr>
              <a:t>https://in.bgu.ac.il/finance/Pages/fund-staff.aspx</a:t>
            </a:r>
            <a:r>
              <a:rPr lang="he-IL" altLang="en-IL" sz="28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8860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9F67BA3DE5C3A04F9A0FB828FE16807F" ma:contentTypeVersion="5" ma:contentTypeDescription="צור מסמך חדש." ma:contentTypeScope="" ma:versionID="926581a55d71b4ef8303c96aa8cb4f7b">
  <xsd:schema xmlns:xsd="http://www.w3.org/2001/XMLSchema" xmlns:xs="http://www.w3.org/2001/XMLSchema" xmlns:p="http://schemas.microsoft.com/office/2006/metadata/properties" xmlns:ns3="c0a7d8be-42a4-49ef-8fe9-d8f6c60041f6" xmlns:ns4="ca4b5824-2447-468c-aab8-d25f0fa3162f" targetNamespace="http://schemas.microsoft.com/office/2006/metadata/properties" ma:root="true" ma:fieldsID="8900e3bcfefe7057ad521ab60a16cdc4" ns3:_="" ns4:_="">
    <xsd:import namespace="c0a7d8be-42a4-49ef-8fe9-d8f6c60041f6"/>
    <xsd:import namespace="ca4b5824-2447-468c-aab8-d25f0fa316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7d8be-42a4-49ef-8fe9-d8f6c60041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4b5824-2447-468c-aab8-d25f0fa3162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של רמז לשיתוף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064814-3D2A-4D43-9B93-FEF42E7834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DB7938-A5F3-42E2-88FC-D359FF70DB3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a4b5824-2447-468c-aab8-d25f0fa3162f"/>
    <ds:schemaRef ds:uri="http://schemas.microsoft.com/office/infopath/2007/PartnerControls"/>
    <ds:schemaRef ds:uri="c0a7d8be-42a4-49ef-8fe9-d8f6c60041f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433E56-DE40-41DC-BB38-AD1EB1FD6A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a7d8be-42a4-49ef-8fe9-d8f6c60041f6"/>
    <ds:schemaRef ds:uri="ca4b5824-2447-468c-aab8-d25f0fa316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311</TotalTime>
  <Words>890</Words>
  <Application>Microsoft Office PowerPoint</Application>
  <PresentationFormat>מסך רחב</PresentationFormat>
  <Paragraphs>84</Paragraphs>
  <Slides>9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8" baseType="lpstr">
      <vt:lpstr>Alef</vt:lpstr>
      <vt:lpstr>Arial</vt:lpstr>
      <vt:lpstr>Calibri</vt:lpstr>
      <vt:lpstr>David</vt:lpstr>
      <vt:lpstr>Rockwell</vt:lpstr>
      <vt:lpstr>Rockwell Condensed</vt:lpstr>
      <vt:lpstr>Times New Roman</vt:lpstr>
      <vt:lpstr>Wingdings</vt:lpstr>
      <vt:lpstr>Wood Type</vt:lpstr>
      <vt:lpstr>הקרן לקשרי מדע בינלאומיים</vt:lpstr>
      <vt:lpstr>סכום ההקצבה לקרן קשרי מדע בינלאומיים לשנת תשפ"ג:</vt:lpstr>
      <vt:lpstr>השימושים המותרים מהקרן:</vt:lpstr>
      <vt:lpstr>שימוש בקרן למטרת כנסים והשתלמויות</vt:lpstr>
      <vt:lpstr>מצגת של PowerPoint‏</vt:lpstr>
      <vt:lpstr>השתתפות בכנס בארץ:</vt:lpstr>
      <vt:lpstr>כללים לרכישת ציוד מדעי:</vt:lpstr>
      <vt:lpstr>רכישת ציוד מדעי:</vt:lpstr>
      <vt:lpstr>אנשי קשר: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קרן לקשרי מדע בינלאומיים</dc:title>
  <dc:creator>מעיין אזרזר</dc:creator>
  <cp:lastModifiedBy>דיליה סיגלר</cp:lastModifiedBy>
  <cp:revision>12</cp:revision>
  <dcterms:created xsi:type="dcterms:W3CDTF">2022-01-27T09:47:34Z</dcterms:created>
  <dcterms:modified xsi:type="dcterms:W3CDTF">2022-11-06T12:03:43Z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0x0101009F67BA3DE5C3A04F9A0FB828FE16807F</vt:lpwstr>
  </property>
</Properties>
</file>