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65" r:id="rId2"/>
    <p:sldMasterId id="2147483669" r:id="rId3"/>
  </p:sldMasterIdLst>
  <p:notesMasterIdLst>
    <p:notesMasterId r:id="rId16"/>
  </p:notesMasterIdLst>
  <p:sldIdLst>
    <p:sldId id="945" r:id="rId4"/>
    <p:sldId id="1124" r:id="rId5"/>
    <p:sldId id="1430" r:id="rId6"/>
    <p:sldId id="1432" r:id="rId7"/>
    <p:sldId id="1431" r:id="rId8"/>
    <p:sldId id="1433" r:id="rId9"/>
    <p:sldId id="1434" r:id="rId10"/>
    <p:sldId id="2454" r:id="rId11"/>
    <p:sldId id="2455" r:id="rId12"/>
    <p:sldId id="2457" r:id="rId13"/>
    <p:sldId id="946" r:id="rId14"/>
    <p:sldId id="2456" r:id="rId15"/>
  </p:sldIdLst>
  <p:sldSz cx="12192000" cy="6858000"/>
  <p:notesSz cx="6858000" cy="9144000"/>
  <p:defaultTextStyle>
    <a:defPPr>
      <a:defRPr lang="en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43DEEE5D-068F-47ED-9531-D8D2DBFDAA80}" type="datetimeFigureOut">
              <a:rPr lang="en-IL" smtClean="0"/>
              <a:t>14/06/2021</a:t>
            </a:fld>
            <a:endParaRPr lang="en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97CF4F0-0ABC-4BF0-B91E-BF1793FC756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3356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6CF21AC-BCD0-4A11-829E-CE8DBEB7B9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E873F74-98D7-4C4D-8831-927A2DF8FC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99020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21" y="3172855"/>
            <a:ext cx="5656357" cy="51229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67821" y="2533650"/>
            <a:ext cx="565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Financing &amp; Innovative Consulting Services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5800725" y="4495800"/>
            <a:ext cx="5905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3267821" y="5419725"/>
            <a:ext cx="565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jacob@FinanceJBS.com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Tel: +972 (0) 54 5400 302</a:t>
            </a:r>
          </a:p>
        </p:txBody>
      </p:sp>
    </p:spTree>
    <p:extLst>
      <p:ext uri="{BB962C8B-B14F-4D97-AF65-F5344CB8AC3E}">
        <p14:creationId xmlns:p14="http://schemas.microsoft.com/office/powerpoint/2010/main" val="170768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7387" y="3247518"/>
            <a:ext cx="3860800" cy="5198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67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  <p:sp>
        <p:nvSpPr>
          <p:cNvPr id="10" name="Title 10"/>
          <p:cNvSpPr>
            <a:spLocks noGrp="1"/>
          </p:cNvSpPr>
          <p:nvPr>
            <p:ph type="title" hasCustomPrompt="1"/>
          </p:nvPr>
        </p:nvSpPr>
        <p:spPr>
          <a:xfrm>
            <a:off x="1037387" y="998537"/>
            <a:ext cx="3860800" cy="2133601"/>
          </a:xfrm>
          <a:prstGeom prst="rect">
            <a:avLst/>
          </a:prstGeom>
        </p:spPr>
        <p:txBody>
          <a:bodyPr anchor="b"/>
          <a:lstStyle>
            <a:lvl1pPr>
              <a:defRPr sz="3400" b="0" i="0" cap="all" spc="300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9782175" y="6010275"/>
            <a:ext cx="2409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6159035"/>
            <a:ext cx="1808256" cy="162418"/>
          </a:xfrm>
          <a:prstGeom prst="rect">
            <a:avLst/>
          </a:prstGeom>
        </p:spPr>
      </p:pic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8925" y="6269037"/>
            <a:ext cx="377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C6B8DD14-4037-4A0F-8DF1-4783DA3C5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678205" y="692151"/>
            <a:ext cx="10767561" cy="498035"/>
          </a:xfrm>
          <a:prstGeom prst="rect">
            <a:avLst/>
          </a:prstGeom>
        </p:spPr>
        <p:txBody>
          <a:bodyPr anchor="b"/>
          <a:lstStyle>
            <a:lvl1pPr>
              <a:defRPr sz="2800" b="0" i="0" cap="all" spc="4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9"/>
          </p:nvPr>
        </p:nvSpPr>
        <p:spPr>
          <a:xfrm>
            <a:off x="678205" y="1723788"/>
            <a:ext cx="10767561" cy="3296299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1"/>
              </a:buClr>
              <a:buFont typeface="Wingdings" charset="2"/>
              <a:buChar char="§"/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914377" indent="-304792">
              <a:buClr>
                <a:schemeClr val="accent1"/>
              </a:buClr>
              <a:buSzPct val="80000"/>
              <a:buFont typeface="Wingdings" charset="2"/>
              <a:buChar char="§"/>
              <a:defRPr sz="1867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523962" indent="-304792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2133547" indent="-304792">
              <a:buClr>
                <a:schemeClr val="accent1"/>
              </a:buClr>
              <a:buSzPct val="80000"/>
              <a:buFont typeface="Wingdings" charset="2"/>
              <a:buChar char="§"/>
              <a:defRPr sz="1467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743131" indent="-304792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charset="2"/>
              <a:buChar char="§"/>
              <a:defRPr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259237" y="6112164"/>
            <a:ext cx="20897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spc="400" noProof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CONFIDENTIAL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9782175" y="6010275"/>
            <a:ext cx="2409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6159035"/>
            <a:ext cx="1808256" cy="162418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8925" y="6269037"/>
            <a:ext cx="377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C6B8DD14-4037-4A0F-8DF1-4783DA3C5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39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B159C-C5B5-447E-B8FC-991B81C61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57E60-A58C-4EAB-831A-BBECCC13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26A9A-3255-47AF-901F-1C3565C1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/>
              <a:t>‹#›</a:t>
            </a:r>
            <a:endParaRPr lang="en-US" sz="18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D80DB68-6799-4B00-9D2E-54251B266C0E}"/>
              </a:ext>
            </a:extLst>
          </p:cNvPr>
          <p:cNvSpPr txBox="1">
            <a:spLocks/>
          </p:cNvSpPr>
          <p:nvPr userDrawn="1"/>
        </p:nvSpPr>
        <p:spPr>
          <a:xfrm>
            <a:off x="288925" y="6269037"/>
            <a:ext cx="377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8DD14-4037-4A0F-8DF1-4783DA3C5B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524D64-46DF-4940-BF6A-2DFB36CF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05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">
    <p:bg>
      <p:bgPr>
        <a:solidFill>
          <a:srgbClr val="000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37387" y="3247518"/>
            <a:ext cx="3860800" cy="5198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67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JM" dirty="0"/>
          </a:p>
        </p:txBody>
      </p:sp>
      <p:sp>
        <p:nvSpPr>
          <p:cNvPr id="6" name="Title 10"/>
          <p:cNvSpPr>
            <a:spLocks noGrp="1"/>
          </p:cNvSpPr>
          <p:nvPr>
            <p:ph type="title" hasCustomPrompt="1"/>
          </p:nvPr>
        </p:nvSpPr>
        <p:spPr>
          <a:xfrm>
            <a:off x="1037387" y="998537"/>
            <a:ext cx="3860800" cy="2133601"/>
          </a:xfrm>
          <a:prstGeom prst="rect">
            <a:avLst/>
          </a:prstGeom>
        </p:spPr>
        <p:txBody>
          <a:bodyPr anchor="b"/>
          <a:lstStyle>
            <a:lvl1pPr>
              <a:defRPr sz="3400" b="0" i="0" cap="all" spc="300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6166599"/>
            <a:ext cx="1838325" cy="16649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9782175" y="6010275"/>
            <a:ext cx="2409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8925" y="6269037"/>
            <a:ext cx="377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C6B8DD14-4037-4A0F-8DF1-4783DA3C5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4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1"/>
          <p:cNvSpPr>
            <a:spLocks noGrp="1"/>
          </p:cNvSpPr>
          <p:nvPr>
            <p:ph type="title" hasCustomPrompt="1"/>
          </p:nvPr>
        </p:nvSpPr>
        <p:spPr>
          <a:xfrm>
            <a:off x="678205" y="692151"/>
            <a:ext cx="10767561" cy="498035"/>
          </a:xfrm>
          <a:prstGeom prst="rect">
            <a:avLst/>
          </a:prstGeom>
        </p:spPr>
        <p:txBody>
          <a:bodyPr anchor="b"/>
          <a:lstStyle>
            <a:lvl1pPr>
              <a:defRPr sz="2800" b="0" i="0" spc="40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19"/>
          </p:nvPr>
        </p:nvSpPr>
        <p:spPr>
          <a:xfrm>
            <a:off x="678205" y="1723788"/>
            <a:ext cx="10767561" cy="3296299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accent1"/>
              </a:buClr>
              <a:buFont typeface="Wingdings" charset="2"/>
              <a:buChar char="§"/>
              <a:defRPr sz="2133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990575" indent="-380990">
              <a:buClr>
                <a:schemeClr val="accent1"/>
              </a:buClr>
              <a:buSzPct val="80000"/>
              <a:buFont typeface="Wingdings" charset="2"/>
              <a:buChar char="§"/>
              <a:defRPr sz="1867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523962" indent="-304792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charset="2"/>
              <a:buChar char="§"/>
              <a:defRPr sz="16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2133547" indent="-304792">
              <a:buClr>
                <a:schemeClr val="accent1"/>
              </a:buClr>
              <a:buSzPct val="80000"/>
              <a:buFont typeface="Wingdings" charset="2"/>
              <a:buChar char="§"/>
              <a:defRPr sz="1467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743131" indent="-304792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charset="2"/>
              <a:buChar char="§"/>
              <a:defRPr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259237" y="6112164"/>
            <a:ext cx="1714059" cy="276999"/>
          </a:xfrm>
          <a:prstGeom prst="rect">
            <a:avLst/>
          </a:prstGeom>
          <a:noFill/>
          <a:ln>
            <a:noFill/>
          </a:ln>
        </p:spPr>
        <p:txBody>
          <a:bodyPr wrap="none" rtlCol="1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spc="400" noProof="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CONFIDENTIAL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6166599"/>
            <a:ext cx="1838325" cy="16649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9782175" y="6010275"/>
            <a:ext cx="2409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8925" y="6269037"/>
            <a:ext cx="377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C6B8DD14-4037-4A0F-8DF1-4783DA3C5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51687" y="4867057"/>
            <a:ext cx="358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cap="all" spc="300" baseline="0" dirty="0">
                <a:solidFill>
                  <a:schemeClr val="bg1"/>
                </a:solidFill>
                <a:latin typeface="Calibri Light" panose="020F0302020204030204" pitchFamily="34" charset="0"/>
                <a:ea typeface="Calibri Light" charset="0"/>
                <a:cs typeface="Calibri Light" panose="020F0302020204030204" pitchFamily="34" charset="0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6166599"/>
            <a:ext cx="1838325" cy="16649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9782175" y="6010275"/>
            <a:ext cx="2409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267821" y="2533650"/>
            <a:ext cx="565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Financing &amp; Innovative Consulting Services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21" y="3174972"/>
            <a:ext cx="5656357" cy="5080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5800725" y="4495800"/>
            <a:ext cx="5905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267821" y="5419725"/>
            <a:ext cx="565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jacob@FinanceJBS.com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Tel: +972 (0) 54 5400 302</a:t>
            </a:r>
          </a:p>
        </p:txBody>
      </p:sp>
    </p:spTree>
    <p:extLst>
      <p:ext uri="{BB962C8B-B14F-4D97-AF65-F5344CB8AC3E}">
        <p14:creationId xmlns:p14="http://schemas.microsoft.com/office/powerpoint/2010/main" val="387706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37387" y="3247518"/>
            <a:ext cx="3860800" cy="5198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67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  <p:sp>
        <p:nvSpPr>
          <p:cNvPr id="10" name="Title 10"/>
          <p:cNvSpPr>
            <a:spLocks noGrp="1"/>
          </p:cNvSpPr>
          <p:nvPr>
            <p:ph type="title" hasCustomPrompt="1"/>
          </p:nvPr>
        </p:nvSpPr>
        <p:spPr>
          <a:xfrm>
            <a:off x="1037387" y="998537"/>
            <a:ext cx="3860800" cy="2133601"/>
          </a:xfrm>
          <a:prstGeom prst="rect">
            <a:avLst/>
          </a:prstGeom>
        </p:spPr>
        <p:txBody>
          <a:bodyPr anchor="b"/>
          <a:lstStyle>
            <a:lvl1pPr>
              <a:defRPr sz="3400" b="0" i="0" cap="all" spc="300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9782175" y="6010275"/>
            <a:ext cx="2409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6159035"/>
            <a:ext cx="1808256" cy="162418"/>
          </a:xfrm>
          <a:prstGeom prst="rect">
            <a:avLst/>
          </a:prstGeom>
        </p:spPr>
      </p:pic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8925" y="6269037"/>
            <a:ext cx="377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C6B8DD14-4037-4A0F-8DF1-4783DA3C5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0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678205" y="692151"/>
            <a:ext cx="10767561" cy="498035"/>
          </a:xfrm>
          <a:prstGeom prst="rect">
            <a:avLst/>
          </a:prstGeom>
        </p:spPr>
        <p:txBody>
          <a:bodyPr anchor="b"/>
          <a:lstStyle>
            <a:lvl1pPr>
              <a:defRPr sz="2800" b="0" i="0" cap="all" spc="4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9"/>
          </p:nvPr>
        </p:nvSpPr>
        <p:spPr>
          <a:xfrm>
            <a:off x="678205" y="1723788"/>
            <a:ext cx="10767561" cy="3296299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1"/>
              </a:buClr>
              <a:buFont typeface="Wingdings" charset="2"/>
              <a:buChar char="§"/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914377" indent="-304792">
              <a:buClr>
                <a:schemeClr val="accent1"/>
              </a:buClr>
              <a:buSzPct val="80000"/>
              <a:buFont typeface="Wingdings" charset="2"/>
              <a:buChar char="§"/>
              <a:defRPr sz="1867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523962" indent="-304792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2133547" indent="-304792">
              <a:buClr>
                <a:schemeClr val="accent1"/>
              </a:buClr>
              <a:buSzPct val="80000"/>
              <a:buFont typeface="Wingdings" charset="2"/>
              <a:buChar char="§"/>
              <a:defRPr sz="1467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743131" indent="-304792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charset="2"/>
              <a:buChar char="§"/>
              <a:defRPr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259237" y="6112164"/>
            <a:ext cx="20897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spc="400" noProof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CONFIDENTIAL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9782175" y="6010275"/>
            <a:ext cx="2409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6159035"/>
            <a:ext cx="1808256" cy="162418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8925" y="6269037"/>
            <a:ext cx="377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C6B8DD14-4037-4A0F-8DF1-4783DA3C5B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7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B159C-C5B5-447E-B8FC-991B81C61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57E60-A58C-4EAB-831A-BBECCC13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26A9A-3255-47AF-901F-1C3565C1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/>
              <a:t>‹#›</a:t>
            </a:r>
            <a:endParaRPr lang="en-US" sz="18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D80DB68-6799-4B00-9D2E-54251B266C0E}"/>
              </a:ext>
            </a:extLst>
          </p:cNvPr>
          <p:cNvSpPr txBox="1">
            <a:spLocks/>
          </p:cNvSpPr>
          <p:nvPr userDrawn="1"/>
        </p:nvSpPr>
        <p:spPr>
          <a:xfrm>
            <a:off x="288925" y="6269037"/>
            <a:ext cx="377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B8DD14-4037-4A0F-8DF1-4783DA3C5B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524D64-46DF-4940-BF6A-2DFB36CF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482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267821" y="2533650"/>
            <a:ext cx="565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Financing &amp; Innovative Consulting Services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21" y="3174972"/>
            <a:ext cx="5656357" cy="5080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5800725" y="4495800"/>
            <a:ext cx="5905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267821" y="5419725"/>
            <a:ext cx="565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jacob@FinanceJBS.com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Tel: +972 (0) 54 5400 302</a:t>
            </a:r>
          </a:p>
        </p:txBody>
      </p:sp>
    </p:spTree>
    <p:extLst>
      <p:ext uri="{BB962C8B-B14F-4D97-AF65-F5344CB8AC3E}">
        <p14:creationId xmlns:p14="http://schemas.microsoft.com/office/powerpoint/2010/main" val="220215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8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1219170" rtl="1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Roboto Light"/>
          <a:ea typeface="Calibri"/>
          <a:cs typeface="Roboto Light"/>
        </a:defRPr>
      </a:lvl1pPr>
    </p:titleStyle>
    <p:bodyStyle>
      <a:lvl1pPr marL="457189" indent="-457189" algn="r" defTabSz="1219170" rtl="1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rgbClr val="B4B4B4"/>
          </a:solidFill>
          <a:latin typeface="Roboto Light"/>
          <a:ea typeface="+mn-ea"/>
          <a:cs typeface="Roboto Light"/>
        </a:defRPr>
      </a:lvl1pPr>
      <a:lvl2pPr marL="990575" indent="-380990" algn="r" defTabSz="1219170" rtl="1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B4B4B4"/>
          </a:solidFill>
          <a:latin typeface="Roboto Light"/>
          <a:ea typeface="+mn-ea"/>
          <a:cs typeface="Roboto Light"/>
        </a:defRPr>
      </a:lvl2pPr>
      <a:lvl3pPr marL="1523962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1467" kern="1200">
          <a:solidFill>
            <a:srgbClr val="B4B4B4"/>
          </a:solidFill>
          <a:latin typeface="Roboto Light"/>
          <a:ea typeface="+mn-ea"/>
          <a:cs typeface="Roboto Light"/>
        </a:defRPr>
      </a:lvl3pPr>
      <a:lvl4pPr marL="2133547" indent="-304792" algn="r" defTabSz="1219170" rtl="1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B4B4B4"/>
          </a:solidFill>
          <a:latin typeface="Roboto Light"/>
          <a:ea typeface="+mn-ea"/>
          <a:cs typeface="Roboto Light"/>
        </a:defRPr>
      </a:lvl4pPr>
      <a:lvl5pPr marL="2743131" indent="-304792" algn="r" defTabSz="1219170" rtl="1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B4B4B4"/>
          </a:solidFill>
          <a:latin typeface="Roboto Light"/>
          <a:ea typeface="+mn-ea"/>
          <a:cs typeface="Roboto Light"/>
        </a:defRPr>
      </a:lvl5pPr>
      <a:lvl6pPr marL="3352716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81">
          <p15:clr>
            <a:srgbClr val="F26B43"/>
          </p15:clr>
        </p15:guide>
        <p15:guide id="2" pos="5443">
          <p15:clr>
            <a:srgbClr val="F26B43"/>
          </p15:clr>
        </p15:guide>
        <p15:guide id="3" pos="317">
          <p15:clr>
            <a:srgbClr val="F26B43"/>
          </p15:clr>
        </p15:guide>
        <p15:guide id="4" orient="horz" pos="32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46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4" r:id="rId4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800" b="0" i="0" kern="1200" spc="4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Clr>
          <a:schemeClr val="accent1"/>
        </a:buClr>
        <a:buFont typeface="Arial"/>
        <a:buChar char="•"/>
        <a:defRPr sz="2133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SzPct val="100000"/>
        <a:buFont typeface="AppleSymbols" charset="0"/>
        <a:buChar char="⎻"/>
        <a:defRPr sz="1867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/>
        <a:buChar char="•"/>
        <a:defRPr sz="16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ppleSymbols" charset="0"/>
        <a:buChar char="⎻"/>
        <a:defRPr sz="1467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UnicodeMS" charset="0"/>
        <a:buChar char="∙"/>
        <a:defRPr sz="1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81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32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800" b="0" i="0" kern="1200" spc="4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Clr>
          <a:schemeClr val="accent1"/>
        </a:buClr>
        <a:buFont typeface="Arial"/>
        <a:buChar char="•"/>
        <a:defRPr sz="2133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SzPct val="100000"/>
        <a:buFont typeface="AppleSymbols" charset="0"/>
        <a:buChar char="⎻"/>
        <a:defRPr sz="1867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/>
        <a:buChar char="•"/>
        <a:defRPr sz="16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ppleSymbols" charset="0"/>
        <a:buChar char="⎻"/>
        <a:defRPr sz="1467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UnicodeMS" charset="0"/>
        <a:buChar char="∙"/>
        <a:defRPr sz="1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81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bs@bgu.ac.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89054034-1352-445C-8E43-7A7E98E14FCF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2684575" y="882073"/>
            <a:ext cx="7193715" cy="4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0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C67F0B7-FC60-466E-9245-63A226E9A8B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0845" y="1085272"/>
            <a:ext cx="11255176" cy="4881993"/>
          </a:xfrm>
        </p:spPr>
        <p:txBody>
          <a:bodyPr/>
          <a:lstStyle/>
          <a:p>
            <a:pPr algn="r" rtl="1"/>
            <a:r>
              <a:rPr lang="he-IL" dirty="0"/>
              <a:t>בניית צוותים, הדרכה, ניהול</a:t>
            </a:r>
            <a:r>
              <a:rPr lang="en-US" dirty="0"/>
              <a:t> </a:t>
            </a:r>
            <a:r>
              <a:rPr lang="he-IL" dirty="0"/>
              <a:t>ו- </a:t>
            </a:r>
            <a:r>
              <a:rPr lang="en-US" dirty="0"/>
              <a:t>Mentoring</a:t>
            </a:r>
            <a:endParaRPr lang="he-IL" dirty="0"/>
          </a:p>
          <a:p>
            <a:pPr algn="r" rtl="1"/>
            <a:r>
              <a:rPr lang="he-IL" dirty="0"/>
              <a:t>הקמה וניהול של חברה בפועל</a:t>
            </a:r>
          </a:p>
          <a:p>
            <a:pPr algn="r" rtl="1"/>
            <a:r>
              <a:rPr lang="he-IL" dirty="0"/>
              <a:t>ניתוח השוק ( ניתוח תחרות, ספקים, מחירי רכיבים, פילוח השוק, ניתוח קהלים ומאפיינים ואיתור הזדמנויות)</a:t>
            </a:r>
          </a:p>
          <a:p>
            <a:pPr algn="r" rtl="1"/>
            <a:r>
              <a:rPr lang="he-IL" dirty="0"/>
              <a:t>התאמת פתרון לצורך בשוק</a:t>
            </a:r>
          </a:p>
          <a:p>
            <a:pPr algn="r" rtl="1"/>
            <a:r>
              <a:rPr lang="he-IL" dirty="0"/>
              <a:t>תיאור ופרטי מוצר (חדשנות, בידול, יצירתיות, מרכיבים)</a:t>
            </a:r>
            <a:r>
              <a:rPr lang="en-US" dirty="0"/>
              <a:t> </a:t>
            </a:r>
            <a:endParaRPr lang="he-IL" dirty="0"/>
          </a:p>
          <a:p>
            <a:pPr algn="r" rtl="1"/>
            <a:r>
              <a:rPr lang="he-IL" dirty="0"/>
              <a:t>פיתוח מודל עסקי </a:t>
            </a:r>
            <a:r>
              <a:rPr lang="he-IL" dirty="0" err="1"/>
              <a:t>סקלבילי</a:t>
            </a:r>
            <a:endParaRPr lang="he-IL" dirty="0"/>
          </a:p>
          <a:p>
            <a:pPr algn="r" rtl="1"/>
            <a:r>
              <a:rPr lang="he-IL" dirty="0"/>
              <a:t>תכנית שיווק (</a:t>
            </a:r>
            <a:r>
              <a:rPr lang="en-US" dirty="0"/>
              <a:t>Go-To-Market</a:t>
            </a:r>
            <a:r>
              <a:rPr lang="he-IL" dirty="0"/>
              <a:t>), </a:t>
            </a:r>
          </a:p>
          <a:p>
            <a:pPr algn="r" rtl="1"/>
            <a:r>
              <a:rPr lang="he-IL" dirty="0"/>
              <a:t>תכנית תפעול (שרשרת ייצור, שרשרת אספקה) אסטרטגיה ותוכנית ייצור ראשונית</a:t>
            </a:r>
            <a:endParaRPr lang="he-IL" u="sng" dirty="0"/>
          </a:p>
          <a:p>
            <a:pPr algn="r" rtl="1"/>
            <a:r>
              <a:rPr lang="he-IL" dirty="0"/>
              <a:t>תכנית מימון  (תקציב, מקורות, נקודת איזון, תחזיות)</a:t>
            </a:r>
            <a:endParaRPr lang="he-IL" sz="1200" b="1" u="sng" dirty="0"/>
          </a:p>
          <a:p>
            <a:pPr algn="r" rtl="1"/>
            <a:r>
              <a:rPr lang="he-IL" dirty="0"/>
              <a:t>אחריות סביבתית וחברתית (</a:t>
            </a:r>
            <a:r>
              <a:rPr lang="en-US" dirty="0"/>
              <a:t>SRI</a:t>
            </a:r>
            <a:r>
              <a:rPr lang="he-IL" dirty="0"/>
              <a:t>, בעלי עניין)</a:t>
            </a:r>
            <a:endParaRPr lang="he-IL" sz="1200" b="1" u="sng" dirty="0"/>
          </a:p>
          <a:p>
            <a:pPr algn="r" rtl="1"/>
            <a:r>
              <a:rPr lang="he-IL" dirty="0"/>
              <a:t>הוכחת יכולת חשיבה עסקית, ניהולית, </a:t>
            </a:r>
            <a:r>
              <a:rPr lang="he-IL" dirty="0" err="1"/>
              <a:t>מתכללת</a:t>
            </a:r>
            <a:endParaRPr lang="he-IL" dirty="0"/>
          </a:p>
          <a:p>
            <a:pPr marL="0" indent="0" algn="r" rtl="1">
              <a:buNone/>
            </a:pPr>
            <a:endParaRPr lang="he-IL" dirty="0"/>
          </a:p>
          <a:p>
            <a:pPr algn="r" rtl="1"/>
            <a:endParaRPr lang="en-IL" sz="1200" b="1" u="sng" dirty="0"/>
          </a:p>
        </p:txBody>
      </p:sp>
      <p:sp>
        <p:nvSpPr>
          <p:cNvPr id="5" name="כותרת 4">
            <a:extLst>
              <a:ext uri="{FF2B5EF4-FFF2-40B4-BE49-F238E27FC236}">
                <a16:creationId xmlns:a16="http://schemas.microsoft.com/office/drawing/2014/main" id="{5CF9D80E-D23C-449C-A96F-4CDF0F65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0" y="507424"/>
            <a:ext cx="10767561" cy="498035"/>
          </a:xfrm>
        </p:spPr>
        <p:txBody>
          <a:bodyPr/>
          <a:lstStyle/>
          <a:p>
            <a:pPr algn="r" rtl="1"/>
            <a:r>
              <a:rPr lang="he-IL" dirty="0"/>
              <a:t>למידה מעשייה בפועל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06646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5E483C72-73DA-4D48-8917-CA250DA2E7B0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4270153" y="798945"/>
            <a:ext cx="3691592" cy="530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1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088A395-27B8-4FE7-848B-568DE2D29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0105"/>
            <a:ext cx="12192000" cy="427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>
            <a:extLst>
              <a:ext uri="{FF2B5EF4-FFF2-40B4-BE49-F238E27FC236}">
                <a16:creationId xmlns:a16="http://schemas.microsoft.com/office/drawing/2014/main" id="{DA7366B9-F5B1-4036-AEE5-6BD1D3AC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255" y="2031716"/>
            <a:ext cx="8317143" cy="444759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hangingPunct="1">
              <a:defRPr/>
            </a:pPr>
            <a:br>
              <a:rPr lang="he-IL" sz="2400" i="1" dirty="0">
                <a:solidFill>
                  <a:schemeClr val="accent1"/>
                </a:solidFill>
                <a:cs typeface="+mn-cs"/>
              </a:rPr>
            </a:br>
            <a:r>
              <a:rPr lang="he-IL" sz="2400" dirty="0">
                <a:solidFill>
                  <a:schemeClr val="accent1"/>
                </a:solidFill>
                <a:cs typeface="+mn-cs"/>
              </a:rPr>
              <a:t>פרויקט </a:t>
            </a:r>
            <a:r>
              <a:rPr lang="he-IL" sz="3600" dirty="0">
                <a:solidFill>
                  <a:schemeClr val="accent1"/>
                </a:solidFill>
                <a:cs typeface="+mn-cs"/>
              </a:rPr>
              <a:t>עושים עסקים</a:t>
            </a:r>
            <a:br>
              <a:rPr lang="en-US" sz="2400" dirty="0">
                <a:solidFill>
                  <a:schemeClr val="accent1"/>
                </a:solidFill>
                <a:cs typeface="+mn-cs"/>
              </a:rPr>
            </a:br>
            <a:r>
              <a:rPr lang="en-US" sz="2400" b="1" dirty="0">
                <a:solidFill>
                  <a:schemeClr val="accent1"/>
                </a:solidFill>
                <a:cs typeface="+mn-cs"/>
              </a:rPr>
              <a:t>Learning By Doing</a:t>
            </a:r>
            <a:br>
              <a:rPr lang="he-IL" sz="2400" i="1" dirty="0">
                <a:solidFill>
                  <a:schemeClr val="accent1"/>
                </a:solidFill>
                <a:cs typeface="+mn-cs"/>
              </a:rPr>
            </a:br>
            <a:br>
              <a:rPr lang="he-IL" sz="2400" dirty="0">
                <a:solidFill>
                  <a:schemeClr val="accent1"/>
                </a:solidFill>
              </a:rPr>
            </a:br>
            <a:br>
              <a:rPr lang="he-IL" sz="2400" dirty="0">
                <a:solidFill>
                  <a:schemeClr val="accent1"/>
                </a:solidFill>
              </a:rPr>
            </a:br>
            <a:r>
              <a:rPr lang="he-IL" sz="2400" dirty="0">
                <a:solidFill>
                  <a:schemeClr val="accent1"/>
                </a:solidFill>
              </a:rPr>
              <a:t>הצגת פרויקט גמר בשיתוף עם הארגונים הבינלאומיים</a:t>
            </a:r>
            <a:br>
              <a:rPr lang="he-IL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Young Entrepreneurs</a:t>
            </a:r>
            <a:br>
              <a:rPr lang="he-IL" sz="2400" dirty="0">
                <a:solidFill>
                  <a:schemeClr val="accent1"/>
                </a:solidFill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J</a:t>
            </a:r>
            <a:r>
              <a:rPr lang="en-US" sz="2400" dirty="0">
                <a:solidFill>
                  <a:schemeClr val="accent1"/>
                </a:solidFill>
              </a:rPr>
              <a:t>unior Achievement Worldwide </a:t>
            </a:r>
            <a:br>
              <a:rPr lang="he-IL" sz="2400" dirty="0">
                <a:solidFill>
                  <a:schemeClr val="accent1"/>
                </a:solidFill>
              </a:rPr>
            </a:br>
            <a:br>
              <a:rPr lang="he-IL" sz="2000" dirty="0">
                <a:solidFill>
                  <a:schemeClr val="accent1"/>
                </a:solidFill>
              </a:rPr>
            </a:br>
            <a:r>
              <a:rPr lang="he-IL" sz="2000" dirty="0">
                <a:solidFill>
                  <a:schemeClr val="accent1"/>
                </a:solidFill>
              </a:rPr>
              <a:t>שנהל תשפ"ב</a:t>
            </a:r>
            <a:br>
              <a:rPr lang="he-IL" sz="2000" dirty="0">
                <a:solidFill>
                  <a:schemeClr val="accent1"/>
                </a:solidFill>
              </a:rPr>
            </a:br>
            <a:br>
              <a:rPr lang="he-IL" sz="2000" dirty="0">
                <a:solidFill>
                  <a:schemeClr val="accent1"/>
                </a:solidFill>
              </a:rPr>
            </a:br>
            <a:br>
              <a:rPr lang="he-IL" sz="1600" dirty="0">
                <a:solidFill>
                  <a:schemeClr val="accent1"/>
                </a:solidFill>
              </a:rPr>
            </a:br>
            <a:r>
              <a:rPr lang="en-US" sz="1400" i="1" dirty="0">
                <a:solidFill>
                  <a:schemeClr val="accent1"/>
                </a:solidFill>
                <a:cs typeface="+mn-cs"/>
              </a:rPr>
              <a:t>Jacob Bar-Shalom, CPA(US), MBA</a:t>
            </a:r>
            <a:br>
              <a:rPr lang="en-US" sz="1400" dirty="0">
                <a:solidFill>
                  <a:schemeClr val="accent1"/>
                </a:solidFill>
                <a:cs typeface="+mn-cs"/>
              </a:rPr>
            </a:br>
            <a:r>
              <a:rPr lang="en-US" sz="1400" i="1" dirty="0">
                <a:solidFill>
                  <a:schemeClr val="accent1"/>
                </a:solidFill>
                <a:cs typeface="+mn-cs"/>
              </a:rPr>
              <a:t>Financing &amp; Innovative Consulting Services</a:t>
            </a:r>
            <a:br>
              <a:rPr lang="he-IL" sz="1400" i="1" dirty="0">
                <a:solidFill>
                  <a:schemeClr val="accent1"/>
                </a:solidFill>
                <a:cs typeface="+mn-cs"/>
              </a:rPr>
            </a:br>
            <a:br>
              <a:rPr lang="en-US" sz="1050" i="1" dirty="0">
                <a:solidFill>
                  <a:schemeClr val="accent1"/>
                </a:solidFill>
                <a:cs typeface="+mn-cs"/>
              </a:rPr>
            </a:br>
            <a:r>
              <a:rPr lang="en-US" sz="1050" i="1" dirty="0">
                <a:solidFill>
                  <a:schemeClr val="accent1"/>
                </a:solidFill>
                <a:cs typeface="+mn-cs"/>
                <a:hlinkClick r:id="rId3"/>
              </a:rPr>
              <a:t>jbs@bgu.ac.il</a:t>
            </a:r>
            <a:br>
              <a:rPr lang="en-US" sz="1050" i="1" dirty="0">
                <a:solidFill>
                  <a:schemeClr val="accent1"/>
                </a:solidFill>
                <a:cs typeface="+mn-cs"/>
              </a:rPr>
            </a:br>
            <a:br>
              <a:rPr lang="he-IL" dirty="0">
                <a:solidFill>
                  <a:schemeClr val="accent1"/>
                </a:solidFill>
              </a:rPr>
            </a:br>
            <a:br>
              <a:rPr lang="he-IL" sz="2400" dirty="0">
                <a:solidFill>
                  <a:schemeClr val="accent1"/>
                </a:solidFill>
              </a:rPr>
            </a:b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דף הבית יזמים צעירים ישראל">
            <a:extLst>
              <a:ext uri="{FF2B5EF4-FFF2-40B4-BE49-F238E27FC236}">
                <a16:creationId xmlns:a16="http://schemas.microsoft.com/office/drawing/2014/main" id="{7872328F-2BA5-40D3-8CBB-5EBDDE32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073" y="746125"/>
            <a:ext cx="3810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E2BE7F83-E67A-42F1-9B6A-AA806253BFB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60927" y="746125"/>
            <a:ext cx="6950363" cy="91439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255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72C62A26-62EF-4605-BB49-8C39E54487C1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2396837" y="298349"/>
            <a:ext cx="7135760" cy="55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1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7661E785-4ADC-442A-9C02-8EC18BCE7966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3519055" y="625062"/>
            <a:ext cx="5356792" cy="54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4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B385CAA3-D8CB-472D-9900-2D5E2FBB1871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3662219" y="403209"/>
            <a:ext cx="4672598" cy="57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0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EB53856C-DA31-4182-8F7C-E555CF18CBB8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259873" y="697346"/>
            <a:ext cx="9672254" cy="486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4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B8A3EF-6A82-4915-B16A-834FC3BA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Makers Place – The 21</a:t>
            </a:r>
            <a:r>
              <a:rPr lang="en-US" baseline="30000" dirty="0"/>
              <a:t>st</a:t>
            </a:r>
            <a:r>
              <a:rPr lang="en-US" dirty="0"/>
              <a:t> Century way</a:t>
            </a:r>
            <a:endParaRPr lang="en-IL" dirty="0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78F9866E-F78C-46C3-8373-E9CA76E25D23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525824" y="1366982"/>
            <a:ext cx="4394200" cy="329565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014B980-61B1-4418-BEF7-142870F74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528" y="3038764"/>
            <a:ext cx="6495472" cy="32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7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724079-C2A3-4E36-BEB4-B2B2E7B4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אז במה נתנסה</a:t>
            </a:r>
            <a:r>
              <a:rPr lang="en-US" dirty="0"/>
              <a:t>?</a:t>
            </a:r>
            <a:endParaRPr lang="en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C496040-C95D-418D-93F6-61736E80604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8933" y="1497497"/>
            <a:ext cx="10767561" cy="4053557"/>
          </a:xfrm>
        </p:spPr>
        <p:txBody>
          <a:bodyPr/>
          <a:lstStyle/>
          <a:p>
            <a:pPr algn="r" rtl="1"/>
            <a:r>
              <a:rPr lang="he-IL" dirty="0"/>
              <a:t>ניתוח שווקים וזיהוי הזדמנויות </a:t>
            </a:r>
            <a:endParaRPr lang="en-US" dirty="0"/>
          </a:p>
          <a:p>
            <a:pPr algn="r" rtl="1"/>
            <a:r>
              <a:rPr lang="he-IL" dirty="0"/>
              <a:t>פיתוח רעיון למוצר</a:t>
            </a:r>
          </a:p>
          <a:p>
            <a:pPr algn="r" rtl="1"/>
            <a:r>
              <a:rPr lang="he-IL" dirty="0"/>
              <a:t>בניית אסטרטגיה</a:t>
            </a:r>
            <a:endParaRPr lang="en-US" dirty="0"/>
          </a:p>
          <a:p>
            <a:pPr algn="r" rtl="1"/>
            <a:r>
              <a:rPr lang="he-IL" dirty="0"/>
              <a:t>ניהול ומשאבי אנוש</a:t>
            </a:r>
            <a:endParaRPr lang="en-US" dirty="0"/>
          </a:p>
          <a:p>
            <a:pPr algn="r" rtl="1"/>
            <a:r>
              <a:rPr lang="he-IL" dirty="0"/>
              <a:t>פיתוח קנין רוחני (</a:t>
            </a:r>
            <a:r>
              <a:rPr lang="en-US" dirty="0"/>
              <a:t>IP</a:t>
            </a:r>
            <a:r>
              <a:rPr lang="he-IL" dirty="0"/>
              <a:t>)</a:t>
            </a:r>
            <a:endParaRPr lang="en-US" dirty="0"/>
          </a:p>
          <a:p>
            <a:pPr algn="r" rtl="1"/>
            <a:r>
              <a:rPr lang="en-US" dirty="0"/>
              <a:t>NETWORKING</a:t>
            </a:r>
          </a:p>
          <a:p>
            <a:pPr algn="r" rtl="1"/>
            <a:r>
              <a:rPr lang="he-IL" dirty="0"/>
              <a:t>פיתוח תוכנית תפעול וייצור</a:t>
            </a:r>
            <a:endParaRPr lang="en-US" dirty="0"/>
          </a:p>
          <a:p>
            <a:pPr algn="r" rtl="1"/>
            <a:r>
              <a:rPr lang="he-IL" dirty="0"/>
              <a:t>מימון </a:t>
            </a:r>
            <a:endParaRPr lang="en-US" dirty="0"/>
          </a:p>
          <a:p>
            <a:pPr algn="r" rtl="1"/>
            <a:r>
              <a:rPr lang="he-IL" dirty="0"/>
              <a:t>אחריות סביבתית וחברתית</a:t>
            </a:r>
            <a:endParaRPr lang="en-US" dirty="0"/>
          </a:p>
          <a:p>
            <a:pPr algn="r" rtl="1"/>
            <a:endParaRPr lang="he-IL" dirty="0"/>
          </a:p>
          <a:p>
            <a:pPr algn="r" rtl="1"/>
            <a:endParaRPr lang="en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4CD1BF1-1E5D-4F39-A525-BE879B338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58" y="1761836"/>
            <a:ext cx="4448006" cy="333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288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 - inuitive">
  <a:themeElements>
    <a:clrScheme name="inuitive 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641EA"/>
      </a:accent1>
      <a:accent2>
        <a:srgbClr val="5DC07F"/>
      </a:accent2>
      <a:accent3>
        <a:srgbClr val="005A68"/>
      </a:accent3>
      <a:accent4>
        <a:srgbClr val="F2BB17"/>
      </a:accent4>
      <a:accent5>
        <a:srgbClr val="D54720"/>
      </a:accent5>
      <a:accent6>
        <a:srgbClr val="B1B1B1"/>
      </a:accent6>
      <a:hlink>
        <a:srgbClr val="0641E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 - inuitive" id="{F52EF057-791D-E944-B832-E70DE93EA2E9}" vid="{2A574A56-8896-0743-95B4-B24B34224B67}"/>
    </a:ext>
  </a:extLst>
</a:theme>
</file>

<file path=ppt/theme/theme2.xml><?xml version="1.0" encoding="utf-8"?>
<a:theme xmlns:a="http://schemas.openxmlformats.org/drawingml/2006/main" name="Custom Design">
  <a:themeElements>
    <a:clrScheme name="inuitive 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641EA"/>
      </a:accent1>
      <a:accent2>
        <a:srgbClr val="5DC07F"/>
      </a:accent2>
      <a:accent3>
        <a:srgbClr val="005A68"/>
      </a:accent3>
      <a:accent4>
        <a:srgbClr val="F2BB17"/>
      </a:accent4>
      <a:accent5>
        <a:srgbClr val="D54720"/>
      </a:accent5>
      <a:accent6>
        <a:srgbClr val="B1B1B1"/>
      </a:accent6>
      <a:hlink>
        <a:srgbClr val="0641EA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_04" id="{77689585-8FA9-5B44-AC57-2A29CE5DE554}" vid="{730DA40B-444A-AD49-B42F-B4921296D604}"/>
    </a:ext>
  </a:extLst>
</a:theme>
</file>

<file path=ppt/theme/theme3.xml><?xml version="1.0" encoding="utf-8"?>
<a:theme xmlns:a="http://schemas.openxmlformats.org/drawingml/2006/main" name="1_Custom Design">
  <a:themeElements>
    <a:clrScheme name="inuitive 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641EA"/>
      </a:accent1>
      <a:accent2>
        <a:srgbClr val="5DC07F"/>
      </a:accent2>
      <a:accent3>
        <a:srgbClr val="005A68"/>
      </a:accent3>
      <a:accent4>
        <a:srgbClr val="F2BB17"/>
      </a:accent4>
      <a:accent5>
        <a:srgbClr val="D54720"/>
      </a:accent5>
      <a:accent6>
        <a:srgbClr val="B1B1B1"/>
      </a:accent6>
      <a:hlink>
        <a:srgbClr val="0641EA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_04" id="{77689585-8FA9-5B44-AC57-2A29CE5DE554}" vid="{730DA40B-444A-AD49-B42F-B4921296D604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4559</TotalTime>
  <Words>199</Words>
  <Application>Microsoft Office PowerPoint</Application>
  <PresentationFormat>מסך רחב</PresentationFormat>
  <Paragraphs>24</Paragraphs>
  <Slides>12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12</vt:i4>
      </vt:variant>
    </vt:vector>
  </HeadingPairs>
  <TitlesOfParts>
    <vt:vector size="23" baseType="lpstr">
      <vt:lpstr>AppleSymbols</vt:lpstr>
      <vt:lpstr>Arial</vt:lpstr>
      <vt:lpstr>ArialUnicodeMS</vt:lpstr>
      <vt:lpstr>Assistant</vt:lpstr>
      <vt:lpstr>Calibri</vt:lpstr>
      <vt:lpstr>Calibri Light</vt:lpstr>
      <vt:lpstr>Roboto Light</vt:lpstr>
      <vt:lpstr>Wingdings</vt:lpstr>
      <vt:lpstr>Theme1 - inuitive</vt:lpstr>
      <vt:lpstr>Custom Design</vt:lpstr>
      <vt:lpstr>1_Custom Design</vt:lpstr>
      <vt:lpstr>מצגת של PowerPoint‏</vt:lpstr>
      <vt:lpstr>מצגת של PowerPoint‏</vt:lpstr>
      <vt:lpstr> פרויקט עושים עסקים Learning By Doing   הצגת פרויקט גמר בשיתוף עם הארגונים הבינלאומיים Young Entrepreneurs Junior Achievement Worldwide   שנהל תשפ"ב   Jacob Bar-Shalom, CPA(US), MBA Financing &amp; Innovative Consulting Services  jbs@bgu.ac.il   </vt:lpstr>
      <vt:lpstr>מצגת של PowerPoint‏</vt:lpstr>
      <vt:lpstr>מצגת של PowerPoint‏</vt:lpstr>
      <vt:lpstr>מצגת של PowerPoint‏</vt:lpstr>
      <vt:lpstr>מצגת של PowerPoint‏</vt:lpstr>
      <vt:lpstr>Makers Place – The 21st Century way</vt:lpstr>
      <vt:lpstr>אז במה נתנסה?</vt:lpstr>
      <vt:lpstr>מצגת של PowerPoint‏</vt:lpstr>
      <vt:lpstr>למידה מעשייה בפועל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Jacob Bar-Shalom</dc:creator>
  <cp:lastModifiedBy>Jacob Bar-Shalom</cp:lastModifiedBy>
  <cp:revision>65</cp:revision>
  <dcterms:created xsi:type="dcterms:W3CDTF">2019-10-24T10:22:46Z</dcterms:created>
  <dcterms:modified xsi:type="dcterms:W3CDTF">2021-06-14T05:59:31Z</dcterms:modified>
</cp:coreProperties>
</file>