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0"/>
  </p:notesMasterIdLst>
  <p:sldIdLst>
    <p:sldId id="262" r:id="rId2"/>
    <p:sldId id="267" r:id="rId3"/>
    <p:sldId id="268" r:id="rId4"/>
    <p:sldId id="263" r:id="rId5"/>
    <p:sldId id="257" r:id="rId6"/>
    <p:sldId id="260" r:id="rId7"/>
    <p:sldId id="265" r:id="rId8"/>
    <p:sldId id="264" r:id="rId9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46" d="100"/>
          <a:sy n="46" d="100"/>
        </p:scale>
        <p:origin x="-82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AD1E506-50BC-4D3F-86D7-92C346E4BC8E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F890EF4-FC6D-4585-A84A-01649CB1E7E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0744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rtl="0"/>
            <a:fld id="{9C1464E4-7DE2-4ED3-8739-E21361A023B7}" type="slidenum">
              <a:rPr lang="he-IL" sz="1200">
                <a:latin typeface="Times" pitchFamily="18" charset="0"/>
                <a:cs typeface="Arial" pitchFamily="34" charset="0"/>
              </a:rPr>
              <a:pPr rtl="0"/>
              <a:t>1</a:t>
            </a:fld>
            <a:endParaRPr lang="en-US" sz="1200">
              <a:latin typeface="Times" pitchFamily="18" charset="0"/>
              <a:cs typeface="Arial" pitchFamily="34" charset="0"/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i="1" smtClean="0">
                <a:cs typeface="Arial" pitchFamily="34" charset="0"/>
              </a:rPr>
              <a:t>Leishmania </a:t>
            </a:r>
            <a:r>
              <a:rPr lang="en-US" smtClean="0">
                <a:cs typeface="Arial" pitchFamily="34" charset="0"/>
              </a:rPr>
              <a:t>parasites migrate between sand fly vectors and mammalian hosts.  They exist as extracellular flagellated promastigotes  in the gut of the sandflies. During a blood meal, an infected female sandfly inject the parasite along with the saliva to the host. The parasite are ingested by the macrophages, where they transformed to a round, non-motile obligatory intracellular from, known as amastigotes. </a:t>
            </a:r>
          </a:p>
          <a:p>
            <a:r>
              <a:rPr lang="en-US" i="1" smtClean="0">
                <a:cs typeface="Arial" pitchFamily="34" charset="0"/>
              </a:rPr>
              <a:t>Leishmania parasites are exposed to a broad range of </a:t>
            </a:r>
            <a:r>
              <a:rPr lang="en-US" smtClean="0">
                <a:cs typeface="Arial" pitchFamily="34" charset="0"/>
              </a:rPr>
              <a:t>environmental conditions and stage differentiation is triggered by changes in temperature and pH, which can be mimic in vitro, under axenic conditions in certain species.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cs typeface="Arial" pitchFamily="34" charset="0"/>
            </a:endParaRPr>
          </a:p>
          <a:p>
            <a:endParaRPr lang="en-US" smtClean="0">
              <a:cs typeface="Arial" pitchFamily="34" charset="0"/>
            </a:endParaRPr>
          </a:p>
        </p:txBody>
      </p:sp>
      <p:sp>
        <p:nvSpPr>
          <p:cNvPr id="7987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fld id="{F1CE41EC-9B5F-4D29-8654-ABE75E6B4E99}" type="slidenum">
              <a:rPr lang="he-IL" sz="1200">
                <a:latin typeface="Arial" pitchFamily="34" charset="0"/>
                <a:cs typeface="Arial" pitchFamily="34" charset="0"/>
              </a:rPr>
              <a:pPr eaLnBrk="1" hangingPunct="1"/>
              <a:t>3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eaLnBrk="1" hangingPunct="1"/>
            <a:fld id="{BA62A5B9-26E2-493E-ABF6-E0351ED2E5EB}" type="slidenum">
              <a:rPr lang="he-IL" sz="1200">
                <a:latin typeface="Arial" pitchFamily="34" charset="0"/>
                <a:cs typeface="Arial" pitchFamily="34" charset="0"/>
              </a:rPr>
              <a:pPr algn="l" eaLnBrk="1" hangingPunct="1"/>
              <a:t>5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089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900" name="Notes Placeholder 2"/>
          <p:cNvSpPr>
            <a:spLocks noGrp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smtClean="0">
              <a:cs typeface="Arial" pitchFamily="34" charset="0"/>
            </a:endParaRPr>
          </a:p>
          <a:p>
            <a:pPr eaLnBrk="1" hangingPunct="1"/>
            <a:endParaRPr lang="en-US" smtClean="0">
              <a:cs typeface="Arial" pitchFamily="34" charset="0"/>
            </a:endParaRPr>
          </a:p>
        </p:txBody>
      </p:sp>
      <p:sp>
        <p:nvSpPr>
          <p:cNvPr id="8090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0" tIns="45715" rIns="91430" bIns="45715"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fld id="{D6C56E42-859F-4E6F-875B-66129DD453BE}" type="slidenum">
              <a:rPr lang="he-IL" sz="1200">
                <a:latin typeface="Courier New" pitchFamily="49" charset="0"/>
              </a:rPr>
              <a:pPr eaLnBrk="1" hangingPunct="1"/>
              <a:t>5</a:t>
            </a:fld>
            <a:endParaRPr lang="en-US" sz="1200">
              <a:latin typeface="Courier New" pitchFamily="49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fld id="{D25C78FE-48AC-4E13-98D2-6754D8819F94}" type="slidenum">
              <a:rPr lang="he-IL" sz="1200">
                <a:latin typeface="Arial" pitchFamily="34" charset="0"/>
                <a:cs typeface="Arial" pitchFamily="34" charset="0"/>
              </a:rPr>
              <a:pPr eaLnBrk="1" hangingPunct="1"/>
              <a:t>6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23" name="Rectangle 7"/>
          <p:cNvSpPr txBox="1">
            <a:spLocks noGrp="1" noChangeArrowheads="1"/>
          </p:cNvSpPr>
          <p:nvPr/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fld id="{8BA7B2A4-5B5C-4D95-950A-B6AB116602E3}" type="slidenum">
              <a:rPr lang="he-IL" sz="1200"/>
              <a:pPr eaLnBrk="1" hangingPunct="1"/>
              <a:t>6</a:t>
            </a:fld>
            <a:endParaRPr lang="en-US" sz="1200">
              <a:cs typeface="Arial" pitchFamily="34" charset="0"/>
            </a:endParaRPr>
          </a:p>
        </p:txBody>
      </p:sp>
      <p:sp>
        <p:nvSpPr>
          <p:cNvPr id="8192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e-I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68742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741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8776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397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787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59825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456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4174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9413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734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18663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7D717-E25C-4879-803F-6EE92D163284}" type="datetimeFigureOut">
              <a:rPr lang="he-IL" smtClean="0"/>
              <a:t>כ"ב/אדר/תשע"ג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0C096-F7CB-4B68-8595-D15DEC63ED8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5016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Leishmania_LifeCyc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119188"/>
            <a:ext cx="8353425" cy="517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323850" y="285750"/>
            <a:ext cx="86407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rtl="0" eaLnBrk="0" hangingPunct="0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The life cycle of </a:t>
            </a:r>
            <a:r>
              <a:rPr lang="en-US" sz="2800" i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Leishmania</a:t>
            </a: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 rot="17934309">
            <a:off x="-307974" y="1677987"/>
            <a:ext cx="1651000" cy="3079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>
              <a:defRPr/>
            </a:pPr>
            <a:r>
              <a:rPr lang="en-US" sz="1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Metacyclogenesis</a:t>
            </a:r>
            <a:endParaRPr lang="he-IL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457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27025" y="2133600"/>
            <a:ext cx="312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cs typeface="Arial" pitchFamily="34" charset="0"/>
              </a:rPr>
              <a:t>Polycistronic transcription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773113" y="5791200"/>
            <a:ext cx="34242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cs typeface="Arial" pitchFamily="34" charset="0"/>
              </a:rPr>
              <a:t>Mature Monocistronic mRNA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44513" y="2819400"/>
            <a:ext cx="36861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i="1">
                <a:solidFill>
                  <a:schemeClr val="accent2"/>
                </a:solidFill>
                <a:cs typeface="Arial" pitchFamily="34" charset="0"/>
              </a:rPr>
              <a:t>trans</a:t>
            </a:r>
            <a:r>
              <a:rPr lang="en-US">
                <a:solidFill>
                  <a:schemeClr val="accent2"/>
                </a:solidFill>
                <a:cs typeface="Arial" pitchFamily="34" charset="0"/>
              </a:rPr>
              <a:t>-splicing + Polyadenylation</a:t>
            </a:r>
          </a:p>
        </p:txBody>
      </p:sp>
      <p:sp>
        <p:nvSpPr>
          <p:cNvPr id="15365" name="Freeform 6"/>
          <p:cNvSpPr>
            <a:spLocks/>
          </p:cNvSpPr>
          <p:nvPr/>
        </p:nvSpPr>
        <p:spPr bwMode="auto">
          <a:xfrm>
            <a:off x="3794125" y="2254250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w 156"/>
              <a:gd name="T59" fmla="*/ 2147483647 h 10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3"/>
              <a:gd name="T92" fmla="*/ 156 w 156"/>
              <a:gd name="T93" fmla="*/ 103 h 10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3">
                <a:moveTo>
                  <a:pt x="0" y="51"/>
                </a:moveTo>
                <a:lnTo>
                  <a:pt x="4" y="36"/>
                </a:lnTo>
                <a:lnTo>
                  <a:pt x="8" y="23"/>
                </a:lnTo>
                <a:lnTo>
                  <a:pt x="13" y="13"/>
                </a:lnTo>
                <a:lnTo>
                  <a:pt x="19" y="8"/>
                </a:lnTo>
                <a:lnTo>
                  <a:pt x="23" y="2"/>
                </a:lnTo>
                <a:lnTo>
                  <a:pt x="29" y="0"/>
                </a:lnTo>
                <a:lnTo>
                  <a:pt x="34" y="0"/>
                </a:lnTo>
                <a:lnTo>
                  <a:pt x="38" y="2"/>
                </a:lnTo>
                <a:lnTo>
                  <a:pt x="44" y="8"/>
                </a:lnTo>
                <a:lnTo>
                  <a:pt x="50" y="13"/>
                </a:lnTo>
                <a:lnTo>
                  <a:pt x="53" y="19"/>
                </a:lnTo>
                <a:lnTo>
                  <a:pt x="59" y="27"/>
                </a:lnTo>
                <a:lnTo>
                  <a:pt x="69" y="44"/>
                </a:lnTo>
                <a:lnTo>
                  <a:pt x="78" y="65"/>
                </a:lnTo>
                <a:lnTo>
                  <a:pt x="86" y="78"/>
                </a:lnTo>
                <a:lnTo>
                  <a:pt x="95" y="89"/>
                </a:lnTo>
                <a:lnTo>
                  <a:pt x="99" y="95"/>
                </a:lnTo>
                <a:lnTo>
                  <a:pt x="105" y="99"/>
                </a:lnTo>
                <a:lnTo>
                  <a:pt x="112" y="101"/>
                </a:lnTo>
                <a:lnTo>
                  <a:pt x="116" y="103"/>
                </a:lnTo>
                <a:lnTo>
                  <a:pt x="122" y="103"/>
                </a:lnTo>
                <a:lnTo>
                  <a:pt x="128" y="99"/>
                </a:lnTo>
                <a:lnTo>
                  <a:pt x="133" y="95"/>
                </a:lnTo>
                <a:lnTo>
                  <a:pt x="139" y="89"/>
                </a:lnTo>
                <a:lnTo>
                  <a:pt x="143" y="82"/>
                </a:lnTo>
                <a:lnTo>
                  <a:pt x="149" y="70"/>
                </a:lnTo>
                <a:lnTo>
                  <a:pt x="152" y="57"/>
                </a:lnTo>
                <a:lnTo>
                  <a:pt x="156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6" name="Freeform 7"/>
          <p:cNvSpPr>
            <a:spLocks/>
          </p:cNvSpPr>
          <p:nvPr/>
        </p:nvSpPr>
        <p:spPr bwMode="auto">
          <a:xfrm>
            <a:off x="3846513" y="2249488"/>
            <a:ext cx="247650" cy="163512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2"/>
                </a:moveTo>
                <a:lnTo>
                  <a:pt x="4" y="36"/>
                </a:lnTo>
                <a:lnTo>
                  <a:pt x="8" y="23"/>
                </a:lnTo>
                <a:lnTo>
                  <a:pt x="14" y="13"/>
                </a:lnTo>
                <a:lnTo>
                  <a:pt x="19" y="8"/>
                </a:lnTo>
                <a:lnTo>
                  <a:pt x="23" y="2"/>
                </a:lnTo>
                <a:lnTo>
                  <a:pt x="29" y="0"/>
                </a:lnTo>
                <a:lnTo>
                  <a:pt x="35" y="0"/>
                </a:lnTo>
                <a:lnTo>
                  <a:pt x="38" y="2"/>
                </a:lnTo>
                <a:lnTo>
                  <a:pt x="44" y="8"/>
                </a:lnTo>
                <a:lnTo>
                  <a:pt x="50" y="13"/>
                </a:lnTo>
                <a:lnTo>
                  <a:pt x="54" y="19"/>
                </a:lnTo>
                <a:lnTo>
                  <a:pt x="59" y="27"/>
                </a:lnTo>
                <a:lnTo>
                  <a:pt x="69" y="44"/>
                </a:lnTo>
                <a:lnTo>
                  <a:pt x="78" y="65"/>
                </a:lnTo>
                <a:lnTo>
                  <a:pt x="86" y="78"/>
                </a:lnTo>
                <a:lnTo>
                  <a:pt x="95" y="90"/>
                </a:lnTo>
                <a:lnTo>
                  <a:pt x="99" y="95"/>
                </a:lnTo>
                <a:lnTo>
                  <a:pt x="105" y="99"/>
                </a:lnTo>
                <a:lnTo>
                  <a:pt x="113" y="101"/>
                </a:lnTo>
                <a:lnTo>
                  <a:pt x="116" y="103"/>
                </a:lnTo>
                <a:lnTo>
                  <a:pt x="122" y="103"/>
                </a:lnTo>
                <a:lnTo>
                  <a:pt x="128" y="99"/>
                </a:lnTo>
                <a:lnTo>
                  <a:pt x="134" y="95"/>
                </a:lnTo>
                <a:lnTo>
                  <a:pt x="139" y="90"/>
                </a:lnTo>
                <a:lnTo>
                  <a:pt x="143" y="82"/>
                </a:lnTo>
                <a:lnTo>
                  <a:pt x="149" y="71"/>
                </a:lnTo>
                <a:lnTo>
                  <a:pt x="153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7" name="Freeform 8"/>
          <p:cNvSpPr>
            <a:spLocks/>
          </p:cNvSpPr>
          <p:nvPr/>
        </p:nvSpPr>
        <p:spPr bwMode="auto">
          <a:xfrm>
            <a:off x="4075113" y="2235200"/>
            <a:ext cx="250825" cy="160338"/>
          </a:xfrm>
          <a:custGeom>
            <a:avLst/>
            <a:gdLst>
              <a:gd name="T0" fmla="*/ 0 w 158"/>
              <a:gd name="T1" fmla="*/ 2147483647 h 101"/>
              <a:gd name="T2" fmla="*/ 2147483647 w 158"/>
              <a:gd name="T3" fmla="*/ 2147483647 h 101"/>
              <a:gd name="T4" fmla="*/ 2147483647 w 158"/>
              <a:gd name="T5" fmla="*/ 2147483647 h 101"/>
              <a:gd name="T6" fmla="*/ 2147483647 w 158"/>
              <a:gd name="T7" fmla="*/ 2147483647 h 101"/>
              <a:gd name="T8" fmla="*/ 2147483647 w 158"/>
              <a:gd name="T9" fmla="*/ 2147483647 h 101"/>
              <a:gd name="T10" fmla="*/ 2147483647 w 158"/>
              <a:gd name="T11" fmla="*/ 2147483647 h 101"/>
              <a:gd name="T12" fmla="*/ 2147483647 w 158"/>
              <a:gd name="T13" fmla="*/ 0 h 101"/>
              <a:gd name="T14" fmla="*/ 2147483647 w 158"/>
              <a:gd name="T15" fmla="*/ 0 h 101"/>
              <a:gd name="T16" fmla="*/ 2147483647 w 158"/>
              <a:gd name="T17" fmla="*/ 2147483647 h 101"/>
              <a:gd name="T18" fmla="*/ 2147483647 w 158"/>
              <a:gd name="T19" fmla="*/ 2147483647 h 101"/>
              <a:gd name="T20" fmla="*/ 2147483647 w 158"/>
              <a:gd name="T21" fmla="*/ 2147483647 h 101"/>
              <a:gd name="T22" fmla="*/ 2147483647 w 158"/>
              <a:gd name="T23" fmla="*/ 2147483647 h 101"/>
              <a:gd name="T24" fmla="*/ 2147483647 w 158"/>
              <a:gd name="T25" fmla="*/ 2147483647 h 101"/>
              <a:gd name="T26" fmla="*/ 2147483647 w 158"/>
              <a:gd name="T27" fmla="*/ 2147483647 h 101"/>
              <a:gd name="T28" fmla="*/ 2147483647 w 158"/>
              <a:gd name="T29" fmla="*/ 2147483647 h 101"/>
              <a:gd name="T30" fmla="*/ 2147483647 w 158"/>
              <a:gd name="T31" fmla="*/ 2147483647 h 101"/>
              <a:gd name="T32" fmla="*/ 2147483647 w 158"/>
              <a:gd name="T33" fmla="*/ 2147483647 h 101"/>
              <a:gd name="T34" fmla="*/ 2147483647 w 158"/>
              <a:gd name="T35" fmla="*/ 2147483647 h 101"/>
              <a:gd name="T36" fmla="*/ 2147483647 w 158"/>
              <a:gd name="T37" fmla="*/ 2147483647 h 101"/>
              <a:gd name="T38" fmla="*/ 2147483647 w 158"/>
              <a:gd name="T39" fmla="*/ 2147483647 h 101"/>
              <a:gd name="T40" fmla="*/ 2147483647 w 158"/>
              <a:gd name="T41" fmla="*/ 2147483647 h 101"/>
              <a:gd name="T42" fmla="*/ 2147483647 w 158"/>
              <a:gd name="T43" fmla="*/ 2147483647 h 101"/>
              <a:gd name="T44" fmla="*/ 2147483647 w 158"/>
              <a:gd name="T45" fmla="*/ 2147483647 h 101"/>
              <a:gd name="T46" fmla="*/ 2147483647 w 158"/>
              <a:gd name="T47" fmla="*/ 2147483647 h 101"/>
              <a:gd name="T48" fmla="*/ 2147483647 w 158"/>
              <a:gd name="T49" fmla="*/ 2147483647 h 101"/>
              <a:gd name="T50" fmla="*/ 2147483647 w 158"/>
              <a:gd name="T51" fmla="*/ 2147483647 h 101"/>
              <a:gd name="T52" fmla="*/ 2147483647 w 158"/>
              <a:gd name="T53" fmla="*/ 2147483647 h 101"/>
              <a:gd name="T54" fmla="*/ 2147483647 w 158"/>
              <a:gd name="T55" fmla="*/ 2147483647 h 101"/>
              <a:gd name="T56" fmla="*/ 2147483647 w 158"/>
              <a:gd name="T57" fmla="*/ 2147483647 h 101"/>
              <a:gd name="T58" fmla="*/ 0 w 158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8"/>
              <a:gd name="T91" fmla="*/ 0 h 101"/>
              <a:gd name="T92" fmla="*/ 158 w 158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8" h="101">
                <a:moveTo>
                  <a:pt x="0" y="52"/>
                </a:moveTo>
                <a:lnTo>
                  <a:pt x="6" y="35"/>
                </a:lnTo>
                <a:lnTo>
                  <a:pt x="10" y="23"/>
                </a:lnTo>
                <a:lnTo>
                  <a:pt x="15" y="12"/>
                </a:lnTo>
                <a:lnTo>
                  <a:pt x="19" y="6"/>
                </a:lnTo>
                <a:lnTo>
                  <a:pt x="25" y="2"/>
                </a:lnTo>
                <a:lnTo>
                  <a:pt x="31" y="0"/>
                </a:lnTo>
                <a:lnTo>
                  <a:pt x="34" y="0"/>
                </a:lnTo>
                <a:lnTo>
                  <a:pt x="40" y="2"/>
                </a:lnTo>
                <a:lnTo>
                  <a:pt x="46" y="6"/>
                </a:lnTo>
                <a:lnTo>
                  <a:pt x="50" y="12"/>
                </a:lnTo>
                <a:lnTo>
                  <a:pt x="55" y="20"/>
                </a:lnTo>
                <a:lnTo>
                  <a:pt x="61" y="27"/>
                </a:lnTo>
                <a:lnTo>
                  <a:pt x="69" y="44"/>
                </a:lnTo>
                <a:lnTo>
                  <a:pt x="78" y="63"/>
                </a:lnTo>
                <a:lnTo>
                  <a:pt x="86" y="79"/>
                </a:lnTo>
                <a:lnTo>
                  <a:pt x="95" y="90"/>
                </a:lnTo>
                <a:lnTo>
                  <a:pt x="101" y="94"/>
                </a:lnTo>
                <a:lnTo>
                  <a:pt x="107" y="99"/>
                </a:lnTo>
                <a:lnTo>
                  <a:pt x="112" y="101"/>
                </a:lnTo>
                <a:lnTo>
                  <a:pt x="118" y="101"/>
                </a:lnTo>
                <a:lnTo>
                  <a:pt x="124" y="101"/>
                </a:lnTo>
                <a:lnTo>
                  <a:pt x="130" y="99"/>
                </a:lnTo>
                <a:lnTo>
                  <a:pt x="135" y="94"/>
                </a:lnTo>
                <a:lnTo>
                  <a:pt x="141" y="88"/>
                </a:lnTo>
                <a:lnTo>
                  <a:pt x="145" y="80"/>
                </a:lnTo>
                <a:lnTo>
                  <a:pt x="151" y="71"/>
                </a:lnTo>
                <a:lnTo>
                  <a:pt x="154" y="56"/>
                </a:lnTo>
                <a:lnTo>
                  <a:pt x="158" y="40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8" name="Freeform 9"/>
          <p:cNvSpPr>
            <a:spLocks/>
          </p:cNvSpPr>
          <p:nvPr/>
        </p:nvSpPr>
        <p:spPr bwMode="auto">
          <a:xfrm>
            <a:off x="4098925" y="2260600"/>
            <a:ext cx="250825" cy="160338"/>
          </a:xfrm>
          <a:custGeom>
            <a:avLst/>
            <a:gdLst>
              <a:gd name="T0" fmla="*/ 0 w 158"/>
              <a:gd name="T1" fmla="*/ 2147483647 h 101"/>
              <a:gd name="T2" fmla="*/ 2147483647 w 158"/>
              <a:gd name="T3" fmla="*/ 2147483647 h 101"/>
              <a:gd name="T4" fmla="*/ 2147483647 w 158"/>
              <a:gd name="T5" fmla="*/ 2147483647 h 101"/>
              <a:gd name="T6" fmla="*/ 2147483647 w 158"/>
              <a:gd name="T7" fmla="*/ 2147483647 h 101"/>
              <a:gd name="T8" fmla="*/ 2147483647 w 158"/>
              <a:gd name="T9" fmla="*/ 2147483647 h 101"/>
              <a:gd name="T10" fmla="*/ 2147483647 w 158"/>
              <a:gd name="T11" fmla="*/ 2147483647 h 101"/>
              <a:gd name="T12" fmla="*/ 2147483647 w 158"/>
              <a:gd name="T13" fmla="*/ 0 h 101"/>
              <a:gd name="T14" fmla="*/ 2147483647 w 158"/>
              <a:gd name="T15" fmla="*/ 0 h 101"/>
              <a:gd name="T16" fmla="*/ 2147483647 w 158"/>
              <a:gd name="T17" fmla="*/ 2147483647 h 101"/>
              <a:gd name="T18" fmla="*/ 2147483647 w 158"/>
              <a:gd name="T19" fmla="*/ 2147483647 h 101"/>
              <a:gd name="T20" fmla="*/ 2147483647 w 158"/>
              <a:gd name="T21" fmla="*/ 2147483647 h 101"/>
              <a:gd name="T22" fmla="*/ 2147483647 w 158"/>
              <a:gd name="T23" fmla="*/ 2147483647 h 101"/>
              <a:gd name="T24" fmla="*/ 2147483647 w 158"/>
              <a:gd name="T25" fmla="*/ 2147483647 h 101"/>
              <a:gd name="T26" fmla="*/ 2147483647 w 158"/>
              <a:gd name="T27" fmla="*/ 2147483647 h 101"/>
              <a:gd name="T28" fmla="*/ 2147483647 w 158"/>
              <a:gd name="T29" fmla="*/ 2147483647 h 101"/>
              <a:gd name="T30" fmla="*/ 2147483647 w 158"/>
              <a:gd name="T31" fmla="*/ 2147483647 h 101"/>
              <a:gd name="T32" fmla="*/ 2147483647 w 158"/>
              <a:gd name="T33" fmla="*/ 2147483647 h 101"/>
              <a:gd name="T34" fmla="*/ 2147483647 w 158"/>
              <a:gd name="T35" fmla="*/ 2147483647 h 101"/>
              <a:gd name="T36" fmla="*/ 2147483647 w 158"/>
              <a:gd name="T37" fmla="*/ 2147483647 h 101"/>
              <a:gd name="T38" fmla="*/ 2147483647 w 158"/>
              <a:gd name="T39" fmla="*/ 2147483647 h 101"/>
              <a:gd name="T40" fmla="*/ 2147483647 w 158"/>
              <a:gd name="T41" fmla="*/ 2147483647 h 101"/>
              <a:gd name="T42" fmla="*/ 2147483647 w 158"/>
              <a:gd name="T43" fmla="*/ 2147483647 h 101"/>
              <a:gd name="T44" fmla="*/ 2147483647 w 158"/>
              <a:gd name="T45" fmla="*/ 2147483647 h 101"/>
              <a:gd name="T46" fmla="*/ 2147483647 w 158"/>
              <a:gd name="T47" fmla="*/ 2147483647 h 101"/>
              <a:gd name="T48" fmla="*/ 2147483647 w 158"/>
              <a:gd name="T49" fmla="*/ 2147483647 h 101"/>
              <a:gd name="T50" fmla="*/ 2147483647 w 158"/>
              <a:gd name="T51" fmla="*/ 2147483647 h 101"/>
              <a:gd name="T52" fmla="*/ 2147483647 w 158"/>
              <a:gd name="T53" fmla="*/ 2147483647 h 101"/>
              <a:gd name="T54" fmla="*/ 2147483647 w 158"/>
              <a:gd name="T55" fmla="*/ 2147483647 h 101"/>
              <a:gd name="T56" fmla="*/ 2147483647 w 158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8"/>
              <a:gd name="T88" fmla="*/ 0 h 101"/>
              <a:gd name="T89" fmla="*/ 158 w 158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8" h="101">
                <a:moveTo>
                  <a:pt x="0" y="51"/>
                </a:moveTo>
                <a:lnTo>
                  <a:pt x="6" y="34"/>
                </a:lnTo>
                <a:lnTo>
                  <a:pt x="10" y="23"/>
                </a:lnTo>
                <a:lnTo>
                  <a:pt x="16" y="11"/>
                </a:lnTo>
                <a:lnTo>
                  <a:pt x="19" y="5"/>
                </a:lnTo>
                <a:lnTo>
                  <a:pt x="25" y="2"/>
                </a:lnTo>
                <a:lnTo>
                  <a:pt x="31" y="0"/>
                </a:lnTo>
                <a:lnTo>
                  <a:pt x="35" y="0"/>
                </a:lnTo>
                <a:lnTo>
                  <a:pt x="40" y="2"/>
                </a:lnTo>
                <a:lnTo>
                  <a:pt x="46" y="5"/>
                </a:lnTo>
                <a:lnTo>
                  <a:pt x="50" y="11"/>
                </a:lnTo>
                <a:lnTo>
                  <a:pt x="56" y="19"/>
                </a:lnTo>
                <a:lnTo>
                  <a:pt x="61" y="26"/>
                </a:lnTo>
                <a:lnTo>
                  <a:pt x="69" y="43"/>
                </a:lnTo>
                <a:lnTo>
                  <a:pt x="78" y="63"/>
                </a:lnTo>
                <a:lnTo>
                  <a:pt x="86" y="78"/>
                </a:lnTo>
                <a:lnTo>
                  <a:pt x="96" y="89"/>
                </a:lnTo>
                <a:lnTo>
                  <a:pt x="101" y="93"/>
                </a:lnTo>
                <a:lnTo>
                  <a:pt x="107" y="99"/>
                </a:lnTo>
                <a:lnTo>
                  <a:pt x="113" y="101"/>
                </a:lnTo>
                <a:lnTo>
                  <a:pt x="118" y="101"/>
                </a:lnTo>
                <a:lnTo>
                  <a:pt x="124" y="101"/>
                </a:lnTo>
                <a:lnTo>
                  <a:pt x="130" y="99"/>
                </a:lnTo>
                <a:lnTo>
                  <a:pt x="136" y="93"/>
                </a:lnTo>
                <a:lnTo>
                  <a:pt x="141" y="87"/>
                </a:lnTo>
                <a:lnTo>
                  <a:pt x="145" y="80"/>
                </a:lnTo>
                <a:lnTo>
                  <a:pt x="151" y="70"/>
                </a:lnTo>
                <a:lnTo>
                  <a:pt x="155" y="55"/>
                </a:lnTo>
                <a:lnTo>
                  <a:pt x="158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69" name="Freeform 10"/>
          <p:cNvSpPr>
            <a:spLocks/>
          </p:cNvSpPr>
          <p:nvPr/>
        </p:nvSpPr>
        <p:spPr bwMode="auto">
          <a:xfrm>
            <a:off x="4319588" y="223520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2147483647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2147483647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w 156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1"/>
              <a:gd name="T92" fmla="*/ 156 w 156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1">
                <a:moveTo>
                  <a:pt x="0" y="52"/>
                </a:moveTo>
                <a:lnTo>
                  <a:pt x="4" y="35"/>
                </a:lnTo>
                <a:lnTo>
                  <a:pt x="10" y="23"/>
                </a:lnTo>
                <a:lnTo>
                  <a:pt x="14" y="12"/>
                </a:lnTo>
                <a:lnTo>
                  <a:pt x="19" y="6"/>
                </a:lnTo>
                <a:lnTo>
                  <a:pt x="25" y="2"/>
                </a:lnTo>
                <a:lnTo>
                  <a:pt x="29" y="0"/>
                </a:lnTo>
                <a:lnTo>
                  <a:pt x="35" y="0"/>
                </a:lnTo>
                <a:lnTo>
                  <a:pt x="40" y="2"/>
                </a:lnTo>
                <a:lnTo>
                  <a:pt x="44" y="6"/>
                </a:lnTo>
                <a:lnTo>
                  <a:pt x="50" y="12"/>
                </a:lnTo>
                <a:lnTo>
                  <a:pt x="56" y="20"/>
                </a:lnTo>
                <a:lnTo>
                  <a:pt x="59" y="27"/>
                </a:lnTo>
                <a:lnTo>
                  <a:pt x="71" y="44"/>
                </a:lnTo>
                <a:lnTo>
                  <a:pt x="80" y="63"/>
                </a:lnTo>
                <a:lnTo>
                  <a:pt x="86" y="79"/>
                </a:lnTo>
                <a:lnTo>
                  <a:pt x="96" y="90"/>
                </a:lnTo>
                <a:lnTo>
                  <a:pt x="101" y="94"/>
                </a:lnTo>
                <a:lnTo>
                  <a:pt x="107" y="99"/>
                </a:lnTo>
                <a:lnTo>
                  <a:pt x="113" y="101"/>
                </a:lnTo>
                <a:lnTo>
                  <a:pt x="118" y="101"/>
                </a:lnTo>
                <a:lnTo>
                  <a:pt x="124" y="101"/>
                </a:lnTo>
                <a:lnTo>
                  <a:pt x="130" y="99"/>
                </a:lnTo>
                <a:lnTo>
                  <a:pt x="136" y="94"/>
                </a:lnTo>
                <a:lnTo>
                  <a:pt x="139" y="88"/>
                </a:lnTo>
                <a:lnTo>
                  <a:pt x="145" y="80"/>
                </a:lnTo>
                <a:lnTo>
                  <a:pt x="149" y="71"/>
                </a:lnTo>
                <a:lnTo>
                  <a:pt x="155" y="56"/>
                </a:lnTo>
                <a:lnTo>
                  <a:pt x="156" y="40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0" name="Freeform 11"/>
          <p:cNvSpPr>
            <a:spLocks/>
          </p:cNvSpPr>
          <p:nvPr/>
        </p:nvSpPr>
        <p:spPr bwMode="auto">
          <a:xfrm>
            <a:off x="4344988" y="226060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2147483647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2147483647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1"/>
              <a:gd name="T89" fmla="*/ 156 w 15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1">
                <a:moveTo>
                  <a:pt x="0" y="51"/>
                </a:moveTo>
                <a:lnTo>
                  <a:pt x="3" y="34"/>
                </a:lnTo>
                <a:lnTo>
                  <a:pt x="9" y="23"/>
                </a:lnTo>
                <a:lnTo>
                  <a:pt x="13" y="11"/>
                </a:lnTo>
                <a:lnTo>
                  <a:pt x="19" y="5"/>
                </a:lnTo>
                <a:lnTo>
                  <a:pt x="24" y="2"/>
                </a:lnTo>
                <a:lnTo>
                  <a:pt x="28" y="0"/>
                </a:lnTo>
                <a:lnTo>
                  <a:pt x="34" y="0"/>
                </a:lnTo>
                <a:lnTo>
                  <a:pt x="40" y="2"/>
                </a:lnTo>
                <a:lnTo>
                  <a:pt x="43" y="5"/>
                </a:lnTo>
                <a:lnTo>
                  <a:pt x="49" y="11"/>
                </a:lnTo>
                <a:lnTo>
                  <a:pt x="55" y="19"/>
                </a:lnTo>
                <a:lnTo>
                  <a:pt x="59" y="26"/>
                </a:lnTo>
                <a:lnTo>
                  <a:pt x="70" y="43"/>
                </a:lnTo>
                <a:lnTo>
                  <a:pt x="80" y="63"/>
                </a:lnTo>
                <a:lnTo>
                  <a:pt x="85" y="78"/>
                </a:lnTo>
                <a:lnTo>
                  <a:pt x="95" y="89"/>
                </a:lnTo>
                <a:lnTo>
                  <a:pt x="100" y="93"/>
                </a:lnTo>
                <a:lnTo>
                  <a:pt x="106" y="99"/>
                </a:lnTo>
                <a:lnTo>
                  <a:pt x="112" y="101"/>
                </a:lnTo>
                <a:lnTo>
                  <a:pt x="118" y="101"/>
                </a:lnTo>
                <a:lnTo>
                  <a:pt x="123" y="101"/>
                </a:lnTo>
                <a:lnTo>
                  <a:pt x="129" y="99"/>
                </a:lnTo>
                <a:lnTo>
                  <a:pt x="135" y="93"/>
                </a:lnTo>
                <a:lnTo>
                  <a:pt x="139" y="87"/>
                </a:lnTo>
                <a:lnTo>
                  <a:pt x="144" y="80"/>
                </a:lnTo>
                <a:lnTo>
                  <a:pt x="148" y="70"/>
                </a:lnTo>
                <a:lnTo>
                  <a:pt x="154" y="55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1" name="Freeform 12"/>
          <p:cNvSpPr>
            <a:spLocks/>
          </p:cNvSpPr>
          <p:nvPr/>
        </p:nvSpPr>
        <p:spPr bwMode="auto">
          <a:xfrm>
            <a:off x="4565650" y="223520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2147483647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2147483647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w 156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1"/>
              <a:gd name="T92" fmla="*/ 156 w 156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1">
                <a:moveTo>
                  <a:pt x="0" y="52"/>
                </a:moveTo>
                <a:lnTo>
                  <a:pt x="5" y="35"/>
                </a:lnTo>
                <a:lnTo>
                  <a:pt x="9" y="23"/>
                </a:lnTo>
                <a:lnTo>
                  <a:pt x="15" y="12"/>
                </a:lnTo>
                <a:lnTo>
                  <a:pt x="19" y="6"/>
                </a:lnTo>
                <a:lnTo>
                  <a:pt x="24" y="2"/>
                </a:lnTo>
                <a:lnTo>
                  <a:pt x="28" y="0"/>
                </a:lnTo>
                <a:lnTo>
                  <a:pt x="34" y="0"/>
                </a:lnTo>
                <a:lnTo>
                  <a:pt x="40" y="2"/>
                </a:lnTo>
                <a:lnTo>
                  <a:pt x="43" y="6"/>
                </a:lnTo>
                <a:lnTo>
                  <a:pt x="49" y="12"/>
                </a:lnTo>
                <a:lnTo>
                  <a:pt x="55" y="20"/>
                </a:lnTo>
                <a:lnTo>
                  <a:pt x="59" y="27"/>
                </a:lnTo>
                <a:lnTo>
                  <a:pt x="68" y="44"/>
                </a:lnTo>
                <a:lnTo>
                  <a:pt x="78" y="63"/>
                </a:lnTo>
                <a:lnTo>
                  <a:pt x="85" y="79"/>
                </a:lnTo>
                <a:lnTo>
                  <a:pt x="95" y="90"/>
                </a:lnTo>
                <a:lnTo>
                  <a:pt x="100" y="94"/>
                </a:lnTo>
                <a:lnTo>
                  <a:pt x="106" y="99"/>
                </a:lnTo>
                <a:lnTo>
                  <a:pt x="112" y="101"/>
                </a:lnTo>
                <a:lnTo>
                  <a:pt x="118" y="101"/>
                </a:lnTo>
                <a:lnTo>
                  <a:pt x="123" y="101"/>
                </a:lnTo>
                <a:lnTo>
                  <a:pt x="129" y="99"/>
                </a:lnTo>
                <a:lnTo>
                  <a:pt x="133" y="94"/>
                </a:lnTo>
                <a:lnTo>
                  <a:pt x="140" y="88"/>
                </a:lnTo>
                <a:lnTo>
                  <a:pt x="144" y="80"/>
                </a:lnTo>
                <a:lnTo>
                  <a:pt x="148" y="71"/>
                </a:lnTo>
                <a:lnTo>
                  <a:pt x="154" y="56"/>
                </a:lnTo>
                <a:lnTo>
                  <a:pt x="156" y="40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2" name="Freeform 13"/>
          <p:cNvSpPr>
            <a:spLocks/>
          </p:cNvSpPr>
          <p:nvPr/>
        </p:nvSpPr>
        <p:spPr bwMode="auto">
          <a:xfrm>
            <a:off x="4589463" y="226060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2147483647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2147483647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1"/>
              <a:gd name="T89" fmla="*/ 156 w 15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1">
                <a:moveTo>
                  <a:pt x="0" y="51"/>
                </a:moveTo>
                <a:lnTo>
                  <a:pt x="5" y="34"/>
                </a:lnTo>
                <a:lnTo>
                  <a:pt x="9" y="23"/>
                </a:lnTo>
                <a:lnTo>
                  <a:pt x="15" y="11"/>
                </a:lnTo>
                <a:lnTo>
                  <a:pt x="19" y="5"/>
                </a:lnTo>
                <a:lnTo>
                  <a:pt x="25" y="2"/>
                </a:lnTo>
                <a:lnTo>
                  <a:pt x="28" y="0"/>
                </a:lnTo>
                <a:lnTo>
                  <a:pt x="34" y="0"/>
                </a:lnTo>
                <a:lnTo>
                  <a:pt x="40" y="2"/>
                </a:lnTo>
                <a:lnTo>
                  <a:pt x="44" y="5"/>
                </a:lnTo>
                <a:lnTo>
                  <a:pt x="49" y="11"/>
                </a:lnTo>
                <a:lnTo>
                  <a:pt x="55" y="19"/>
                </a:lnTo>
                <a:lnTo>
                  <a:pt x="59" y="26"/>
                </a:lnTo>
                <a:lnTo>
                  <a:pt x="68" y="43"/>
                </a:lnTo>
                <a:lnTo>
                  <a:pt x="78" y="63"/>
                </a:lnTo>
                <a:lnTo>
                  <a:pt x="85" y="78"/>
                </a:lnTo>
                <a:lnTo>
                  <a:pt x="95" y="89"/>
                </a:lnTo>
                <a:lnTo>
                  <a:pt x="101" y="93"/>
                </a:lnTo>
                <a:lnTo>
                  <a:pt x="106" y="99"/>
                </a:lnTo>
                <a:lnTo>
                  <a:pt x="112" y="101"/>
                </a:lnTo>
                <a:lnTo>
                  <a:pt x="118" y="101"/>
                </a:lnTo>
                <a:lnTo>
                  <a:pt x="124" y="101"/>
                </a:lnTo>
                <a:lnTo>
                  <a:pt x="129" y="99"/>
                </a:lnTo>
                <a:lnTo>
                  <a:pt x="133" y="93"/>
                </a:lnTo>
                <a:lnTo>
                  <a:pt x="141" y="87"/>
                </a:lnTo>
                <a:lnTo>
                  <a:pt x="144" y="80"/>
                </a:lnTo>
                <a:lnTo>
                  <a:pt x="148" y="70"/>
                </a:lnTo>
                <a:lnTo>
                  <a:pt x="154" y="55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3" name="Freeform 14"/>
          <p:cNvSpPr>
            <a:spLocks/>
          </p:cNvSpPr>
          <p:nvPr/>
        </p:nvSpPr>
        <p:spPr bwMode="auto">
          <a:xfrm>
            <a:off x="4810125" y="2230438"/>
            <a:ext cx="250825" cy="161925"/>
          </a:xfrm>
          <a:custGeom>
            <a:avLst/>
            <a:gdLst>
              <a:gd name="T0" fmla="*/ 0 w 158"/>
              <a:gd name="T1" fmla="*/ 2147483647 h 102"/>
              <a:gd name="T2" fmla="*/ 2147483647 w 158"/>
              <a:gd name="T3" fmla="*/ 2147483647 h 102"/>
              <a:gd name="T4" fmla="*/ 2147483647 w 158"/>
              <a:gd name="T5" fmla="*/ 2147483647 h 102"/>
              <a:gd name="T6" fmla="*/ 2147483647 w 158"/>
              <a:gd name="T7" fmla="*/ 2147483647 h 102"/>
              <a:gd name="T8" fmla="*/ 2147483647 w 158"/>
              <a:gd name="T9" fmla="*/ 2147483647 h 102"/>
              <a:gd name="T10" fmla="*/ 2147483647 w 158"/>
              <a:gd name="T11" fmla="*/ 2147483647 h 102"/>
              <a:gd name="T12" fmla="*/ 2147483647 w 158"/>
              <a:gd name="T13" fmla="*/ 0 h 102"/>
              <a:gd name="T14" fmla="*/ 2147483647 w 158"/>
              <a:gd name="T15" fmla="*/ 0 h 102"/>
              <a:gd name="T16" fmla="*/ 2147483647 w 158"/>
              <a:gd name="T17" fmla="*/ 2147483647 h 102"/>
              <a:gd name="T18" fmla="*/ 2147483647 w 158"/>
              <a:gd name="T19" fmla="*/ 2147483647 h 102"/>
              <a:gd name="T20" fmla="*/ 2147483647 w 158"/>
              <a:gd name="T21" fmla="*/ 2147483647 h 102"/>
              <a:gd name="T22" fmla="*/ 2147483647 w 158"/>
              <a:gd name="T23" fmla="*/ 2147483647 h 102"/>
              <a:gd name="T24" fmla="*/ 2147483647 w 158"/>
              <a:gd name="T25" fmla="*/ 2147483647 h 102"/>
              <a:gd name="T26" fmla="*/ 2147483647 w 158"/>
              <a:gd name="T27" fmla="*/ 2147483647 h 102"/>
              <a:gd name="T28" fmla="*/ 2147483647 w 158"/>
              <a:gd name="T29" fmla="*/ 2147483647 h 102"/>
              <a:gd name="T30" fmla="*/ 2147483647 w 158"/>
              <a:gd name="T31" fmla="*/ 2147483647 h 102"/>
              <a:gd name="T32" fmla="*/ 2147483647 w 158"/>
              <a:gd name="T33" fmla="*/ 2147483647 h 102"/>
              <a:gd name="T34" fmla="*/ 2147483647 w 158"/>
              <a:gd name="T35" fmla="*/ 2147483647 h 102"/>
              <a:gd name="T36" fmla="*/ 2147483647 w 158"/>
              <a:gd name="T37" fmla="*/ 2147483647 h 102"/>
              <a:gd name="T38" fmla="*/ 2147483647 w 158"/>
              <a:gd name="T39" fmla="*/ 2147483647 h 102"/>
              <a:gd name="T40" fmla="*/ 2147483647 w 158"/>
              <a:gd name="T41" fmla="*/ 2147483647 h 102"/>
              <a:gd name="T42" fmla="*/ 2147483647 w 158"/>
              <a:gd name="T43" fmla="*/ 2147483647 h 102"/>
              <a:gd name="T44" fmla="*/ 2147483647 w 158"/>
              <a:gd name="T45" fmla="*/ 2147483647 h 102"/>
              <a:gd name="T46" fmla="*/ 2147483647 w 158"/>
              <a:gd name="T47" fmla="*/ 2147483647 h 102"/>
              <a:gd name="T48" fmla="*/ 2147483647 w 158"/>
              <a:gd name="T49" fmla="*/ 2147483647 h 102"/>
              <a:gd name="T50" fmla="*/ 2147483647 w 158"/>
              <a:gd name="T51" fmla="*/ 2147483647 h 102"/>
              <a:gd name="T52" fmla="*/ 2147483647 w 158"/>
              <a:gd name="T53" fmla="*/ 2147483647 h 102"/>
              <a:gd name="T54" fmla="*/ 2147483647 w 158"/>
              <a:gd name="T55" fmla="*/ 2147483647 h 102"/>
              <a:gd name="T56" fmla="*/ 2147483647 w 158"/>
              <a:gd name="T57" fmla="*/ 2147483647 h 102"/>
              <a:gd name="T58" fmla="*/ 0 w 158"/>
              <a:gd name="T59" fmla="*/ 2147483647 h 1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8"/>
              <a:gd name="T91" fmla="*/ 0 h 102"/>
              <a:gd name="T92" fmla="*/ 158 w 158"/>
              <a:gd name="T93" fmla="*/ 102 h 10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8" h="102">
                <a:moveTo>
                  <a:pt x="0" y="51"/>
                </a:moveTo>
                <a:lnTo>
                  <a:pt x="4" y="36"/>
                </a:lnTo>
                <a:lnTo>
                  <a:pt x="9" y="23"/>
                </a:lnTo>
                <a:lnTo>
                  <a:pt x="15" y="13"/>
                </a:lnTo>
                <a:lnTo>
                  <a:pt x="19" y="7"/>
                </a:lnTo>
                <a:lnTo>
                  <a:pt x="25" y="2"/>
                </a:lnTo>
                <a:lnTo>
                  <a:pt x="30" y="0"/>
                </a:lnTo>
                <a:lnTo>
                  <a:pt x="34" y="0"/>
                </a:lnTo>
                <a:lnTo>
                  <a:pt x="40" y="2"/>
                </a:lnTo>
                <a:lnTo>
                  <a:pt x="45" y="7"/>
                </a:lnTo>
                <a:lnTo>
                  <a:pt x="49" y="13"/>
                </a:lnTo>
                <a:lnTo>
                  <a:pt x="55" y="19"/>
                </a:lnTo>
                <a:lnTo>
                  <a:pt x="61" y="26"/>
                </a:lnTo>
                <a:lnTo>
                  <a:pt x="68" y="43"/>
                </a:lnTo>
                <a:lnTo>
                  <a:pt x="78" y="64"/>
                </a:lnTo>
                <a:lnTo>
                  <a:pt x="85" y="78"/>
                </a:lnTo>
                <a:lnTo>
                  <a:pt x="95" y="89"/>
                </a:lnTo>
                <a:lnTo>
                  <a:pt x="101" y="95"/>
                </a:lnTo>
                <a:lnTo>
                  <a:pt x="106" y="99"/>
                </a:lnTo>
                <a:lnTo>
                  <a:pt x="112" y="101"/>
                </a:lnTo>
                <a:lnTo>
                  <a:pt x="118" y="102"/>
                </a:lnTo>
                <a:lnTo>
                  <a:pt x="124" y="102"/>
                </a:lnTo>
                <a:lnTo>
                  <a:pt x="129" y="99"/>
                </a:lnTo>
                <a:lnTo>
                  <a:pt x="135" y="95"/>
                </a:lnTo>
                <a:lnTo>
                  <a:pt x="141" y="89"/>
                </a:lnTo>
                <a:lnTo>
                  <a:pt x="144" y="82"/>
                </a:lnTo>
                <a:lnTo>
                  <a:pt x="150" y="70"/>
                </a:lnTo>
                <a:lnTo>
                  <a:pt x="152" y="57"/>
                </a:lnTo>
                <a:lnTo>
                  <a:pt x="158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4" name="Freeform 15"/>
          <p:cNvSpPr>
            <a:spLocks/>
          </p:cNvSpPr>
          <p:nvPr/>
        </p:nvSpPr>
        <p:spPr bwMode="auto">
          <a:xfrm>
            <a:off x="4833938" y="2254250"/>
            <a:ext cx="250825" cy="163513"/>
          </a:xfrm>
          <a:custGeom>
            <a:avLst/>
            <a:gdLst>
              <a:gd name="T0" fmla="*/ 0 w 158"/>
              <a:gd name="T1" fmla="*/ 2147483647 h 103"/>
              <a:gd name="T2" fmla="*/ 2147483647 w 158"/>
              <a:gd name="T3" fmla="*/ 2147483647 h 103"/>
              <a:gd name="T4" fmla="*/ 2147483647 w 158"/>
              <a:gd name="T5" fmla="*/ 2147483647 h 103"/>
              <a:gd name="T6" fmla="*/ 2147483647 w 158"/>
              <a:gd name="T7" fmla="*/ 2147483647 h 103"/>
              <a:gd name="T8" fmla="*/ 2147483647 w 158"/>
              <a:gd name="T9" fmla="*/ 2147483647 h 103"/>
              <a:gd name="T10" fmla="*/ 2147483647 w 158"/>
              <a:gd name="T11" fmla="*/ 2147483647 h 103"/>
              <a:gd name="T12" fmla="*/ 2147483647 w 158"/>
              <a:gd name="T13" fmla="*/ 0 h 103"/>
              <a:gd name="T14" fmla="*/ 2147483647 w 158"/>
              <a:gd name="T15" fmla="*/ 0 h 103"/>
              <a:gd name="T16" fmla="*/ 2147483647 w 158"/>
              <a:gd name="T17" fmla="*/ 2147483647 h 103"/>
              <a:gd name="T18" fmla="*/ 2147483647 w 158"/>
              <a:gd name="T19" fmla="*/ 2147483647 h 103"/>
              <a:gd name="T20" fmla="*/ 2147483647 w 158"/>
              <a:gd name="T21" fmla="*/ 2147483647 h 103"/>
              <a:gd name="T22" fmla="*/ 2147483647 w 158"/>
              <a:gd name="T23" fmla="*/ 2147483647 h 103"/>
              <a:gd name="T24" fmla="*/ 2147483647 w 158"/>
              <a:gd name="T25" fmla="*/ 2147483647 h 103"/>
              <a:gd name="T26" fmla="*/ 2147483647 w 158"/>
              <a:gd name="T27" fmla="*/ 2147483647 h 103"/>
              <a:gd name="T28" fmla="*/ 2147483647 w 158"/>
              <a:gd name="T29" fmla="*/ 2147483647 h 103"/>
              <a:gd name="T30" fmla="*/ 2147483647 w 158"/>
              <a:gd name="T31" fmla="*/ 2147483647 h 103"/>
              <a:gd name="T32" fmla="*/ 2147483647 w 158"/>
              <a:gd name="T33" fmla="*/ 2147483647 h 103"/>
              <a:gd name="T34" fmla="*/ 2147483647 w 158"/>
              <a:gd name="T35" fmla="*/ 2147483647 h 103"/>
              <a:gd name="T36" fmla="*/ 2147483647 w 158"/>
              <a:gd name="T37" fmla="*/ 2147483647 h 103"/>
              <a:gd name="T38" fmla="*/ 2147483647 w 158"/>
              <a:gd name="T39" fmla="*/ 2147483647 h 103"/>
              <a:gd name="T40" fmla="*/ 2147483647 w 158"/>
              <a:gd name="T41" fmla="*/ 2147483647 h 103"/>
              <a:gd name="T42" fmla="*/ 2147483647 w 158"/>
              <a:gd name="T43" fmla="*/ 2147483647 h 103"/>
              <a:gd name="T44" fmla="*/ 2147483647 w 158"/>
              <a:gd name="T45" fmla="*/ 2147483647 h 103"/>
              <a:gd name="T46" fmla="*/ 2147483647 w 158"/>
              <a:gd name="T47" fmla="*/ 2147483647 h 103"/>
              <a:gd name="T48" fmla="*/ 2147483647 w 158"/>
              <a:gd name="T49" fmla="*/ 2147483647 h 103"/>
              <a:gd name="T50" fmla="*/ 2147483647 w 158"/>
              <a:gd name="T51" fmla="*/ 2147483647 h 103"/>
              <a:gd name="T52" fmla="*/ 2147483647 w 158"/>
              <a:gd name="T53" fmla="*/ 2147483647 h 103"/>
              <a:gd name="T54" fmla="*/ 2147483647 w 158"/>
              <a:gd name="T55" fmla="*/ 2147483647 h 103"/>
              <a:gd name="T56" fmla="*/ 2147483647 w 158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8"/>
              <a:gd name="T88" fmla="*/ 0 h 103"/>
              <a:gd name="T89" fmla="*/ 158 w 158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8" h="103">
                <a:moveTo>
                  <a:pt x="0" y="51"/>
                </a:moveTo>
                <a:lnTo>
                  <a:pt x="4" y="36"/>
                </a:lnTo>
                <a:lnTo>
                  <a:pt x="10" y="23"/>
                </a:lnTo>
                <a:lnTo>
                  <a:pt x="15" y="13"/>
                </a:lnTo>
                <a:lnTo>
                  <a:pt x="19" y="8"/>
                </a:lnTo>
                <a:lnTo>
                  <a:pt x="25" y="2"/>
                </a:lnTo>
                <a:lnTo>
                  <a:pt x="30" y="0"/>
                </a:lnTo>
                <a:lnTo>
                  <a:pt x="34" y="0"/>
                </a:lnTo>
                <a:lnTo>
                  <a:pt x="40" y="2"/>
                </a:lnTo>
                <a:lnTo>
                  <a:pt x="46" y="8"/>
                </a:lnTo>
                <a:lnTo>
                  <a:pt x="49" y="13"/>
                </a:lnTo>
                <a:lnTo>
                  <a:pt x="55" y="19"/>
                </a:lnTo>
                <a:lnTo>
                  <a:pt x="61" y="27"/>
                </a:lnTo>
                <a:lnTo>
                  <a:pt x="69" y="44"/>
                </a:lnTo>
                <a:lnTo>
                  <a:pt x="78" y="65"/>
                </a:lnTo>
                <a:lnTo>
                  <a:pt x="86" y="78"/>
                </a:lnTo>
                <a:lnTo>
                  <a:pt x="95" y="89"/>
                </a:lnTo>
                <a:lnTo>
                  <a:pt x="101" y="95"/>
                </a:lnTo>
                <a:lnTo>
                  <a:pt x="107" y="99"/>
                </a:lnTo>
                <a:lnTo>
                  <a:pt x="112" y="101"/>
                </a:lnTo>
                <a:lnTo>
                  <a:pt x="118" y="103"/>
                </a:lnTo>
                <a:lnTo>
                  <a:pt x="124" y="103"/>
                </a:lnTo>
                <a:lnTo>
                  <a:pt x="129" y="99"/>
                </a:lnTo>
                <a:lnTo>
                  <a:pt x="135" y="95"/>
                </a:lnTo>
                <a:lnTo>
                  <a:pt x="141" y="89"/>
                </a:lnTo>
                <a:lnTo>
                  <a:pt x="145" y="82"/>
                </a:lnTo>
                <a:lnTo>
                  <a:pt x="150" y="70"/>
                </a:lnTo>
                <a:lnTo>
                  <a:pt x="152" y="57"/>
                </a:lnTo>
                <a:lnTo>
                  <a:pt x="158" y="40"/>
                </a:lnTo>
              </a:path>
            </a:pathLst>
          </a:custGeom>
          <a:noFill/>
          <a:ln w="476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5" name="Freeform 16"/>
          <p:cNvSpPr>
            <a:spLocks/>
          </p:cNvSpPr>
          <p:nvPr/>
        </p:nvSpPr>
        <p:spPr bwMode="auto">
          <a:xfrm>
            <a:off x="5054600" y="2230438"/>
            <a:ext cx="247650" cy="161925"/>
          </a:xfrm>
          <a:custGeom>
            <a:avLst/>
            <a:gdLst>
              <a:gd name="T0" fmla="*/ 0 w 156"/>
              <a:gd name="T1" fmla="*/ 2147483647 h 102"/>
              <a:gd name="T2" fmla="*/ 2147483647 w 156"/>
              <a:gd name="T3" fmla="*/ 2147483647 h 102"/>
              <a:gd name="T4" fmla="*/ 2147483647 w 156"/>
              <a:gd name="T5" fmla="*/ 2147483647 h 102"/>
              <a:gd name="T6" fmla="*/ 2147483647 w 156"/>
              <a:gd name="T7" fmla="*/ 2147483647 h 102"/>
              <a:gd name="T8" fmla="*/ 2147483647 w 156"/>
              <a:gd name="T9" fmla="*/ 2147483647 h 102"/>
              <a:gd name="T10" fmla="*/ 2147483647 w 156"/>
              <a:gd name="T11" fmla="*/ 2147483647 h 102"/>
              <a:gd name="T12" fmla="*/ 2147483647 w 156"/>
              <a:gd name="T13" fmla="*/ 0 h 102"/>
              <a:gd name="T14" fmla="*/ 2147483647 w 156"/>
              <a:gd name="T15" fmla="*/ 0 h 102"/>
              <a:gd name="T16" fmla="*/ 2147483647 w 156"/>
              <a:gd name="T17" fmla="*/ 2147483647 h 102"/>
              <a:gd name="T18" fmla="*/ 2147483647 w 156"/>
              <a:gd name="T19" fmla="*/ 2147483647 h 102"/>
              <a:gd name="T20" fmla="*/ 2147483647 w 156"/>
              <a:gd name="T21" fmla="*/ 2147483647 h 102"/>
              <a:gd name="T22" fmla="*/ 2147483647 w 156"/>
              <a:gd name="T23" fmla="*/ 2147483647 h 102"/>
              <a:gd name="T24" fmla="*/ 2147483647 w 156"/>
              <a:gd name="T25" fmla="*/ 2147483647 h 102"/>
              <a:gd name="T26" fmla="*/ 2147483647 w 156"/>
              <a:gd name="T27" fmla="*/ 2147483647 h 102"/>
              <a:gd name="T28" fmla="*/ 2147483647 w 156"/>
              <a:gd name="T29" fmla="*/ 2147483647 h 102"/>
              <a:gd name="T30" fmla="*/ 2147483647 w 156"/>
              <a:gd name="T31" fmla="*/ 2147483647 h 102"/>
              <a:gd name="T32" fmla="*/ 2147483647 w 156"/>
              <a:gd name="T33" fmla="*/ 2147483647 h 102"/>
              <a:gd name="T34" fmla="*/ 2147483647 w 156"/>
              <a:gd name="T35" fmla="*/ 2147483647 h 102"/>
              <a:gd name="T36" fmla="*/ 2147483647 w 156"/>
              <a:gd name="T37" fmla="*/ 2147483647 h 102"/>
              <a:gd name="T38" fmla="*/ 2147483647 w 156"/>
              <a:gd name="T39" fmla="*/ 2147483647 h 102"/>
              <a:gd name="T40" fmla="*/ 2147483647 w 156"/>
              <a:gd name="T41" fmla="*/ 2147483647 h 102"/>
              <a:gd name="T42" fmla="*/ 2147483647 w 156"/>
              <a:gd name="T43" fmla="*/ 2147483647 h 102"/>
              <a:gd name="T44" fmla="*/ 2147483647 w 156"/>
              <a:gd name="T45" fmla="*/ 2147483647 h 102"/>
              <a:gd name="T46" fmla="*/ 2147483647 w 156"/>
              <a:gd name="T47" fmla="*/ 2147483647 h 102"/>
              <a:gd name="T48" fmla="*/ 2147483647 w 156"/>
              <a:gd name="T49" fmla="*/ 2147483647 h 102"/>
              <a:gd name="T50" fmla="*/ 2147483647 w 156"/>
              <a:gd name="T51" fmla="*/ 2147483647 h 102"/>
              <a:gd name="T52" fmla="*/ 2147483647 w 156"/>
              <a:gd name="T53" fmla="*/ 2147483647 h 102"/>
              <a:gd name="T54" fmla="*/ 2147483647 w 156"/>
              <a:gd name="T55" fmla="*/ 2147483647 h 102"/>
              <a:gd name="T56" fmla="*/ 2147483647 w 156"/>
              <a:gd name="T57" fmla="*/ 2147483647 h 102"/>
              <a:gd name="T58" fmla="*/ 0 w 156"/>
              <a:gd name="T59" fmla="*/ 2147483647 h 1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2"/>
              <a:gd name="T92" fmla="*/ 156 w 156"/>
              <a:gd name="T93" fmla="*/ 102 h 10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2">
                <a:moveTo>
                  <a:pt x="0" y="51"/>
                </a:moveTo>
                <a:lnTo>
                  <a:pt x="6" y="36"/>
                </a:lnTo>
                <a:lnTo>
                  <a:pt x="10" y="23"/>
                </a:lnTo>
                <a:lnTo>
                  <a:pt x="13" y="13"/>
                </a:lnTo>
                <a:lnTo>
                  <a:pt x="19" y="7"/>
                </a:lnTo>
                <a:lnTo>
                  <a:pt x="25" y="2"/>
                </a:lnTo>
                <a:lnTo>
                  <a:pt x="29" y="0"/>
                </a:lnTo>
                <a:lnTo>
                  <a:pt x="34" y="0"/>
                </a:lnTo>
                <a:lnTo>
                  <a:pt x="40" y="2"/>
                </a:lnTo>
                <a:lnTo>
                  <a:pt x="44" y="7"/>
                </a:lnTo>
                <a:lnTo>
                  <a:pt x="49" y="13"/>
                </a:lnTo>
                <a:lnTo>
                  <a:pt x="55" y="19"/>
                </a:lnTo>
                <a:lnTo>
                  <a:pt x="59" y="26"/>
                </a:lnTo>
                <a:lnTo>
                  <a:pt x="70" y="43"/>
                </a:lnTo>
                <a:lnTo>
                  <a:pt x="80" y="64"/>
                </a:lnTo>
                <a:lnTo>
                  <a:pt x="88" y="78"/>
                </a:lnTo>
                <a:lnTo>
                  <a:pt x="95" y="89"/>
                </a:lnTo>
                <a:lnTo>
                  <a:pt x="101" y="95"/>
                </a:lnTo>
                <a:lnTo>
                  <a:pt x="107" y="99"/>
                </a:lnTo>
                <a:lnTo>
                  <a:pt x="112" y="101"/>
                </a:lnTo>
                <a:lnTo>
                  <a:pt x="116" y="102"/>
                </a:lnTo>
                <a:lnTo>
                  <a:pt x="124" y="102"/>
                </a:lnTo>
                <a:lnTo>
                  <a:pt x="129" y="99"/>
                </a:lnTo>
                <a:lnTo>
                  <a:pt x="135" y="95"/>
                </a:lnTo>
                <a:lnTo>
                  <a:pt x="139" y="89"/>
                </a:lnTo>
                <a:lnTo>
                  <a:pt x="145" y="82"/>
                </a:lnTo>
                <a:lnTo>
                  <a:pt x="148" y="70"/>
                </a:lnTo>
                <a:lnTo>
                  <a:pt x="154" y="57"/>
                </a:lnTo>
                <a:lnTo>
                  <a:pt x="156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6" name="Freeform 17"/>
          <p:cNvSpPr>
            <a:spLocks/>
          </p:cNvSpPr>
          <p:nvPr/>
        </p:nvSpPr>
        <p:spPr bwMode="auto">
          <a:xfrm>
            <a:off x="5078413" y="2238375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1"/>
                </a:moveTo>
                <a:lnTo>
                  <a:pt x="6" y="36"/>
                </a:lnTo>
                <a:lnTo>
                  <a:pt x="10" y="23"/>
                </a:lnTo>
                <a:lnTo>
                  <a:pt x="14" y="13"/>
                </a:lnTo>
                <a:lnTo>
                  <a:pt x="19" y="8"/>
                </a:lnTo>
                <a:lnTo>
                  <a:pt x="25" y="2"/>
                </a:lnTo>
                <a:lnTo>
                  <a:pt x="29" y="0"/>
                </a:lnTo>
                <a:lnTo>
                  <a:pt x="34" y="0"/>
                </a:lnTo>
                <a:lnTo>
                  <a:pt x="40" y="2"/>
                </a:lnTo>
                <a:lnTo>
                  <a:pt x="44" y="8"/>
                </a:lnTo>
                <a:lnTo>
                  <a:pt x="50" y="13"/>
                </a:lnTo>
                <a:lnTo>
                  <a:pt x="55" y="19"/>
                </a:lnTo>
                <a:lnTo>
                  <a:pt x="59" y="27"/>
                </a:lnTo>
                <a:lnTo>
                  <a:pt x="71" y="44"/>
                </a:lnTo>
                <a:lnTo>
                  <a:pt x="80" y="65"/>
                </a:lnTo>
                <a:lnTo>
                  <a:pt x="88" y="78"/>
                </a:lnTo>
                <a:lnTo>
                  <a:pt x="95" y="89"/>
                </a:lnTo>
                <a:lnTo>
                  <a:pt x="101" y="95"/>
                </a:lnTo>
                <a:lnTo>
                  <a:pt x="107" y="99"/>
                </a:lnTo>
                <a:lnTo>
                  <a:pt x="113" y="101"/>
                </a:lnTo>
                <a:lnTo>
                  <a:pt x="116" y="103"/>
                </a:lnTo>
                <a:lnTo>
                  <a:pt x="124" y="103"/>
                </a:lnTo>
                <a:lnTo>
                  <a:pt x="130" y="99"/>
                </a:lnTo>
                <a:lnTo>
                  <a:pt x="135" y="95"/>
                </a:lnTo>
                <a:lnTo>
                  <a:pt x="139" y="89"/>
                </a:lnTo>
                <a:lnTo>
                  <a:pt x="145" y="82"/>
                </a:lnTo>
                <a:lnTo>
                  <a:pt x="149" y="70"/>
                </a:lnTo>
                <a:lnTo>
                  <a:pt x="154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7" name="Freeform 18"/>
          <p:cNvSpPr>
            <a:spLocks/>
          </p:cNvSpPr>
          <p:nvPr/>
        </p:nvSpPr>
        <p:spPr bwMode="auto">
          <a:xfrm>
            <a:off x="5299075" y="2230438"/>
            <a:ext cx="247650" cy="161925"/>
          </a:xfrm>
          <a:custGeom>
            <a:avLst/>
            <a:gdLst>
              <a:gd name="T0" fmla="*/ 0 w 156"/>
              <a:gd name="T1" fmla="*/ 2147483647 h 102"/>
              <a:gd name="T2" fmla="*/ 2147483647 w 156"/>
              <a:gd name="T3" fmla="*/ 2147483647 h 102"/>
              <a:gd name="T4" fmla="*/ 2147483647 w 156"/>
              <a:gd name="T5" fmla="*/ 2147483647 h 102"/>
              <a:gd name="T6" fmla="*/ 2147483647 w 156"/>
              <a:gd name="T7" fmla="*/ 2147483647 h 102"/>
              <a:gd name="T8" fmla="*/ 2147483647 w 156"/>
              <a:gd name="T9" fmla="*/ 2147483647 h 102"/>
              <a:gd name="T10" fmla="*/ 2147483647 w 156"/>
              <a:gd name="T11" fmla="*/ 2147483647 h 102"/>
              <a:gd name="T12" fmla="*/ 2147483647 w 156"/>
              <a:gd name="T13" fmla="*/ 0 h 102"/>
              <a:gd name="T14" fmla="*/ 2147483647 w 156"/>
              <a:gd name="T15" fmla="*/ 0 h 102"/>
              <a:gd name="T16" fmla="*/ 2147483647 w 156"/>
              <a:gd name="T17" fmla="*/ 2147483647 h 102"/>
              <a:gd name="T18" fmla="*/ 2147483647 w 156"/>
              <a:gd name="T19" fmla="*/ 2147483647 h 102"/>
              <a:gd name="T20" fmla="*/ 2147483647 w 156"/>
              <a:gd name="T21" fmla="*/ 2147483647 h 102"/>
              <a:gd name="T22" fmla="*/ 2147483647 w 156"/>
              <a:gd name="T23" fmla="*/ 2147483647 h 102"/>
              <a:gd name="T24" fmla="*/ 2147483647 w 156"/>
              <a:gd name="T25" fmla="*/ 2147483647 h 102"/>
              <a:gd name="T26" fmla="*/ 2147483647 w 156"/>
              <a:gd name="T27" fmla="*/ 2147483647 h 102"/>
              <a:gd name="T28" fmla="*/ 2147483647 w 156"/>
              <a:gd name="T29" fmla="*/ 2147483647 h 102"/>
              <a:gd name="T30" fmla="*/ 2147483647 w 156"/>
              <a:gd name="T31" fmla="*/ 2147483647 h 102"/>
              <a:gd name="T32" fmla="*/ 2147483647 w 156"/>
              <a:gd name="T33" fmla="*/ 2147483647 h 102"/>
              <a:gd name="T34" fmla="*/ 2147483647 w 156"/>
              <a:gd name="T35" fmla="*/ 2147483647 h 102"/>
              <a:gd name="T36" fmla="*/ 2147483647 w 156"/>
              <a:gd name="T37" fmla="*/ 2147483647 h 102"/>
              <a:gd name="T38" fmla="*/ 2147483647 w 156"/>
              <a:gd name="T39" fmla="*/ 2147483647 h 102"/>
              <a:gd name="T40" fmla="*/ 2147483647 w 156"/>
              <a:gd name="T41" fmla="*/ 2147483647 h 102"/>
              <a:gd name="T42" fmla="*/ 2147483647 w 156"/>
              <a:gd name="T43" fmla="*/ 2147483647 h 102"/>
              <a:gd name="T44" fmla="*/ 2147483647 w 156"/>
              <a:gd name="T45" fmla="*/ 2147483647 h 102"/>
              <a:gd name="T46" fmla="*/ 2147483647 w 156"/>
              <a:gd name="T47" fmla="*/ 2147483647 h 102"/>
              <a:gd name="T48" fmla="*/ 2147483647 w 156"/>
              <a:gd name="T49" fmla="*/ 2147483647 h 102"/>
              <a:gd name="T50" fmla="*/ 2147483647 w 156"/>
              <a:gd name="T51" fmla="*/ 2147483647 h 102"/>
              <a:gd name="T52" fmla="*/ 2147483647 w 156"/>
              <a:gd name="T53" fmla="*/ 2147483647 h 102"/>
              <a:gd name="T54" fmla="*/ 2147483647 w 156"/>
              <a:gd name="T55" fmla="*/ 2147483647 h 102"/>
              <a:gd name="T56" fmla="*/ 2147483647 w 156"/>
              <a:gd name="T57" fmla="*/ 2147483647 h 102"/>
              <a:gd name="T58" fmla="*/ 0 w 156"/>
              <a:gd name="T59" fmla="*/ 2147483647 h 1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2"/>
              <a:gd name="T92" fmla="*/ 156 w 156"/>
              <a:gd name="T93" fmla="*/ 102 h 10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2">
                <a:moveTo>
                  <a:pt x="0" y="51"/>
                </a:moveTo>
                <a:lnTo>
                  <a:pt x="6" y="36"/>
                </a:lnTo>
                <a:lnTo>
                  <a:pt x="10" y="23"/>
                </a:lnTo>
                <a:lnTo>
                  <a:pt x="15" y="13"/>
                </a:lnTo>
                <a:lnTo>
                  <a:pt x="19" y="7"/>
                </a:lnTo>
                <a:lnTo>
                  <a:pt x="25" y="2"/>
                </a:lnTo>
                <a:lnTo>
                  <a:pt x="31" y="0"/>
                </a:lnTo>
                <a:lnTo>
                  <a:pt x="34" y="0"/>
                </a:lnTo>
                <a:lnTo>
                  <a:pt x="40" y="2"/>
                </a:lnTo>
                <a:lnTo>
                  <a:pt x="46" y="7"/>
                </a:lnTo>
                <a:lnTo>
                  <a:pt x="50" y="13"/>
                </a:lnTo>
                <a:lnTo>
                  <a:pt x="55" y="19"/>
                </a:lnTo>
                <a:lnTo>
                  <a:pt x="59" y="26"/>
                </a:lnTo>
                <a:lnTo>
                  <a:pt x="69" y="43"/>
                </a:lnTo>
                <a:lnTo>
                  <a:pt x="78" y="64"/>
                </a:lnTo>
                <a:lnTo>
                  <a:pt x="86" y="78"/>
                </a:lnTo>
                <a:lnTo>
                  <a:pt x="95" y="89"/>
                </a:lnTo>
                <a:lnTo>
                  <a:pt x="101" y="95"/>
                </a:lnTo>
                <a:lnTo>
                  <a:pt x="105" y="99"/>
                </a:lnTo>
                <a:lnTo>
                  <a:pt x="113" y="101"/>
                </a:lnTo>
                <a:lnTo>
                  <a:pt x="118" y="102"/>
                </a:lnTo>
                <a:lnTo>
                  <a:pt x="124" y="102"/>
                </a:lnTo>
                <a:lnTo>
                  <a:pt x="130" y="99"/>
                </a:lnTo>
                <a:lnTo>
                  <a:pt x="135" y="95"/>
                </a:lnTo>
                <a:lnTo>
                  <a:pt x="141" y="89"/>
                </a:lnTo>
                <a:lnTo>
                  <a:pt x="145" y="82"/>
                </a:lnTo>
                <a:lnTo>
                  <a:pt x="149" y="70"/>
                </a:lnTo>
                <a:lnTo>
                  <a:pt x="154" y="57"/>
                </a:lnTo>
                <a:lnTo>
                  <a:pt x="156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8" name="Freeform 19"/>
          <p:cNvSpPr>
            <a:spLocks/>
          </p:cNvSpPr>
          <p:nvPr/>
        </p:nvSpPr>
        <p:spPr bwMode="auto">
          <a:xfrm>
            <a:off x="5322888" y="2254250"/>
            <a:ext cx="249237" cy="163513"/>
          </a:xfrm>
          <a:custGeom>
            <a:avLst/>
            <a:gdLst>
              <a:gd name="T0" fmla="*/ 0 w 157"/>
              <a:gd name="T1" fmla="*/ 2147483647 h 103"/>
              <a:gd name="T2" fmla="*/ 2147483647 w 157"/>
              <a:gd name="T3" fmla="*/ 2147483647 h 103"/>
              <a:gd name="T4" fmla="*/ 2147483647 w 157"/>
              <a:gd name="T5" fmla="*/ 2147483647 h 103"/>
              <a:gd name="T6" fmla="*/ 2147483647 w 157"/>
              <a:gd name="T7" fmla="*/ 2147483647 h 103"/>
              <a:gd name="T8" fmla="*/ 2147483647 w 157"/>
              <a:gd name="T9" fmla="*/ 2147483647 h 103"/>
              <a:gd name="T10" fmla="*/ 2147483647 w 157"/>
              <a:gd name="T11" fmla="*/ 2147483647 h 103"/>
              <a:gd name="T12" fmla="*/ 2147483647 w 157"/>
              <a:gd name="T13" fmla="*/ 0 h 103"/>
              <a:gd name="T14" fmla="*/ 2147483647 w 157"/>
              <a:gd name="T15" fmla="*/ 0 h 103"/>
              <a:gd name="T16" fmla="*/ 2147483647 w 157"/>
              <a:gd name="T17" fmla="*/ 2147483647 h 103"/>
              <a:gd name="T18" fmla="*/ 2147483647 w 157"/>
              <a:gd name="T19" fmla="*/ 2147483647 h 103"/>
              <a:gd name="T20" fmla="*/ 2147483647 w 157"/>
              <a:gd name="T21" fmla="*/ 2147483647 h 103"/>
              <a:gd name="T22" fmla="*/ 2147483647 w 157"/>
              <a:gd name="T23" fmla="*/ 2147483647 h 103"/>
              <a:gd name="T24" fmla="*/ 2147483647 w 157"/>
              <a:gd name="T25" fmla="*/ 2147483647 h 103"/>
              <a:gd name="T26" fmla="*/ 2147483647 w 157"/>
              <a:gd name="T27" fmla="*/ 2147483647 h 103"/>
              <a:gd name="T28" fmla="*/ 2147483647 w 157"/>
              <a:gd name="T29" fmla="*/ 2147483647 h 103"/>
              <a:gd name="T30" fmla="*/ 2147483647 w 157"/>
              <a:gd name="T31" fmla="*/ 2147483647 h 103"/>
              <a:gd name="T32" fmla="*/ 2147483647 w 157"/>
              <a:gd name="T33" fmla="*/ 2147483647 h 103"/>
              <a:gd name="T34" fmla="*/ 2147483647 w 157"/>
              <a:gd name="T35" fmla="*/ 2147483647 h 103"/>
              <a:gd name="T36" fmla="*/ 2147483647 w 157"/>
              <a:gd name="T37" fmla="*/ 2147483647 h 103"/>
              <a:gd name="T38" fmla="*/ 2147483647 w 157"/>
              <a:gd name="T39" fmla="*/ 2147483647 h 103"/>
              <a:gd name="T40" fmla="*/ 2147483647 w 157"/>
              <a:gd name="T41" fmla="*/ 2147483647 h 103"/>
              <a:gd name="T42" fmla="*/ 2147483647 w 157"/>
              <a:gd name="T43" fmla="*/ 2147483647 h 103"/>
              <a:gd name="T44" fmla="*/ 2147483647 w 157"/>
              <a:gd name="T45" fmla="*/ 2147483647 h 103"/>
              <a:gd name="T46" fmla="*/ 2147483647 w 157"/>
              <a:gd name="T47" fmla="*/ 2147483647 h 103"/>
              <a:gd name="T48" fmla="*/ 2147483647 w 157"/>
              <a:gd name="T49" fmla="*/ 2147483647 h 103"/>
              <a:gd name="T50" fmla="*/ 2147483647 w 157"/>
              <a:gd name="T51" fmla="*/ 2147483647 h 103"/>
              <a:gd name="T52" fmla="*/ 2147483647 w 157"/>
              <a:gd name="T53" fmla="*/ 2147483647 h 103"/>
              <a:gd name="T54" fmla="*/ 2147483647 w 157"/>
              <a:gd name="T55" fmla="*/ 2147483647 h 103"/>
              <a:gd name="T56" fmla="*/ 2147483647 w 157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7"/>
              <a:gd name="T88" fmla="*/ 0 h 103"/>
              <a:gd name="T89" fmla="*/ 157 w 157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7" h="103">
                <a:moveTo>
                  <a:pt x="0" y="51"/>
                </a:moveTo>
                <a:lnTo>
                  <a:pt x="6" y="36"/>
                </a:lnTo>
                <a:lnTo>
                  <a:pt x="10" y="23"/>
                </a:lnTo>
                <a:lnTo>
                  <a:pt x="16" y="13"/>
                </a:lnTo>
                <a:lnTo>
                  <a:pt x="19" y="8"/>
                </a:lnTo>
                <a:lnTo>
                  <a:pt x="25" y="2"/>
                </a:lnTo>
                <a:lnTo>
                  <a:pt x="31" y="0"/>
                </a:lnTo>
                <a:lnTo>
                  <a:pt x="35" y="0"/>
                </a:lnTo>
                <a:lnTo>
                  <a:pt x="40" y="2"/>
                </a:lnTo>
                <a:lnTo>
                  <a:pt x="46" y="8"/>
                </a:lnTo>
                <a:lnTo>
                  <a:pt x="50" y="13"/>
                </a:lnTo>
                <a:lnTo>
                  <a:pt x="56" y="19"/>
                </a:lnTo>
                <a:lnTo>
                  <a:pt x="59" y="27"/>
                </a:lnTo>
                <a:lnTo>
                  <a:pt x="69" y="44"/>
                </a:lnTo>
                <a:lnTo>
                  <a:pt x="79" y="65"/>
                </a:lnTo>
                <a:lnTo>
                  <a:pt x="86" y="78"/>
                </a:lnTo>
                <a:lnTo>
                  <a:pt x="96" y="89"/>
                </a:lnTo>
                <a:lnTo>
                  <a:pt x="101" y="95"/>
                </a:lnTo>
                <a:lnTo>
                  <a:pt x="105" y="99"/>
                </a:lnTo>
                <a:lnTo>
                  <a:pt x="113" y="101"/>
                </a:lnTo>
                <a:lnTo>
                  <a:pt x="118" y="103"/>
                </a:lnTo>
                <a:lnTo>
                  <a:pt x="124" y="103"/>
                </a:lnTo>
                <a:lnTo>
                  <a:pt x="130" y="99"/>
                </a:lnTo>
                <a:lnTo>
                  <a:pt x="136" y="95"/>
                </a:lnTo>
                <a:lnTo>
                  <a:pt x="141" y="89"/>
                </a:lnTo>
                <a:lnTo>
                  <a:pt x="145" y="82"/>
                </a:lnTo>
                <a:lnTo>
                  <a:pt x="149" y="70"/>
                </a:lnTo>
                <a:lnTo>
                  <a:pt x="155" y="57"/>
                </a:lnTo>
                <a:lnTo>
                  <a:pt x="157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79" name="Freeform 20"/>
          <p:cNvSpPr>
            <a:spLocks/>
          </p:cNvSpPr>
          <p:nvPr/>
        </p:nvSpPr>
        <p:spPr bwMode="auto">
          <a:xfrm>
            <a:off x="5543550" y="2230438"/>
            <a:ext cx="249238" cy="161925"/>
          </a:xfrm>
          <a:custGeom>
            <a:avLst/>
            <a:gdLst>
              <a:gd name="T0" fmla="*/ 0 w 157"/>
              <a:gd name="T1" fmla="*/ 2147483647 h 102"/>
              <a:gd name="T2" fmla="*/ 2147483647 w 157"/>
              <a:gd name="T3" fmla="*/ 2147483647 h 102"/>
              <a:gd name="T4" fmla="*/ 2147483647 w 157"/>
              <a:gd name="T5" fmla="*/ 2147483647 h 102"/>
              <a:gd name="T6" fmla="*/ 2147483647 w 157"/>
              <a:gd name="T7" fmla="*/ 2147483647 h 102"/>
              <a:gd name="T8" fmla="*/ 2147483647 w 157"/>
              <a:gd name="T9" fmla="*/ 2147483647 h 102"/>
              <a:gd name="T10" fmla="*/ 2147483647 w 157"/>
              <a:gd name="T11" fmla="*/ 2147483647 h 102"/>
              <a:gd name="T12" fmla="*/ 2147483647 w 157"/>
              <a:gd name="T13" fmla="*/ 0 h 102"/>
              <a:gd name="T14" fmla="*/ 2147483647 w 157"/>
              <a:gd name="T15" fmla="*/ 0 h 102"/>
              <a:gd name="T16" fmla="*/ 2147483647 w 157"/>
              <a:gd name="T17" fmla="*/ 2147483647 h 102"/>
              <a:gd name="T18" fmla="*/ 2147483647 w 157"/>
              <a:gd name="T19" fmla="*/ 2147483647 h 102"/>
              <a:gd name="T20" fmla="*/ 2147483647 w 157"/>
              <a:gd name="T21" fmla="*/ 2147483647 h 102"/>
              <a:gd name="T22" fmla="*/ 2147483647 w 157"/>
              <a:gd name="T23" fmla="*/ 2147483647 h 102"/>
              <a:gd name="T24" fmla="*/ 2147483647 w 157"/>
              <a:gd name="T25" fmla="*/ 2147483647 h 102"/>
              <a:gd name="T26" fmla="*/ 2147483647 w 157"/>
              <a:gd name="T27" fmla="*/ 2147483647 h 102"/>
              <a:gd name="T28" fmla="*/ 2147483647 w 157"/>
              <a:gd name="T29" fmla="*/ 2147483647 h 102"/>
              <a:gd name="T30" fmla="*/ 2147483647 w 157"/>
              <a:gd name="T31" fmla="*/ 2147483647 h 102"/>
              <a:gd name="T32" fmla="*/ 2147483647 w 157"/>
              <a:gd name="T33" fmla="*/ 2147483647 h 102"/>
              <a:gd name="T34" fmla="*/ 2147483647 w 157"/>
              <a:gd name="T35" fmla="*/ 2147483647 h 102"/>
              <a:gd name="T36" fmla="*/ 2147483647 w 157"/>
              <a:gd name="T37" fmla="*/ 2147483647 h 102"/>
              <a:gd name="T38" fmla="*/ 2147483647 w 157"/>
              <a:gd name="T39" fmla="*/ 2147483647 h 102"/>
              <a:gd name="T40" fmla="*/ 2147483647 w 157"/>
              <a:gd name="T41" fmla="*/ 2147483647 h 102"/>
              <a:gd name="T42" fmla="*/ 2147483647 w 157"/>
              <a:gd name="T43" fmla="*/ 2147483647 h 102"/>
              <a:gd name="T44" fmla="*/ 2147483647 w 157"/>
              <a:gd name="T45" fmla="*/ 2147483647 h 102"/>
              <a:gd name="T46" fmla="*/ 2147483647 w 157"/>
              <a:gd name="T47" fmla="*/ 2147483647 h 102"/>
              <a:gd name="T48" fmla="*/ 2147483647 w 157"/>
              <a:gd name="T49" fmla="*/ 2147483647 h 102"/>
              <a:gd name="T50" fmla="*/ 2147483647 w 157"/>
              <a:gd name="T51" fmla="*/ 2147483647 h 102"/>
              <a:gd name="T52" fmla="*/ 2147483647 w 157"/>
              <a:gd name="T53" fmla="*/ 2147483647 h 102"/>
              <a:gd name="T54" fmla="*/ 2147483647 w 157"/>
              <a:gd name="T55" fmla="*/ 2147483647 h 102"/>
              <a:gd name="T56" fmla="*/ 2147483647 w 157"/>
              <a:gd name="T57" fmla="*/ 2147483647 h 102"/>
              <a:gd name="T58" fmla="*/ 0 w 157"/>
              <a:gd name="T59" fmla="*/ 2147483647 h 102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7"/>
              <a:gd name="T91" fmla="*/ 0 h 102"/>
              <a:gd name="T92" fmla="*/ 157 w 157"/>
              <a:gd name="T93" fmla="*/ 102 h 102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7" h="102">
                <a:moveTo>
                  <a:pt x="0" y="51"/>
                </a:moveTo>
                <a:lnTo>
                  <a:pt x="4" y="36"/>
                </a:lnTo>
                <a:lnTo>
                  <a:pt x="10" y="23"/>
                </a:lnTo>
                <a:lnTo>
                  <a:pt x="14" y="13"/>
                </a:lnTo>
                <a:lnTo>
                  <a:pt x="19" y="7"/>
                </a:lnTo>
                <a:lnTo>
                  <a:pt x="25" y="2"/>
                </a:lnTo>
                <a:lnTo>
                  <a:pt x="29" y="0"/>
                </a:lnTo>
                <a:lnTo>
                  <a:pt x="35" y="0"/>
                </a:lnTo>
                <a:lnTo>
                  <a:pt x="40" y="2"/>
                </a:lnTo>
                <a:lnTo>
                  <a:pt x="44" y="7"/>
                </a:lnTo>
                <a:lnTo>
                  <a:pt x="50" y="13"/>
                </a:lnTo>
                <a:lnTo>
                  <a:pt x="56" y="19"/>
                </a:lnTo>
                <a:lnTo>
                  <a:pt x="59" y="26"/>
                </a:lnTo>
                <a:lnTo>
                  <a:pt x="71" y="43"/>
                </a:lnTo>
                <a:lnTo>
                  <a:pt x="78" y="64"/>
                </a:lnTo>
                <a:lnTo>
                  <a:pt x="86" y="78"/>
                </a:lnTo>
                <a:lnTo>
                  <a:pt x="96" y="89"/>
                </a:lnTo>
                <a:lnTo>
                  <a:pt x="99" y="95"/>
                </a:lnTo>
                <a:lnTo>
                  <a:pt x="107" y="99"/>
                </a:lnTo>
                <a:lnTo>
                  <a:pt x="113" y="101"/>
                </a:lnTo>
                <a:lnTo>
                  <a:pt x="118" y="102"/>
                </a:lnTo>
                <a:lnTo>
                  <a:pt x="122" y="102"/>
                </a:lnTo>
                <a:lnTo>
                  <a:pt x="130" y="99"/>
                </a:lnTo>
                <a:lnTo>
                  <a:pt x="136" y="95"/>
                </a:lnTo>
                <a:lnTo>
                  <a:pt x="139" y="89"/>
                </a:lnTo>
                <a:lnTo>
                  <a:pt x="145" y="82"/>
                </a:lnTo>
                <a:lnTo>
                  <a:pt x="149" y="70"/>
                </a:lnTo>
                <a:lnTo>
                  <a:pt x="153" y="57"/>
                </a:lnTo>
                <a:lnTo>
                  <a:pt x="157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0" name="Freeform 21"/>
          <p:cNvSpPr>
            <a:spLocks/>
          </p:cNvSpPr>
          <p:nvPr/>
        </p:nvSpPr>
        <p:spPr bwMode="auto">
          <a:xfrm>
            <a:off x="5581650" y="2254250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1"/>
                </a:moveTo>
                <a:lnTo>
                  <a:pt x="3" y="36"/>
                </a:lnTo>
                <a:lnTo>
                  <a:pt x="9" y="23"/>
                </a:lnTo>
                <a:lnTo>
                  <a:pt x="13" y="13"/>
                </a:lnTo>
                <a:lnTo>
                  <a:pt x="19" y="8"/>
                </a:lnTo>
                <a:lnTo>
                  <a:pt x="24" y="2"/>
                </a:lnTo>
                <a:lnTo>
                  <a:pt x="28" y="0"/>
                </a:lnTo>
                <a:lnTo>
                  <a:pt x="34" y="0"/>
                </a:lnTo>
                <a:lnTo>
                  <a:pt x="40" y="2"/>
                </a:lnTo>
                <a:lnTo>
                  <a:pt x="43" y="8"/>
                </a:lnTo>
                <a:lnTo>
                  <a:pt x="49" y="13"/>
                </a:lnTo>
                <a:lnTo>
                  <a:pt x="55" y="19"/>
                </a:lnTo>
                <a:lnTo>
                  <a:pt x="59" y="27"/>
                </a:lnTo>
                <a:lnTo>
                  <a:pt x="70" y="44"/>
                </a:lnTo>
                <a:lnTo>
                  <a:pt x="78" y="65"/>
                </a:lnTo>
                <a:lnTo>
                  <a:pt x="85" y="78"/>
                </a:lnTo>
                <a:lnTo>
                  <a:pt x="95" y="89"/>
                </a:lnTo>
                <a:lnTo>
                  <a:pt x="99" y="95"/>
                </a:lnTo>
                <a:lnTo>
                  <a:pt x="106" y="99"/>
                </a:lnTo>
                <a:lnTo>
                  <a:pt x="112" y="101"/>
                </a:lnTo>
                <a:lnTo>
                  <a:pt x="118" y="103"/>
                </a:lnTo>
                <a:lnTo>
                  <a:pt x="122" y="103"/>
                </a:lnTo>
                <a:lnTo>
                  <a:pt x="129" y="99"/>
                </a:lnTo>
                <a:lnTo>
                  <a:pt x="135" y="95"/>
                </a:lnTo>
                <a:lnTo>
                  <a:pt x="139" y="89"/>
                </a:lnTo>
                <a:lnTo>
                  <a:pt x="144" y="82"/>
                </a:lnTo>
                <a:lnTo>
                  <a:pt x="148" y="70"/>
                </a:lnTo>
                <a:lnTo>
                  <a:pt x="152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1" name="Freeform 22"/>
          <p:cNvSpPr>
            <a:spLocks/>
          </p:cNvSpPr>
          <p:nvPr/>
        </p:nvSpPr>
        <p:spPr bwMode="auto">
          <a:xfrm>
            <a:off x="5789613" y="224155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0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0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w 156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1"/>
              <a:gd name="T92" fmla="*/ 156 w 156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1">
                <a:moveTo>
                  <a:pt x="0" y="52"/>
                </a:moveTo>
                <a:lnTo>
                  <a:pt x="5" y="35"/>
                </a:lnTo>
                <a:lnTo>
                  <a:pt x="9" y="23"/>
                </a:lnTo>
                <a:lnTo>
                  <a:pt x="13" y="12"/>
                </a:lnTo>
                <a:lnTo>
                  <a:pt x="19" y="6"/>
                </a:lnTo>
                <a:lnTo>
                  <a:pt x="24" y="0"/>
                </a:lnTo>
                <a:lnTo>
                  <a:pt x="28" y="0"/>
                </a:lnTo>
                <a:lnTo>
                  <a:pt x="34" y="0"/>
                </a:lnTo>
                <a:lnTo>
                  <a:pt x="40" y="0"/>
                </a:lnTo>
                <a:lnTo>
                  <a:pt x="43" y="6"/>
                </a:lnTo>
                <a:lnTo>
                  <a:pt x="49" y="12"/>
                </a:lnTo>
                <a:lnTo>
                  <a:pt x="55" y="17"/>
                </a:lnTo>
                <a:lnTo>
                  <a:pt x="59" y="25"/>
                </a:lnTo>
                <a:lnTo>
                  <a:pt x="68" y="44"/>
                </a:lnTo>
                <a:lnTo>
                  <a:pt x="78" y="63"/>
                </a:lnTo>
                <a:lnTo>
                  <a:pt x="85" y="76"/>
                </a:lnTo>
                <a:lnTo>
                  <a:pt x="95" y="90"/>
                </a:lnTo>
                <a:lnTo>
                  <a:pt x="101" y="94"/>
                </a:lnTo>
                <a:lnTo>
                  <a:pt x="106" y="97"/>
                </a:lnTo>
                <a:lnTo>
                  <a:pt x="110" y="99"/>
                </a:lnTo>
                <a:lnTo>
                  <a:pt x="118" y="101"/>
                </a:lnTo>
                <a:lnTo>
                  <a:pt x="123" y="101"/>
                </a:lnTo>
                <a:lnTo>
                  <a:pt x="129" y="97"/>
                </a:lnTo>
                <a:lnTo>
                  <a:pt x="133" y="94"/>
                </a:lnTo>
                <a:lnTo>
                  <a:pt x="139" y="88"/>
                </a:lnTo>
                <a:lnTo>
                  <a:pt x="144" y="80"/>
                </a:lnTo>
                <a:lnTo>
                  <a:pt x="148" y="69"/>
                </a:lnTo>
                <a:lnTo>
                  <a:pt x="154" y="55"/>
                </a:lnTo>
                <a:lnTo>
                  <a:pt x="156" y="38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2" name="Freeform 23"/>
          <p:cNvSpPr>
            <a:spLocks/>
          </p:cNvSpPr>
          <p:nvPr/>
        </p:nvSpPr>
        <p:spPr bwMode="auto">
          <a:xfrm rot="-556824">
            <a:off x="5813425" y="2266950"/>
            <a:ext cx="247650" cy="158750"/>
          </a:xfrm>
          <a:custGeom>
            <a:avLst/>
            <a:gdLst>
              <a:gd name="T0" fmla="*/ 0 w 156"/>
              <a:gd name="T1" fmla="*/ 2147483647 h 100"/>
              <a:gd name="T2" fmla="*/ 2147483647 w 156"/>
              <a:gd name="T3" fmla="*/ 2147483647 h 100"/>
              <a:gd name="T4" fmla="*/ 2147483647 w 156"/>
              <a:gd name="T5" fmla="*/ 2147483647 h 100"/>
              <a:gd name="T6" fmla="*/ 2147483647 w 156"/>
              <a:gd name="T7" fmla="*/ 2147483647 h 100"/>
              <a:gd name="T8" fmla="*/ 2147483647 w 156"/>
              <a:gd name="T9" fmla="*/ 2147483647 h 100"/>
              <a:gd name="T10" fmla="*/ 2147483647 w 156"/>
              <a:gd name="T11" fmla="*/ 0 h 100"/>
              <a:gd name="T12" fmla="*/ 2147483647 w 156"/>
              <a:gd name="T13" fmla="*/ 0 h 100"/>
              <a:gd name="T14" fmla="*/ 2147483647 w 156"/>
              <a:gd name="T15" fmla="*/ 0 h 100"/>
              <a:gd name="T16" fmla="*/ 2147483647 w 156"/>
              <a:gd name="T17" fmla="*/ 0 h 100"/>
              <a:gd name="T18" fmla="*/ 2147483647 w 156"/>
              <a:gd name="T19" fmla="*/ 2147483647 h 100"/>
              <a:gd name="T20" fmla="*/ 2147483647 w 156"/>
              <a:gd name="T21" fmla="*/ 2147483647 h 100"/>
              <a:gd name="T22" fmla="*/ 2147483647 w 156"/>
              <a:gd name="T23" fmla="*/ 2147483647 h 100"/>
              <a:gd name="T24" fmla="*/ 2147483647 w 156"/>
              <a:gd name="T25" fmla="*/ 2147483647 h 100"/>
              <a:gd name="T26" fmla="*/ 2147483647 w 156"/>
              <a:gd name="T27" fmla="*/ 2147483647 h 100"/>
              <a:gd name="T28" fmla="*/ 2147483647 w 156"/>
              <a:gd name="T29" fmla="*/ 2147483647 h 100"/>
              <a:gd name="T30" fmla="*/ 2147483647 w 156"/>
              <a:gd name="T31" fmla="*/ 2147483647 h 100"/>
              <a:gd name="T32" fmla="*/ 2147483647 w 156"/>
              <a:gd name="T33" fmla="*/ 2147483647 h 100"/>
              <a:gd name="T34" fmla="*/ 2147483647 w 156"/>
              <a:gd name="T35" fmla="*/ 2147483647 h 100"/>
              <a:gd name="T36" fmla="*/ 2147483647 w 156"/>
              <a:gd name="T37" fmla="*/ 2147483647 h 100"/>
              <a:gd name="T38" fmla="*/ 2147483647 w 156"/>
              <a:gd name="T39" fmla="*/ 2147483647 h 100"/>
              <a:gd name="T40" fmla="*/ 2147483647 w 156"/>
              <a:gd name="T41" fmla="*/ 2147483647 h 100"/>
              <a:gd name="T42" fmla="*/ 2147483647 w 156"/>
              <a:gd name="T43" fmla="*/ 2147483647 h 100"/>
              <a:gd name="T44" fmla="*/ 2147483647 w 156"/>
              <a:gd name="T45" fmla="*/ 2147483647 h 100"/>
              <a:gd name="T46" fmla="*/ 2147483647 w 156"/>
              <a:gd name="T47" fmla="*/ 2147483647 h 100"/>
              <a:gd name="T48" fmla="*/ 2147483647 w 156"/>
              <a:gd name="T49" fmla="*/ 2147483647 h 100"/>
              <a:gd name="T50" fmla="*/ 2147483647 w 156"/>
              <a:gd name="T51" fmla="*/ 2147483647 h 100"/>
              <a:gd name="T52" fmla="*/ 2147483647 w 156"/>
              <a:gd name="T53" fmla="*/ 2147483647 h 100"/>
              <a:gd name="T54" fmla="*/ 2147483647 w 156"/>
              <a:gd name="T55" fmla="*/ 2147483647 h 100"/>
              <a:gd name="T56" fmla="*/ 2147483647 w 156"/>
              <a:gd name="T57" fmla="*/ 2147483647 h 100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0"/>
              <a:gd name="T89" fmla="*/ 156 w 156"/>
              <a:gd name="T90" fmla="*/ 100 h 100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0">
                <a:moveTo>
                  <a:pt x="0" y="51"/>
                </a:moveTo>
                <a:lnTo>
                  <a:pt x="6" y="34"/>
                </a:lnTo>
                <a:lnTo>
                  <a:pt x="9" y="22"/>
                </a:lnTo>
                <a:lnTo>
                  <a:pt x="13" y="11"/>
                </a:lnTo>
                <a:lnTo>
                  <a:pt x="19" y="5"/>
                </a:lnTo>
                <a:lnTo>
                  <a:pt x="25" y="0"/>
                </a:lnTo>
                <a:lnTo>
                  <a:pt x="28" y="0"/>
                </a:lnTo>
                <a:lnTo>
                  <a:pt x="34" y="0"/>
                </a:lnTo>
                <a:lnTo>
                  <a:pt x="40" y="0"/>
                </a:lnTo>
                <a:lnTo>
                  <a:pt x="44" y="5"/>
                </a:lnTo>
                <a:lnTo>
                  <a:pt x="49" y="11"/>
                </a:lnTo>
                <a:lnTo>
                  <a:pt x="55" y="17"/>
                </a:lnTo>
                <a:lnTo>
                  <a:pt x="59" y="24"/>
                </a:lnTo>
                <a:lnTo>
                  <a:pt x="68" y="43"/>
                </a:lnTo>
                <a:lnTo>
                  <a:pt x="78" y="62"/>
                </a:lnTo>
                <a:lnTo>
                  <a:pt x="86" y="76"/>
                </a:lnTo>
                <a:lnTo>
                  <a:pt x="95" y="89"/>
                </a:lnTo>
                <a:lnTo>
                  <a:pt x="101" y="93"/>
                </a:lnTo>
                <a:lnTo>
                  <a:pt x="107" y="97"/>
                </a:lnTo>
                <a:lnTo>
                  <a:pt x="110" y="99"/>
                </a:lnTo>
                <a:lnTo>
                  <a:pt x="118" y="100"/>
                </a:lnTo>
                <a:lnTo>
                  <a:pt x="124" y="100"/>
                </a:lnTo>
                <a:lnTo>
                  <a:pt x="129" y="97"/>
                </a:lnTo>
                <a:lnTo>
                  <a:pt x="133" y="93"/>
                </a:lnTo>
                <a:lnTo>
                  <a:pt x="139" y="87"/>
                </a:lnTo>
                <a:lnTo>
                  <a:pt x="145" y="79"/>
                </a:lnTo>
                <a:lnTo>
                  <a:pt x="148" y="68"/>
                </a:lnTo>
                <a:lnTo>
                  <a:pt x="154" y="55"/>
                </a:lnTo>
                <a:lnTo>
                  <a:pt x="156" y="38"/>
                </a:lnTo>
              </a:path>
            </a:pathLst>
          </a:custGeom>
          <a:noFill/>
          <a:ln w="476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3" name="Freeform 24"/>
          <p:cNvSpPr>
            <a:spLocks/>
          </p:cNvSpPr>
          <p:nvPr/>
        </p:nvSpPr>
        <p:spPr bwMode="auto">
          <a:xfrm>
            <a:off x="6037263" y="2235200"/>
            <a:ext cx="250825" cy="160338"/>
          </a:xfrm>
          <a:custGeom>
            <a:avLst/>
            <a:gdLst>
              <a:gd name="T0" fmla="*/ 0 w 158"/>
              <a:gd name="T1" fmla="*/ 2147483647 h 101"/>
              <a:gd name="T2" fmla="*/ 2147483647 w 158"/>
              <a:gd name="T3" fmla="*/ 2147483647 h 101"/>
              <a:gd name="T4" fmla="*/ 2147483647 w 158"/>
              <a:gd name="T5" fmla="*/ 2147483647 h 101"/>
              <a:gd name="T6" fmla="*/ 2147483647 w 158"/>
              <a:gd name="T7" fmla="*/ 2147483647 h 101"/>
              <a:gd name="T8" fmla="*/ 2147483647 w 158"/>
              <a:gd name="T9" fmla="*/ 2147483647 h 101"/>
              <a:gd name="T10" fmla="*/ 2147483647 w 158"/>
              <a:gd name="T11" fmla="*/ 2147483647 h 101"/>
              <a:gd name="T12" fmla="*/ 2147483647 w 158"/>
              <a:gd name="T13" fmla="*/ 0 h 101"/>
              <a:gd name="T14" fmla="*/ 2147483647 w 158"/>
              <a:gd name="T15" fmla="*/ 0 h 101"/>
              <a:gd name="T16" fmla="*/ 2147483647 w 158"/>
              <a:gd name="T17" fmla="*/ 2147483647 h 101"/>
              <a:gd name="T18" fmla="*/ 2147483647 w 158"/>
              <a:gd name="T19" fmla="*/ 2147483647 h 101"/>
              <a:gd name="T20" fmla="*/ 2147483647 w 158"/>
              <a:gd name="T21" fmla="*/ 2147483647 h 101"/>
              <a:gd name="T22" fmla="*/ 2147483647 w 158"/>
              <a:gd name="T23" fmla="*/ 2147483647 h 101"/>
              <a:gd name="T24" fmla="*/ 2147483647 w 158"/>
              <a:gd name="T25" fmla="*/ 2147483647 h 101"/>
              <a:gd name="T26" fmla="*/ 2147483647 w 158"/>
              <a:gd name="T27" fmla="*/ 2147483647 h 101"/>
              <a:gd name="T28" fmla="*/ 2147483647 w 158"/>
              <a:gd name="T29" fmla="*/ 2147483647 h 101"/>
              <a:gd name="T30" fmla="*/ 2147483647 w 158"/>
              <a:gd name="T31" fmla="*/ 2147483647 h 101"/>
              <a:gd name="T32" fmla="*/ 2147483647 w 158"/>
              <a:gd name="T33" fmla="*/ 2147483647 h 101"/>
              <a:gd name="T34" fmla="*/ 2147483647 w 158"/>
              <a:gd name="T35" fmla="*/ 2147483647 h 101"/>
              <a:gd name="T36" fmla="*/ 2147483647 w 158"/>
              <a:gd name="T37" fmla="*/ 2147483647 h 101"/>
              <a:gd name="T38" fmla="*/ 2147483647 w 158"/>
              <a:gd name="T39" fmla="*/ 2147483647 h 101"/>
              <a:gd name="T40" fmla="*/ 2147483647 w 158"/>
              <a:gd name="T41" fmla="*/ 2147483647 h 101"/>
              <a:gd name="T42" fmla="*/ 2147483647 w 158"/>
              <a:gd name="T43" fmla="*/ 2147483647 h 101"/>
              <a:gd name="T44" fmla="*/ 2147483647 w 158"/>
              <a:gd name="T45" fmla="*/ 2147483647 h 101"/>
              <a:gd name="T46" fmla="*/ 2147483647 w 158"/>
              <a:gd name="T47" fmla="*/ 2147483647 h 101"/>
              <a:gd name="T48" fmla="*/ 2147483647 w 158"/>
              <a:gd name="T49" fmla="*/ 2147483647 h 101"/>
              <a:gd name="T50" fmla="*/ 2147483647 w 158"/>
              <a:gd name="T51" fmla="*/ 2147483647 h 101"/>
              <a:gd name="T52" fmla="*/ 2147483647 w 158"/>
              <a:gd name="T53" fmla="*/ 2147483647 h 101"/>
              <a:gd name="T54" fmla="*/ 2147483647 w 158"/>
              <a:gd name="T55" fmla="*/ 2147483647 h 101"/>
              <a:gd name="T56" fmla="*/ 2147483647 w 158"/>
              <a:gd name="T57" fmla="*/ 2147483647 h 101"/>
              <a:gd name="T58" fmla="*/ 0 w 158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8"/>
              <a:gd name="T91" fmla="*/ 0 h 101"/>
              <a:gd name="T92" fmla="*/ 158 w 158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8" h="101">
                <a:moveTo>
                  <a:pt x="0" y="52"/>
                </a:moveTo>
                <a:lnTo>
                  <a:pt x="5" y="35"/>
                </a:lnTo>
                <a:lnTo>
                  <a:pt x="11" y="23"/>
                </a:lnTo>
                <a:lnTo>
                  <a:pt x="15" y="12"/>
                </a:lnTo>
                <a:lnTo>
                  <a:pt x="21" y="6"/>
                </a:lnTo>
                <a:lnTo>
                  <a:pt x="25" y="2"/>
                </a:lnTo>
                <a:lnTo>
                  <a:pt x="30" y="0"/>
                </a:lnTo>
                <a:lnTo>
                  <a:pt x="36" y="0"/>
                </a:lnTo>
                <a:lnTo>
                  <a:pt x="42" y="2"/>
                </a:lnTo>
                <a:lnTo>
                  <a:pt x="45" y="6"/>
                </a:lnTo>
                <a:lnTo>
                  <a:pt x="51" y="12"/>
                </a:lnTo>
                <a:lnTo>
                  <a:pt x="55" y="20"/>
                </a:lnTo>
                <a:lnTo>
                  <a:pt x="61" y="27"/>
                </a:lnTo>
                <a:lnTo>
                  <a:pt x="70" y="44"/>
                </a:lnTo>
                <a:lnTo>
                  <a:pt x="80" y="63"/>
                </a:lnTo>
                <a:lnTo>
                  <a:pt x="87" y="79"/>
                </a:lnTo>
                <a:lnTo>
                  <a:pt x="95" y="90"/>
                </a:lnTo>
                <a:lnTo>
                  <a:pt x="103" y="94"/>
                </a:lnTo>
                <a:lnTo>
                  <a:pt x="106" y="99"/>
                </a:lnTo>
                <a:lnTo>
                  <a:pt x="112" y="101"/>
                </a:lnTo>
                <a:lnTo>
                  <a:pt x="118" y="101"/>
                </a:lnTo>
                <a:lnTo>
                  <a:pt x="125" y="101"/>
                </a:lnTo>
                <a:lnTo>
                  <a:pt x="131" y="99"/>
                </a:lnTo>
                <a:lnTo>
                  <a:pt x="135" y="94"/>
                </a:lnTo>
                <a:lnTo>
                  <a:pt x="141" y="88"/>
                </a:lnTo>
                <a:lnTo>
                  <a:pt x="146" y="80"/>
                </a:lnTo>
                <a:lnTo>
                  <a:pt x="150" y="71"/>
                </a:lnTo>
                <a:lnTo>
                  <a:pt x="156" y="56"/>
                </a:lnTo>
                <a:lnTo>
                  <a:pt x="158" y="40"/>
                </a:lnTo>
                <a:lnTo>
                  <a:pt x="0" y="52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4" name="Freeform 28"/>
          <p:cNvSpPr>
            <a:spLocks/>
          </p:cNvSpPr>
          <p:nvPr/>
        </p:nvSpPr>
        <p:spPr bwMode="auto">
          <a:xfrm>
            <a:off x="6538913" y="2217738"/>
            <a:ext cx="247650" cy="160337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0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0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w 156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1"/>
              <a:gd name="T92" fmla="*/ 156 w 156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1">
                <a:moveTo>
                  <a:pt x="0" y="51"/>
                </a:moveTo>
                <a:lnTo>
                  <a:pt x="4" y="34"/>
                </a:lnTo>
                <a:lnTo>
                  <a:pt x="9" y="23"/>
                </a:lnTo>
                <a:lnTo>
                  <a:pt x="13" y="11"/>
                </a:lnTo>
                <a:lnTo>
                  <a:pt x="19" y="6"/>
                </a:lnTo>
                <a:lnTo>
                  <a:pt x="25" y="0"/>
                </a:lnTo>
                <a:lnTo>
                  <a:pt x="28" y="0"/>
                </a:lnTo>
                <a:lnTo>
                  <a:pt x="32" y="0"/>
                </a:lnTo>
                <a:lnTo>
                  <a:pt x="40" y="0"/>
                </a:lnTo>
                <a:lnTo>
                  <a:pt x="44" y="6"/>
                </a:lnTo>
                <a:lnTo>
                  <a:pt x="47" y="11"/>
                </a:lnTo>
                <a:lnTo>
                  <a:pt x="55" y="17"/>
                </a:lnTo>
                <a:lnTo>
                  <a:pt x="59" y="25"/>
                </a:lnTo>
                <a:lnTo>
                  <a:pt x="68" y="44"/>
                </a:lnTo>
                <a:lnTo>
                  <a:pt x="78" y="63"/>
                </a:lnTo>
                <a:lnTo>
                  <a:pt x="86" y="76"/>
                </a:lnTo>
                <a:lnTo>
                  <a:pt x="93" y="90"/>
                </a:lnTo>
                <a:lnTo>
                  <a:pt x="101" y="93"/>
                </a:lnTo>
                <a:lnTo>
                  <a:pt x="106" y="97"/>
                </a:lnTo>
                <a:lnTo>
                  <a:pt x="110" y="99"/>
                </a:lnTo>
                <a:lnTo>
                  <a:pt x="116" y="101"/>
                </a:lnTo>
                <a:lnTo>
                  <a:pt x="124" y="101"/>
                </a:lnTo>
                <a:lnTo>
                  <a:pt x="129" y="97"/>
                </a:lnTo>
                <a:lnTo>
                  <a:pt x="133" y="93"/>
                </a:lnTo>
                <a:lnTo>
                  <a:pt x="139" y="88"/>
                </a:lnTo>
                <a:lnTo>
                  <a:pt x="145" y="80"/>
                </a:lnTo>
                <a:lnTo>
                  <a:pt x="148" y="69"/>
                </a:lnTo>
                <a:lnTo>
                  <a:pt x="152" y="55"/>
                </a:lnTo>
                <a:lnTo>
                  <a:pt x="156" y="38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5" name="Freeform 29"/>
          <p:cNvSpPr>
            <a:spLocks/>
          </p:cNvSpPr>
          <p:nvPr/>
        </p:nvSpPr>
        <p:spPr bwMode="auto">
          <a:xfrm>
            <a:off x="6562725" y="2241550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0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0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1"/>
              <a:gd name="T89" fmla="*/ 156 w 15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1">
                <a:moveTo>
                  <a:pt x="0" y="52"/>
                </a:moveTo>
                <a:lnTo>
                  <a:pt x="4" y="35"/>
                </a:lnTo>
                <a:lnTo>
                  <a:pt x="10" y="23"/>
                </a:lnTo>
                <a:lnTo>
                  <a:pt x="13" y="12"/>
                </a:lnTo>
                <a:lnTo>
                  <a:pt x="19" y="6"/>
                </a:lnTo>
                <a:lnTo>
                  <a:pt x="25" y="0"/>
                </a:lnTo>
                <a:lnTo>
                  <a:pt x="29" y="0"/>
                </a:lnTo>
                <a:lnTo>
                  <a:pt x="32" y="0"/>
                </a:lnTo>
                <a:lnTo>
                  <a:pt x="40" y="0"/>
                </a:lnTo>
                <a:lnTo>
                  <a:pt x="44" y="6"/>
                </a:lnTo>
                <a:lnTo>
                  <a:pt x="48" y="12"/>
                </a:lnTo>
                <a:lnTo>
                  <a:pt x="55" y="17"/>
                </a:lnTo>
                <a:lnTo>
                  <a:pt x="59" y="25"/>
                </a:lnTo>
                <a:lnTo>
                  <a:pt x="69" y="44"/>
                </a:lnTo>
                <a:lnTo>
                  <a:pt x="78" y="63"/>
                </a:lnTo>
                <a:lnTo>
                  <a:pt x="86" y="76"/>
                </a:lnTo>
                <a:lnTo>
                  <a:pt x="93" y="90"/>
                </a:lnTo>
                <a:lnTo>
                  <a:pt x="101" y="94"/>
                </a:lnTo>
                <a:lnTo>
                  <a:pt x="107" y="97"/>
                </a:lnTo>
                <a:lnTo>
                  <a:pt x="110" y="99"/>
                </a:lnTo>
                <a:lnTo>
                  <a:pt x="116" y="101"/>
                </a:lnTo>
                <a:lnTo>
                  <a:pt x="124" y="101"/>
                </a:lnTo>
                <a:lnTo>
                  <a:pt x="130" y="97"/>
                </a:lnTo>
                <a:lnTo>
                  <a:pt x="133" y="94"/>
                </a:lnTo>
                <a:lnTo>
                  <a:pt x="139" y="88"/>
                </a:lnTo>
                <a:lnTo>
                  <a:pt x="145" y="80"/>
                </a:lnTo>
                <a:lnTo>
                  <a:pt x="149" y="69"/>
                </a:lnTo>
                <a:lnTo>
                  <a:pt x="152" y="55"/>
                </a:lnTo>
                <a:lnTo>
                  <a:pt x="156" y="38"/>
                </a:lnTo>
              </a:path>
            </a:pathLst>
          </a:custGeom>
          <a:noFill/>
          <a:ln w="47625">
            <a:solidFill>
              <a:srgbClr val="21C0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6" name="Freeform 30"/>
          <p:cNvSpPr>
            <a:spLocks/>
          </p:cNvSpPr>
          <p:nvPr/>
        </p:nvSpPr>
        <p:spPr bwMode="auto">
          <a:xfrm>
            <a:off x="6777038" y="2217738"/>
            <a:ext cx="247650" cy="160337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0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0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w 156"/>
              <a:gd name="T59" fmla="*/ 2147483647 h 10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1"/>
              <a:gd name="T92" fmla="*/ 156 w 156"/>
              <a:gd name="T93" fmla="*/ 101 h 10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1">
                <a:moveTo>
                  <a:pt x="0" y="51"/>
                </a:moveTo>
                <a:lnTo>
                  <a:pt x="4" y="34"/>
                </a:lnTo>
                <a:lnTo>
                  <a:pt x="10" y="23"/>
                </a:lnTo>
                <a:lnTo>
                  <a:pt x="15" y="11"/>
                </a:lnTo>
                <a:lnTo>
                  <a:pt x="19" y="6"/>
                </a:lnTo>
                <a:lnTo>
                  <a:pt x="25" y="0"/>
                </a:lnTo>
                <a:lnTo>
                  <a:pt x="29" y="0"/>
                </a:lnTo>
                <a:lnTo>
                  <a:pt x="35" y="0"/>
                </a:lnTo>
                <a:lnTo>
                  <a:pt x="40" y="0"/>
                </a:lnTo>
                <a:lnTo>
                  <a:pt x="46" y="6"/>
                </a:lnTo>
                <a:lnTo>
                  <a:pt x="50" y="11"/>
                </a:lnTo>
                <a:lnTo>
                  <a:pt x="55" y="17"/>
                </a:lnTo>
                <a:lnTo>
                  <a:pt x="59" y="25"/>
                </a:lnTo>
                <a:lnTo>
                  <a:pt x="71" y="44"/>
                </a:lnTo>
                <a:lnTo>
                  <a:pt x="78" y="63"/>
                </a:lnTo>
                <a:lnTo>
                  <a:pt x="86" y="76"/>
                </a:lnTo>
                <a:lnTo>
                  <a:pt x="95" y="90"/>
                </a:lnTo>
                <a:lnTo>
                  <a:pt x="99" y="93"/>
                </a:lnTo>
                <a:lnTo>
                  <a:pt x="107" y="97"/>
                </a:lnTo>
                <a:lnTo>
                  <a:pt x="113" y="99"/>
                </a:lnTo>
                <a:lnTo>
                  <a:pt x="118" y="101"/>
                </a:lnTo>
                <a:lnTo>
                  <a:pt x="122" y="101"/>
                </a:lnTo>
                <a:lnTo>
                  <a:pt x="130" y="97"/>
                </a:lnTo>
                <a:lnTo>
                  <a:pt x="135" y="93"/>
                </a:lnTo>
                <a:lnTo>
                  <a:pt x="139" y="88"/>
                </a:lnTo>
                <a:lnTo>
                  <a:pt x="145" y="80"/>
                </a:lnTo>
                <a:lnTo>
                  <a:pt x="151" y="69"/>
                </a:lnTo>
                <a:lnTo>
                  <a:pt x="153" y="55"/>
                </a:lnTo>
                <a:lnTo>
                  <a:pt x="156" y="38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7" name="Freeform 31"/>
          <p:cNvSpPr>
            <a:spLocks/>
          </p:cNvSpPr>
          <p:nvPr/>
        </p:nvSpPr>
        <p:spPr bwMode="auto">
          <a:xfrm>
            <a:off x="6800850" y="2241550"/>
            <a:ext cx="249238" cy="160338"/>
          </a:xfrm>
          <a:custGeom>
            <a:avLst/>
            <a:gdLst>
              <a:gd name="T0" fmla="*/ 0 w 157"/>
              <a:gd name="T1" fmla="*/ 2147483647 h 101"/>
              <a:gd name="T2" fmla="*/ 2147483647 w 157"/>
              <a:gd name="T3" fmla="*/ 2147483647 h 101"/>
              <a:gd name="T4" fmla="*/ 2147483647 w 157"/>
              <a:gd name="T5" fmla="*/ 2147483647 h 101"/>
              <a:gd name="T6" fmla="*/ 2147483647 w 157"/>
              <a:gd name="T7" fmla="*/ 2147483647 h 101"/>
              <a:gd name="T8" fmla="*/ 2147483647 w 157"/>
              <a:gd name="T9" fmla="*/ 2147483647 h 101"/>
              <a:gd name="T10" fmla="*/ 2147483647 w 157"/>
              <a:gd name="T11" fmla="*/ 0 h 101"/>
              <a:gd name="T12" fmla="*/ 2147483647 w 157"/>
              <a:gd name="T13" fmla="*/ 0 h 101"/>
              <a:gd name="T14" fmla="*/ 2147483647 w 157"/>
              <a:gd name="T15" fmla="*/ 0 h 101"/>
              <a:gd name="T16" fmla="*/ 2147483647 w 157"/>
              <a:gd name="T17" fmla="*/ 0 h 101"/>
              <a:gd name="T18" fmla="*/ 2147483647 w 157"/>
              <a:gd name="T19" fmla="*/ 2147483647 h 101"/>
              <a:gd name="T20" fmla="*/ 2147483647 w 157"/>
              <a:gd name="T21" fmla="*/ 2147483647 h 101"/>
              <a:gd name="T22" fmla="*/ 2147483647 w 157"/>
              <a:gd name="T23" fmla="*/ 2147483647 h 101"/>
              <a:gd name="T24" fmla="*/ 2147483647 w 157"/>
              <a:gd name="T25" fmla="*/ 2147483647 h 101"/>
              <a:gd name="T26" fmla="*/ 2147483647 w 157"/>
              <a:gd name="T27" fmla="*/ 2147483647 h 101"/>
              <a:gd name="T28" fmla="*/ 2147483647 w 157"/>
              <a:gd name="T29" fmla="*/ 2147483647 h 101"/>
              <a:gd name="T30" fmla="*/ 2147483647 w 157"/>
              <a:gd name="T31" fmla="*/ 2147483647 h 101"/>
              <a:gd name="T32" fmla="*/ 2147483647 w 157"/>
              <a:gd name="T33" fmla="*/ 2147483647 h 101"/>
              <a:gd name="T34" fmla="*/ 2147483647 w 157"/>
              <a:gd name="T35" fmla="*/ 2147483647 h 101"/>
              <a:gd name="T36" fmla="*/ 2147483647 w 157"/>
              <a:gd name="T37" fmla="*/ 2147483647 h 101"/>
              <a:gd name="T38" fmla="*/ 2147483647 w 157"/>
              <a:gd name="T39" fmla="*/ 2147483647 h 101"/>
              <a:gd name="T40" fmla="*/ 2147483647 w 157"/>
              <a:gd name="T41" fmla="*/ 2147483647 h 101"/>
              <a:gd name="T42" fmla="*/ 2147483647 w 157"/>
              <a:gd name="T43" fmla="*/ 2147483647 h 101"/>
              <a:gd name="T44" fmla="*/ 2147483647 w 157"/>
              <a:gd name="T45" fmla="*/ 2147483647 h 101"/>
              <a:gd name="T46" fmla="*/ 2147483647 w 157"/>
              <a:gd name="T47" fmla="*/ 2147483647 h 101"/>
              <a:gd name="T48" fmla="*/ 2147483647 w 157"/>
              <a:gd name="T49" fmla="*/ 2147483647 h 101"/>
              <a:gd name="T50" fmla="*/ 2147483647 w 157"/>
              <a:gd name="T51" fmla="*/ 2147483647 h 101"/>
              <a:gd name="T52" fmla="*/ 2147483647 w 157"/>
              <a:gd name="T53" fmla="*/ 2147483647 h 101"/>
              <a:gd name="T54" fmla="*/ 2147483647 w 157"/>
              <a:gd name="T55" fmla="*/ 2147483647 h 101"/>
              <a:gd name="T56" fmla="*/ 2147483647 w 157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7"/>
              <a:gd name="T88" fmla="*/ 0 h 101"/>
              <a:gd name="T89" fmla="*/ 157 w 157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7" h="101">
                <a:moveTo>
                  <a:pt x="0" y="52"/>
                </a:moveTo>
                <a:lnTo>
                  <a:pt x="4" y="35"/>
                </a:lnTo>
                <a:lnTo>
                  <a:pt x="10" y="23"/>
                </a:lnTo>
                <a:lnTo>
                  <a:pt x="16" y="12"/>
                </a:lnTo>
                <a:lnTo>
                  <a:pt x="20" y="6"/>
                </a:lnTo>
                <a:lnTo>
                  <a:pt x="25" y="0"/>
                </a:lnTo>
                <a:lnTo>
                  <a:pt x="29" y="0"/>
                </a:lnTo>
                <a:lnTo>
                  <a:pt x="35" y="0"/>
                </a:lnTo>
                <a:lnTo>
                  <a:pt x="40" y="0"/>
                </a:lnTo>
                <a:lnTo>
                  <a:pt x="46" y="6"/>
                </a:lnTo>
                <a:lnTo>
                  <a:pt x="50" y="12"/>
                </a:lnTo>
                <a:lnTo>
                  <a:pt x="56" y="17"/>
                </a:lnTo>
                <a:lnTo>
                  <a:pt x="60" y="25"/>
                </a:lnTo>
                <a:lnTo>
                  <a:pt x="71" y="44"/>
                </a:lnTo>
                <a:lnTo>
                  <a:pt x="79" y="63"/>
                </a:lnTo>
                <a:lnTo>
                  <a:pt x="86" y="76"/>
                </a:lnTo>
                <a:lnTo>
                  <a:pt x="96" y="90"/>
                </a:lnTo>
                <a:lnTo>
                  <a:pt x="99" y="94"/>
                </a:lnTo>
                <a:lnTo>
                  <a:pt x="107" y="97"/>
                </a:lnTo>
                <a:lnTo>
                  <a:pt x="113" y="99"/>
                </a:lnTo>
                <a:lnTo>
                  <a:pt x="119" y="101"/>
                </a:lnTo>
                <a:lnTo>
                  <a:pt x="122" y="101"/>
                </a:lnTo>
                <a:lnTo>
                  <a:pt x="130" y="97"/>
                </a:lnTo>
                <a:lnTo>
                  <a:pt x="136" y="94"/>
                </a:lnTo>
                <a:lnTo>
                  <a:pt x="139" y="88"/>
                </a:lnTo>
                <a:lnTo>
                  <a:pt x="145" y="80"/>
                </a:lnTo>
                <a:lnTo>
                  <a:pt x="151" y="69"/>
                </a:lnTo>
                <a:lnTo>
                  <a:pt x="153" y="55"/>
                </a:lnTo>
                <a:lnTo>
                  <a:pt x="157" y="38"/>
                </a:lnTo>
              </a:path>
            </a:pathLst>
          </a:custGeom>
          <a:noFill/>
          <a:ln w="47625">
            <a:solidFill>
              <a:srgbClr val="21C0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8" name="Freeform 32"/>
          <p:cNvSpPr>
            <a:spLocks/>
          </p:cNvSpPr>
          <p:nvPr/>
        </p:nvSpPr>
        <p:spPr bwMode="auto">
          <a:xfrm>
            <a:off x="7027863" y="2220913"/>
            <a:ext cx="247650" cy="163512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w 156"/>
              <a:gd name="T59" fmla="*/ 2147483647 h 10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3"/>
              <a:gd name="T92" fmla="*/ 156 w 156"/>
              <a:gd name="T93" fmla="*/ 103 h 10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3">
                <a:moveTo>
                  <a:pt x="0" y="51"/>
                </a:moveTo>
                <a:lnTo>
                  <a:pt x="4" y="36"/>
                </a:lnTo>
                <a:lnTo>
                  <a:pt x="10" y="23"/>
                </a:lnTo>
                <a:lnTo>
                  <a:pt x="14" y="13"/>
                </a:lnTo>
                <a:lnTo>
                  <a:pt x="17" y="6"/>
                </a:lnTo>
                <a:lnTo>
                  <a:pt x="23" y="2"/>
                </a:lnTo>
                <a:lnTo>
                  <a:pt x="29" y="0"/>
                </a:lnTo>
                <a:lnTo>
                  <a:pt x="33" y="0"/>
                </a:lnTo>
                <a:lnTo>
                  <a:pt x="38" y="2"/>
                </a:lnTo>
                <a:lnTo>
                  <a:pt x="44" y="6"/>
                </a:lnTo>
                <a:lnTo>
                  <a:pt x="48" y="13"/>
                </a:lnTo>
                <a:lnTo>
                  <a:pt x="54" y="19"/>
                </a:lnTo>
                <a:lnTo>
                  <a:pt x="59" y="27"/>
                </a:lnTo>
                <a:lnTo>
                  <a:pt x="69" y="44"/>
                </a:lnTo>
                <a:lnTo>
                  <a:pt x="76" y="65"/>
                </a:lnTo>
                <a:lnTo>
                  <a:pt x="84" y="78"/>
                </a:lnTo>
                <a:lnTo>
                  <a:pt x="95" y="89"/>
                </a:lnTo>
                <a:lnTo>
                  <a:pt x="99" y="95"/>
                </a:lnTo>
                <a:lnTo>
                  <a:pt x="107" y="99"/>
                </a:lnTo>
                <a:lnTo>
                  <a:pt x="111" y="101"/>
                </a:lnTo>
                <a:lnTo>
                  <a:pt x="116" y="103"/>
                </a:lnTo>
                <a:lnTo>
                  <a:pt x="122" y="103"/>
                </a:lnTo>
                <a:lnTo>
                  <a:pt x="128" y="99"/>
                </a:lnTo>
                <a:lnTo>
                  <a:pt x="134" y="95"/>
                </a:lnTo>
                <a:lnTo>
                  <a:pt x="139" y="88"/>
                </a:lnTo>
                <a:lnTo>
                  <a:pt x="143" y="80"/>
                </a:lnTo>
                <a:lnTo>
                  <a:pt x="149" y="70"/>
                </a:lnTo>
                <a:lnTo>
                  <a:pt x="153" y="57"/>
                </a:lnTo>
                <a:lnTo>
                  <a:pt x="156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89" name="Freeform 33"/>
          <p:cNvSpPr>
            <a:spLocks/>
          </p:cNvSpPr>
          <p:nvPr/>
        </p:nvSpPr>
        <p:spPr bwMode="auto">
          <a:xfrm>
            <a:off x="7053263" y="2244725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2"/>
                </a:moveTo>
                <a:lnTo>
                  <a:pt x="3" y="36"/>
                </a:lnTo>
                <a:lnTo>
                  <a:pt x="9" y="23"/>
                </a:lnTo>
                <a:lnTo>
                  <a:pt x="13" y="14"/>
                </a:lnTo>
                <a:lnTo>
                  <a:pt x="17" y="6"/>
                </a:lnTo>
                <a:lnTo>
                  <a:pt x="22" y="2"/>
                </a:lnTo>
                <a:lnTo>
                  <a:pt x="28" y="0"/>
                </a:lnTo>
                <a:lnTo>
                  <a:pt x="32" y="0"/>
                </a:lnTo>
                <a:lnTo>
                  <a:pt x="38" y="2"/>
                </a:lnTo>
                <a:lnTo>
                  <a:pt x="43" y="6"/>
                </a:lnTo>
                <a:lnTo>
                  <a:pt x="47" y="14"/>
                </a:lnTo>
                <a:lnTo>
                  <a:pt x="53" y="19"/>
                </a:lnTo>
                <a:lnTo>
                  <a:pt x="59" y="27"/>
                </a:lnTo>
                <a:lnTo>
                  <a:pt x="68" y="44"/>
                </a:lnTo>
                <a:lnTo>
                  <a:pt x="76" y="65"/>
                </a:lnTo>
                <a:lnTo>
                  <a:pt x="83" y="78"/>
                </a:lnTo>
                <a:lnTo>
                  <a:pt x="95" y="90"/>
                </a:lnTo>
                <a:lnTo>
                  <a:pt x="99" y="95"/>
                </a:lnTo>
                <a:lnTo>
                  <a:pt x="106" y="99"/>
                </a:lnTo>
                <a:lnTo>
                  <a:pt x="110" y="101"/>
                </a:lnTo>
                <a:lnTo>
                  <a:pt x="116" y="103"/>
                </a:lnTo>
                <a:lnTo>
                  <a:pt x="121" y="103"/>
                </a:lnTo>
                <a:lnTo>
                  <a:pt x="127" y="99"/>
                </a:lnTo>
                <a:lnTo>
                  <a:pt x="133" y="95"/>
                </a:lnTo>
                <a:lnTo>
                  <a:pt x="138" y="88"/>
                </a:lnTo>
                <a:lnTo>
                  <a:pt x="142" y="80"/>
                </a:lnTo>
                <a:lnTo>
                  <a:pt x="148" y="71"/>
                </a:lnTo>
                <a:lnTo>
                  <a:pt x="152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0" name="Freeform 34"/>
          <p:cNvSpPr>
            <a:spLocks/>
          </p:cNvSpPr>
          <p:nvPr/>
        </p:nvSpPr>
        <p:spPr bwMode="auto">
          <a:xfrm>
            <a:off x="7278688" y="2220913"/>
            <a:ext cx="247650" cy="163512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w 156"/>
              <a:gd name="T59" fmla="*/ 2147483647 h 10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56"/>
              <a:gd name="T91" fmla="*/ 0 h 103"/>
              <a:gd name="T92" fmla="*/ 156 w 156"/>
              <a:gd name="T93" fmla="*/ 103 h 10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56" h="103">
                <a:moveTo>
                  <a:pt x="0" y="51"/>
                </a:moveTo>
                <a:lnTo>
                  <a:pt x="4" y="36"/>
                </a:lnTo>
                <a:lnTo>
                  <a:pt x="8" y="23"/>
                </a:lnTo>
                <a:lnTo>
                  <a:pt x="14" y="13"/>
                </a:lnTo>
                <a:lnTo>
                  <a:pt x="17" y="6"/>
                </a:lnTo>
                <a:lnTo>
                  <a:pt x="23" y="2"/>
                </a:lnTo>
                <a:lnTo>
                  <a:pt x="29" y="0"/>
                </a:lnTo>
                <a:lnTo>
                  <a:pt x="33" y="0"/>
                </a:lnTo>
                <a:lnTo>
                  <a:pt x="38" y="2"/>
                </a:lnTo>
                <a:lnTo>
                  <a:pt x="44" y="6"/>
                </a:lnTo>
                <a:lnTo>
                  <a:pt x="48" y="13"/>
                </a:lnTo>
                <a:lnTo>
                  <a:pt x="54" y="19"/>
                </a:lnTo>
                <a:lnTo>
                  <a:pt x="59" y="27"/>
                </a:lnTo>
                <a:lnTo>
                  <a:pt x="67" y="44"/>
                </a:lnTo>
                <a:lnTo>
                  <a:pt x="76" y="65"/>
                </a:lnTo>
                <a:lnTo>
                  <a:pt x="84" y="78"/>
                </a:lnTo>
                <a:lnTo>
                  <a:pt x="96" y="89"/>
                </a:lnTo>
                <a:lnTo>
                  <a:pt x="99" y="95"/>
                </a:lnTo>
                <a:lnTo>
                  <a:pt x="105" y="99"/>
                </a:lnTo>
                <a:lnTo>
                  <a:pt x="111" y="101"/>
                </a:lnTo>
                <a:lnTo>
                  <a:pt x="116" y="103"/>
                </a:lnTo>
                <a:lnTo>
                  <a:pt x="122" y="103"/>
                </a:lnTo>
                <a:lnTo>
                  <a:pt x="128" y="99"/>
                </a:lnTo>
                <a:lnTo>
                  <a:pt x="134" y="95"/>
                </a:lnTo>
                <a:lnTo>
                  <a:pt x="139" y="88"/>
                </a:lnTo>
                <a:lnTo>
                  <a:pt x="143" y="80"/>
                </a:lnTo>
                <a:lnTo>
                  <a:pt x="149" y="70"/>
                </a:lnTo>
                <a:lnTo>
                  <a:pt x="153" y="57"/>
                </a:lnTo>
                <a:lnTo>
                  <a:pt x="156" y="40"/>
                </a:lnTo>
                <a:lnTo>
                  <a:pt x="0" y="51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1" name="Freeform 35"/>
          <p:cNvSpPr>
            <a:spLocks/>
          </p:cNvSpPr>
          <p:nvPr/>
        </p:nvSpPr>
        <p:spPr bwMode="auto">
          <a:xfrm>
            <a:off x="7304088" y="2244725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2"/>
                </a:moveTo>
                <a:lnTo>
                  <a:pt x="3" y="36"/>
                </a:lnTo>
                <a:lnTo>
                  <a:pt x="7" y="23"/>
                </a:lnTo>
                <a:lnTo>
                  <a:pt x="13" y="14"/>
                </a:lnTo>
                <a:lnTo>
                  <a:pt x="17" y="6"/>
                </a:lnTo>
                <a:lnTo>
                  <a:pt x="22" y="2"/>
                </a:lnTo>
                <a:lnTo>
                  <a:pt x="28" y="0"/>
                </a:lnTo>
                <a:lnTo>
                  <a:pt x="32" y="0"/>
                </a:lnTo>
                <a:lnTo>
                  <a:pt x="38" y="2"/>
                </a:lnTo>
                <a:lnTo>
                  <a:pt x="43" y="6"/>
                </a:lnTo>
                <a:lnTo>
                  <a:pt x="47" y="14"/>
                </a:lnTo>
                <a:lnTo>
                  <a:pt x="53" y="19"/>
                </a:lnTo>
                <a:lnTo>
                  <a:pt x="59" y="27"/>
                </a:lnTo>
                <a:lnTo>
                  <a:pt x="66" y="44"/>
                </a:lnTo>
                <a:lnTo>
                  <a:pt x="76" y="65"/>
                </a:lnTo>
                <a:lnTo>
                  <a:pt x="83" y="78"/>
                </a:lnTo>
                <a:lnTo>
                  <a:pt x="95" y="90"/>
                </a:lnTo>
                <a:lnTo>
                  <a:pt x="99" y="95"/>
                </a:lnTo>
                <a:lnTo>
                  <a:pt x="104" y="99"/>
                </a:lnTo>
                <a:lnTo>
                  <a:pt x="110" y="101"/>
                </a:lnTo>
                <a:lnTo>
                  <a:pt x="116" y="103"/>
                </a:lnTo>
                <a:lnTo>
                  <a:pt x="121" y="103"/>
                </a:lnTo>
                <a:lnTo>
                  <a:pt x="127" y="99"/>
                </a:lnTo>
                <a:lnTo>
                  <a:pt x="133" y="95"/>
                </a:lnTo>
                <a:lnTo>
                  <a:pt x="139" y="88"/>
                </a:lnTo>
                <a:lnTo>
                  <a:pt x="142" y="80"/>
                </a:lnTo>
                <a:lnTo>
                  <a:pt x="148" y="71"/>
                </a:lnTo>
                <a:lnTo>
                  <a:pt x="152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2" name="Freeform 36"/>
          <p:cNvSpPr>
            <a:spLocks/>
          </p:cNvSpPr>
          <p:nvPr/>
        </p:nvSpPr>
        <p:spPr bwMode="auto">
          <a:xfrm>
            <a:off x="3581400" y="2263775"/>
            <a:ext cx="247650" cy="160338"/>
          </a:xfrm>
          <a:custGeom>
            <a:avLst/>
            <a:gdLst>
              <a:gd name="T0" fmla="*/ 0 w 156"/>
              <a:gd name="T1" fmla="*/ 2147483647 h 101"/>
              <a:gd name="T2" fmla="*/ 2147483647 w 156"/>
              <a:gd name="T3" fmla="*/ 2147483647 h 101"/>
              <a:gd name="T4" fmla="*/ 2147483647 w 156"/>
              <a:gd name="T5" fmla="*/ 2147483647 h 101"/>
              <a:gd name="T6" fmla="*/ 2147483647 w 156"/>
              <a:gd name="T7" fmla="*/ 2147483647 h 101"/>
              <a:gd name="T8" fmla="*/ 2147483647 w 156"/>
              <a:gd name="T9" fmla="*/ 2147483647 h 101"/>
              <a:gd name="T10" fmla="*/ 2147483647 w 156"/>
              <a:gd name="T11" fmla="*/ 2147483647 h 101"/>
              <a:gd name="T12" fmla="*/ 2147483647 w 156"/>
              <a:gd name="T13" fmla="*/ 0 h 101"/>
              <a:gd name="T14" fmla="*/ 2147483647 w 156"/>
              <a:gd name="T15" fmla="*/ 0 h 101"/>
              <a:gd name="T16" fmla="*/ 2147483647 w 156"/>
              <a:gd name="T17" fmla="*/ 2147483647 h 101"/>
              <a:gd name="T18" fmla="*/ 2147483647 w 156"/>
              <a:gd name="T19" fmla="*/ 2147483647 h 101"/>
              <a:gd name="T20" fmla="*/ 2147483647 w 156"/>
              <a:gd name="T21" fmla="*/ 2147483647 h 101"/>
              <a:gd name="T22" fmla="*/ 2147483647 w 156"/>
              <a:gd name="T23" fmla="*/ 2147483647 h 101"/>
              <a:gd name="T24" fmla="*/ 2147483647 w 156"/>
              <a:gd name="T25" fmla="*/ 2147483647 h 101"/>
              <a:gd name="T26" fmla="*/ 2147483647 w 156"/>
              <a:gd name="T27" fmla="*/ 2147483647 h 101"/>
              <a:gd name="T28" fmla="*/ 2147483647 w 156"/>
              <a:gd name="T29" fmla="*/ 2147483647 h 101"/>
              <a:gd name="T30" fmla="*/ 2147483647 w 156"/>
              <a:gd name="T31" fmla="*/ 2147483647 h 101"/>
              <a:gd name="T32" fmla="*/ 2147483647 w 156"/>
              <a:gd name="T33" fmla="*/ 2147483647 h 101"/>
              <a:gd name="T34" fmla="*/ 2147483647 w 156"/>
              <a:gd name="T35" fmla="*/ 2147483647 h 101"/>
              <a:gd name="T36" fmla="*/ 2147483647 w 156"/>
              <a:gd name="T37" fmla="*/ 2147483647 h 101"/>
              <a:gd name="T38" fmla="*/ 2147483647 w 156"/>
              <a:gd name="T39" fmla="*/ 2147483647 h 101"/>
              <a:gd name="T40" fmla="*/ 2147483647 w 156"/>
              <a:gd name="T41" fmla="*/ 2147483647 h 101"/>
              <a:gd name="T42" fmla="*/ 2147483647 w 156"/>
              <a:gd name="T43" fmla="*/ 2147483647 h 101"/>
              <a:gd name="T44" fmla="*/ 2147483647 w 156"/>
              <a:gd name="T45" fmla="*/ 2147483647 h 101"/>
              <a:gd name="T46" fmla="*/ 2147483647 w 156"/>
              <a:gd name="T47" fmla="*/ 2147483647 h 101"/>
              <a:gd name="T48" fmla="*/ 2147483647 w 156"/>
              <a:gd name="T49" fmla="*/ 2147483647 h 101"/>
              <a:gd name="T50" fmla="*/ 2147483647 w 156"/>
              <a:gd name="T51" fmla="*/ 2147483647 h 101"/>
              <a:gd name="T52" fmla="*/ 2147483647 w 156"/>
              <a:gd name="T53" fmla="*/ 2147483647 h 101"/>
              <a:gd name="T54" fmla="*/ 2147483647 w 156"/>
              <a:gd name="T55" fmla="*/ 2147483647 h 101"/>
              <a:gd name="T56" fmla="*/ 2147483647 w 15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1"/>
              <a:gd name="T89" fmla="*/ 156 w 15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1">
                <a:moveTo>
                  <a:pt x="0" y="52"/>
                </a:moveTo>
                <a:lnTo>
                  <a:pt x="4" y="35"/>
                </a:lnTo>
                <a:lnTo>
                  <a:pt x="8" y="23"/>
                </a:lnTo>
                <a:lnTo>
                  <a:pt x="14" y="12"/>
                </a:lnTo>
                <a:lnTo>
                  <a:pt x="19" y="6"/>
                </a:lnTo>
                <a:lnTo>
                  <a:pt x="23" y="2"/>
                </a:lnTo>
                <a:lnTo>
                  <a:pt x="29" y="0"/>
                </a:lnTo>
                <a:lnTo>
                  <a:pt x="35" y="0"/>
                </a:lnTo>
                <a:lnTo>
                  <a:pt x="38" y="2"/>
                </a:lnTo>
                <a:lnTo>
                  <a:pt x="44" y="6"/>
                </a:lnTo>
                <a:lnTo>
                  <a:pt x="50" y="12"/>
                </a:lnTo>
                <a:lnTo>
                  <a:pt x="54" y="18"/>
                </a:lnTo>
                <a:lnTo>
                  <a:pt x="59" y="25"/>
                </a:lnTo>
                <a:lnTo>
                  <a:pt x="69" y="44"/>
                </a:lnTo>
                <a:lnTo>
                  <a:pt x="78" y="63"/>
                </a:lnTo>
                <a:lnTo>
                  <a:pt x="86" y="77"/>
                </a:lnTo>
                <a:lnTo>
                  <a:pt x="95" y="90"/>
                </a:lnTo>
                <a:lnTo>
                  <a:pt x="99" y="94"/>
                </a:lnTo>
                <a:lnTo>
                  <a:pt x="105" y="99"/>
                </a:lnTo>
                <a:lnTo>
                  <a:pt x="113" y="99"/>
                </a:lnTo>
                <a:lnTo>
                  <a:pt x="116" y="101"/>
                </a:lnTo>
                <a:lnTo>
                  <a:pt x="122" y="101"/>
                </a:lnTo>
                <a:lnTo>
                  <a:pt x="128" y="99"/>
                </a:lnTo>
                <a:lnTo>
                  <a:pt x="135" y="94"/>
                </a:lnTo>
                <a:lnTo>
                  <a:pt x="139" y="88"/>
                </a:lnTo>
                <a:lnTo>
                  <a:pt x="143" y="80"/>
                </a:lnTo>
                <a:lnTo>
                  <a:pt x="149" y="69"/>
                </a:lnTo>
                <a:lnTo>
                  <a:pt x="153" y="56"/>
                </a:lnTo>
                <a:lnTo>
                  <a:pt x="156" y="39"/>
                </a:lnTo>
              </a:path>
            </a:pathLst>
          </a:custGeom>
          <a:noFill/>
          <a:ln w="47625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3" name="Rectangle 38"/>
          <p:cNvSpPr>
            <a:spLocks noChangeArrowheads="1"/>
          </p:cNvSpPr>
          <p:nvPr/>
        </p:nvSpPr>
        <p:spPr bwMode="auto">
          <a:xfrm>
            <a:off x="2290763" y="1119188"/>
            <a:ext cx="5938837" cy="87312"/>
          </a:xfrm>
          <a:prstGeom prst="rect">
            <a:avLst/>
          </a:prstGeom>
          <a:solidFill>
            <a:srgbClr val="22222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394" name="Line 40"/>
          <p:cNvSpPr>
            <a:spLocks noChangeShapeType="1"/>
          </p:cNvSpPr>
          <p:nvPr/>
        </p:nvSpPr>
        <p:spPr bwMode="auto">
          <a:xfrm flipH="1">
            <a:off x="5256213" y="1096963"/>
            <a:ext cx="125412" cy="166687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5" name="Line 41"/>
          <p:cNvSpPr>
            <a:spLocks noChangeShapeType="1"/>
          </p:cNvSpPr>
          <p:nvPr/>
        </p:nvSpPr>
        <p:spPr bwMode="auto">
          <a:xfrm flipH="1">
            <a:off x="5322888" y="1087438"/>
            <a:ext cx="127000" cy="1635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396" name="Rectangle 43"/>
          <p:cNvSpPr>
            <a:spLocks noChangeArrowheads="1"/>
          </p:cNvSpPr>
          <p:nvPr/>
        </p:nvSpPr>
        <p:spPr bwMode="auto">
          <a:xfrm>
            <a:off x="3509963" y="977900"/>
            <a:ext cx="419100" cy="220663"/>
          </a:xfrm>
          <a:prstGeom prst="rect">
            <a:avLst/>
          </a:prstGeom>
          <a:gradFill rotWithShape="0">
            <a:gsLst>
              <a:gs pos="0">
                <a:srgbClr val="734D27"/>
              </a:gs>
              <a:gs pos="50000">
                <a:srgbClr val="F8A655"/>
              </a:gs>
              <a:gs pos="100000">
                <a:srgbClr val="734D27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22917" name="Rectangle 44"/>
          <p:cNvSpPr>
            <a:spLocks noChangeArrowheads="1"/>
          </p:cNvSpPr>
          <p:nvPr/>
        </p:nvSpPr>
        <p:spPr bwMode="auto">
          <a:xfrm>
            <a:off x="4514850" y="977900"/>
            <a:ext cx="407988" cy="2206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 sz="2800">
              <a:cs typeface="Arial" pitchFamily="34" charset="0"/>
            </a:endParaRPr>
          </a:p>
        </p:txBody>
      </p:sp>
      <p:sp>
        <p:nvSpPr>
          <p:cNvPr id="15398" name="Rectangle 45"/>
          <p:cNvSpPr>
            <a:spLocks noChangeArrowheads="1"/>
          </p:cNvSpPr>
          <p:nvPr/>
        </p:nvSpPr>
        <p:spPr bwMode="auto">
          <a:xfrm>
            <a:off x="5575300" y="977900"/>
            <a:ext cx="414338" cy="220663"/>
          </a:xfrm>
          <a:prstGeom prst="rect">
            <a:avLst/>
          </a:prstGeom>
          <a:gradFill rotWithShape="0">
            <a:gsLst>
              <a:gs pos="0">
                <a:srgbClr val="002F5E"/>
              </a:gs>
              <a:gs pos="50000">
                <a:srgbClr val="0066CC"/>
              </a:gs>
              <a:gs pos="100000">
                <a:srgbClr val="002F5E"/>
              </a:gs>
            </a:gsLst>
            <a:lin ang="5400000" scaled="1"/>
          </a:gradFill>
          <a:ln w="9525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399" name="Rectangle 46"/>
          <p:cNvSpPr>
            <a:spLocks noChangeArrowheads="1"/>
          </p:cNvSpPr>
          <p:nvPr/>
        </p:nvSpPr>
        <p:spPr bwMode="auto">
          <a:xfrm>
            <a:off x="6597650" y="977900"/>
            <a:ext cx="422275" cy="220663"/>
          </a:xfrm>
          <a:prstGeom prst="rect">
            <a:avLst/>
          </a:prstGeom>
          <a:gradFill rotWithShape="0">
            <a:gsLst>
              <a:gs pos="0">
                <a:srgbClr val="005E76"/>
              </a:gs>
              <a:gs pos="50000">
                <a:srgbClr val="00CCFF"/>
              </a:gs>
              <a:gs pos="100000">
                <a:srgbClr val="005E76"/>
              </a:gs>
            </a:gsLst>
            <a:lin ang="5400000" scaled="1"/>
          </a:gra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00" name="Rectangle 48"/>
          <p:cNvSpPr>
            <a:spLocks noChangeArrowheads="1"/>
          </p:cNvSpPr>
          <p:nvPr/>
        </p:nvSpPr>
        <p:spPr bwMode="auto">
          <a:xfrm>
            <a:off x="3352800" y="1358900"/>
            <a:ext cx="67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F8A655"/>
                </a:solidFill>
                <a:cs typeface="Arial" pitchFamily="34" charset="0"/>
              </a:rPr>
              <a:t>coding</a:t>
            </a:r>
            <a:endParaRPr lang="en-US" sz="1800">
              <a:solidFill>
                <a:srgbClr val="F8A655"/>
              </a:solidFill>
              <a:cs typeface="Arial" pitchFamily="34" charset="0"/>
            </a:endParaRPr>
          </a:p>
        </p:txBody>
      </p:sp>
      <p:sp>
        <p:nvSpPr>
          <p:cNvPr id="15401" name="Rectangle 49"/>
          <p:cNvSpPr>
            <a:spLocks noChangeArrowheads="1"/>
          </p:cNvSpPr>
          <p:nvPr/>
        </p:nvSpPr>
        <p:spPr bwMode="auto">
          <a:xfrm>
            <a:off x="4075113" y="825500"/>
            <a:ext cx="268287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cs typeface="Arial" pitchFamily="34" charset="0"/>
              </a:rPr>
              <a:t>IR</a:t>
            </a:r>
          </a:p>
        </p:txBody>
      </p:sp>
      <p:sp>
        <p:nvSpPr>
          <p:cNvPr id="15402" name="Rectangle 50"/>
          <p:cNvSpPr>
            <a:spLocks noChangeArrowheads="1"/>
          </p:cNvSpPr>
          <p:nvPr/>
        </p:nvSpPr>
        <p:spPr bwMode="auto">
          <a:xfrm rot="2700000">
            <a:off x="6350794" y="6146006"/>
            <a:ext cx="769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9933FF"/>
                </a:solidFill>
                <a:latin typeface="Helvetica" pitchFamily="34" charset="0"/>
                <a:cs typeface="Arial" pitchFamily="34" charset="0"/>
              </a:rPr>
              <a:t>AAAAAA</a:t>
            </a:r>
            <a:endParaRPr lang="en-US" sz="1400" b="1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03" name="Rectangle 51"/>
          <p:cNvSpPr>
            <a:spLocks noChangeArrowheads="1"/>
          </p:cNvSpPr>
          <p:nvPr/>
        </p:nvSpPr>
        <p:spPr bwMode="auto">
          <a:xfrm>
            <a:off x="4824413" y="5891213"/>
            <a:ext cx="228600" cy="123825"/>
          </a:xfrm>
          <a:prstGeom prst="rect">
            <a:avLst/>
          </a:prstGeom>
          <a:solidFill>
            <a:srgbClr val="4B9533"/>
          </a:solidFill>
          <a:ln w="30163">
            <a:solidFill>
              <a:srgbClr val="339966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04" name="Freeform 54"/>
          <p:cNvSpPr>
            <a:spLocks/>
          </p:cNvSpPr>
          <p:nvPr/>
        </p:nvSpPr>
        <p:spPr bwMode="auto">
          <a:xfrm>
            <a:off x="4732338" y="4343400"/>
            <a:ext cx="334962" cy="163513"/>
          </a:xfrm>
          <a:custGeom>
            <a:avLst/>
            <a:gdLst>
              <a:gd name="T0" fmla="*/ 0 w 118"/>
              <a:gd name="T1" fmla="*/ 2147483647 h 103"/>
              <a:gd name="T2" fmla="*/ 2147483647 w 118"/>
              <a:gd name="T3" fmla="*/ 2147483647 h 103"/>
              <a:gd name="T4" fmla="*/ 2147483647 w 118"/>
              <a:gd name="T5" fmla="*/ 2147483647 h 103"/>
              <a:gd name="T6" fmla="*/ 2147483647 w 118"/>
              <a:gd name="T7" fmla="*/ 2147483647 h 103"/>
              <a:gd name="T8" fmla="*/ 2147483647 w 118"/>
              <a:gd name="T9" fmla="*/ 2147483647 h 103"/>
              <a:gd name="T10" fmla="*/ 2147483647 w 118"/>
              <a:gd name="T11" fmla="*/ 2147483647 h 103"/>
              <a:gd name="T12" fmla="*/ 2147483647 w 118"/>
              <a:gd name="T13" fmla="*/ 0 h 103"/>
              <a:gd name="T14" fmla="*/ 2147483647 w 118"/>
              <a:gd name="T15" fmla="*/ 0 h 103"/>
              <a:gd name="T16" fmla="*/ 2147483647 w 118"/>
              <a:gd name="T17" fmla="*/ 2147483647 h 103"/>
              <a:gd name="T18" fmla="*/ 2147483647 w 118"/>
              <a:gd name="T19" fmla="*/ 2147483647 h 103"/>
              <a:gd name="T20" fmla="*/ 2147483647 w 118"/>
              <a:gd name="T21" fmla="*/ 2147483647 h 103"/>
              <a:gd name="T22" fmla="*/ 2147483647 w 118"/>
              <a:gd name="T23" fmla="*/ 2147483647 h 103"/>
              <a:gd name="T24" fmla="*/ 2147483647 w 118"/>
              <a:gd name="T25" fmla="*/ 2147483647 h 103"/>
              <a:gd name="T26" fmla="*/ 2147483647 w 118"/>
              <a:gd name="T27" fmla="*/ 2147483647 h 103"/>
              <a:gd name="T28" fmla="*/ 2147483647 w 118"/>
              <a:gd name="T29" fmla="*/ 2147483647 h 103"/>
              <a:gd name="T30" fmla="*/ 2147483647 w 118"/>
              <a:gd name="T31" fmla="*/ 2147483647 h 103"/>
              <a:gd name="T32" fmla="*/ 2147483647 w 118"/>
              <a:gd name="T33" fmla="*/ 2147483647 h 103"/>
              <a:gd name="T34" fmla="*/ 2147483647 w 118"/>
              <a:gd name="T35" fmla="*/ 2147483647 h 103"/>
              <a:gd name="T36" fmla="*/ 2147483647 w 118"/>
              <a:gd name="T37" fmla="*/ 2147483647 h 103"/>
              <a:gd name="T38" fmla="*/ 2147483647 w 118"/>
              <a:gd name="T39" fmla="*/ 2147483647 h 103"/>
              <a:gd name="T40" fmla="*/ 2147483647 w 118"/>
              <a:gd name="T41" fmla="*/ 2147483647 h 103"/>
              <a:gd name="T42" fmla="*/ 2147483647 w 118"/>
              <a:gd name="T43" fmla="*/ 2147483647 h 103"/>
              <a:gd name="T44" fmla="*/ 2147483647 w 118"/>
              <a:gd name="T45" fmla="*/ 2147483647 h 103"/>
              <a:gd name="T46" fmla="*/ 2147483647 w 118"/>
              <a:gd name="T47" fmla="*/ 2147483647 h 103"/>
              <a:gd name="T48" fmla="*/ 2147483647 w 118"/>
              <a:gd name="T49" fmla="*/ 2147483647 h 103"/>
              <a:gd name="T50" fmla="*/ 2147483647 w 118"/>
              <a:gd name="T51" fmla="*/ 2147483647 h 103"/>
              <a:gd name="T52" fmla="*/ 2147483647 w 118"/>
              <a:gd name="T53" fmla="*/ 2147483647 h 103"/>
              <a:gd name="T54" fmla="*/ 2147483647 w 118"/>
              <a:gd name="T55" fmla="*/ 2147483647 h 103"/>
              <a:gd name="T56" fmla="*/ 2147483647 w 118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8"/>
              <a:gd name="T88" fmla="*/ 0 h 103"/>
              <a:gd name="T89" fmla="*/ 118 w 118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8" h="103">
                <a:moveTo>
                  <a:pt x="0" y="51"/>
                </a:moveTo>
                <a:lnTo>
                  <a:pt x="4" y="36"/>
                </a:lnTo>
                <a:lnTo>
                  <a:pt x="7" y="23"/>
                </a:lnTo>
                <a:lnTo>
                  <a:pt x="11" y="13"/>
                </a:lnTo>
                <a:lnTo>
                  <a:pt x="15" y="6"/>
                </a:lnTo>
                <a:lnTo>
                  <a:pt x="19" y="2"/>
                </a:lnTo>
                <a:lnTo>
                  <a:pt x="21" y="0"/>
                </a:lnTo>
                <a:lnTo>
                  <a:pt x="26" y="0"/>
                </a:lnTo>
                <a:lnTo>
                  <a:pt x="28" y="2"/>
                </a:lnTo>
                <a:lnTo>
                  <a:pt x="34" y="6"/>
                </a:lnTo>
                <a:lnTo>
                  <a:pt x="36" y="13"/>
                </a:lnTo>
                <a:lnTo>
                  <a:pt x="42" y="19"/>
                </a:lnTo>
                <a:lnTo>
                  <a:pt x="44" y="27"/>
                </a:lnTo>
                <a:lnTo>
                  <a:pt x="51" y="44"/>
                </a:lnTo>
                <a:lnTo>
                  <a:pt x="59" y="65"/>
                </a:lnTo>
                <a:lnTo>
                  <a:pt x="65" y="78"/>
                </a:lnTo>
                <a:lnTo>
                  <a:pt x="72" y="90"/>
                </a:lnTo>
                <a:lnTo>
                  <a:pt x="74" y="95"/>
                </a:lnTo>
                <a:lnTo>
                  <a:pt x="80" y="99"/>
                </a:lnTo>
                <a:lnTo>
                  <a:pt x="84" y="101"/>
                </a:lnTo>
                <a:lnTo>
                  <a:pt x="87" y="103"/>
                </a:lnTo>
                <a:lnTo>
                  <a:pt x="91" y="103"/>
                </a:lnTo>
                <a:lnTo>
                  <a:pt x="97" y="99"/>
                </a:lnTo>
                <a:lnTo>
                  <a:pt x="101" y="95"/>
                </a:lnTo>
                <a:lnTo>
                  <a:pt x="105" y="88"/>
                </a:lnTo>
                <a:lnTo>
                  <a:pt x="108" y="80"/>
                </a:lnTo>
                <a:lnTo>
                  <a:pt x="112" y="70"/>
                </a:lnTo>
                <a:lnTo>
                  <a:pt x="114" y="57"/>
                </a:lnTo>
                <a:lnTo>
                  <a:pt x="118" y="40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05" name="Freeform 56"/>
          <p:cNvSpPr>
            <a:spLocks/>
          </p:cNvSpPr>
          <p:nvPr/>
        </p:nvSpPr>
        <p:spPr bwMode="auto">
          <a:xfrm>
            <a:off x="5067300" y="4343400"/>
            <a:ext cx="336550" cy="163513"/>
          </a:xfrm>
          <a:custGeom>
            <a:avLst/>
            <a:gdLst>
              <a:gd name="T0" fmla="*/ 0 w 118"/>
              <a:gd name="T1" fmla="*/ 2147483647 h 103"/>
              <a:gd name="T2" fmla="*/ 2147483647 w 118"/>
              <a:gd name="T3" fmla="*/ 2147483647 h 103"/>
              <a:gd name="T4" fmla="*/ 2147483647 w 118"/>
              <a:gd name="T5" fmla="*/ 2147483647 h 103"/>
              <a:gd name="T6" fmla="*/ 2147483647 w 118"/>
              <a:gd name="T7" fmla="*/ 2147483647 h 103"/>
              <a:gd name="T8" fmla="*/ 2147483647 w 118"/>
              <a:gd name="T9" fmla="*/ 2147483647 h 103"/>
              <a:gd name="T10" fmla="*/ 2147483647 w 118"/>
              <a:gd name="T11" fmla="*/ 2147483647 h 103"/>
              <a:gd name="T12" fmla="*/ 2147483647 w 118"/>
              <a:gd name="T13" fmla="*/ 0 h 103"/>
              <a:gd name="T14" fmla="*/ 2147483647 w 118"/>
              <a:gd name="T15" fmla="*/ 0 h 103"/>
              <a:gd name="T16" fmla="*/ 2147483647 w 118"/>
              <a:gd name="T17" fmla="*/ 2147483647 h 103"/>
              <a:gd name="T18" fmla="*/ 2147483647 w 118"/>
              <a:gd name="T19" fmla="*/ 2147483647 h 103"/>
              <a:gd name="T20" fmla="*/ 2147483647 w 118"/>
              <a:gd name="T21" fmla="*/ 2147483647 h 103"/>
              <a:gd name="T22" fmla="*/ 2147483647 w 118"/>
              <a:gd name="T23" fmla="*/ 2147483647 h 103"/>
              <a:gd name="T24" fmla="*/ 2147483647 w 118"/>
              <a:gd name="T25" fmla="*/ 2147483647 h 103"/>
              <a:gd name="T26" fmla="*/ 2147483647 w 118"/>
              <a:gd name="T27" fmla="*/ 2147483647 h 103"/>
              <a:gd name="T28" fmla="*/ 2147483647 w 118"/>
              <a:gd name="T29" fmla="*/ 2147483647 h 103"/>
              <a:gd name="T30" fmla="*/ 2147483647 w 118"/>
              <a:gd name="T31" fmla="*/ 2147483647 h 103"/>
              <a:gd name="T32" fmla="*/ 2147483647 w 118"/>
              <a:gd name="T33" fmla="*/ 2147483647 h 103"/>
              <a:gd name="T34" fmla="*/ 2147483647 w 118"/>
              <a:gd name="T35" fmla="*/ 2147483647 h 103"/>
              <a:gd name="T36" fmla="*/ 2147483647 w 118"/>
              <a:gd name="T37" fmla="*/ 2147483647 h 103"/>
              <a:gd name="T38" fmla="*/ 2147483647 w 118"/>
              <a:gd name="T39" fmla="*/ 2147483647 h 103"/>
              <a:gd name="T40" fmla="*/ 2147483647 w 118"/>
              <a:gd name="T41" fmla="*/ 2147483647 h 103"/>
              <a:gd name="T42" fmla="*/ 2147483647 w 118"/>
              <a:gd name="T43" fmla="*/ 2147483647 h 103"/>
              <a:gd name="T44" fmla="*/ 2147483647 w 118"/>
              <a:gd name="T45" fmla="*/ 2147483647 h 103"/>
              <a:gd name="T46" fmla="*/ 2147483647 w 118"/>
              <a:gd name="T47" fmla="*/ 2147483647 h 103"/>
              <a:gd name="T48" fmla="*/ 2147483647 w 118"/>
              <a:gd name="T49" fmla="*/ 2147483647 h 103"/>
              <a:gd name="T50" fmla="*/ 2147483647 w 118"/>
              <a:gd name="T51" fmla="*/ 2147483647 h 103"/>
              <a:gd name="T52" fmla="*/ 2147483647 w 118"/>
              <a:gd name="T53" fmla="*/ 2147483647 h 103"/>
              <a:gd name="T54" fmla="*/ 2147483647 w 118"/>
              <a:gd name="T55" fmla="*/ 2147483647 h 103"/>
              <a:gd name="T56" fmla="*/ 2147483647 w 118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8"/>
              <a:gd name="T88" fmla="*/ 0 h 103"/>
              <a:gd name="T89" fmla="*/ 118 w 118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8" h="103">
                <a:moveTo>
                  <a:pt x="0" y="51"/>
                </a:moveTo>
                <a:lnTo>
                  <a:pt x="6" y="36"/>
                </a:lnTo>
                <a:lnTo>
                  <a:pt x="7" y="23"/>
                </a:lnTo>
                <a:lnTo>
                  <a:pt x="11" y="13"/>
                </a:lnTo>
                <a:lnTo>
                  <a:pt x="15" y="6"/>
                </a:lnTo>
                <a:lnTo>
                  <a:pt x="19" y="2"/>
                </a:lnTo>
                <a:lnTo>
                  <a:pt x="23" y="0"/>
                </a:lnTo>
                <a:lnTo>
                  <a:pt x="26" y="0"/>
                </a:lnTo>
                <a:lnTo>
                  <a:pt x="30" y="2"/>
                </a:lnTo>
                <a:lnTo>
                  <a:pt x="34" y="6"/>
                </a:lnTo>
                <a:lnTo>
                  <a:pt x="38" y="13"/>
                </a:lnTo>
                <a:lnTo>
                  <a:pt x="42" y="19"/>
                </a:lnTo>
                <a:lnTo>
                  <a:pt x="46" y="27"/>
                </a:lnTo>
                <a:lnTo>
                  <a:pt x="53" y="44"/>
                </a:lnTo>
                <a:lnTo>
                  <a:pt x="61" y="65"/>
                </a:lnTo>
                <a:lnTo>
                  <a:pt x="65" y="78"/>
                </a:lnTo>
                <a:lnTo>
                  <a:pt x="72" y="90"/>
                </a:lnTo>
                <a:lnTo>
                  <a:pt x="76" y="95"/>
                </a:lnTo>
                <a:lnTo>
                  <a:pt x="80" y="99"/>
                </a:lnTo>
                <a:lnTo>
                  <a:pt x="84" y="101"/>
                </a:lnTo>
                <a:lnTo>
                  <a:pt x="89" y="103"/>
                </a:lnTo>
                <a:lnTo>
                  <a:pt x="93" y="103"/>
                </a:lnTo>
                <a:lnTo>
                  <a:pt x="97" y="99"/>
                </a:lnTo>
                <a:lnTo>
                  <a:pt x="101" y="95"/>
                </a:lnTo>
                <a:lnTo>
                  <a:pt x="105" y="88"/>
                </a:lnTo>
                <a:lnTo>
                  <a:pt x="108" y="80"/>
                </a:lnTo>
                <a:lnTo>
                  <a:pt x="112" y="70"/>
                </a:lnTo>
                <a:lnTo>
                  <a:pt x="114" y="57"/>
                </a:lnTo>
                <a:lnTo>
                  <a:pt x="118" y="40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06" name="Freeform 58"/>
          <p:cNvSpPr>
            <a:spLocks/>
          </p:cNvSpPr>
          <p:nvPr/>
        </p:nvSpPr>
        <p:spPr bwMode="auto">
          <a:xfrm>
            <a:off x="5410200" y="4360863"/>
            <a:ext cx="334963" cy="163512"/>
          </a:xfrm>
          <a:custGeom>
            <a:avLst/>
            <a:gdLst>
              <a:gd name="T0" fmla="*/ 0 w 118"/>
              <a:gd name="T1" fmla="*/ 2147483647 h 103"/>
              <a:gd name="T2" fmla="*/ 2147483647 w 118"/>
              <a:gd name="T3" fmla="*/ 2147483647 h 103"/>
              <a:gd name="T4" fmla="*/ 2147483647 w 118"/>
              <a:gd name="T5" fmla="*/ 2147483647 h 103"/>
              <a:gd name="T6" fmla="*/ 2147483647 w 118"/>
              <a:gd name="T7" fmla="*/ 2147483647 h 103"/>
              <a:gd name="T8" fmla="*/ 2147483647 w 118"/>
              <a:gd name="T9" fmla="*/ 2147483647 h 103"/>
              <a:gd name="T10" fmla="*/ 2147483647 w 118"/>
              <a:gd name="T11" fmla="*/ 2147483647 h 103"/>
              <a:gd name="T12" fmla="*/ 2147483647 w 118"/>
              <a:gd name="T13" fmla="*/ 0 h 103"/>
              <a:gd name="T14" fmla="*/ 2147483647 w 118"/>
              <a:gd name="T15" fmla="*/ 0 h 103"/>
              <a:gd name="T16" fmla="*/ 2147483647 w 118"/>
              <a:gd name="T17" fmla="*/ 2147483647 h 103"/>
              <a:gd name="T18" fmla="*/ 2147483647 w 118"/>
              <a:gd name="T19" fmla="*/ 2147483647 h 103"/>
              <a:gd name="T20" fmla="*/ 2147483647 w 118"/>
              <a:gd name="T21" fmla="*/ 2147483647 h 103"/>
              <a:gd name="T22" fmla="*/ 2147483647 w 118"/>
              <a:gd name="T23" fmla="*/ 2147483647 h 103"/>
              <a:gd name="T24" fmla="*/ 2147483647 w 118"/>
              <a:gd name="T25" fmla="*/ 2147483647 h 103"/>
              <a:gd name="T26" fmla="*/ 2147483647 w 118"/>
              <a:gd name="T27" fmla="*/ 2147483647 h 103"/>
              <a:gd name="T28" fmla="*/ 2147483647 w 118"/>
              <a:gd name="T29" fmla="*/ 2147483647 h 103"/>
              <a:gd name="T30" fmla="*/ 2147483647 w 118"/>
              <a:gd name="T31" fmla="*/ 2147483647 h 103"/>
              <a:gd name="T32" fmla="*/ 2147483647 w 118"/>
              <a:gd name="T33" fmla="*/ 2147483647 h 103"/>
              <a:gd name="T34" fmla="*/ 2147483647 w 118"/>
              <a:gd name="T35" fmla="*/ 2147483647 h 103"/>
              <a:gd name="T36" fmla="*/ 2147483647 w 118"/>
              <a:gd name="T37" fmla="*/ 2147483647 h 103"/>
              <a:gd name="T38" fmla="*/ 2147483647 w 118"/>
              <a:gd name="T39" fmla="*/ 2147483647 h 103"/>
              <a:gd name="T40" fmla="*/ 2147483647 w 118"/>
              <a:gd name="T41" fmla="*/ 2147483647 h 103"/>
              <a:gd name="T42" fmla="*/ 2147483647 w 118"/>
              <a:gd name="T43" fmla="*/ 2147483647 h 103"/>
              <a:gd name="T44" fmla="*/ 2147483647 w 118"/>
              <a:gd name="T45" fmla="*/ 2147483647 h 103"/>
              <a:gd name="T46" fmla="*/ 2147483647 w 118"/>
              <a:gd name="T47" fmla="*/ 2147483647 h 103"/>
              <a:gd name="T48" fmla="*/ 2147483647 w 118"/>
              <a:gd name="T49" fmla="*/ 2147483647 h 103"/>
              <a:gd name="T50" fmla="*/ 2147483647 w 118"/>
              <a:gd name="T51" fmla="*/ 2147483647 h 103"/>
              <a:gd name="T52" fmla="*/ 2147483647 w 118"/>
              <a:gd name="T53" fmla="*/ 2147483647 h 103"/>
              <a:gd name="T54" fmla="*/ 2147483647 w 118"/>
              <a:gd name="T55" fmla="*/ 2147483647 h 103"/>
              <a:gd name="T56" fmla="*/ 2147483647 w 118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8"/>
              <a:gd name="T88" fmla="*/ 0 h 103"/>
              <a:gd name="T89" fmla="*/ 118 w 118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8" h="103">
                <a:moveTo>
                  <a:pt x="0" y="51"/>
                </a:moveTo>
                <a:lnTo>
                  <a:pt x="4" y="36"/>
                </a:lnTo>
                <a:lnTo>
                  <a:pt x="7" y="23"/>
                </a:lnTo>
                <a:lnTo>
                  <a:pt x="11" y="13"/>
                </a:lnTo>
                <a:lnTo>
                  <a:pt x="15" y="6"/>
                </a:lnTo>
                <a:lnTo>
                  <a:pt x="19" y="2"/>
                </a:lnTo>
                <a:lnTo>
                  <a:pt x="23" y="0"/>
                </a:lnTo>
                <a:lnTo>
                  <a:pt x="26" y="0"/>
                </a:lnTo>
                <a:lnTo>
                  <a:pt x="30" y="2"/>
                </a:lnTo>
                <a:lnTo>
                  <a:pt x="34" y="6"/>
                </a:lnTo>
                <a:lnTo>
                  <a:pt x="38" y="13"/>
                </a:lnTo>
                <a:lnTo>
                  <a:pt x="42" y="19"/>
                </a:lnTo>
                <a:lnTo>
                  <a:pt x="45" y="27"/>
                </a:lnTo>
                <a:lnTo>
                  <a:pt x="53" y="44"/>
                </a:lnTo>
                <a:lnTo>
                  <a:pt x="59" y="65"/>
                </a:lnTo>
                <a:lnTo>
                  <a:pt x="65" y="78"/>
                </a:lnTo>
                <a:lnTo>
                  <a:pt x="72" y="90"/>
                </a:lnTo>
                <a:lnTo>
                  <a:pt x="74" y="95"/>
                </a:lnTo>
                <a:lnTo>
                  <a:pt x="80" y="99"/>
                </a:lnTo>
                <a:lnTo>
                  <a:pt x="84" y="101"/>
                </a:lnTo>
                <a:lnTo>
                  <a:pt x="87" y="103"/>
                </a:lnTo>
                <a:lnTo>
                  <a:pt x="91" y="103"/>
                </a:lnTo>
                <a:lnTo>
                  <a:pt x="97" y="99"/>
                </a:lnTo>
                <a:lnTo>
                  <a:pt x="101" y="95"/>
                </a:lnTo>
                <a:lnTo>
                  <a:pt x="105" y="88"/>
                </a:lnTo>
                <a:lnTo>
                  <a:pt x="108" y="80"/>
                </a:lnTo>
                <a:lnTo>
                  <a:pt x="112" y="70"/>
                </a:lnTo>
                <a:lnTo>
                  <a:pt x="114" y="57"/>
                </a:lnTo>
                <a:lnTo>
                  <a:pt x="118" y="40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07" name="Freeform 60"/>
          <p:cNvSpPr>
            <a:spLocks/>
          </p:cNvSpPr>
          <p:nvPr/>
        </p:nvSpPr>
        <p:spPr bwMode="auto">
          <a:xfrm>
            <a:off x="5751513" y="4360863"/>
            <a:ext cx="330200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1"/>
                </a:moveTo>
                <a:lnTo>
                  <a:pt x="4" y="36"/>
                </a:lnTo>
                <a:lnTo>
                  <a:pt x="7" y="23"/>
                </a:lnTo>
                <a:lnTo>
                  <a:pt x="9" y="13"/>
                </a:lnTo>
                <a:lnTo>
                  <a:pt x="15" y="6"/>
                </a:lnTo>
                <a:lnTo>
                  <a:pt x="17" y="2"/>
                </a:lnTo>
                <a:lnTo>
                  <a:pt x="23" y="0"/>
                </a:lnTo>
                <a:lnTo>
                  <a:pt x="24" y="0"/>
                </a:lnTo>
                <a:lnTo>
                  <a:pt x="30" y="2"/>
                </a:lnTo>
                <a:lnTo>
                  <a:pt x="32" y="6"/>
                </a:lnTo>
                <a:lnTo>
                  <a:pt x="38" y="13"/>
                </a:lnTo>
                <a:lnTo>
                  <a:pt x="40" y="19"/>
                </a:lnTo>
                <a:lnTo>
                  <a:pt x="44" y="27"/>
                </a:lnTo>
                <a:lnTo>
                  <a:pt x="51" y="44"/>
                </a:lnTo>
                <a:lnTo>
                  <a:pt x="59" y="65"/>
                </a:lnTo>
                <a:lnTo>
                  <a:pt x="63" y="78"/>
                </a:lnTo>
                <a:lnTo>
                  <a:pt x="70" y="90"/>
                </a:lnTo>
                <a:lnTo>
                  <a:pt x="74" y="95"/>
                </a:lnTo>
                <a:lnTo>
                  <a:pt x="78" y="99"/>
                </a:lnTo>
                <a:lnTo>
                  <a:pt x="82" y="101"/>
                </a:lnTo>
                <a:lnTo>
                  <a:pt x="87" y="103"/>
                </a:lnTo>
                <a:lnTo>
                  <a:pt x="91" y="103"/>
                </a:lnTo>
                <a:lnTo>
                  <a:pt x="95" y="99"/>
                </a:lnTo>
                <a:lnTo>
                  <a:pt x="99" y="95"/>
                </a:lnTo>
                <a:lnTo>
                  <a:pt x="104" y="88"/>
                </a:lnTo>
                <a:lnTo>
                  <a:pt x="106" y="80"/>
                </a:lnTo>
                <a:lnTo>
                  <a:pt x="110" y="70"/>
                </a:lnTo>
                <a:lnTo>
                  <a:pt x="112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08" name="Rectangle 61"/>
          <p:cNvSpPr>
            <a:spLocks noChangeArrowheads="1"/>
          </p:cNvSpPr>
          <p:nvPr/>
        </p:nvSpPr>
        <p:spPr bwMode="auto">
          <a:xfrm rot="2700000">
            <a:off x="5895182" y="4685506"/>
            <a:ext cx="7699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9933FF"/>
                </a:solidFill>
                <a:latin typeface="Helvetica" pitchFamily="34" charset="0"/>
                <a:cs typeface="Arial" pitchFamily="34" charset="0"/>
              </a:rPr>
              <a:t>AAAAAA</a:t>
            </a:r>
            <a:endParaRPr lang="en-US" sz="1400" b="1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09" name="Freeform 64"/>
          <p:cNvSpPr>
            <a:spLocks/>
          </p:cNvSpPr>
          <p:nvPr/>
        </p:nvSpPr>
        <p:spPr bwMode="auto">
          <a:xfrm>
            <a:off x="6556375" y="4430713"/>
            <a:ext cx="330200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2" y="36"/>
                </a:lnTo>
                <a:lnTo>
                  <a:pt x="7" y="23"/>
                </a:lnTo>
                <a:lnTo>
                  <a:pt x="9" y="13"/>
                </a:lnTo>
                <a:lnTo>
                  <a:pt x="13" y="7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7"/>
                </a:lnTo>
                <a:lnTo>
                  <a:pt x="36" y="13"/>
                </a:lnTo>
                <a:lnTo>
                  <a:pt x="40" y="19"/>
                </a:lnTo>
                <a:lnTo>
                  <a:pt x="44" y="26"/>
                </a:lnTo>
                <a:lnTo>
                  <a:pt x="51" y="45"/>
                </a:lnTo>
                <a:lnTo>
                  <a:pt x="57" y="64"/>
                </a:lnTo>
                <a:lnTo>
                  <a:pt x="63" y="78"/>
                </a:lnTo>
                <a:lnTo>
                  <a:pt x="70" y="89"/>
                </a:lnTo>
                <a:lnTo>
                  <a:pt x="74" y="95"/>
                </a:lnTo>
                <a:lnTo>
                  <a:pt x="78" y="99"/>
                </a:lnTo>
                <a:lnTo>
                  <a:pt x="84" y="101"/>
                </a:lnTo>
                <a:lnTo>
                  <a:pt x="86" y="103"/>
                </a:lnTo>
                <a:lnTo>
                  <a:pt x="91" y="103"/>
                </a:lnTo>
                <a:lnTo>
                  <a:pt x="95" y="99"/>
                </a:lnTo>
                <a:lnTo>
                  <a:pt x="99" y="95"/>
                </a:lnTo>
                <a:lnTo>
                  <a:pt x="103" y="89"/>
                </a:lnTo>
                <a:lnTo>
                  <a:pt x="106" y="82"/>
                </a:lnTo>
                <a:lnTo>
                  <a:pt x="110" y="70"/>
                </a:lnTo>
                <a:lnTo>
                  <a:pt x="112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0" name="Freeform 66"/>
          <p:cNvSpPr>
            <a:spLocks/>
          </p:cNvSpPr>
          <p:nvPr/>
        </p:nvSpPr>
        <p:spPr bwMode="auto">
          <a:xfrm>
            <a:off x="6858000" y="4419600"/>
            <a:ext cx="331788" cy="163513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4" y="36"/>
                </a:lnTo>
                <a:lnTo>
                  <a:pt x="7" y="23"/>
                </a:lnTo>
                <a:lnTo>
                  <a:pt x="9" y="13"/>
                </a:lnTo>
                <a:lnTo>
                  <a:pt x="15" y="7"/>
                </a:lnTo>
                <a:lnTo>
                  <a:pt x="17" y="2"/>
                </a:lnTo>
                <a:lnTo>
                  <a:pt x="23" y="0"/>
                </a:lnTo>
                <a:lnTo>
                  <a:pt x="25" y="0"/>
                </a:lnTo>
                <a:lnTo>
                  <a:pt x="30" y="2"/>
                </a:lnTo>
                <a:lnTo>
                  <a:pt x="32" y="7"/>
                </a:lnTo>
                <a:lnTo>
                  <a:pt x="38" y="13"/>
                </a:lnTo>
                <a:lnTo>
                  <a:pt x="40" y="19"/>
                </a:lnTo>
                <a:lnTo>
                  <a:pt x="46" y="26"/>
                </a:lnTo>
                <a:lnTo>
                  <a:pt x="51" y="45"/>
                </a:lnTo>
                <a:lnTo>
                  <a:pt x="59" y="64"/>
                </a:lnTo>
                <a:lnTo>
                  <a:pt x="63" y="78"/>
                </a:lnTo>
                <a:lnTo>
                  <a:pt x="70" y="89"/>
                </a:lnTo>
                <a:lnTo>
                  <a:pt x="76" y="95"/>
                </a:lnTo>
                <a:lnTo>
                  <a:pt x="78" y="99"/>
                </a:lnTo>
                <a:lnTo>
                  <a:pt x="84" y="101"/>
                </a:lnTo>
                <a:lnTo>
                  <a:pt x="87" y="103"/>
                </a:lnTo>
                <a:lnTo>
                  <a:pt x="91" y="103"/>
                </a:lnTo>
                <a:lnTo>
                  <a:pt x="97" y="99"/>
                </a:lnTo>
                <a:lnTo>
                  <a:pt x="99" y="95"/>
                </a:lnTo>
                <a:lnTo>
                  <a:pt x="105" y="89"/>
                </a:lnTo>
                <a:lnTo>
                  <a:pt x="106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1" name="Freeform 68"/>
          <p:cNvSpPr>
            <a:spLocks/>
          </p:cNvSpPr>
          <p:nvPr/>
        </p:nvSpPr>
        <p:spPr bwMode="auto">
          <a:xfrm>
            <a:off x="7200900" y="4410075"/>
            <a:ext cx="330200" cy="163513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2" y="36"/>
                </a:lnTo>
                <a:lnTo>
                  <a:pt x="7" y="23"/>
                </a:lnTo>
                <a:lnTo>
                  <a:pt x="9" y="13"/>
                </a:lnTo>
                <a:lnTo>
                  <a:pt x="13" y="7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7"/>
                </a:lnTo>
                <a:lnTo>
                  <a:pt x="36" y="13"/>
                </a:lnTo>
                <a:lnTo>
                  <a:pt x="40" y="19"/>
                </a:lnTo>
                <a:lnTo>
                  <a:pt x="44" y="26"/>
                </a:lnTo>
                <a:lnTo>
                  <a:pt x="51" y="45"/>
                </a:lnTo>
                <a:lnTo>
                  <a:pt x="57" y="64"/>
                </a:lnTo>
                <a:lnTo>
                  <a:pt x="63" y="78"/>
                </a:lnTo>
                <a:lnTo>
                  <a:pt x="70" y="89"/>
                </a:lnTo>
                <a:lnTo>
                  <a:pt x="74" y="95"/>
                </a:lnTo>
                <a:lnTo>
                  <a:pt x="78" y="99"/>
                </a:lnTo>
                <a:lnTo>
                  <a:pt x="84" y="101"/>
                </a:lnTo>
                <a:lnTo>
                  <a:pt x="86" y="103"/>
                </a:lnTo>
                <a:lnTo>
                  <a:pt x="91" y="103"/>
                </a:lnTo>
                <a:lnTo>
                  <a:pt x="95" y="99"/>
                </a:lnTo>
                <a:lnTo>
                  <a:pt x="99" y="95"/>
                </a:lnTo>
                <a:lnTo>
                  <a:pt x="103" y="89"/>
                </a:lnTo>
                <a:lnTo>
                  <a:pt x="106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2" name="Freeform 70"/>
          <p:cNvSpPr>
            <a:spLocks/>
          </p:cNvSpPr>
          <p:nvPr/>
        </p:nvSpPr>
        <p:spPr bwMode="auto">
          <a:xfrm>
            <a:off x="7537450" y="4410075"/>
            <a:ext cx="330200" cy="163513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4" y="36"/>
                </a:lnTo>
                <a:lnTo>
                  <a:pt x="7" y="23"/>
                </a:lnTo>
                <a:lnTo>
                  <a:pt x="11" y="13"/>
                </a:lnTo>
                <a:lnTo>
                  <a:pt x="15" y="7"/>
                </a:lnTo>
                <a:lnTo>
                  <a:pt x="19" y="2"/>
                </a:lnTo>
                <a:lnTo>
                  <a:pt x="23" y="0"/>
                </a:lnTo>
                <a:lnTo>
                  <a:pt x="25" y="0"/>
                </a:lnTo>
                <a:lnTo>
                  <a:pt x="30" y="2"/>
                </a:lnTo>
                <a:lnTo>
                  <a:pt x="32" y="7"/>
                </a:lnTo>
                <a:lnTo>
                  <a:pt x="38" y="13"/>
                </a:lnTo>
                <a:lnTo>
                  <a:pt x="40" y="19"/>
                </a:lnTo>
                <a:lnTo>
                  <a:pt x="46" y="26"/>
                </a:lnTo>
                <a:lnTo>
                  <a:pt x="51" y="45"/>
                </a:lnTo>
                <a:lnTo>
                  <a:pt x="59" y="64"/>
                </a:lnTo>
                <a:lnTo>
                  <a:pt x="63" y="78"/>
                </a:lnTo>
                <a:lnTo>
                  <a:pt x="70" y="89"/>
                </a:lnTo>
                <a:lnTo>
                  <a:pt x="76" y="95"/>
                </a:lnTo>
                <a:lnTo>
                  <a:pt x="78" y="99"/>
                </a:lnTo>
                <a:lnTo>
                  <a:pt x="84" y="101"/>
                </a:lnTo>
                <a:lnTo>
                  <a:pt x="87" y="103"/>
                </a:lnTo>
                <a:lnTo>
                  <a:pt x="93" y="103"/>
                </a:lnTo>
                <a:lnTo>
                  <a:pt x="95" y="99"/>
                </a:lnTo>
                <a:lnTo>
                  <a:pt x="101" y="95"/>
                </a:lnTo>
                <a:lnTo>
                  <a:pt x="105" y="89"/>
                </a:lnTo>
                <a:lnTo>
                  <a:pt x="108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3" name="Rectangle 71"/>
          <p:cNvSpPr>
            <a:spLocks noChangeArrowheads="1"/>
          </p:cNvSpPr>
          <p:nvPr/>
        </p:nvSpPr>
        <p:spPr bwMode="auto">
          <a:xfrm rot="2700000">
            <a:off x="7722394" y="4690269"/>
            <a:ext cx="769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9933FF"/>
                </a:solidFill>
                <a:latin typeface="Helvetica" pitchFamily="34" charset="0"/>
                <a:cs typeface="Arial" pitchFamily="34" charset="0"/>
              </a:rPr>
              <a:t>AAAAAA</a:t>
            </a:r>
            <a:endParaRPr lang="en-US" sz="1400" b="1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5414" name="Group 73"/>
          <p:cNvGrpSpPr>
            <a:grpSpLocks/>
          </p:cNvGrpSpPr>
          <p:nvPr/>
        </p:nvGrpSpPr>
        <p:grpSpPr bwMode="auto">
          <a:xfrm>
            <a:off x="6118225" y="3865563"/>
            <a:ext cx="457200" cy="152400"/>
            <a:chOff x="2304" y="2544"/>
            <a:chExt cx="672" cy="96"/>
          </a:xfrm>
        </p:grpSpPr>
        <p:sp>
          <p:nvSpPr>
            <p:cNvPr id="15458" name="Rectangle 74"/>
            <p:cNvSpPr>
              <a:spLocks noChangeArrowheads="1"/>
            </p:cNvSpPr>
            <p:nvPr/>
          </p:nvSpPr>
          <p:spPr bwMode="auto">
            <a:xfrm>
              <a:off x="2592" y="2544"/>
              <a:ext cx="384" cy="96"/>
            </a:xfrm>
            <a:prstGeom prst="rect">
              <a:avLst/>
            </a:prstGeom>
            <a:gradFill rotWithShape="0">
              <a:gsLst>
                <a:gs pos="0">
                  <a:srgbClr val="2F1800"/>
                </a:gs>
                <a:gs pos="5000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  <p:sp>
          <p:nvSpPr>
            <p:cNvPr id="15459" name="Rectangle 75"/>
            <p:cNvSpPr>
              <a:spLocks noChangeArrowheads="1"/>
            </p:cNvSpPr>
            <p:nvPr/>
          </p:nvSpPr>
          <p:spPr bwMode="auto">
            <a:xfrm>
              <a:off x="2304" y="2544"/>
              <a:ext cx="288" cy="9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</p:grpSp>
      <p:sp>
        <p:nvSpPr>
          <p:cNvPr id="15415" name="Line 77"/>
          <p:cNvSpPr>
            <a:spLocks noChangeShapeType="1"/>
          </p:cNvSpPr>
          <p:nvPr/>
        </p:nvSpPr>
        <p:spPr bwMode="auto">
          <a:xfrm rot="660814">
            <a:off x="6221413" y="4256088"/>
            <a:ext cx="27305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6" name="Freeform 80"/>
          <p:cNvSpPr>
            <a:spLocks/>
          </p:cNvSpPr>
          <p:nvPr/>
        </p:nvSpPr>
        <p:spPr bwMode="auto">
          <a:xfrm>
            <a:off x="2987675" y="4343400"/>
            <a:ext cx="330200" cy="160338"/>
          </a:xfrm>
          <a:custGeom>
            <a:avLst/>
            <a:gdLst>
              <a:gd name="T0" fmla="*/ 0 w 116"/>
              <a:gd name="T1" fmla="*/ 2147483647 h 101"/>
              <a:gd name="T2" fmla="*/ 2147483647 w 116"/>
              <a:gd name="T3" fmla="*/ 2147483647 h 101"/>
              <a:gd name="T4" fmla="*/ 2147483647 w 116"/>
              <a:gd name="T5" fmla="*/ 2147483647 h 101"/>
              <a:gd name="T6" fmla="*/ 2147483647 w 116"/>
              <a:gd name="T7" fmla="*/ 2147483647 h 101"/>
              <a:gd name="T8" fmla="*/ 2147483647 w 116"/>
              <a:gd name="T9" fmla="*/ 2147483647 h 101"/>
              <a:gd name="T10" fmla="*/ 2147483647 w 116"/>
              <a:gd name="T11" fmla="*/ 2147483647 h 101"/>
              <a:gd name="T12" fmla="*/ 2147483647 w 116"/>
              <a:gd name="T13" fmla="*/ 0 h 101"/>
              <a:gd name="T14" fmla="*/ 2147483647 w 116"/>
              <a:gd name="T15" fmla="*/ 0 h 101"/>
              <a:gd name="T16" fmla="*/ 2147483647 w 116"/>
              <a:gd name="T17" fmla="*/ 2147483647 h 101"/>
              <a:gd name="T18" fmla="*/ 2147483647 w 116"/>
              <a:gd name="T19" fmla="*/ 2147483647 h 101"/>
              <a:gd name="T20" fmla="*/ 2147483647 w 116"/>
              <a:gd name="T21" fmla="*/ 2147483647 h 101"/>
              <a:gd name="T22" fmla="*/ 2147483647 w 116"/>
              <a:gd name="T23" fmla="*/ 2147483647 h 101"/>
              <a:gd name="T24" fmla="*/ 2147483647 w 116"/>
              <a:gd name="T25" fmla="*/ 2147483647 h 101"/>
              <a:gd name="T26" fmla="*/ 2147483647 w 116"/>
              <a:gd name="T27" fmla="*/ 2147483647 h 101"/>
              <a:gd name="T28" fmla="*/ 2147483647 w 116"/>
              <a:gd name="T29" fmla="*/ 2147483647 h 101"/>
              <a:gd name="T30" fmla="*/ 2147483647 w 116"/>
              <a:gd name="T31" fmla="*/ 2147483647 h 101"/>
              <a:gd name="T32" fmla="*/ 2147483647 w 116"/>
              <a:gd name="T33" fmla="*/ 2147483647 h 101"/>
              <a:gd name="T34" fmla="*/ 2147483647 w 116"/>
              <a:gd name="T35" fmla="*/ 2147483647 h 101"/>
              <a:gd name="T36" fmla="*/ 2147483647 w 116"/>
              <a:gd name="T37" fmla="*/ 2147483647 h 101"/>
              <a:gd name="T38" fmla="*/ 2147483647 w 116"/>
              <a:gd name="T39" fmla="*/ 2147483647 h 101"/>
              <a:gd name="T40" fmla="*/ 2147483647 w 116"/>
              <a:gd name="T41" fmla="*/ 2147483647 h 101"/>
              <a:gd name="T42" fmla="*/ 2147483647 w 116"/>
              <a:gd name="T43" fmla="*/ 2147483647 h 101"/>
              <a:gd name="T44" fmla="*/ 2147483647 w 116"/>
              <a:gd name="T45" fmla="*/ 2147483647 h 101"/>
              <a:gd name="T46" fmla="*/ 2147483647 w 116"/>
              <a:gd name="T47" fmla="*/ 2147483647 h 101"/>
              <a:gd name="T48" fmla="*/ 2147483647 w 116"/>
              <a:gd name="T49" fmla="*/ 2147483647 h 101"/>
              <a:gd name="T50" fmla="*/ 2147483647 w 116"/>
              <a:gd name="T51" fmla="*/ 2147483647 h 101"/>
              <a:gd name="T52" fmla="*/ 2147483647 w 116"/>
              <a:gd name="T53" fmla="*/ 2147483647 h 101"/>
              <a:gd name="T54" fmla="*/ 2147483647 w 116"/>
              <a:gd name="T55" fmla="*/ 2147483647 h 101"/>
              <a:gd name="T56" fmla="*/ 2147483647 w 11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1"/>
              <a:gd name="T89" fmla="*/ 116 w 11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1">
                <a:moveTo>
                  <a:pt x="0" y="51"/>
                </a:moveTo>
                <a:lnTo>
                  <a:pt x="2" y="34"/>
                </a:lnTo>
                <a:lnTo>
                  <a:pt x="8" y="22"/>
                </a:lnTo>
                <a:lnTo>
                  <a:pt x="9" y="11"/>
                </a:lnTo>
                <a:lnTo>
                  <a:pt x="13" y="5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5"/>
                </a:lnTo>
                <a:lnTo>
                  <a:pt x="36" y="11"/>
                </a:lnTo>
                <a:lnTo>
                  <a:pt x="40" y="17"/>
                </a:lnTo>
                <a:lnTo>
                  <a:pt x="44" y="24"/>
                </a:lnTo>
                <a:lnTo>
                  <a:pt x="51" y="43"/>
                </a:lnTo>
                <a:lnTo>
                  <a:pt x="57" y="62"/>
                </a:lnTo>
                <a:lnTo>
                  <a:pt x="63" y="76"/>
                </a:lnTo>
                <a:lnTo>
                  <a:pt x="70" y="89"/>
                </a:lnTo>
                <a:lnTo>
                  <a:pt x="74" y="93"/>
                </a:lnTo>
                <a:lnTo>
                  <a:pt x="78" y="99"/>
                </a:lnTo>
                <a:lnTo>
                  <a:pt x="84" y="99"/>
                </a:lnTo>
                <a:lnTo>
                  <a:pt x="86" y="101"/>
                </a:lnTo>
                <a:lnTo>
                  <a:pt x="91" y="101"/>
                </a:lnTo>
                <a:lnTo>
                  <a:pt x="95" y="99"/>
                </a:lnTo>
                <a:lnTo>
                  <a:pt x="99" y="93"/>
                </a:lnTo>
                <a:lnTo>
                  <a:pt x="103" y="87"/>
                </a:lnTo>
                <a:lnTo>
                  <a:pt x="107" y="80"/>
                </a:lnTo>
                <a:lnTo>
                  <a:pt x="110" y="70"/>
                </a:lnTo>
                <a:lnTo>
                  <a:pt x="114" y="55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7" name="Freeform 82"/>
          <p:cNvSpPr>
            <a:spLocks/>
          </p:cNvSpPr>
          <p:nvPr/>
        </p:nvSpPr>
        <p:spPr bwMode="auto">
          <a:xfrm>
            <a:off x="3324225" y="4343400"/>
            <a:ext cx="330200" cy="160338"/>
          </a:xfrm>
          <a:custGeom>
            <a:avLst/>
            <a:gdLst>
              <a:gd name="T0" fmla="*/ 0 w 116"/>
              <a:gd name="T1" fmla="*/ 2147483647 h 101"/>
              <a:gd name="T2" fmla="*/ 2147483647 w 116"/>
              <a:gd name="T3" fmla="*/ 2147483647 h 101"/>
              <a:gd name="T4" fmla="*/ 2147483647 w 116"/>
              <a:gd name="T5" fmla="*/ 2147483647 h 101"/>
              <a:gd name="T6" fmla="*/ 2147483647 w 116"/>
              <a:gd name="T7" fmla="*/ 2147483647 h 101"/>
              <a:gd name="T8" fmla="*/ 2147483647 w 116"/>
              <a:gd name="T9" fmla="*/ 2147483647 h 101"/>
              <a:gd name="T10" fmla="*/ 2147483647 w 116"/>
              <a:gd name="T11" fmla="*/ 2147483647 h 101"/>
              <a:gd name="T12" fmla="*/ 2147483647 w 116"/>
              <a:gd name="T13" fmla="*/ 0 h 101"/>
              <a:gd name="T14" fmla="*/ 2147483647 w 116"/>
              <a:gd name="T15" fmla="*/ 0 h 101"/>
              <a:gd name="T16" fmla="*/ 2147483647 w 116"/>
              <a:gd name="T17" fmla="*/ 2147483647 h 101"/>
              <a:gd name="T18" fmla="*/ 2147483647 w 116"/>
              <a:gd name="T19" fmla="*/ 2147483647 h 101"/>
              <a:gd name="T20" fmla="*/ 2147483647 w 116"/>
              <a:gd name="T21" fmla="*/ 2147483647 h 101"/>
              <a:gd name="T22" fmla="*/ 2147483647 w 116"/>
              <a:gd name="T23" fmla="*/ 2147483647 h 101"/>
              <a:gd name="T24" fmla="*/ 2147483647 w 116"/>
              <a:gd name="T25" fmla="*/ 2147483647 h 101"/>
              <a:gd name="T26" fmla="*/ 2147483647 w 116"/>
              <a:gd name="T27" fmla="*/ 2147483647 h 101"/>
              <a:gd name="T28" fmla="*/ 2147483647 w 116"/>
              <a:gd name="T29" fmla="*/ 2147483647 h 101"/>
              <a:gd name="T30" fmla="*/ 2147483647 w 116"/>
              <a:gd name="T31" fmla="*/ 2147483647 h 101"/>
              <a:gd name="T32" fmla="*/ 2147483647 w 116"/>
              <a:gd name="T33" fmla="*/ 2147483647 h 101"/>
              <a:gd name="T34" fmla="*/ 2147483647 w 116"/>
              <a:gd name="T35" fmla="*/ 2147483647 h 101"/>
              <a:gd name="T36" fmla="*/ 2147483647 w 116"/>
              <a:gd name="T37" fmla="*/ 2147483647 h 101"/>
              <a:gd name="T38" fmla="*/ 2147483647 w 116"/>
              <a:gd name="T39" fmla="*/ 2147483647 h 101"/>
              <a:gd name="T40" fmla="*/ 2147483647 w 116"/>
              <a:gd name="T41" fmla="*/ 2147483647 h 101"/>
              <a:gd name="T42" fmla="*/ 2147483647 w 116"/>
              <a:gd name="T43" fmla="*/ 2147483647 h 101"/>
              <a:gd name="T44" fmla="*/ 2147483647 w 116"/>
              <a:gd name="T45" fmla="*/ 2147483647 h 101"/>
              <a:gd name="T46" fmla="*/ 2147483647 w 116"/>
              <a:gd name="T47" fmla="*/ 2147483647 h 101"/>
              <a:gd name="T48" fmla="*/ 2147483647 w 116"/>
              <a:gd name="T49" fmla="*/ 2147483647 h 101"/>
              <a:gd name="T50" fmla="*/ 2147483647 w 116"/>
              <a:gd name="T51" fmla="*/ 2147483647 h 101"/>
              <a:gd name="T52" fmla="*/ 2147483647 w 116"/>
              <a:gd name="T53" fmla="*/ 2147483647 h 101"/>
              <a:gd name="T54" fmla="*/ 2147483647 w 116"/>
              <a:gd name="T55" fmla="*/ 2147483647 h 101"/>
              <a:gd name="T56" fmla="*/ 2147483647 w 11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1"/>
              <a:gd name="T89" fmla="*/ 116 w 11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1">
                <a:moveTo>
                  <a:pt x="0" y="51"/>
                </a:moveTo>
                <a:lnTo>
                  <a:pt x="4" y="34"/>
                </a:lnTo>
                <a:lnTo>
                  <a:pt x="8" y="22"/>
                </a:lnTo>
                <a:lnTo>
                  <a:pt x="11" y="11"/>
                </a:lnTo>
                <a:lnTo>
                  <a:pt x="15" y="5"/>
                </a:lnTo>
                <a:lnTo>
                  <a:pt x="19" y="2"/>
                </a:lnTo>
                <a:lnTo>
                  <a:pt x="23" y="0"/>
                </a:lnTo>
                <a:lnTo>
                  <a:pt x="25" y="0"/>
                </a:lnTo>
                <a:lnTo>
                  <a:pt x="30" y="2"/>
                </a:lnTo>
                <a:lnTo>
                  <a:pt x="32" y="5"/>
                </a:lnTo>
                <a:lnTo>
                  <a:pt x="38" y="11"/>
                </a:lnTo>
                <a:lnTo>
                  <a:pt x="40" y="17"/>
                </a:lnTo>
                <a:lnTo>
                  <a:pt x="46" y="24"/>
                </a:lnTo>
                <a:lnTo>
                  <a:pt x="51" y="43"/>
                </a:lnTo>
                <a:lnTo>
                  <a:pt x="59" y="62"/>
                </a:lnTo>
                <a:lnTo>
                  <a:pt x="63" y="76"/>
                </a:lnTo>
                <a:lnTo>
                  <a:pt x="70" y="89"/>
                </a:lnTo>
                <a:lnTo>
                  <a:pt x="76" y="93"/>
                </a:lnTo>
                <a:lnTo>
                  <a:pt x="78" y="99"/>
                </a:lnTo>
                <a:lnTo>
                  <a:pt x="84" y="99"/>
                </a:lnTo>
                <a:lnTo>
                  <a:pt x="88" y="101"/>
                </a:lnTo>
                <a:lnTo>
                  <a:pt x="93" y="101"/>
                </a:lnTo>
                <a:lnTo>
                  <a:pt x="97" y="99"/>
                </a:lnTo>
                <a:lnTo>
                  <a:pt x="101" y="93"/>
                </a:lnTo>
                <a:lnTo>
                  <a:pt x="105" y="87"/>
                </a:lnTo>
                <a:lnTo>
                  <a:pt x="109" y="80"/>
                </a:lnTo>
                <a:lnTo>
                  <a:pt x="110" y="70"/>
                </a:lnTo>
                <a:lnTo>
                  <a:pt x="114" y="55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8" name="Freeform 84"/>
          <p:cNvSpPr>
            <a:spLocks/>
          </p:cNvSpPr>
          <p:nvPr/>
        </p:nvSpPr>
        <p:spPr bwMode="auto">
          <a:xfrm>
            <a:off x="3665538" y="4343400"/>
            <a:ext cx="330200" cy="160338"/>
          </a:xfrm>
          <a:custGeom>
            <a:avLst/>
            <a:gdLst>
              <a:gd name="T0" fmla="*/ 0 w 116"/>
              <a:gd name="T1" fmla="*/ 2147483647 h 101"/>
              <a:gd name="T2" fmla="*/ 2147483647 w 116"/>
              <a:gd name="T3" fmla="*/ 2147483647 h 101"/>
              <a:gd name="T4" fmla="*/ 2147483647 w 116"/>
              <a:gd name="T5" fmla="*/ 2147483647 h 101"/>
              <a:gd name="T6" fmla="*/ 2147483647 w 116"/>
              <a:gd name="T7" fmla="*/ 2147483647 h 101"/>
              <a:gd name="T8" fmla="*/ 2147483647 w 116"/>
              <a:gd name="T9" fmla="*/ 2147483647 h 101"/>
              <a:gd name="T10" fmla="*/ 2147483647 w 116"/>
              <a:gd name="T11" fmla="*/ 2147483647 h 101"/>
              <a:gd name="T12" fmla="*/ 2147483647 w 116"/>
              <a:gd name="T13" fmla="*/ 0 h 101"/>
              <a:gd name="T14" fmla="*/ 2147483647 w 116"/>
              <a:gd name="T15" fmla="*/ 0 h 101"/>
              <a:gd name="T16" fmla="*/ 2147483647 w 116"/>
              <a:gd name="T17" fmla="*/ 2147483647 h 101"/>
              <a:gd name="T18" fmla="*/ 2147483647 w 116"/>
              <a:gd name="T19" fmla="*/ 2147483647 h 101"/>
              <a:gd name="T20" fmla="*/ 2147483647 w 116"/>
              <a:gd name="T21" fmla="*/ 2147483647 h 101"/>
              <a:gd name="T22" fmla="*/ 2147483647 w 116"/>
              <a:gd name="T23" fmla="*/ 2147483647 h 101"/>
              <a:gd name="T24" fmla="*/ 2147483647 w 116"/>
              <a:gd name="T25" fmla="*/ 2147483647 h 101"/>
              <a:gd name="T26" fmla="*/ 2147483647 w 116"/>
              <a:gd name="T27" fmla="*/ 2147483647 h 101"/>
              <a:gd name="T28" fmla="*/ 2147483647 w 116"/>
              <a:gd name="T29" fmla="*/ 2147483647 h 101"/>
              <a:gd name="T30" fmla="*/ 2147483647 w 116"/>
              <a:gd name="T31" fmla="*/ 2147483647 h 101"/>
              <a:gd name="T32" fmla="*/ 2147483647 w 116"/>
              <a:gd name="T33" fmla="*/ 2147483647 h 101"/>
              <a:gd name="T34" fmla="*/ 2147483647 w 116"/>
              <a:gd name="T35" fmla="*/ 2147483647 h 101"/>
              <a:gd name="T36" fmla="*/ 2147483647 w 116"/>
              <a:gd name="T37" fmla="*/ 2147483647 h 101"/>
              <a:gd name="T38" fmla="*/ 2147483647 w 116"/>
              <a:gd name="T39" fmla="*/ 2147483647 h 101"/>
              <a:gd name="T40" fmla="*/ 2147483647 w 116"/>
              <a:gd name="T41" fmla="*/ 2147483647 h 101"/>
              <a:gd name="T42" fmla="*/ 2147483647 w 116"/>
              <a:gd name="T43" fmla="*/ 2147483647 h 101"/>
              <a:gd name="T44" fmla="*/ 2147483647 w 116"/>
              <a:gd name="T45" fmla="*/ 2147483647 h 101"/>
              <a:gd name="T46" fmla="*/ 2147483647 w 116"/>
              <a:gd name="T47" fmla="*/ 2147483647 h 101"/>
              <a:gd name="T48" fmla="*/ 2147483647 w 116"/>
              <a:gd name="T49" fmla="*/ 2147483647 h 101"/>
              <a:gd name="T50" fmla="*/ 2147483647 w 116"/>
              <a:gd name="T51" fmla="*/ 2147483647 h 101"/>
              <a:gd name="T52" fmla="*/ 2147483647 w 116"/>
              <a:gd name="T53" fmla="*/ 2147483647 h 101"/>
              <a:gd name="T54" fmla="*/ 2147483647 w 116"/>
              <a:gd name="T55" fmla="*/ 2147483647 h 101"/>
              <a:gd name="T56" fmla="*/ 2147483647 w 11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1"/>
              <a:gd name="T89" fmla="*/ 116 w 11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1">
                <a:moveTo>
                  <a:pt x="0" y="51"/>
                </a:moveTo>
                <a:lnTo>
                  <a:pt x="2" y="34"/>
                </a:lnTo>
                <a:lnTo>
                  <a:pt x="8" y="22"/>
                </a:lnTo>
                <a:lnTo>
                  <a:pt x="9" y="11"/>
                </a:lnTo>
                <a:lnTo>
                  <a:pt x="13" y="5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5"/>
                </a:lnTo>
                <a:lnTo>
                  <a:pt x="36" y="11"/>
                </a:lnTo>
                <a:lnTo>
                  <a:pt x="40" y="17"/>
                </a:lnTo>
                <a:lnTo>
                  <a:pt x="44" y="24"/>
                </a:lnTo>
                <a:lnTo>
                  <a:pt x="51" y="43"/>
                </a:lnTo>
                <a:lnTo>
                  <a:pt x="57" y="62"/>
                </a:lnTo>
                <a:lnTo>
                  <a:pt x="63" y="76"/>
                </a:lnTo>
                <a:lnTo>
                  <a:pt x="70" y="89"/>
                </a:lnTo>
                <a:lnTo>
                  <a:pt x="74" y="93"/>
                </a:lnTo>
                <a:lnTo>
                  <a:pt x="78" y="99"/>
                </a:lnTo>
                <a:lnTo>
                  <a:pt x="84" y="99"/>
                </a:lnTo>
                <a:lnTo>
                  <a:pt x="86" y="101"/>
                </a:lnTo>
                <a:lnTo>
                  <a:pt x="91" y="101"/>
                </a:lnTo>
                <a:lnTo>
                  <a:pt x="95" y="99"/>
                </a:lnTo>
                <a:lnTo>
                  <a:pt x="99" y="93"/>
                </a:lnTo>
                <a:lnTo>
                  <a:pt x="103" y="87"/>
                </a:lnTo>
                <a:lnTo>
                  <a:pt x="107" y="80"/>
                </a:lnTo>
                <a:lnTo>
                  <a:pt x="110" y="70"/>
                </a:lnTo>
                <a:lnTo>
                  <a:pt x="114" y="55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19" name="Freeform 86"/>
          <p:cNvSpPr>
            <a:spLocks/>
          </p:cNvSpPr>
          <p:nvPr/>
        </p:nvSpPr>
        <p:spPr bwMode="auto">
          <a:xfrm>
            <a:off x="4002088" y="4343400"/>
            <a:ext cx="330200" cy="160338"/>
          </a:xfrm>
          <a:custGeom>
            <a:avLst/>
            <a:gdLst>
              <a:gd name="T0" fmla="*/ 0 w 116"/>
              <a:gd name="T1" fmla="*/ 2147483647 h 101"/>
              <a:gd name="T2" fmla="*/ 2147483647 w 116"/>
              <a:gd name="T3" fmla="*/ 2147483647 h 101"/>
              <a:gd name="T4" fmla="*/ 2147483647 w 116"/>
              <a:gd name="T5" fmla="*/ 2147483647 h 101"/>
              <a:gd name="T6" fmla="*/ 2147483647 w 116"/>
              <a:gd name="T7" fmla="*/ 2147483647 h 101"/>
              <a:gd name="T8" fmla="*/ 2147483647 w 116"/>
              <a:gd name="T9" fmla="*/ 2147483647 h 101"/>
              <a:gd name="T10" fmla="*/ 2147483647 w 116"/>
              <a:gd name="T11" fmla="*/ 2147483647 h 101"/>
              <a:gd name="T12" fmla="*/ 2147483647 w 116"/>
              <a:gd name="T13" fmla="*/ 0 h 101"/>
              <a:gd name="T14" fmla="*/ 2147483647 w 116"/>
              <a:gd name="T15" fmla="*/ 0 h 101"/>
              <a:gd name="T16" fmla="*/ 2147483647 w 116"/>
              <a:gd name="T17" fmla="*/ 2147483647 h 101"/>
              <a:gd name="T18" fmla="*/ 2147483647 w 116"/>
              <a:gd name="T19" fmla="*/ 2147483647 h 101"/>
              <a:gd name="T20" fmla="*/ 2147483647 w 116"/>
              <a:gd name="T21" fmla="*/ 2147483647 h 101"/>
              <a:gd name="T22" fmla="*/ 2147483647 w 116"/>
              <a:gd name="T23" fmla="*/ 2147483647 h 101"/>
              <a:gd name="T24" fmla="*/ 2147483647 w 116"/>
              <a:gd name="T25" fmla="*/ 2147483647 h 101"/>
              <a:gd name="T26" fmla="*/ 2147483647 w 116"/>
              <a:gd name="T27" fmla="*/ 2147483647 h 101"/>
              <a:gd name="T28" fmla="*/ 2147483647 w 116"/>
              <a:gd name="T29" fmla="*/ 2147483647 h 101"/>
              <a:gd name="T30" fmla="*/ 2147483647 w 116"/>
              <a:gd name="T31" fmla="*/ 2147483647 h 101"/>
              <a:gd name="T32" fmla="*/ 2147483647 w 116"/>
              <a:gd name="T33" fmla="*/ 2147483647 h 101"/>
              <a:gd name="T34" fmla="*/ 2147483647 w 116"/>
              <a:gd name="T35" fmla="*/ 2147483647 h 101"/>
              <a:gd name="T36" fmla="*/ 2147483647 w 116"/>
              <a:gd name="T37" fmla="*/ 2147483647 h 101"/>
              <a:gd name="T38" fmla="*/ 2147483647 w 116"/>
              <a:gd name="T39" fmla="*/ 2147483647 h 101"/>
              <a:gd name="T40" fmla="*/ 2147483647 w 116"/>
              <a:gd name="T41" fmla="*/ 2147483647 h 101"/>
              <a:gd name="T42" fmla="*/ 2147483647 w 116"/>
              <a:gd name="T43" fmla="*/ 2147483647 h 101"/>
              <a:gd name="T44" fmla="*/ 2147483647 w 116"/>
              <a:gd name="T45" fmla="*/ 2147483647 h 101"/>
              <a:gd name="T46" fmla="*/ 2147483647 w 116"/>
              <a:gd name="T47" fmla="*/ 2147483647 h 101"/>
              <a:gd name="T48" fmla="*/ 2147483647 w 116"/>
              <a:gd name="T49" fmla="*/ 2147483647 h 101"/>
              <a:gd name="T50" fmla="*/ 2147483647 w 116"/>
              <a:gd name="T51" fmla="*/ 2147483647 h 101"/>
              <a:gd name="T52" fmla="*/ 2147483647 w 116"/>
              <a:gd name="T53" fmla="*/ 2147483647 h 101"/>
              <a:gd name="T54" fmla="*/ 2147483647 w 116"/>
              <a:gd name="T55" fmla="*/ 2147483647 h 101"/>
              <a:gd name="T56" fmla="*/ 2147483647 w 116"/>
              <a:gd name="T57" fmla="*/ 2147483647 h 101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1"/>
              <a:gd name="T89" fmla="*/ 116 w 116"/>
              <a:gd name="T90" fmla="*/ 101 h 101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1">
                <a:moveTo>
                  <a:pt x="0" y="51"/>
                </a:moveTo>
                <a:lnTo>
                  <a:pt x="4" y="34"/>
                </a:lnTo>
                <a:lnTo>
                  <a:pt x="8" y="22"/>
                </a:lnTo>
                <a:lnTo>
                  <a:pt x="11" y="11"/>
                </a:lnTo>
                <a:lnTo>
                  <a:pt x="15" y="5"/>
                </a:lnTo>
                <a:lnTo>
                  <a:pt x="19" y="2"/>
                </a:lnTo>
                <a:lnTo>
                  <a:pt x="23" y="0"/>
                </a:lnTo>
                <a:lnTo>
                  <a:pt x="27" y="0"/>
                </a:lnTo>
                <a:lnTo>
                  <a:pt x="30" y="2"/>
                </a:lnTo>
                <a:lnTo>
                  <a:pt x="34" y="5"/>
                </a:lnTo>
                <a:lnTo>
                  <a:pt x="38" y="11"/>
                </a:lnTo>
                <a:lnTo>
                  <a:pt x="42" y="17"/>
                </a:lnTo>
                <a:lnTo>
                  <a:pt x="46" y="24"/>
                </a:lnTo>
                <a:lnTo>
                  <a:pt x="51" y="43"/>
                </a:lnTo>
                <a:lnTo>
                  <a:pt x="59" y="62"/>
                </a:lnTo>
                <a:lnTo>
                  <a:pt x="65" y="76"/>
                </a:lnTo>
                <a:lnTo>
                  <a:pt x="70" y="89"/>
                </a:lnTo>
                <a:lnTo>
                  <a:pt x="76" y="93"/>
                </a:lnTo>
                <a:lnTo>
                  <a:pt x="78" y="99"/>
                </a:lnTo>
                <a:lnTo>
                  <a:pt x="84" y="99"/>
                </a:lnTo>
                <a:lnTo>
                  <a:pt x="88" y="101"/>
                </a:lnTo>
                <a:lnTo>
                  <a:pt x="93" y="101"/>
                </a:lnTo>
                <a:lnTo>
                  <a:pt x="95" y="99"/>
                </a:lnTo>
                <a:lnTo>
                  <a:pt x="101" y="93"/>
                </a:lnTo>
                <a:lnTo>
                  <a:pt x="105" y="87"/>
                </a:lnTo>
                <a:lnTo>
                  <a:pt x="109" y="80"/>
                </a:lnTo>
                <a:lnTo>
                  <a:pt x="110" y="70"/>
                </a:lnTo>
                <a:lnTo>
                  <a:pt x="114" y="55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8A65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20" name="Rectangle 87"/>
          <p:cNvSpPr>
            <a:spLocks noChangeArrowheads="1"/>
          </p:cNvSpPr>
          <p:nvPr/>
        </p:nvSpPr>
        <p:spPr bwMode="auto">
          <a:xfrm rot="2700000">
            <a:off x="4233069" y="4690269"/>
            <a:ext cx="7699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9933FF"/>
                </a:solidFill>
                <a:latin typeface="Helvetica" pitchFamily="34" charset="0"/>
                <a:cs typeface="Arial" pitchFamily="34" charset="0"/>
              </a:rPr>
              <a:t>AAAAAA</a:t>
            </a:r>
            <a:endParaRPr lang="en-US" sz="1400" b="1">
              <a:solidFill>
                <a:srgbClr val="9933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421" name="Line 88"/>
          <p:cNvSpPr>
            <a:spLocks noChangeShapeType="1"/>
          </p:cNvSpPr>
          <p:nvPr/>
        </p:nvSpPr>
        <p:spPr bwMode="auto">
          <a:xfrm rot="660814">
            <a:off x="2651125" y="4256088"/>
            <a:ext cx="27305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22" name="Line 89"/>
          <p:cNvSpPr>
            <a:spLocks noChangeShapeType="1"/>
          </p:cNvSpPr>
          <p:nvPr/>
        </p:nvSpPr>
        <p:spPr bwMode="auto">
          <a:xfrm rot="660814">
            <a:off x="4408488" y="4254500"/>
            <a:ext cx="273050" cy="152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e-IL"/>
          </a:p>
        </p:txBody>
      </p:sp>
      <p:grpSp>
        <p:nvGrpSpPr>
          <p:cNvPr id="15423" name="Group 91"/>
          <p:cNvGrpSpPr>
            <a:grpSpLocks/>
          </p:cNvGrpSpPr>
          <p:nvPr/>
        </p:nvGrpSpPr>
        <p:grpSpPr bwMode="auto">
          <a:xfrm>
            <a:off x="4305300" y="3867150"/>
            <a:ext cx="457200" cy="152400"/>
            <a:chOff x="2304" y="2544"/>
            <a:chExt cx="672" cy="96"/>
          </a:xfrm>
        </p:grpSpPr>
        <p:sp>
          <p:nvSpPr>
            <p:cNvPr id="15456" name="Rectangle 92"/>
            <p:cNvSpPr>
              <a:spLocks noChangeArrowheads="1"/>
            </p:cNvSpPr>
            <p:nvPr/>
          </p:nvSpPr>
          <p:spPr bwMode="auto">
            <a:xfrm>
              <a:off x="2592" y="2544"/>
              <a:ext cx="384" cy="96"/>
            </a:xfrm>
            <a:prstGeom prst="rect">
              <a:avLst/>
            </a:prstGeom>
            <a:gradFill rotWithShape="0">
              <a:gsLst>
                <a:gs pos="0">
                  <a:srgbClr val="2F1800"/>
                </a:gs>
                <a:gs pos="5000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  <p:sp>
          <p:nvSpPr>
            <p:cNvPr id="15457" name="Rectangle 93"/>
            <p:cNvSpPr>
              <a:spLocks noChangeArrowheads="1"/>
            </p:cNvSpPr>
            <p:nvPr/>
          </p:nvSpPr>
          <p:spPr bwMode="auto">
            <a:xfrm>
              <a:off x="2304" y="2544"/>
              <a:ext cx="288" cy="9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</p:grpSp>
      <p:grpSp>
        <p:nvGrpSpPr>
          <p:cNvPr id="15424" name="Group 95"/>
          <p:cNvGrpSpPr>
            <a:grpSpLocks/>
          </p:cNvGrpSpPr>
          <p:nvPr/>
        </p:nvGrpSpPr>
        <p:grpSpPr bwMode="auto">
          <a:xfrm>
            <a:off x="2522538" y="3865563"/>
            <a:ext cx="457200" cy="152400"/>
            <a:chOff x="2304" y="2544"/>
            <a:chExt cx="672" cy="96"/>
          </a:xfrm>
        </p:grpSpPr>
        <p:sp>
          <p:nvSpPr>
            <p:cNvPr id="15454" name="Rectangle 96"/>
            <p:cNvSpPr>
              <a:spLocks noChangeArrowheads="1"/>
            </p:cNvSpPr>
            <p:nvPr/>
          </p:nvSpPr>
          <p:spPr bwMode="auto">
            <a:xfrm>
              <a:off x="2592" y="2544"/>
              <a:ext cx="384" cy="96"/>
            </a:xfrm>
            <a:prstGeom prst="rect">
              <a:avLst/>
            </a:prstGeom>
            <a:gradFill rotWithShape="0">
              <a:gsLst>
                <a:gs pos="0">
                  <a:srgbClr val="2F1800"/>
                </a:gs>
                <a:gs pos="5000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  <p:sp>
          <p:nvSpPr>
            <p:cNvPr id="15455" name="Rectangle 97"/>
            <p:cNvSpPr>
              <a:spLocks noChangeArrowheads="1"/>
            </p:cNvSpPr>
            <p:nvPr/>
          </p:nvSpPr>
          <p:spPr bwMode="auto">
            <a:xfrm>
              <a:off x="2304" y="2544"/>
              <a:ext cx="288" cy="96"/>
            </a:xfrm>
            <a:prstGeom prst="rect">
              <a:avLst/>
            </a:prstGeom>
            <a:gradFill rotWithShape="0">
              <a:gsLst>
                <a:gs pos="0">
                  <a:srgbClr val="18472F"/>
                </a:gs>
                <a:gs pos="50000">
                  <a:srgbClr val="339966"/>
                </a:gs>
                <a:gs pos="100000">
                  <a:srgbClr val="18472F"/>
                </a:gs>
              </a:gsLst>
              <a:lin ang="5400000" scaled="1"/>
            </a:gradFill>
            <a:ln w="9525">
              <a:solidFill>
                <a:schemeClr val="hlink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l" rtl="0" eaLnBrk="0" hangingPunct="0"/>
              <a:endParaRPr lang="en-US" sz="2800">
                <a:cs typeface="Arial" pitchFamily="34" charset="0"/>
              </a:endParaRPr>
            </a:p>
          </p:txBody>
        </p:sp>
      </p:grpSp>
      <p:sp>
        <p:nvSpPr>
          <p:cNvPr id="15425" name="Text Box 98"/>
          <p:cNvSpPr txBox="1">
            <a:spLocks noChangeArrowheads="1"/>
          </p:cNvSpPr>
          <p:nvPr/>
        </p:nvSpPr>
        <p:spPr bwMode="auto">
          <a:xfrm>
            <a:off x="2514600" y="3505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cs typeface="Arial" pitchFamily="34" charset="0"/>
              </a:rPr>
              <a:t>SL RNA</a:t>
            </a:r>
          </a:p>
        </p:txBody>
      </p:sp>
      <p:sp>
        <p:nvSpPr>
          <p:cNvPr id="15426" name="Text Box 100"/>
          <p:cNvSpPr txBox="1">
            <a:spLocks noChangeArrowheads="1"/>
          </p:cNvSpPr>
          <p:nvPr/>
        </p:nvSpPr>
        <p:spPr bwMode="auto">
          <a:xfrm>
            <a:off x="5334000" y="0"/>
            <a:ext cx="3200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5427" name="Freeform 106"/>
          <p:cNvSpPr>
            <a:spLocks/>
          </p:cNvSpPr>
          <p:nvPr/>
        </p:nvSpPr>
        <p:spPr bwMode="auto">
          <a:xfrm>
            <a:off x="5084763" y="5856288"/>
            <a:ext cx="330200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2" y="36"/>
                </a:lnTo>
                <a:lnTo>
                  <a:pt x="7" y="23"/>
                </a:lnTo>
                <a:lnTo>
                  <a:pt x="9" y="13"/>
                </a:lnTo>
                <a:lnTo>
                  <a:pt x="13" y="7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7"/>
                </a:lnTo>
                <a:lnTo>
                  <a:pt x="36" y="13"/>
                </a:lnTo>
                <a:lnTo>
                  <a:pt x="40" y="19"/>
                </a:lnTo>
                <a:lnTo>
                  <a:pt x="44" y="26"/>
                </a:lnTo>
                <a:lnTo>
                  <a:pt x="51" y="45"/>
                </a:lnTo>
                <a:lnTo>
                  <a:pt x="57" y="64"/>
                </a:lnTo>
                <a:lnTo>
                  <a:pt x="63" y="78"/>
                </a:lnTo>
                <a:lnTo>
                  <a:pt x="70" y="89"/>
                </a:lnTo>
                <a:lnTo>
                  <a:pt x="74" y="95"/>
                </a:lnTo>
                <a:lnTo>
                  <a:pt x="78" y="99"/>
                </a:lnTo>
                <a:lnTo>
                  <a:pt x="84" y="101"/>
                </a:lnTo>
                <a:lnTo>
                  <a:pt x="86" y="103"/>
                </a:lnTo>
                <a:lnTo>
                  <a:pt x="91" y="103"/>
                </a:lnTo>
                <a:lnTo>
                  <a:pt x="95" y="99"/>
                </a:lnTo>
                <a:lnTo>
                  <a:pt x="99" y="95"/>
                </a:lnTo>
                <a:lnTo>
                  <a:pt x="103" y="89"/>
                </a:lnTo>
                <a:lnTo>
                  <a:pt x="106" y="82"/>
                </a:lnTo>
                <a:lnTo>
                  <a:pt x="110" y="70"/>
                </a:lnTo>
                <a:lnTo>
                  <a:pt x="112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FB8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28" name="Freeform 108"/>
          <p:cNvSpPr>
            <a:spLocks/>
          </p:cNvSpPr>
          <p:nvPr/>
        </p:nvSpPr>
        <p:spPr bwMode="auto">
          <a:xfrm>
            <a:off x="5419725" y="5856288"/>
            <a:ext cx="331788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4" y="36"/>
                </a:lnTo>
                <a:lnTo>
                  <a:pt x="7" y="23"/>
                </a:lnTo>
                <a:lnTo>
                  <a:pt x="9" y="13"/>
                </a:lnTo>
                <a:lnTo>
                  <a:pt x="15" y="7"/>
                </a:lnTo>
                <a:lnTo>
                  <a:pt x="17" y="2"/>
                </a:lnTo>
                <a:lnTo>
                  <a:pt x="23" y="0"/>
                </a:lnTo>
                <a:lnTo>
                  <a:pt x="25" y="0"/>
                </a:lnTo>
                <a:lnTo>
                  <a:pt x="30" y="2"/>
                </a:lnTo>
                <a:lnTo>
                  <a:pt x="32" y="7"/>
                </a:lnTo>
                <a:lnTo>
                  <a:pt x="38" y="13"/>
                </a:lnTo>
                <a:lnTo>
                  <a:pt x="40" y="19"/>
                </a:lnTo>
                <a:lnTo>
                  <a:pt x="46" y="26"/>
                </a:lnTo>
                <a:lnTo>
                  <a:pt x="51" y="45"/>
                </a:lnTo>
                <a:lnTo>
                  <a:pt x="59" y="64"/>
                </a:lnTo>
                <a:lnTo>
                  <a:pt x="63" y="78"/>
                </a:lnTo>
                <a:lnTo>
                  <a:pt x="70" y="89"/>
                </a:lnTo>
                <a:lnTo>
                  <a:pt x="76" y="95"/>
                </a:lnTo>
                <a:lnTo>
                  <a:pt x="78" y="99"/>
                </a:lnTo>
                <a:lnTo>
                  <a:pt x="84" y="101"/>
                </a:lnTo>
                <a:lnTo>
                  <a:pt x="87" y="103"/>
                </a:lnTo>
                <a:lnTo>
                  <a:pt x="91" y="103"/>
                </a:lnTo>
                <a:lnTo>
                  <a:pt x="97" y="99"/>
                </a:lnTo>
                <a:lnTo>
                  <a:pt x="99" y="95"/>
                </a:lnTo>
                <a:lnTo>
                  <a:pt x="105" y="89"/>
                </a:lnTo>
                <a:lnTo>
                  <a:pt x="106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FB8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29" name="Freeform 110"/>
          <p:cNvSpPr>
            <a:spLocks/>
          </p:cNvSpPr>
          <p:nvPr/>
        </p:nvSpPr>
        <p:spPr bwMode="auto">
          <a:xfrm>
            <a:off x="5762625" y="5856288"/>
            <a:ext cx="330200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2" y="36"/>
                </a:lnTo>
                <a:lnTo>
                  <a:pt x="7" y="23"/>
                </a:lnTo>
                <a:lnTo>
                  <a:pt x="9" y="13"/>
                </a:lnTo>
                <a:lnTo>
                  <a:pt x="13" y="7"/>
                </a:lnTo>
                <a:lnTo>
                  <a:pt x="17" y="2"/>
                </a:lnTo>
                <a:lnTo>
                  <a:pt x="21" y="0"/>
                </a:lnTo>
                <a:lnTo>
                  <a:pt x="25" y="0"/>
                </a:lnTo>
                <a:lnTo>
                  <a:pt x="28" y="2"/>
                </a:lnTo>
                <a:lnTo>
                  <a:pt x="32" y="7"/>
                </a:lnTo>
                <a:lnTo>
                  <a:pt x="36" y="13"/>
                </a:lnTo>
                <a:lnTo>
                  <a:pt x="40" y="19"/>
                </a:lnTo>
                <a:lnTo>
                  <a:pt x="44" y="26"/>
                </a:lnTo>
                <a:lnTo>
                  <a:pt x="51" y="45"/>
                </a:lnTo>
                <a:lnTo>
                  <a:pt x="57" y="64"/>
                </a:lnTo>
                <a:lnTo>
                  <a:pt x="63" y="78"/>
                </a:lnTo>
                <a:lnTo>
                  <a:pt x="70" y="89"/>
                </a:lnTo>
                <a:lnTo>
                  <a:pt x="74" y="95"/>
                </a:lnTo>
                <a:lnTo>
                  <a:pt x="78" y="99"/>
                </a:lnTo>
                <a:lnTo>
                  <a:pt x="84" y="101"/>
                </a:lnTo>
                <a:lnTo>
                  <a:pt x="86" y="103"/>
                </a:lnTo>
                <a:lnTo>
                  <a:pt x="91" y="103"/>
                </a:lnTo>
                <a:lnTo>
                  <a:pt x="95" y="99"/>
                </a:lnTo>
                <a:lnTo>
                  <a:pt x="99" y="95"/>
                </a:lnTo>
                <a:lnTo>
                  <a:pt x="103" y="89"/>
                </a:lnTo>
                <a:lnTo>
                  <a:pt x="106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FB8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30" name="Freeform 112"/>
          <p:cNvSpPr>
            <a:spLocks/>
          </p:cNvSpPr>
          <p:nvPr/>
        </p:nvSpPr>
        <p:spPr bwMode="auto">
          <a:xfrm>
            <a:off x="6099175" y="5856288"/>
            <a:ext cx="330200" cy="163512"/>
          </a:xfrm>
          <a:custGeom>
            <a:avLst/>
            <a:gdLst>
              <a:gd name="T0" fmla="*/ 0 w 116"/>
              <a:gd name="T1" fmla="*/ 2147483647 h 103"/>
              <a:gd name="T2" fmla="*/ 2147483647 w 116"/>
              <a:gd name="T3" fmla="*/ 2147483647 h 103"/>
              <a:gd name="T4" fmla="*/ 2147483647 w 116"/>
              <a:gd name="T5" fmla="*/ 2147483647 h 103"/>
              <a:gd name="T6" fmla="*/ 2147483647 w 116"/>
              <a:gd name="T7" fmla="*/ 2147483647 h 103"/>
              <a:gd name="T8" fmla="*/ 2147483647 w 116"/>
              <a:gd name="T9" fmla="*/ 2147483647 h 103"/>
              <a:gd name="T10" fmla="*/ 2147483647 w 116"/>
              <a:gd name="T11" fmla="*/ 2147483647 h 103"/>
              <a:gd name="T12" fmla="*/ 2147483647 w 116"/>
              <a:gd name="T13" fmla="*/ 0 h 103"/>
              <a:gd name="T14" fmla="*/ 2147483647 w 116"/>
              <a:gd name="T15" fmla="*/ 0 h 103"/>
              <a:gd name="T16" fmla="*/ 2147483647 w 116"/>
              <a:gd name="T17" fmla="*/ 2147483647 h 103"/>
              <a:gd name="T18" fmla="*/ 2147483647 w 116"/>
              <a:gd name="T19" fmla="*/ 2147483647 h 103"/>
              <a:gd name="T20" fmla="*/ 2147483647 w 116"/>
              <a:gd name="T21" fmla="*/ 2147483647 h 103"/>
              <a:gd name="T22" fmla="*/ 2147483647 w 116"/>
              <a:gd name="T23" fmla="*/ 2147483647 h 103"/>
              <a:gd name="T24" fmla="*/ 2147483647 w 116"/>
              <a:gd name="T25" fmla="*/ 2147483647 h 103"/>
              <a:gd name="T26" fmla="*/ 2147483647 w 116"/>
              <a:gd name="T27" fmla="*/ 2147483647 h 103"/>
              <a:gd name="T28" fmla="*/ 2147483647 w 116"/>
              <a:gd name="T29" fmla="*/ 2147483647 h 103"/>
              <a:gd name="T30" fmla="*/ 2147483647 w 116"/>
              <a:gd name="T31" fmla="*/ 2147483647 h 103"/>
              <a:gd name="T32" fmla="*/ 2147483647 w 116"/>
              <a:gd name="T33" fmla="*/ 2147483647 h 103"/>
              <a:gd name="T34" fmla="*/ 2147483647 w 116"/>
              <a:gd name="T35" fmla="*/ 2147483647 h 103"/>
              <a:gd name="T36" fmla="*/ 2147483647 w 116"/>
              <a:gd name="T37" fmla="*/ 2147483647 h 103"/>
              <a:gd name="T38" fmla="*/ 2147483647 w 116"/>
              <a:gd name="T39" fmla="*/ 2147483647 h 103"/>
              <a:gd name="T40" fmla="*/ 2147483647 w 116"/>
              <a:gd name="T41" fmla="*/ 2147483647 h 103"/>
              <a:gd name="T42" fmla="*/ 2147483647 w 116"/>
              <a:gd name="T43" fmla="*/ 2147483647 h 103"/>
              <a:gd name="T44" fmla="*/ 2147483647 w 116"/>
              <a:gd name="T45" fmla="*/ 2147483647 h 103"/>
              <a:gd name="T46" fmla="*/ 2147483647 w 116"/>
              <a:gd name="T47" fmla="*/ 2147483647 h 103"/>
              <a:gd name="T48" fmla="*/ 2147483647 w 116"/>
              <a:gd name="T49" fmla="*/ 2147483647 h 103"/>
              <a:gd name="T50" fmla="*/ 2147483647 w 116"/>
              <a:gd name="T51" fmla="*/ 2147483647 h 103"/>
              <a:gd name="T52" fmla="*/ 2147483647 w 116"/>
              <a:gd name="T53" fmla="*/ 2147483647 h 103"/>
              <a:gd name="T54" fmla="*/ 2147483647 w 116"/>
              <a:gd name="T55" fmla="*/ 2147483647 h 103"/>
              <a:gd name="T56" fmla="*/ 2147483647 w 11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16"/>
              <a:gd name="T88" fmla="*/ 0 h 103"/>
              <a:gd name="T89" fmla="*/ 116 w 11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16" h="103">
                <a:moveTo>
                  <a:pt x="0" y="53"/>
                </a:moveTo>
                <a:lnTo>
                  <a:pt x="4" y="36"/>
                </a:lnTo>
                <a:lnTo>
                  <a:pt x="7" y="23"/>
                </a:lnTo>
                <a:lnTo>
                  <a:pt x="11" y="13"/>
                </a:lnTo>
                <a:lnTo>
                  <a:pt x="15" y="7"/>
                </a:lnTo>
                <a:lnTo>
                  <a:pt x="19" y="2"/>
                </a:lnTo>
                <a:lnTo>
                  <a:pt x="23" y="0"/>
                </a:lnTo>
                <a:lnTo>
                  <a:pt x="25" y="0"/>
                </a:lnTo>
                <a:lnTo>
                  <a:pt x="30" y="2"/>
                </a:lnTo>
                <a:lnTo>
                  <a:pt x="32" y="7"/>
                </a:lnTo>
                <a:lnTo>
                  <a:pt x="38" y="13"/>
                </a:lnTo>
                <a:lnTo>
                  <a:pt x="40" y="19"/>
                </a:lnTo>
                <a:lnTo>
                  <a:pt x="46" y="26"/>
                </a:lnTo>
                <a:lnTo>
                  <a:pt x="51" y="45"/>
                </a:lnTo>
                <a:lnTo>
                  <a:pt x="59" y="64"/>
                </a:lnTo>
                <a:lnTo>
                  <a:pt x="63" y="78"/>
                </a:lnTo>
                <a:lnTo>
                  <a:pt x="70" y="89"/>
                </a:lnTo>
                <a:lnTo>
                  <a:pt x="76" y="95"/>
                </a:lnTo>
                <a:lnTo>
                  <a:pt x="78" y="99"/>
                </a:lnTo>
                <a:lnTo>
                  <a:pt x="84" y="101"/>
                </a:lnTo>
                <a:lnTo>
                  <a:pt x="87" y="103"/>
                </a:lnTo>
                <a:lnTo>
                  <a:pt x="93" y="103"/>
                </a:lnTo>
                <a:lnTo>
                  <a:pt x="95" y="99"/>
                </a:lnTo>
                <a:lnTo>
                  <a:pt x="101" y="95"/>
                </a:lnTo>
                <a:lnTo>
                  <a:pt x="105" y="89"/>
                </a:lnTo>
                <a:lnTo>
                  <a:pt x="108" y="82"/>
                </a:lnTo>
                <a:lnTo>
                  <a:pt x="110" y="70"/>
                </a:lnTo>
                <a:lnTo>
                  <a:pt x="114" y="57"/>
                </a:lnTo>
                <a:lnTo>
                  <a:pt x="116" y="40"/>
                </a:lnTo>
              </a:path>
            </a:pathLst>
          </a:custGeom>
          <a:noFill/>
          <a:ln w="57150">
            <a:solidFill>
              <a:srgbClr val="FFB87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31" name="AutoShape 113"/>
          <p:cNvSpPr>
            <a:spLocks noChangeArrowheads="1"/>
          </p:cNvSpPr>
          <p:nvPr/>
        </p:nvSpPr>
        <p:spPr bwMode="auto">
          <a:xfrm>
            <a:off x="2286000" y="3740150"/>
            <a:ext cx="228600" cy="381000"/>
          </a:xfrm>
          <a:prstGeom prst="star4">
            <a:avLst>
              <a:gd name="adj" fmla="val 12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32" name="AutoShape 114"/>
          <p:cNvSpPr>
            <a:spLocks noChangeArrowheads="1"/>
          </p:cNvSpPr>
          <p:nvPr/>
        </p:nvSpPr>
        <p:spPr bwMode="auto">
          <a:xfrm>
            <a:off x="3962400" y="3752850"/>
            <a:ext cx="304800" cy="366713"/>
          </a:xfrm>
          <a:prstGeom prst="star4">
            <a:avLst>
              <a:gd name="adj" fmla="val 12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33" name="AutoShape 115"/>
          <p:cNvSpPr>
            <a:spLocks noChangeArrowheads="1"/>
          </p:cNvSpPr>
          <p:nvPr/>
        </p:nvSpPr>
        <p:spPr bwMode="auto">
          <a:xfrm>
            <a:off x="5791200" y="3752850"/>
            <a:ext cx="319088" cy="366713"/>
          </a:xfrm>
          <a:prstGeom prst="star4">
            <a:avLst>
              <a:gd name="adj" fmla="val 12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34" name="AutoShape 113"/>
          <p:cNvSpPr>
            <a:spLocks noChangeArrowheads="1"/>
          </p:cNvSpPr>
          <p:nvPr/>
        </p:nvSpPr>
        <p:spPr bwMode="auto">
          <a:xfrm>
            <a:off x="4572000" y="5778500"/>
            <a:ext cx="228600" cy="325438"/>
          </a:xfrm>
          <a:prstGeom prst="star4">
            <a:avLst>
              <a:gd name="adj" fmla="val 12500"/>
            </a:avLst>
          </a:prstGeom>
          <a:solidFill>
            <a:srgbClr val="009900"/>
          </a:solidFill>
          <a:ln w="9525">
            <a:solidFill>
              <a:srgbClr val="00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35" name="Rectangle 48"/>
          <p:cNvSpPr>
            <a:spLocks noChangeArrowheads="1"/>
          </p:cNvSpPr>
          <p:nvPr/>
        </p:nvSpPr>
        <p:spPr bwMode="auto">
          <a:xfrm>
            <a:off x="4352925" y="1358900"/>
            <a:ext cx="67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hlink"/>
                </a:solidFill>
                <a:cs typeface="Arial" pitchFamily="34" charset="0"/>
              </a:rPr>
              <a:t>coding</a:t>
            </a:r>
            <a:endParaRPr lang="en-US" sz="1800">
              <a:solidFill>
                <a:schemeClr val="hlink"/>
              </a:solidFill>
              <a:cs typeface="Arial" pitchFamily="34" charset="0"/>
            </a:endParaRPr>
          </a:p>
        </p:txBody>
      </p:sp>
      <p:sp>
        <p:nvSpPr>
          <p:cNvPr id="15436" name="Rectangle 48"/>
          <p:cNvSpPr>
            <a:spLocks noChangeArrowheads="1"/>
          </p:cNvSpPr>
          <p:nvPr/>
        </p:nvSpPr>
        <p:spPr bwMode="auto">
          <a:xfrm>
            <a:off x="5353050" y="1358900"/>
            <a:ext cx="67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chemeClr val="accent2"/>
                </a:solidFill>
                <a:cs typeface="Arial" pitchFamily="34" charset="0"/>
              </a:rPr>
              <a:t>coding</a:t>
            </a:r>
            <a:endParaRPr lang="en-US" sz="180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5437" name="Rectangle 48"/>
          <p:cNvSpPr>
            <a:spLocks noChangeArrowheads="1"/>
          </p:cNvSpPr>
          <p:nvPr/>
        </p:nvSpPr>
        <p:spPr bwMode="auto">
          <a:xfrm>
            <a:off x="6477000" y="1358900"/>
            <a:ext cx="6762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21C0DD"/>
                </a:solidFill>
                <a:cs typeface="Arial" pitchFamily="34" charset="0"/>
              </a:rPr>
              <a:t>coding</a:t>
            </a:r>
            <a:endParaRPr lang="en-US" sz="1800">
              <a:solidFill>
                <a:srgbClr val="21C0DD"/>
              </a:solidFill>
              <a:cs typeface="Arial" pitchFamily="34" charset="0"/>
            </a:endParaRPr>
          </a:p>
        </p:txBody>
      </p:sp>
      <p:sp>
        <p:nvSpPr>
          <p:cNvPr id="15438" name="Freeform 33"/>
          <p:cNvSpPr>
            <a:spLocks/>
          </p:cNvSpPr>
          <p:nvPr/>
        </p:nvSpPr>
        <p:spPr bwMode="auto">
          <a:xfrm>
            <a:off x="6070600" y="2235200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2"/>
                </a:moveTo>
                <a:lnTo>
                  <a:pt x="3" y="36"/>
                </a:lnTo>
                <a:lnTo>
                  <a:pt x="9" y="23"/>
                </a:lnTo>
                <a:lnTo>
                  <a:pt x="13" y="14"/>
                </a:lnTo>
                <a:lnTo>
                  <a:pt x="17" y="6"/>
                </a:lnTo>
                <a:lnTo>
                  <a:pt x="22" y="2"/>
                </a:lnTo>
                <a:lnTo>
                  <a:pt x="28" y="0"/>
                </a:lnTo>
                <a:lnTo>
                  <a:pt x="32" y="0"/>
                </a:lnTo>
                <a:lnTo>
                  <a:pt x="38" y="2"/>
                </a:lnTo>
                <a:lnTo>
                  <a:pt x="43" y="6"/>
                </a:lnTo>
                <a:lnTo>
                  <a:pt x="47" y="14"/>
                </a:lnTo>
                <a:lnTo>
                  <a:pt x="53" y="19"/>
                </a:lnTo>
                <a:lnTo>
                  <a:pt x="59" y="27"/>
                </a:lnTo>
                <a:lnTo>
                  <a:pt x="68" y="44"/>
                </a:lnTo>
                <a:lnTo>
                  <a:pt x="76" y="65"/>
                </a:lnTo>
                <a:lnTo>
                  <a:pt x="83" y="78"/>
                </a:lnTo>
                <a:lnTo>
                  <a:pt x="95" y="90"/>
                </a:lnTo>
                <a:lnTo>
                  <a:pt x="99" y="95"/>
                </a:lnTo>
                <a:lnTo>
                  <a:pt x="106" y="99"/>
                </a:lnTo>
                <a:lnTo>
                  <a:pt x="110" y="101"/>
                </a:lnTo>
                <a:lnTo>
                  <a:pt x="116" y="103"/>
                </a:lnTo>
                <a:lnTo>
                  <a:pt x="121" y="103"/>
                </a:lnTo>
                <a:lnTo>
                  <a:pt x="127" y="99"/>
                </a:lnTo>
                <a:lnTo>
                  <a:pt x="133" y="95"/>
                </a:lnTo>
                <a:lnTo>
                  <a:pt x="138" y="88"/>
                </a:lnTo>
                <a:lnTo>
                  <a:pt x="142" y="80"/>
                </a:lnTo>
                <a:lnTo>
                  <a:pt x="148" y="71"/>
                </a:lnTo>
                <a:lnTo>
                  <a:pt x="152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39" name="Freeform 35"/>
          <p:cNvSpPr>
            <a:spLocks/>
          </p:cNvSpPr>
          <p:nvPr/>
        </p:nvSpPr>
        <p:spPr bwMode="auto">
          <a:xfrm>
            <a:off x="6321425" y="2222500"/>
            <a:ext cx="247650" cy="163513"/>
          </a:xfrm>
          <a:custGeom>
            <a:avLst/>
            <a:gdLst>
              <a:gd name="T0" fmla="*/ 0 w 156"/>
              <a:gd name="T1" fmla="*/ 2147483647 h 103"/>
              <a:gd name="T2" fmla="*/ 2147483647 w 156"/>
              <a:gd name="T3" fmla="*/ 2147483647 h 103"/>
              <a:gd name="T4" fmla="*/ 2147483647 w 156"/>
              <a:gd name="T5" fmla="*/ 2147483647 h 103"/>
              <a:gd name="T6" fmla="*/ 2147483647 w 156"/>
              <a:gd name="T7" fmla="*/ 2147483647 h 103"/>
              <a:gd name="T8" fmla="*/ 2147483647 w 156"/>
              <a:gd name="T9" fmla="*/ 2147483647 h 103"/>
              <a:gd name="T10" fmla="*/ 2147483647 w 156"/>
              <a:gd name="T11" fmla="*/ 2147483647 h 103"/>
              <a:gd name="T12" fmla="*/ 2147483647 w 156"/>
              <a:gd name="T13" fmla="*/ 0 h 103"/>
              <a:gd name="T14" fmla="*/ 2147483647 w 156"/>
              <a:gd name="T15" fmla="*/ 0 h 103"/>
              <a:gd name="T16" fmla="*/ 2147483647 w 156"/>
              <a:gd name="T17" fmla="*/ 2147483647 h 103"/>
              <a:gd name="T18" fmla="*/ 2147483647 w 156"/>
              <a:gd name="T19" fmla="*/ 2147483647 h 103"/>
              <a:gd name="T20" fmla="*/ 2147483647 w 156"/>
              <a:gd name="T21" fmla="*/ 2147483647 h 103"/>
              <a:gd name="T22" fmla="*/ 2147483647 w 156"/>
              <a:gd name="T23" fmla="*/ 2147483647 h 103"/>
              <a:gd name="T24" fmla="*/ 2147483647 w 156"/>
              <a:gd name="T25" fmla="*/ 2147483647 h 103"/>
              <a:gd name="T26" fmla="*/ 2147483647 w 156"/>
              <a:gd name="T27" fmla="*/ 2147483647 h 103"/>
              <a:gd name="T28" fmla="*/ 2147483647 w 156"/>
              <a:gd name="T29" fmla="*/ 2147483647 h 103"/>
              <a:gd name="T30" fmla="*/ 2147483647 w 156"/>
              <a:gd name="T31" fmla="*/ 2147483647 h 103"/>
              <a:gd name="T32" fmla="*/ 2147483647 w 156"/>
              <a:gd name="T33" fmla="*/ 2147483647 h 103"/>
              <a:gd name="T34" fmla="*/ 2147483647 w 156"/>
              <a:gd name="T35" fmla="*/ 2147483647 h 103"/>
              <a:gd name="T36" fmla="*/ 2147483647 w 156"/>
              <a:gd name="T37" fmla="*/ 2147483647 h 103"/>
              <a:gd name="T38" fmla="*/ 2147483647 w 156"/>
              <a:gd name="T39" fmla="*/ 2147483647 h 103"/>
              <a:gd name="T40" fmla="*/ 2147483647 w 156"/>
              <a:gd name="T41" fmla="*/ 2147483647 h 103"/>
              <a:gd name="T42" fmla="*/ 2147483647 w 156"/>
              <a:gd name="T43" fmla="*/ 2147483647 h 103"/>
              <a:gd name="T44" fmla="*/ 2147483647 w 156"/>
              <a:gd name="T45" fmla="*/ 2147483647 h 103"/>
              <a:gd name="T46" fmla="*/ 2147483647 w 156"/>
              <a:gd name="T47" fmla="*/ 2147483647 h 103"/>
              <a:gd name="T48" fmla="*/ 2147483647 w 156"/>
              <a:gd name="T49" fmla="*/ 2147483647 h 103"/>
              <a:gd name="T50" fmla="*/ 2147483647 w 156"/>
              <a:gd name="T51" fmla="*/ 2147483647 h 103"/>
              <a:gd name="T52" fmla="*/ 2147483647 w 156"/>
              <a:gd name="T53" fmla="*/ 2147483647 h 103"/>
              <a:gd name="T54" fmla="*/ 2147483647 w 156"/>
              <a:gd name="T55" fmla="*/ 2147483647 h 103"/>
              <a:gd name="T56" fmla="*/ 2147483647 w 156"/>
              <a:gd name="T57" fmla="*/ 2147483647 h 103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56"/>
              <a:gd name="T88" fmla="*/ 0 h 103"/>
              <a:gd name="T89" fmla="*/ 156 w 156"/>
              <a:gd name="T90" fmla="*/ 103 h 103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56" h="103">
                <a:moveTo>
                  <a:pt x="0" y="52"/>
                </a:moveTo>
                <a:lnTo>
                  <a:pt x="3" y="36"/>
                </a:lnTo>
                <a:lnTo>
                  <a:pt x="7" y="23"/>
                </a:lnTo>
                <a:lnTo>
                  <a:pt x="13" y="14"/>
                </a:lnTo>
                <a:lnTo>
                  <a:pt x="17" y="6"/>
                </a:lnTo>
                <a:lnTo>
                  <a:pt x="22" y="2"/>
                </a:lnTo>
                <a:lnTo>
                  <a:pt x="28" y="0"/>
                </a:lnTo>
                <a:lnTo>
                  <a:pt x="32" y="0"/>
                </a:lnTo>
                <a:lnTo>
                  <a:pt x="38" y="2"/>
                </a:lnTo>
                <a:lnTo>
                  <a:pt x="43" y="6"/>
                </a:lnTo>
                <a:lnTo>
                  <a:pt x="47" y="14"/>
                </a:lnTo>
                <a:lnTo>
                  <a:pt x="53" y="19"/>
                </a:lnTo>
                <a:lnTo>
                  <a:pt x="59" y="27"/>
                </a:lnTo>
                <a:lnTo>
                  <a:pt x="66" y="44"/>
                </a:lnTo>
                <a:lnTo>
                  <a:pt x="76" y="65"/>
                </a:lnTo>
                <a:lnTo>
                  <a:pt x="83" y="78"/>
                </a:lnTo>
                <a:lnTo>
                  <a:pt x="95" y="90"/>
                </a:lnTo>
                <a:lnTo>
                  <a:pt x="99" y="95"/>
                </a:lnTo>
                <a:lnTo>
                  <a:pt x="104" y="99"/>
                </a:lnTo>
                <a:lnTo>
                  <a:pt x="110" y="101"/>
                </a:lnTo>
                <a:lnTo>
                  <a:pt x="116" y="103"/>
                </a:lnTo>
                <a:lnTo>
                  <a:pt x="121" y="103"/>
                </a:lnTo>
                <a:lnTo>
                  <a:pt x="127" y="99"/>
                </a:lnTo>
                <a:lnTo>
                  <a:pt x="133" y="95"/>
                </a:lnTo>
                <a:lnTo>
                  <a:pt x="139" y="88"/>
                </a:lnTo>
                <a:lnTo>
                  <a:pt x="142" y="80"/>
                </a:lnTo>
                <a:lnTo>
                  <a:pt x="148" y="71"/>
                </a:lnTo>
                <a:lnTo>
                  <a:pt x="152" y="57"/>
                </a:lnTo>
                <a:lnTo>
                  <a:pt x="156" y="40"/>
                </a:lnTo>
              </a:path>
            </a:pathLst>
          </a:custGeom>
          <a:noFill/>
          <a:ln w="476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he-IL"/>
          </a:p>
        </p:txBody>
      </p:sp>
      <p:sp>
        <p:nvSpPr>
          <p:cNvPr id="15440" name="Text Box 1110"/>
          <p:cNvSpPr txBox="1">
            <a:spLocks noChangeArrowheads="1"/>
          </p:cNvSpPr>
          <p:nvPr/>
        </p:nvSpPr>
        <p:spPr bwMode="auto">
          <a:xfrm rot="-2928786">
            <a:off x="1594643" y="3507582"/>
            <a:ext cx="1077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2400" b="1">
                <a:solidFill>
                  <a:srgbClr val="1B9130"/>
                </a:solidFill>
                <a:ea typeface="MS PGothic" pitchFamily="34" charset="-128"/>
                <a:cs typeface="Arial" pitchFamily="34" charset="0"/>
              </a:rPr>
              <a:t>Cap-4</a:t>
            </a:r>
          </a:p>
        </p:txBody>
      </p:sp>
      <p:sp>
        <p:nvSpPr>
          <p:cNvPr id="15441" name="Rectangle 49"/>
          <p:cNvSpPr>
            <a:spLocks noChangeArrowheads="1"/>
          </p:cNvSpPr>
          <p:nvPr/>
        </p:nvSpPr>
        <p:spPr bwMode="auto">
          <a:xfrm>
            <a:off x="5070475" y="8255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cs typeface="Arial" pitchFamily="34" charset="0"/>
              </a:rPr>
              <a:t>IR</a:t>
            </a:r>
          </a:p>
        </p:txBody>
      </p:sp>
      <p:sp>
        <p:nvSpPr>
          <p:cNvPr id="15442" name="Rectangle 49"/>
          <p:cNvSpPr>
            <a:spLocks noChangeArrowheads="1"/>
          </p:cNvSpPr>
          <p:nvPr/>
        </p:nvSpPr>
        <p:spPr bwMode="auto">
          <a:xfrm>
            <a:off x="6137275" y="825500"/>
            <a:ext cx="2682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cs typeface="Arial" pitchFamily="34" charset="0"/>
              </a:rPr>
              <a:t>IR</a:t>
            </a:r>
          </a:p>
        </p:txBody>
      </p:sp>
      <p:sp>
        <p:nvSpPr>
          <p:cNvPr id="15443" name="Rectangle 49"/>
          <p:cNvSpPr>
            <a:spLocks noChangeArrowheads="1"/>
          </p:cNvSpPr>
          <p:nvPr/>
        </p:nvSpPr>
        <p:spPr bwMode="auto">
          <a:xfrm>
            <a:off x="620713" y="762000"/>
            <a:ext cx="2282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800">
                <a:cs typeface="Arial" pitchFamily="34" charset="0"/>
              </a:rPr>
              <a:t>IR=Intergenic Region</a:t>
            </a:r>
          </a:p>
        </p:txBody>
      </p:sp>
      <p:sp>
        <p:nvSpPr>
          <p:cNvPr id="15444" name="Text Box 1114"/>
          <p:cNvSpPr txBox="1">
            <a:spLocks noChangeArrowheads="1"/>
          </p:cNvSpPr>
          <p:nvPr/>
        </p:nvSpPr>
        <p:spPr bwMode="auto">
          <a:xfrm>
            <a:off x="3286125" y="119063"/>
            <a:ext cx="2527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 eaLnBrk="0" hangingPunct="0">
              <a:defRPr/>
            </a:pPr>
            <a:r>
              <a:rPr lang="en-US" sz="28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trans-splicing</a:t>
            </a:r>
          </a:p>
        </p:txBody>
      </p:sp>
      <p:sp>
        <p:nvSpPr>
          <p:cNvPr id="15445" name="AutoShape 1115"/>
          <p:cNvSpPr>
            <a:spLocks noChangeArrowheads="1"/>
          </p:cNvSpPr>
          <p:nvPr/>
        </p:nvSpPr>
        <p:spPr bwMode="auto">
          <a:xfrm>
            <a:off x="5029200" y="1752600"/>
            <a:ext cx="381000" cy="3048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46" name="AutoShape 1116"/>
          <p:cNvSpPr>
            <a:spLocks noChangeArrowheads="1"/>
          </p:cNvSpPr>
          <p:nvPr/>
        </p:nvSpPr>
        <p:spPr bwMode="auto">
          <a:xfrm>
            <a:off x="5029200" y="2667000"/>
            <a:ext cx="381000" cy="914400"/>
          </a:xfrm>
          <a:prstGeom prst="downArrow">
            <a:avLst>
              <a:gd name="adj1" fmla="val 50000"/>
              <a:gd name="adj2" fmla="val 6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47" name="AutoShape 1117"/>
          <p:cNvSpPr>
            <a:spLocks noChangeArrowheads="1"/>
          </p:cNvSpPr>
          <p:nvPr/>
        </p:nvSpPr>
        <p:spPr bwMode="auto">
          <a:xfrm>
            <a:off x="5029200" y="4724400"/>
            <a:ext cx="381000" cy="762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/>
          </a:p>
        </p:txBody>
      </p:sp>
      <p:sp>
        <p:nvSpPr>
          <p:cNvPr id="15448" name="Text Box 98"/>
          <p:cNvSpPr txBox="1">
            <a:spLocks noChangeArrowheads="1"/>
          </p:cNvSpPr>
          <p:nvPr/>
        </p:nvSpPr>
        <p:spPr bwMode="auto">
          <a:xfrm>
            <a:off x="4114800" y="3505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cs typeface="Arial" pitchFamily="34" charset="0"/>
              </a:rPr>
              <a:t>SL RNA</a:t>
            </a:r>
          </a:p>
        </p:txBody>
      </p:sp>
      <p:sp>
        <p:nvSpPr>
          <p:cNvPr id="15449" name="Text Box 98"/>
          <p:cNvSpPr txBox="1">
            <a:spLocks noChangeArrowheads="1"/>
          </p:cNvSpPr>
          <p:nvPr/>
        </p:nvSpPr>
        <p:spPr bwMode="auto">
          <a:xfrm>
            <a:off x="5715000" y="3505200"/>
            <a:ext cx="1066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>
                <a:cs typeface="Arial" pitchFamily="34" charset="0"/>
              </a:rPr>
              <a:t>SL RNA</a:t>
            </a:r>
          </a:p>
        </p:txBody>
      </p:sp>
      <p:sp>
        <p:nvSpPr>
          <p:cNvPr id="15450" name="Rectangle 43"/>
          <p:cNvSpPr>
            <a:spLocks noChangeArrowheads="1"/>
          </p:cNvSpPr>
          <p:nvPr/>
        </p:nvSpPr>
        <p:spPr bwMode="auto">
          <a:xfrm>
            <a:off x="3300413" y="4287838"/>
            <a:ext cx="419100" cy="220662"/>
          </a:xfrm>
          <a:prstGeom prst="rect">
            <a:avLst/>
          </a:prstGeom>
          <a:gradFill rotWithShape="0">
            <a:gsLst>
              <a:gs pos="0">
                <a:srgbClr val="734D27"/>
              </a:gs>
              <a:gs pos="50000">
                <a:srgbClr val="F8A655"/>
              </a:gs>
              <a:gs pos="100000">
                <a:srgbClr val="734D27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99" name="Rectangle 44"/>
          <p:cNvSpPr>
            <a:spLocks noChangeArrowheads="1"/>
          </p:cNvSpPr>
          <p:nvPr/>
        </p:nvSpPr>
        <p:spPr bwMode="auto">
          <a:xfrm>
            <a:off x="5011738" y="4292600"/>
            <a:ext cx="407987" cy="22066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>
              <a:defRPr/>
            </a:pPr>
            <a:endParaRPr lang="en-US" sz="2800">
              <a:cs typeface="Arial" pitchFamily="34" charset="0"/>
            </a:endParaRPr>
          </a:p>
        </p:txBody>
      </p:sp>
      <p:sp>
        <p:nvSpPr>
          <p:cNvPr id="15452" name="Rectangle 45"/>
          <p:cNvSpPr>
            <a:spLocks noChangeArrowheads="1"/>
          </p:cNvSpPr>
          <p:nvPr/>
        </p:nvSpPr>
        <p:spPr bwMode="auto">
          <a:xfrm>
            <a:off x="6875463" y="4330700"/>
            <a:ext cx="414337" cy="220663"/>
          </a:xfrm>
          <a:prstGeom prst="rect">
            <a:avLst/>
          </a:prstGeom>
          <a:gradFill rotWithShape="0">
            <a:gsLst>
              <a:gs pos="0">
                <a:srgbClr val="002F5E"/>
              </a:gs>
              <a:gs pos="50000">
                <a:srgbClr val="0066CC"/>
              </a:gs>
              <a:gs pos="100000">
                <a:srgbClr val="002F5E"/>
              </a:gs>
            </a:gsLst>
            <a:lin ang="5400000" scaled="1"/>
          </a:gradFill>
          <a:ln w="9525">
            <a:solidFill>
              <a:srgbClr val="0066CC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  <p:sp>
        <p:nvSpPr>
          <p:cNvPr id="15453" name="Rectangle 43"/>
          <p:cNvSpPr>
            <a:spLocks noChangeArrowheads="1"/>
          </p:cNvSpPr>
          <p:nvPr/>
        </p:nvSpPr>
        <p:spPr bwMode="auto">
          <a:xfrm>
            <a:off x="5376863" y="5805488"/>
            <a:ext cx="419100" cy="220662"/>
          </a:xfrm>
          <a:prstGeom prst="rect">
            <a:avLst/>
          </a:prstGeom>
          <a:gradFill rotWithShape="0">
            <a:gsLst>
              <a:gs pos="0">
                <a:srgbClr val="734D27"/>
              </a:gs>
              <a:gs pos="50000">
                <a:srgbClr val="F8A655"/>
              </a:gs>
              <a:gs pos="100000">
                <a:srgbClr val="734D27"/>
              </a:gs>
            </a:gsLst>
            <a:lin ang="5400000" scaled="1"/>
          </a:gra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066800"/>
            <a:ext cx="5867400" cy="509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57718" name="Text Box 22"/>
          <p:cNvSpPr txBox="1">
            <a:spLocks noChangeArrowheads="1"/>
          </p:cNvSpPr>
          <p:nvPr/>
        </p:nvSpPr>
        <p:spPr bwMode="auto">
          <a:xfrm>
            <a:off x="6200775" y="400050"/>
            <a:ext cx="2841625" cy="8302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Cap-4</a:t>
            </a:r>
          </a:p>
          <a:p>
            <a:pPr algn="ctr" rtl="0" eaLnBrk="0" hangingPunct="0">
              <a:defRPr/>
            </a:pP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(</a:t>
            </a:r>
            <a:r>
              <a:rPr lang="en-US" sz="2400" dirty="0" err="1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Trypanosomatids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C0C0C0"/>
                </a:outerShdw>
              </a:effectLst>
              <a:cs typeface="Arial" pitchFamily="34" charset="0"/>
            </a:endParaRPr>
          </a:p>
        </p:txBody>
      </p:sp>
      <p:sp>
        <p:nvSpPr>
          <p:cNvPr id="16388" name="Text Box 23"/>
          <p:cNvSpPr txBox="1">
            <a:spLocks noChangeArrowheads="1"/>
          </p:cNvSpPr>
          <p:nvPr/>
        </p:nvSpPr>
        <p:spPr bwMode="auto">
          <a:xfrm>
            <a:off x="7845425" y="3886200"/>
            <a:ext cx="1298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200" b="1">
                <a:cs typeface="Arial" pitchFamily="34" charset="0"/>
              </a:rPr>
              <a:t>pN</a:t>
            </a:r>
            <a:r>
              <a:rPr lang="en-US" sz="1400" b="1" baseline="30000">
                <a:cs typeface="Arial" pitchFamily="34" charset="0"/>
              </a:rPr>
              <a:t>3</a:t>
            </a:r>
            <a:r>
              <a:rPr lang="en-US" sz="1200" b="1">
                <a:cs typeface="Arial" pitchFamily="34" charset="0"/>
              </a:rPr>
              <a:t>,2’O-</a:t>
            </a:r>
          </a:p>
          <a:p>
            <a:pPr algn="l" rtl="0"/>
            <a:r>
              <a:rPr lang="en-US" sz="1200" b="1">
                <a:cs typeface="Arial" pitchFamily="34" charset="0"/>
              </a:rPr>
              <a:t>dimethyluridine</a:t>
            </a:r>
          </a:p>
        </p:txBody>
      </p:sp>
      <p:sp>
        <p:nvSpPr>
          <p:cNvPr id="16389" name="Text Box 24"/>
          <p:cNvSpPr txBox="1">
            <a:spLocks noChangeArrowheads="1"/>
          </p:cNvSpPr>
          <p:nvPr/>
        </p:nvSpPr>
        <p:spPr bwMode="auto">
          <a:xfrm>
            <a:off x="7586663" y="2335213"/>
            <a:ext cx="18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endParaRPr lang="en-US" sz="2800">
              <a:cs typeface="Arial" pitchFamily="34" charset="0"/>
            </a:endParaRPr>
          </a:p>
        </p:txBody>
      </p:sp>
      <p:sp>
        <p:nvSpPr>
          <p:cNvPr id="16390" name="Text Box 25"/>
          <p:cNvSpPr txBox="1">
            <a:spLocks noChangeArrowheads="1"/>
          </p:cNvSpPr>
          <p:nvPr/>
        </p:nvSpPr>
        <p:spPr bwMode="auto">
          <a:xfrm>
            <a:off x="7450138" y="3390900"/>
            <a:ext cx="16938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200" b="1">
                <a:cs typeface="Arial" pitchFamily="34" charset="0"/>
              </a:rPr>
              <a:t>p2’O-methylcytosine</a:t>
            </a:r>
          </a:p>
        </p:txBody>
      </p:sp>
      <p:sp>
        <p:nvSpPr>
          <p:cNvPr id="16391" name="Text Box 27"/>
          <p:cNvSpPr txBox="1">
            <a:spLocks noChangeArrowheads="1"/>
          </p:cNvSpPr>
          <p:nvPr/>
        </p:nvSpPr>
        <p:spPr bwMode="auto">
          <a:xfrm>
            <a:off x="7221538" y="2560638"/>
            <a:ext cx="1798637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200" b="1">
                <a:cs typeface="Arial" pitchFamily="34" charset="0"/>
              </a:rPr>
              <a:t>p2’O-methyladenosine</a:t>
            </a:r>
          </a:p>
        </p:txBody>
      </p:sp>
      <p:sp>
        <p:nvSpPr>
          <p:cNvPr id="16392" name="Text Box 29"/>
          <p:cNvSpPr txBox="1">
            <a:spLocks noChangeArrowheads="1"/>
          </p:cNvSpPr>
          <p:nvPr/>
        </p:nvSpPr>
        <p:spPr bwMode="auto">
          <a:xfrm>
            <a:off x="6611938" y="1689100"/>
            <a:ext cx="1562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rtl="0"/>
            <a:r>
              <a:rPr lang="en-US" sz="1200" b="1">
                <a:cs typeface="Arial" pitchFamily="34" charset="0"/>
              </a:rPr>
              <a:t>N</a:t>
            </a:r>
            <a:r>
              <a:rPr lang="en-US" sz="1400" b="1" baseline="30000">
                <a:cs typeface="Arial" pitchFamily="34" charset="0"/>
              </a:rPr>
              <a:t>6</a:t>
            </a:r>
            <a:r>
              <a:rPr lang="en-US" sz="1200" b="1">
                <a:cs typeface="Arial" pitchFamily="34" charset="0"/>
              </a:rPr>
              <a:t>,N</a:t>
            </a:r>
            <a:r>
              <a:rPr lang="en-US" sz="1400" b="1" baseline="30000">
                <a:cs typeface="Arial" pitchFamily="34" charset="0"/>
              </a:rPr>
              <a:t>6</a:t>
            </a:r>
            <a:r>
              <a:rPr lang="en-US" sz="1200" b="1">
                <a:cs typeface="Arial" pitchFamily="34" charset="0"/>
              </a:rPr>
              <a:t>,2’O-</a:t>
            </a:r>
          </a:p>
          <a:p>
            <a:pPr algn="ctr" rtl="0"/>
            <a:r>
              <a:rPr lang="en-US" sz="1200" b="1">
                <a:cs typeface="Arial" pitchFamily="34" charset="0"/>
              </a:rPr>
              <a:t>trimethyladenosine</a:t>
            </a:r>
          </a:p>
        </p:txBody>
      </p:sp>
      <p:sp>
        <p:nvSpPr>
          <p:cNvPr id="16393" name="Text Box 32"/>
          <p:cNvSpPr txBox="1">
            <a:spLocks noChangeArrowheads="1"/>
          </p:cNvSpPr>
          <p:nvPr/>
        </p:nvSpPr>
        <p:spPr bwMode="auto">
          <a:xfrm>
            <a:off x="5727700" y="6521450"/>
            <a:ext cx="2865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400">
                <a:cs typeface="Arial" pitchFamily="34" charset="0"/>
              </a:rPr>
              <a:t>Bangs et al, 1992 JBC 267,9805</a:t>
            </a:r>
          </a:p>
        </p:txBody>
      </p:sp>
      <p:pic>
        <p:nvPicPr>
          <p:cNvPr id="16394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0"/>
            <a:ext cx="2514600" cy="189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6395" name="Text Box 18"/>
          <p:cNvSpPr txBox="1">
            <a:spLocks noChangeArrowheads="1"/>
          </p:cNvSpPr>
          <p:nvPr/>
        </p:nvSpPr>
        <p:spPr bwMode="auto">
          <a:xfrm>
            <a:off x="457200" y="5873750"/>
            <a:ext cx="2217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400">
                <a:cs typeface="Arial" pitchFamily="34" charset="0"/>
              </a:rPr>
              <a:t>Mutukrishan et al, 1975 </a:t>
            </a:r>
          </a:p>
          <a:p>
            <a:pPr algn="l" rtl="0"/>
            <a:r>
              <a:rPr lang="en-US" sz="1400">
                <a:cs typeface="Arial" pitchFamily="34" charset="0"/>
              </a:rPr>
              <a:t>Nature 255,33 </a:t>
            </a:r>
          </a:p>
        </p:txBody>
      </p:sp>
      <p:sp>
        <p:nvSpPr>
          <p:cNvPr id="157726" name="Text Box 30"/>
          <p:cNvSpPr txBox="1">
            <a:spLocks noChangeArrowheads="1"/>
          </p:cNvSpPr>
          <p:nvPr/>
        </p:nvSpPr>
        <p:spPr bwMode="auto">
          <a:xfrm>
            <a:off x="2454275" y="3702050"/>
            <a:ext cx="2341563" cy="46196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 rtl="0" eaLnBrk="0" hangingPunct="0">
              <a:defRPr/>
            </a:pP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m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7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  <a:cs typeface="Arial" pitchFamily="34" charset="0"/>
              </a:rPr>
              <a:t>GTP (human)</a:t>
            </a:r>
          </a:p>
        </p:txBody>
      </p:sp>
      <p:sp>
        <p:nvSpPr>
          <p:cNvPr id="16397" name="Text Box 1037"/>
          <p:cNvSpPr txBox="1">
            <a:spLocks noChangeArrowheads="1"/>
          </p:cNvSpPr>
          <p:nvPr/>
        </p:nvSpPr>
        <p:spPr bwMode="auto">
          <a:xfrm>
            <a:off x="-7938" y="527050"/>
            <a:ext cx="2071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rtl="0"/>
            <a:r>
              <a:rPr lang="en-US" sz="2400" b="1">
                <a:cs typeface="Arial" pitchFamily="34" charset="0"/>
              </a:rPr>
              <a:t>TMG</a:t>
            </a:r>
          </a:p>
          <a:p>
            <a:pPr algn="ctr" rtl="0"/>
            <a:r>
              <a:rPr lang="en-US" sz="2400" b="1">
                <a:cs typeface="Arial" pitchFamily="34" charset="0"/>
              </a:rPr>
              <a:t> (C. elegans)</a:t>
            </a:r>
          </a:p>
        </p:txBody>
      </p:sp>
      <p:pic>
        <p:nvPicPr>
          <p:cNvPr id="16398" name="Picture 103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95400"/>
            <a:ext cx="2438400" cy="168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6399" name="Text Box 1039"/>
          <p:cNvSpPr txBox="1">
            <a:spLocks noChangeArrowheads="1"/>
          </p:cNvSpPr>
          <p:nvPr/>
        </p:nvSpPr>
        <p:spPr bwMode="auto">
          <a:xfrm>
            <a:off x="49213" y="2895600"/>
            <a:ext cx="32019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sz="1400">
                <a:cs typeface="Arial" pitchFamily="34" charset="0"/>
              </a:rPr>
              <a:t>Liou&amp;Blumenthal 1990 MCB 10, 1764</a:t>
            </a:r>
          </a:p>
        </p:txBody>
      </p:sp>
      <p:sp>
        <p:nvSpPr>
          <p:cNvPr id="16400" name="TextBox 16"/>
          <p:cNvSpPr txBox="1">
            <a:spLocks noChangeArrowheads="1"/>
          </p:cNvSpPr>
          <p:nvPr/>
        </p:nvSpPr>
        <p:spPr bwMode="auto">
          <a:xfrm>
            <a:off x="467544" y="0"/>
            <a:ext cx="75676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Cap structures in eukaryotes and </a:t>
            </a:r>
            <a:r>
              <a:rPr lang="en-US" sz="2800" dirty="0" err="1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trypanosomatids</a:t>
            </a:r>
            <a:endParaRPr lang="he-IL" sz="2800" dirty="0">
              <a:solidFill>
                <a:srgbClr val="E80E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56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9044543" cy="77251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8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Questions we </a:t>
            </a:r>
            <a:r>
              <a:rPr lang="en-US" sz="2800" dirty="0" smtClean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ask</a:t>
            </a:r>
          </a:p>
          <a:p>
            <a:pPr algn="ctr" rtl="0"/>
            <a:endParaRPr lang="en-US" sz="2800" dirty="0">
              <a:solidFill>
                <a:srgbClr val="E80E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marL="514350" indent="-514350" algn="l" rtl="0">
              <a:buAutoNum type="romanUcPeriod"/>
            </a:pPr>
            <a:r>
              <a:rPr lang="en-US" sz="2600" i="1" dirty="0" smtClean="0"/>
              <a:t>How does the unique cap-structure affect the cap-binding complexes involved in translation ?</a:t>
            </a:r>
          </a:p>
          <a:p>
            <a:pPr lvl="1" algn="l" rtl="0"/>
            <a:r>
              <a:rPr lang="en-US" sz="2400" i="1" dirty="0"/>
              <a:t>	</a:t>
            </a:r>
            <a:r>
              <a:rPr lang="en-US" sz="2400" i="1" dirty="0" smtClean="0"/>
              <a:t>Bioinformatics combined with molecular biochemistry and cell </a:t>
            </a:r>
          </a:p>
          <a:p>
            <a:pPr lvl="1" algn="l" rtl="0"/>
            <a:r>
              <a:rPr lang="en-US" sz="2400" i="1" dirty="0"/>
              <a:t>	</a:t>
            </a:r>
            <a:r>
              <a:rPr lang="en-US" sz="2400" i="1" dirty="0" smtClean="0"/>
              <a:t>biology approaches</a:t>
            </a:r>
          </a:p>
          <a:p>
            <a:pPr algn="l" rtl="0"/>
            <a:endParaRPr lang="en-US" sz="2400" i="1" dirty="0"/>
          </a:p>
          <a:p>
            <a:pPr algn="l" rtl="0"/>
            <a:r>
              <a:rPr lang="en-US" sz="2600" i="1" dirty="0" smtClean="0"/>
              <a:t>II. How do digenetic parasites overcome environmental stresses which are part of their physiological life cycle?</a:t>
            </a:r>
          </a:p>
          <a:p>
            <a:pPr algn="l" rtl="0"/>
            <a:endParaRPr lang="en-US" sz="2400" i="1" dirty="0"/>
          </a:p>
          <a:p>
            <a:pPr algn="l" rtl="0"/>
            <a:r>
              <a:rPr lang="en-US" sz="2600" i="1" dirty="0" smtClean="0"/>
              <a:t>III. How do environmental stresses affect the regulation of protein quality control:</a:t>
            </a:r>
          </a:p>
          <a:p>
            <a:pPr algn="l" rtl="0"/>
            <a:endParaRPr lang="en-US" sz="2400" i="1" dirty="0"/>
          </a:p>
          <a:p>
            <a:pPr algn="l" rtl="0"/>
            <a:r>
              <a:rPr lang="en-US" sz="2400" i="1" dirty="0" smtClean="0"/>
              <a:t>Translation apparatus – identification of new complexes</a:t>
            </a:r>
          </a:p>
          <a:p>
            <a:pPr algn="l" rtl="0"/>
            <a:r>
              <a:rPr lang="en-US" sz="2400" i="1" dirty="0" smtClean="0"/>
              <a:t>The </a:t>
            </a:r>
            <a:r>
              <a:rPr lang="en-US" sz="2400" i="1" dirty="0" err="1" smtClean="0"/>
              <a:t>Supercomplex</a:t>
            </a:r>
            <a:r>
              <a:rPr lang="en-US" sz="2400" i="1" dirty="0" smtClean="0"/>
              <a:t> associated with protein synthesis and degradation – A quality control machine</a:t>
            </a:r>
          </a:p>
          <a:p>
            <a:pPr algn="l" rtl="0"/>
            <a:endParaRPr lang="en-US" sz="2400" i="1" dirty="0" smtClean="0"/>
          </a:p>
          <a:p>
            <a:pPr algn="ctr" rtl="0"/>
            <a:endParaRPr lang="en-US" sz="2400" i="1" dirty="0" smtClean="0"/>
          </a:p>
          <a:p>
            <a:pPr algn="l" rtl="0"/>
            <a:endParaRPr lang="en-US" sz="2400" b="1" dirty="0" smtClean="0"/>
          </a:p>
          <a:p>
            <a:pPr algn="l" rtl="0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9804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0" y="-26988"/>
            <a:ext cx="9144000" cy="2012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lnSpc>
                <a:spcPct val="130000"/>
              </a:lnSpc>
              <a:defRPr/>
            </a:pPr>
            <a:r>
              <a:rPr lang="en-US" sz="28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The canonical eukaryote translation initiation complex assembles on the 5’ cap</a:t>
            </a:r>
          </a:p>
          <a:p>
            <a:pPr algn="ctr" rtl="0" eaLnBrk="0" hangingPunct="0">
              <a:lnSpc>
                <a:spcPct val="130000"/>
              </a:lnSpc>
              <a:defRPr/>
            </a:pP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In view of the unusual cap-4 structure - can the </a:t>
            </a:r>
            <a:r>
              <a:rPr lang="en-US" i="1" dirty="0" err="1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Leishmania</a:t>
            </a: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 eIF4F complex serve as a potential drug target?</a:t>
            </a:r>
          </a:p>
        </p:txBody>
      </p:sp>
      <p:sp>
        <p:nvSpPr>
          <p:cNvPr id="17411" name="Oval 52"/>
          <p:cNvSpPr>
            <a:spLocks noChangeArrowheads="1"/>
          </p:cNvSpPr>
          <p:nvPr/>
        </p:nvSpPr>
        <p:spPr bwMode="auto">
          <a:xfrm>
            <a:off x="6978650" y="3076575"/>
            <a:ext cx="889000" cy="730250"/>
          </a:xfrm>
          <a:prstGeom prst="ellipse">
            <a:avLst/>
          </a:prstGeom>
          <a:gradFill rotWithShape="0">
            <a:gsLst>
              <a:gs pos="0">
                <a:srgbClr val="075716"/>
              </a:gs>
              <a:gs pos="50000">
                <a:srgbClr val="10BC2F"/>
              </a:gs>
              <a:gs pos="100000">
                <a:srgbClr val="075716"/>
              </a:gs>
            </a:gsLst>
            <a:lin ang="54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2" name="Oval 53"/>
          <p:cNvSpPr>
            <a:spLocks noChangeArrowheads="1"/>
          </p:cNvSpPr>
          <p:nvPr/>
        </p:nvSpPr>
        <p:spPr bwMode="auto">
          <a:xfrm>
            <a:off x="6283325" y="3032125"/>
            <a:ext cx="974725" cy="885825"/>
          </a:xfrm>
          <a:prstGeom prst="ellipse">
            <a:avLst/>
          </a:prstGeom>
          <a:solidFill>
            <a:srgbClr val="FFFF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3" name="Rectangle 54"/>
          <p:cNvSpPr>
            <a:spLocks noChangeArrowheads="1"/>
          </p:cNvSpPr>
          <p:nvPr/>
        </p:nvSpPr>
        <p:spPr bwMode="auto">
          <a:xfrm>
            <a:off x="7423150" y="3198813"/>
            <a:ext cx="4191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chemeClr val="bg1"/>
                </a:solidFill>
                <a:latin typeface="Calibri" pitchFamily="34" charset="0"/>
              </a:rPr>
              <a:t>4E</a:t>
            </a: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14" name="Rectangle 55"/>
          <p:cNvSpPr>
            <a:spLocks noChangeArrowheads="1"/>
          </p:cNvSpPr>
          <p:nvPr/>
        </p:nvSpPr>
        <p:spPr bwMode="auto">
          <a:xfrm>
            <a:off x="6264275" y="3032125"/>
            <a:ext cx="823913" cy="900113"/>
          </a:xfrm>
          <a:prstGeom prst="rect">
            <a:avLst/>
          </a:prstGeom>
          <a:solidFill>
            <a:srgbClr val="FFFFFF"/>
          </a:solidFill>
          <a:ln w="1905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5" name="Rectangle 56"/>
          <p:cNvSpPr>
            <a:spLocks noChangeArrowheads="1"/>
          </p:cNvSpPr>
          <p:nvPr/>
        </p:nvSpPr>
        <p:spPr bwMode="auto">
          <a:xfrm>
            <a:off x="1851025" y="3060700"/>
            <a:ext cx="4518025" cy="371475"/>
          </a:xfrm>
          <a:prstGeom prst="rect">
            <a:avLst/>
          </a:prstGeom>
          <a:gradFill rotWithShape="0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6" name="Rectangle 57"/>
          <p:cNvSpPr>
            <a:spLocks noChangeArrowheads="1"/>
          </p:cNvSpPr>
          <p:nvPr/>
        </p:nvSpPr>
        <p:spPr bwMode="auto">
          <a:xfrm>
            <a:off x="1898650" y="5210175"/>
            <a:ext cx="4386263" cy="381000"/>
          </a:xfrm>
          <a:prstGeom prst="rect">
            <a:avLst/>
          </a:prstGeom>
          <a:gradFill rotWithShape="0">
            <a:gsLst>
              <a:gs pos="0">
                <a:srgbClr val="76765E"/>
              </a:gs>
              <a:gs pos="50000">
                <a:srgbClr val="FFFFCC"/>
              </a:gs>
              <a:gs pos="100000">
                <a:srgbClr val="76765E"/>
              </a:gs>
            </a:gsLst>
            <a:lin ang="5400000" scaled="1"/>
          </a:gra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7" name="Oval 58"/>
          <p:cNvSpPr>
            <a:spLocks noChangeArrowheads="1"/>
          </p:cNvSpPr>
          <p:nvPr/>
        </p:nvSpPr>
        <p:spPr bwMode="auto">
          <a:xfrm>
            <a:off x="5619750" y="3732213"/>
            <a:ext cx="2230438" cy="823912"/>
          </a:xfrm>
          <a:prstGeom prst="ellipse">
            <a:avLst/>
          </a:prstGeom>
          <a:gradFill rotWithShape="0">
            <a:gsLst>
              <a:gs pos="0">
                <a:srgbClr val="075716"/>
              </a:gs>
              <a:gs pos="50000">
                <a:srgbClr val="10BC2F"/>
              </a:gs>
              <a:gs pos="100000">
                <a:srgbClr val="075716"/>
              </a:gs>
            </a:gsLst>
            <a:lin ang="54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18" name="Rectangle 61"/>
          <p:cNvSpPr>
            <a:spLocks noChangeArrowheads="1"/>
          </p:cNvSpPr>
          <p:nvPr/>
        </p:nvSpPr>
        <p:spPr bwMode="auto">
          <a:xfrm>
            <a:off x="6326188" y="5210175"/>
            <a:ext cx="272415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rgbClr val="000000"/>
                </a:solidFill>
                <a:latin typeface="Calibri" pitchFamily="34" charset="0"/>
              </a:rPr>
              <a:t>AAAAAAAAAAA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19" name="Rectangle 62"/>
          <p:cNvSpPr>
            <a:spLocks noChangeArrowheads="1"/>
          </p:cNvSpPr>
          <p:nvPr/>
        </p:nvSpPr>
        <p:spPr bwMode="auto">
          <a:xfrm>
            <a:off x="6384925" y="3141663"/>
            <a:ext cx="873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1800">
                <a:solidFill>
                  <a:srgbClr val="000000"/>
                </a:solidFill>
                <a:latin typeface="Geneva"/>
              </a:rPr>
              <a:t>-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20" name="Rectangle 63"/>
          <p:cNvSpPr>
            <a:spLocks noChangeArrowheads="1"/>
          </p:cNvSpPr>
          <p:nvPr/>
        </p:nvSpPr>
        <p:spPr bwMode="auto">
          <a:xfrm>
            <a:off x="6470650" y="3141663"/>
            <a:ext cx="762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1800">
                <a:solidFill>
                  <a:srgbClr val="000000"/>
                </a:solidFill>
                <a:latin typeface="Geneva"/>
              </a:rPr>
              <a:t> 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21" name="Rectangle 64"/>
          <p:cNvSpPr>
            <a:spLocks noChangeArrowheads="1"/>
          </p:cNvSpPr>
          <p:nvPr/>
        </p:nvSpPr>
        <p:spPr bwMode="auto">
          <a:xfrm>
            <a:off x="6580188" y="3090863"/>
            <a:ext cx="2476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rgbClr val="000000"/>
                </a:solidFill>
                <a:latin typeface="Calibri" pitchFamily="34" charset="0"/>
              </a:rPr>
              <a:t>C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22" name="Rectangle 65"/>
          <p:cNvSpPr>
            <a:spLocks noChangeArrowheads="1"/>
          </p:cNvSpPr>
          <p:nvPr/>
        </p:nvSpPr>
        <p:spPr bwMode="auto">
          <a:xfrm>
            <a:off x="6775450" y="3090863"/>
            <a:ext cx="1905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rgbClr val="000000"/>
                </a:solidFill>
                <a:latin typeface="Calibri" pitchFamily="34" charset="0"/>
              </a:rPr>
              <a:t>a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23" name="Rectangle 66"/>
          <p:cNvSpPr>
            <a:spLocks noChangeArrowheads="1"/>
          </p:cNvSpPr>
          <p:nvPr/>
        </p:nvSpPr>
        <p:spPr bwMode="auto">
          <a:xfrm>
            <a:off x="6943725" y="3090863"/>
            <a:ext cx="2095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rgbClr val="000000"/>
                </a:solidFill>
                <a:latin typeface="Calibri" pitchFamily="34" charset="0"/>
              </a:rPr>
              <a:t>p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17424" name="Oval 67"/>
          <p:cNvSpPr>
            <a:spLocks noChangeArrowheads="1"/>
          </p:cNvSpPr>
          <p:nvPr/>
        </p:nvSpPr>
        <p:spPr bwMode="auto">
          <a:xfrm>
            <a:off x="6038850" y="3381375"/>
            <a:ext cx="674688" cy="544513"/>
          </a:xfrm>
          <a:prstGeom prst="ellipse">
            <a:avLst/>
          </a:prstGeom>
          <a:gradFill rotWithShape="0">
            <a:gsLst>
              <a:gs pos="0">
                <a:srgbClr val="075716"/>
              </a:gs>
              <a:gs pos="50000">
                <a:srgbClr val="10BC2F"/>
              </a:gs>
              <a:gs pos="100000">
                <a:srgbClr val="075716"/>
              </a:gs>
            </a:gsLst>
            <a:lin ang="54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25" name="Rectangle 68"/>
          <p:cNvSpPr>
            <a:spLocks noChangeArrowheads="1"/>
          </p:cNvSpPr>
          <p:nvPr/>
        </p:nvSpPr>
        <p:spPr bwMode="auto">
          <a:xfrm>
            <a:off x="6122988" y="3471863"/>
            <a:ext cx="43815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chemeClr val="bg1"/>
                </a:solidFill>
                <a:latin typeface="Calibri" pitchFamily="34" charset="0"/>
              </a:rPr>
              <a:t>4A</a:t>
            </a: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26" name="Rectangle 69"/>
          <p:cNvSpPr>
            <a:spLocks noChangeArrowheads="1"/>
          </p:cNvSpPr>
          <p:nvPr/>
        </p:nvSpPr>
        <p:spPr bwMode="auto">
          <a:xfrm>
            <a:off x="6535738" y="4052888"/>
            <a:ext cx="457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700" b="1">
                <a:solidFill>
                  <a:schemeClr val="bg1"/>
                </a:solidFill>
                <a:latin typeface="Calibri" pitchFamily="34" charset="0"/>
              </a:rPr>
              <a:t>4G</a:t>
            </a: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27" name="Oval 59"/>
          <p:cNvSpPr>
            <a:spLocks noChangeArrowheads="1"/>
          </p:cNvSpPr>
          <p:nvPr/>
        </p:nvSpPr>
        <p:spPr bwMode="auto">
          <a:xfrm>
            <a:off x="7005638" y="4500563"/>
            <a:ext cx="862012" cy="900112"/>
          </a:xfrm>
          <a:prstGeom prst="ellipse">
            <a:avLst/>
          </a:prstGeom>
          <a:gradFill rotWithShape="0">
            <a:gsLst>
              <a:gs pos="0">
                <a:srgbClr val="6E4413"/>
              </a:gs>
              <a:gs pos="50000">
                <a:srgbClr val="ED942A"/>
              </a:gs>
              <a:gs pos="100000">
                <a:srgbClr val="6E4413"/>
              </a:gs>
            </a:gsLst>
            <a:lin ang="54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28" name="Oval 60"/>
          <p:cNvSpPr>
            <a:spLocks noChangeArrowheads="1"/>
          </p:cNvSpPr>
          <p:nvPr/>
        </p:nvSpPr>
        <p:spPr bwMode="auto">
          <a:xfrm>
            <a:off x="7886700" y="4481513"/>
            <a:ext cx="881063" cy="900112"/>
          </a:xfrm>
          <a:prstGeom prst="ellipse">
            <a:avLst/>
          </a:prstGeom>
          <a:gradFill rotWithShape="0">
            <a:gsLst>
              <a:gs pos="0">
                <a:srgbClr val="6E4413"/>
              </a:gs>
              <a:gs pos="50000">
                <a:srgbClr val="ED942A"/>
              </a:gs>
              <a:gs pos="100000">
                <a:srgbClr val="6E4413"/>
              </a:gs>
            </a:gsLst>
            <a:lin ang="5400000" scaled="1"/>
          </a:gra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 rtl="0" eaLnBrk="0" hangingPunct="0"/>
            <a:endParaRPr lang="en-US" sz="2800"/>
          </a:p>
        </p:txBody>
      </p:sp>
      <p:sp>
        <p:nvSpPr>
          <p:cNvPr id="17429" name="Rectangle 70"/>
          <p:cNvSpPr>
            <a:spLocks noChangeArrowheads="1"/>
          </p:cNvSpPr>
          <p:nvPr/>
        </p:nvSpPr>
        <p:spPr bwMode="auto">
          <a:xfrm>
            <a:off x="7156450" y="4800600"/>
            <a:ext cx="741363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100" b="1">
                <a:solidFill>
                  <a:schemeClr val="bg1"/>
                </a:solidFill>
                <a:latin typeface="Calibri" pitchFamily="34" charset="0"/>
              </a:rPr>
              <a:t>PABP</a:t>
            </a: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430" name="Rectangle 71"/>
          <p:cNvSpPr>
            <a:spLocks noChangeArrowheads="1"/>
          </p:cNvSpPr>
          <p:nvPr/>
        </p:nvSpPr>
        <p:spPr bwMode="auto">
          <a:xfrm>
            <a:off x="8094663" y="4800600"/>
            <a:ext cx="7413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100" b="1">
                <a:solidFill>
                  <a:schemeClr val="bg1"/>
                </a:solidFill>
                <a:latin typeface="Calibri" pitchFamily="34" charset="0"/>
              </a:rPr>
              <a:t>PABP</a:t>
            </a:r>
            <a:endParaRPr lang="en-US" sz="2400">
              <a:solidFill>
                <a:schemeClr val="bg1"/>
              </a:solidFill>
              <a:latin typeface="Calibri" pitchFamily="34" charset="0"/>
            </a:endParaRPr>
          </a:p>
        </p:txBody>
      </p:sp>
      <p:grpSp>
        <p:nvGrpSpPr>
          <p:cNvPr id="17431" name="Group 87"/>
          <p:cNvGrpSpPr>
            <a:grpSpLocks/>
          </p:cNvGrpSpPr>
          <p:nvPr/>
        </p:nvGrpSpPr>
        <p:grpSpPr bwMode="auto">
          <a:xfrm>
            <a:off x="4173538" y="2565400"/>
            <a:ext cx="1762125" cy="2405063"/>
            <a:chOff x="2522" y="1022"/>
            <a:chExt cx="1110" cy="1515"/>
          </a:xfrm>
        </p:grpSpPr>
        <p:sp>
          <p:nvSpPr>
            <p:cNvPr id="17440" name="Oval 72"/>
            <p:cNvSpPr>
              <a:spLocks noChangeArrowheads="1"/>
            </p:cNvSpPr>
            <p:nvPr/>
          </p:nvSpPr>
          <p:spPr bwMode="auto">
            <a:xfrm>
              <a:off x="2549" y="1754"/>
              <a:ext cx="354" cy="437"/>
            </a:xfrm>
            <a:prstGeom prst="ellipse">
              <a:avLst/>
            </a:prstGeom>
            <a:gradFill rotWithShape="0">
              <a:gsLst>
                <a:gs pos="0">
                  <a:srgbClr val="754972"/>
                </a:gs>
                <a:gs pos="50000">
                  <a:srgbClr val="FD9EF7"/>
                </a:gs>
                <a:gs pos="100000">
                  <a:srgbClr val="754972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hangingPunct="0"/>
              <a:endParaRPr lang="en-US" sz="2800"/>
            </a:p>
          </p:txBody>
        </p:sp>
        <p:sp>
          <p:nvSpPr>
            <p:cNvPr id="17441" name="Oval 73"/>
            <p:cNvSpPr>
              <a:spLocks noChangeArrowheads="1"/>
            </p:cNvSpPr>
            <p:nvPr/>
          </p:nvSpPr>
          <p:spPr bwMode="auto">
            <a:xfrm>
              <a:off x="2915" y="1719"/>
              <a:ext cx="366" cy="401"/>
            </a:xfrm>
            <a:prstGeom prst="ellipse">
              <a:avLst/>
            </a:prstGeom>
            <a:gradFill rotWithShape="0">
              <a:gsLst>
                <a:gs pos="0">
                  <a:srgbClr val="754972"/>
                </a:gs>
                <a:gs pos="50000">
                  <a:srgbClr val="FD9EF7"/>
                </a:gs>
                <a:gs pos="100000">
                  <a:srgbClr val="754972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hangingPunct="0"/>
              <a:endParaRPr lang="en-US" sz="2800"/>
            </a:p>
          </p:txBody>
        </p:sp>
        <p:sp>
          <p:nvSpPr>
            <p:cNvPr id="17442" name="AutoShape 74"/>
            <p:cNvSpPr>
              <a:spLocks noChangeArrowheads="1"/>
            </p:cNvSpPr>
            <p:nvPr/>
          </p:nvSpPr>
          <p:spPr bwMode="auto">
            <a:xfrm>
              <a:off x="2690" y="1022"/>
              <a:ext cx="733" cy="709"/>
            </a:xfrm>
            <a:prstGeom prst="roundRect">
              <a:avLst>
                <a:gd name="adj" fmla="val 20806"/>
              </a:avLst>
            </a:prstGeom>
            <a:gradFill rotWithShape="0">
              <a:gsLst>
                <a:gs pos="0">
                  <a:srgbClr val="54766F"/>
                </a:gs>
                <a:gs pos="50000">
                  <a:srgbClr val="B5FFF0"/>
                </a:gs>
                <a:gs pos="100000">
                  <a:srgbClr val="54766F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hangingPunct="0"/>
              <a:endParaRPr lang="en-US" sz="2800"/>
            </a:p>
          </p:txBody>
        </p:sp>
        <p:sp>
          <p:nvSpPr>
            <p:cNvPr id="17443" name="Oval 75"/>
            <p:cNvSpPr>
              <a:spLocks noChangeArrowheads="1"/>
            </p:cNvSpPr>
            <p:nvPr/>
          </p:nvSpPr>
          <p:spPr bwMode="auto">
            <a:xfrm>
              <a:off x="3290" y="1577"/>
              <a:ext cx="342" cy="343"/>
            </a:xfrm>
            <a:prstGeom prst="ellipse">
              <a:avLst/>
            </a:prstGeom>
            <a:gradFill rotWithShape="0">
              <a:gsLst>
                <a:gs pos="0">
                  <a:srgbClr val="5E7676"/>
                </a:gs>
                <a:gs pos="50000">
                  <a:srgbClr val="CCFFFF"/>
                </a:gs>
                <a:gs pos="100000">
                  <a:srgbClr val="5E7676"/>
                </a:gs>
              </a:gsLst>
              <a:lin ang="5400000" scaled="1"/>
            </a:gra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l" rtl="0" eaLnBrk="0" hangingPunct="0"/>
              <a:endParaRPr lang="en-US" sz="2800"/>
            </a:p>
          </p:txBody>
        </p:sp>
        <p:sp>
          <p:nvSpPr>
            <p:cNvPr id="17444" name="Rectangle 76"/>
            <p:cNvSpPr>
              <a:spLocks noChangeArrowheads="1"/>
            </p:cNvSpPr>
            <p:nvPr/>
          </p:nvSpPr>
          <p:spPr bwMode="auto">
            <a:xfrm>
              <a:off x="3043" y="1824"/>
              <a:ext cx="12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rtl="0" eaLnBrk="0" hangingPunct="0"/>
              <a:r>
                <a:rPr lang="en-US" sz="2700" b="1">
                  <a:solidFill>
                    <a:srgbClr val="000000"/>
                  </a:solidFill>
                  <a:latin typeface="Calibri" pitchFamily="34" charset="0"/>
                </a:rPr>
                <a:t>2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7445" name="Rectangle 77"/>
            <p:cNvSpPr>
              <a:spLocks noChangeArrowheads="1"/>
            </p:cNvSpPr>
            <p:nvPr/>
          </p:nvSpPr>
          <p:spPr bwMode="auto">
            <a:xfrm>
              <a:off x="3422" y="1625"/>
              <a:ext cx="120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rtl="0" eaLnBrk="0" hangingPunct="0"/>
              <a:r>
                <a:rPr lang="en-US" sz="2700" b="1">
                  <a:solidFill>
                    <a:srgbClr val="000000"/>
                  </a:solidFill>
                  <a:latin typeface="Calibri" pitchFamily="34" charset="0"/>
                </a:rPr>
                <a:t>3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7446" name="Rectangle 78"/>
            <p:cNvSpPr>
              <a:spLocks noChangeArrowheads="1"/>
            </p:cNvSpPr>
            <p:nvPr/>
          </p:nvSpPr>
          <p:spPr bwMode="auto">
            <a:xfrm>
              <a:off x="2570" y="1909"/>
              <a:ext cx="345" cy="2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rtl="0" eaLnBrk="0" hangingPunct="0"/>
              <a:r>
                <a:rPr lang="en-US" sz="2100" b="1">
                  <a:solidFill>
                    <a:srgbClr val="000000"/>
                  </a:solidFill>
                  <a:latin typeface="Calibri" pitchFamily="34" charset="0"/>
                </a:rPr>
                <a:t>GTP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7447" name="Rectangle 79"/>
            <p:cNvSpPr>
              <a:spLocks noChangeArrowheads="1"/>
            </p:cNvSpPr>
            <p:nvPr/>
          </p:nvSpPr>
          <p:spPr bwMode="auto">
            <a:xfrm>
              <a:off x="2854" y="1248"/>
              <a:ext cx="384" cy="2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rtl="0" eaLnBrk="0" hangingPunct="0"/>
              <a:r>
                <a:rPr lang="en-US" sz="2700" b="1">
                  <a:solidFill>
                    <a:srgbClr val="000000"/>
                  </a:solidFill>
                  <a:latin typeface="Calibri" pitchFamily="34" charset="0"/>
                </a:rPr>
                <a:t>40S</a:t>
              </a:r>
              <a:endParaRPr lang="en-US" sz="2400">
                <a:latin typeface="Calibri" pitchFamily="34" charset="0"/>
              </a:endParaRPr>
            </a:p>
          </p:txBody>
        </p:sp>
        <p:sp>
          <p:nvSpPr>
            <p:cNvPr id="17448" name="Line 80"/>
            <p:cNvSpPr>
              <a:spLocks noChangeShapeType="1"/>
            </p:cNvSpPr>
            <p:nvPr/>
          </p:nvSpPr>
          <p:spPr bwMode="auto">
            <a:xfrm>
              <a:off x="2903" y="1742"/>
              <a:ext cx="1" cy="60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49" name="Line 81"/>
            <p:cNvSpPr>
              <a:spLocks noChangeShapeType="1"/>
            </p:cNvSpPr>
            <p:nvPr/>
          </p:nvSpPr>
          <p:spPr bwMode="auto">
            <a:xfrm flipH="1">
              <a:off x="2761" y="1742"/>
              <a:ext cx="142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e-IL"/>
            </a:p>
          </p:txBody>
        </p:sp>
        <p:sp>
          <p:nvSpPr>
            <p:cNvPr id="17450" name="Rectangle 82"/>
            <p:cNvSpPr>
              <a:spLocks noChangeArrowheads="1"/>
            </p:cNvSpPr>
            <p:nvPr/>
          </p:nvSpPr>
          <p:spPr bwMode="auto">
            <a:xfrm>
              <a:off x="2522" y="2345"/>
              <a:ext cx="729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rtl="0" eaLnBrk="0" hangingPunct="0"/>
              <a:r>
                <a:rPr lang="en-US" b="1">
                  <a:solidFill>
                    <a:srgbClr val="000000"/>
                  </a:solidFill>
                  <a:latin typeface="Calibri" pitchFamily="34" charset="0"/>
                </a:rPr>
                <a:t>tRNA-Met</a:t>
              </a:r>
              <a:endParaRPr lang="en-US">
                <a:latin typeface="Calibri" pitchFamily="34" charset="0"/>
              </a:endParaRPr>
            </a:p>
          </p:txBody>
        </p:sp>
      </p:grpSp>
      <p:sp>
        <p:nvSpPr>
          <p:cNvPr id="17432" name="Text Box 83"/>
          <p:cNvSpPr txBox="1">
            <a:spLocks noChangeArrowheads="1"/>
          </p:cNvSpPr>
          <p:nvPr/>
        </p:nvSpPr>
        <p:spPr bwMode="auto">
          <a:xfrm>
            <a:off x="2914650" y="307340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b="1">
                <a:latin typeface="Calibri" pitchFamily="34" charset="0"/>
              </a:rPr>
              <a:t>5’ UTR</a:t>
            </a:r>
          </a:p>
        </p:txBody>
      </p:sp>
      <p:sp>
        <p:nvSpPr>
          <p:cNvPr id="17433" name="Text Box 84"/>
          <p:cNvSpPr txBox="1">
            <a:spLocks noChangeArrowheads="1"/>
          </p:cNvSpPr>
          <p:nvPr/>
        </p:nvSpPr>
        <p:spPr bwMode="auto">
          <a:xfrm>
            <a:off x="2965450" y="5226050"/>
            <a:ext cx="989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l" rtl="0"/>
            <a:r>
              <a:rPr lang="en-US" b="1">
                <a:latin typeface="Calibri" pitchFamily="34" charset="0"/>
              </a:rPr>
              <a:t>3’ UTR</a:t>
            </a:r>
          </a:p>
        </p:txBody>
      </p:sp>
      <p:sp>
        <p:nvSpPr>
          <p:cNvPr id="17434" name="AutoShape 85"/>
          <p:cNvSpPr>
            <a:spLocks noChangeArrowheads="1"/>
          </p:cNvSpPr>
          <p:nvPr/>
        </p:nvSpPr>
        <p:spPr bwMode="auto">
          <a:xfrm rot="-5496239">
            <a:off x="596106" y="2805907"/>
            <a:ext cx="2503487" cy="30480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785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3064" y="10897"/>
                </a:moveTo>
                <a:cubicBezTo>
                  <a:pt x="3064" y="10865"/>
                  <a:pt x="3064" y="10832"/>
                  <a:pt x="3064" y="10800"/>
                </a:cubicBezTo>
                <a:cubicBezTo>
                  <a:pt x="3064" y="6527"/>
                  <a:pt x="6527" y="3064"/>
                  <a:pt x="10800" y="3064"/>
                </a:cubicBezTo>
                <a:cubicBezTo>
                  <a:pt x="15072" y="3064"/>
                  <a:pt x="18536" y="6527"/>
                  <a:pt x="18536" y="10800"/>
                </a:cubicBezTo>
                <a:cubicBezTo>
                  <a:pt x="18536" y="10832"/>
                  <a:pt x="18535" y="10865"/>
                  <a:pt x="18535" y="10897"/>
                </a:cubicBezTo>
                <a:lnTo>
                  <a:pt x="21599" y="10936"/>
                </a:lnTo>
                <a:cubicBezTo>
                  <a:pt x="21599" y="10891"/>
                  <a:pt x="21600" y="10845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0845"/>
                  <a:pt x="0" y="10891"/>
                  <a:pt x="0" y="10936"/>
                </a:cubicBezTo>
                <a:lnTo>
                  <a:pt x="3064" y="10897"/>
                </a:lnTo>
                <a:close/>
              </a:path>
            </a:pathLst>
          </a:custGeom>
          <a:gradFill rotWithShape="0">
            <a:gsLst>
              <a:gs pos="0">
                <a:srgbClr val="6E5D2D"/>
              </a:gs>
              <a:gs pos="50000">
                <a:srgbClr val="EDC962"/>
              </a:gs>
              <a:gs pos="100000">
                <a:srgbClr val="6E5D2D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he-IL"/>
          </a:p>
        </p:txBody>
      </p:sp>
      <p:sp>
        <p:nvSpPr>
          <p:cNvPr id="17435" name="Rectangle 86"/>
          <p:cNvSpPr>
            <a:spLocks noChangeArrowheads="1"/>
          </p:cNvSpPr>
          <p:nvPr/>
        </p:nvSpPr>
        <p:spPr bwMode="auto">
          <a:xfrm rot="-5400000">
            <a:off x="351632" y="4187031"/>
            <a:ext cx="5635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rtl="0" eaLnBrk="0" hangingPunct="0"/>
            <a:r>
              <a:rPr lang="en-US" sz="2100" b="1">
                <a:latin typeface="Calibri" pitchFamily="34" charset="0"/>
              </a:rPr>
              <a:t>ORF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" name="Oval 1"/>
          <p:cNvSpPr/>
          <p:nvPr/>
        </p:nvSpPr>
        <p:spPr bwMode="auto">
          <a:xfrm rot="19418736">
            <a:off x="5542684" y="2758869"/>
            <a:ext cx="2724943" cy="1865691"/>
          </a:xfrm>
          <a:prstGeom prst="ellipse">
            <a:avLst/>
          </a:prstGeom>
          <a:noFill/>
          <a:ln w="9525" cap="flat" cmpd="sng" algn="ctr">
            <a:solidFill>
              <a:srgbClr val="008000"/>
            </a:solidFill>
            <a:prstDash val="solid"/>
            <a:round/>
            <a:headEnd type="none" w="med" len="med"/>
            <a:tailEnd type="none" w="med" len="med"/>
          </a:ln>
          <a:effectLst>
            <a:glow rad="63500">
              <a:srgbClr val="008000">
                <a:alpha val="40000"/>
              </a:srgbClr>
            </a:glow>
          </a:effectLst>
        </p:spPr>
        <p:txBody>
          <a:bodyPr rtlCol="1"/>
          <a:lstStyle/>
          <a:p>
            <a:pPr>
              <a:defRPr/>
            </a:pPr>
            <a:endParaRPr lang="he-IL" sz="1800">
              <a:latin typeface="Arial" charset="0"/>
              <a:cs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13538" y="1985963"/>
            <a:ext cx="2405062" cy="70802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0" eaLnBrk="0" hangingPunct="0">
              <a:defRPr/>
            </a:pPr>
            <a:r>
              <a:rPr lang="en-US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eIF4F Cap binding complex</a:t>
            </a:r>
            <a:endParaRPr lang="he-IL" dirty="0">
              <a:solidFill>
                <a:srgbClr val="00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963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 Box 1029"/>
          <p:cNvSpPr txBox="1">
            <a:spLocks noChangeArrowheads="1"/>
          </p:cNvSpPr>
          <p:nvPr/>
        </p:nvSpPr>
        <p:spPr bwMode="auto">
          <a:xfrm>
            <a:off x="0" y="2413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>
              <a:defRPr/>
            </a:pPr>
            <a:r>
              <a:rPr lang="en-US" sz="2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Cap-dependent translation is sensitive to heat shock</a:t>
            </a:r>
          </a:p>
        </p:txBody>
      </p:sp>
      <p:sp>
        <p:nvSpPr>
          <p:cNvPr id="22531" name="Oval 77"/>
          <p:cNvSpPr>
            <a:spLocks noChangeArrowheads="1"/>
          </p:cNvSpPr>
          <p:nvPr/>
        </p:nvSpPr>
        <p:spPr bwMode="auto">
          <a:xfrm>
            <a:off x="4784725" y="1679575"/>
            <a:ext cx="914400" cy="914400"/>
          </a:xfrm>
          <a:prstGeom prst="ellipse">
            <a:avLst/>
          </a:prstGeom>
          <a:solidFill>
            <a:srgbClr val="BCE0C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e-IL" sz="1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2" name="Picture 102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888" y="3176588"/>
            <a:ext cx="1117600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3" name="Line 1027"/>
          <p:cNvSpPr>
            <a:spLocks noChangeShapeType="1"/>
          </p:cNvSpPr>
          <p:nvPr/>
        </p:nvSpPr>
        <p:spPr bwMode="auto">
          <a:xfrm>
            <a:off x="5805488" y="4281488"/>
            <a:ext cx="11430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2534" name="Line 1028"/>
          <p:cNvSpPr>
            <a:spLocks noChangeShapeType="1"/>
          </p:cNvSpPr>
          <p:nvPr/>
        </p:nvSpPr>
        <p:spPr bwMode="auto">
          <a:xfrm>
            <a:off x="4967288" y="4294188"/>
            <a:ext cx="571500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2535" name="Text Box 1030"/>
          <p:cNvSpPr txBox="1">
            <a:spLocks noChangeArrowheads="1"/>
          </p:cNvSpPr>
          <p:nvPr/>
        </p:nvSpPr>
        <p:spPr bwMode="auto">
          <a:xfrm rot="-2039918">
            <a:off x="5472113" y="3330575"/>
            <a:ext cx="777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b="1">
                <a:latin typeface="Times New Roman" pitchFamily="18" charset="0"/>
                <a:cs typeface="Times New Roman" pitchFamily="18" charset="0"/>
              </a:rPr>
              <a:t>IRES</a:t>
            </a:r>
          </a:p>
        </p:txBody>
      </p:sp>
      <p:sp>
        <p:nvSpPr>
          <p:cNvPr id="8" name="AutoShape 1031"/>
          <p:cNvSpPr>
            <a:spLocks noChangeArrowheads="1"/>
          </p:cNvSpPr>
          <p:nvPr/>
        </p:nvSpPr>
        <p:spPr bwMode="auto">
          <a:xfrm>
            <a:off x="6948488" y="4090988"/>
            <a:ext cx="1295400" cy="381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7" name="Text Box 1032"/>
          <p:cNvSpPr txBox="1">
            <a:spLocks noChangeArrowheads="1"/>
          </p:cNvSpPr>
          <p:nvPr/>
        </p:nvSpPr>
        <p:spPr bwMode="auto">
          <a:xfrm>
            <a:off x="5148263" y="4313238"/>
            <a:ext cx="19685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>
                <a:cs typeface="Times New Roman" pitchFamily="18" charset="0"/>
              </a:rPr>
              <a:t>Highly structured      5’UTR</a:t>
            </a:r>
          </a:p>
        </p:txBody>
      </p:sp>
      <p:sp>
        <p:nvSpPr>
          <p:cNvPr id="22538" name="AutoShape 1033"/>
          <p:cNvSpPr>
            <a:spLocks noChangeArrowheads="1"/>
          </p:cNvSpPr>
          <p:nvPr/>
        </p:nvSpPr>
        <p:spPr bwMode="auto">
          <a:xfrm>
            <a:off x="4814888" y="4183063"/>
            <a:ext cx="304800" cy="228600"/>
          </a:xfrm>
          <a:prstGeom prst="star24">
            <a:avLst>
              <a:gd name="adj" fmla="val 375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9" name="Text Box 1034"/>
          <p:cNvSpPr txBox="1">
            <a:spLocks noChangeArrowheads="1"/>
          </p:cNvSpPr>
          <p:nvPr/>
        </p:nvSpPr>
        <p:spPr bwMode="auto">
          <a:xfrm>
            <a:off x="4630738" y="4397375"/>
            <a:ext cx="774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5’ cap</a:t>
            </a:r>
          </a:p>
        </p:txBody>
      </p:sp>
      <p:sp>
        <p:nvSpPr>
          <p:cNvPr id="22540" name="Text Box 1035"/>
          <p:cNvSpPr txBox="1">
            <a:spLocks noChangeArrowheads="1"/>
          </p:cNvSpPr>
          <p:nvPr/>
        </p:nvSpPr>
        <p:spPr bwMode="auto">
          <a:xfrm>
            <a:off x="107950" y="3617913"/>
            <a:ext cx="40322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/>
            <a:r>
              <a:rPr lang="en-US" sz="2400">
                <a:cs typeface="Times New Roman" pitchFamily="18" charset="0"/>
              </a:rPr>
              <a:t>Cap-indpendent </a:t>
            </a:r>
          </a:p>
          <a:p>
            <a:pPr algn="ctr" eaLnBrk="1" hangingPunct="1"/>
            <a:r>
              <a:rPr lang="en-US" sz="2400">
                <a:cs typeface="Times New Roman" pitchFamily="18" charset="0"/>
              </a:rPr>
              <a:t>Translation</a:t>
            </a:r>
          </a:p>
        </p:txBody>
      </p:sp>
      <p:sp>
        <p:nvSpPr>
          <p:cNvPr id="22541" name="Oval 1036"/>
          <p:cNvSpPr>
            <a:spLocks noChangeArrowheads="1"/>
          </p:cNvSpPr>
          <p:nvPr/>
        </p:nvSpPr>
        <p:spPr bwMode="auto">
          <a:xfrm>
            <a:off x="5957888" y="3938588"/>
            <a:ext cx="990600" cy="304800"/>
          </a:xfrm>
          <a:prstGeom prst="ellipse">
            <a:avLst/>
          </a:prstGeom>
          <a:solidFill>
            <a:srgbClr val="E8DB1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40S</a:t>
            </a:r>
          </a:p>
        </p:txBody>
      </p:sp>
      <p:sp>
        <p:nvSpPr>
          <p:cNvPr id="22542" name="Text Box 1046"/>
          <p:cNvSpPr txBox="1">
            <a:spLocks noChangeArrowheads="1"/>
          </p:cNvSpPr>
          <p:nvPr/>
        </p:nvSpPr>
        <p:spPr bwMode="auto">
          <a:xfrm>
            <a:off x="6896100" y="4187825"/>
            <a:ext cx="57943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1400" b="1">
                <a:latin typeface="Times New Roman" pitchFamily="18" charset="0"/>
                <a:cs typeface="Times New Roman" pitchFamily="18" charset="0"/>
              </a:rPr>
              <a:t>AUG</a:t>
            </a:r>
          </a:p>
        </p:txBody>
      </p:sp>
      <p:sp>
        <p:nvSpPr>
          <p:cNvPr id="22543" name="Line 1050"/>
          <p:cNvSpPr>
            <a:spLocks noChangeShapeType="1"/>
          </p:cNvSpPr>
          <p:nvPr/>
        </p:nvSpPr>
        <p:spPr bwMode="auto">
          <a:xfrm flipV="1">
            <a:off x="5343525" y="2035175"/>
            <a:ext cx="1600200" cy="2540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6" name="AutoShape 1051"/>
          <p:cNvSpPr>
            <a:spLocks noChangeArrowheads="1"/>
          </p:cNvSpPr>
          <p:nvPr/>
        </p:nvSpPr>
        <p:spPr bwMode="auto">
          <a:xfrm>
            <a:off x="6943725" y="1844675"/>
            <a:ext cx="1295400" cy="381000"/>
          </a:xfrm>
          <a:prstGeom prst="cube">
            <a:avLst>
              <a:gd name="adj" fmla="val 25000"/>
            </a:avLst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he-IL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5" name="AutoShape 1053"/>
          <p:cNvSpPr>
            <a:spLocks noChangeArrowheads="1"/>
          </p:cNvSpPr>
          <p:nvPr/>
        </p:nvSpPr>
        <p:spPr bwMode="auto">
          <a:xfrm>
            <a:off x="5051425" y="1936750"/>
            <a:ext cx="304800" cy="228600"/>
          </a:xfrm>
          <a:prstGeom prst="star24">
            <a:avLst>
              <a:gd name="adj" fmla="val 37500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e-IL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46" name="Text Box 1054"/>
          <p:cNvSpPr txBox="1">
            <a:spLocks noChangeArrowheads="1"/>
          </p:cNvSpPr>
          <p:nvPr/>
        </p:nvSpPr>
        <p:spPr bwMode="auto">
          <a:xfrm>
            <a:off x="4930775" y="2151063"/>
            <a:ext cx="774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1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5’ cap</a:t>
            </a:r>
          </a:p>
        </p:txBody>
      </p:sp>
      <p:sp>
        <p:nvSpPr>
          <p:cNvPr id="22547" name="Text Box 1056"/>
          <p:cNvSpPr txBox="1">
            <a:spLocks noChangeArrowheads="1"/>
          </p:cNvSpPr>
          <p:nvPr/>
        </p:nvSpPr>
        <p:spPr bwMode="auto">
          <a:xfrm>
            <a:off x="673100" y="1912938"/>
            <a:ext cx="2889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/>
            <a:r>
              <a:rPr lang="en-US" sz="2400">
                <a:cs typeface="Times New Roman" pitchFamily="18" charset="0"/>
              </a:rPr>
              <a:t>Scanning of 5’ UTR</a:t>
            </a:r>
          </a:p>
        </p:txBody>
      </p:sp>
      <p:sp>
        <p:nvSpPr>
          <p:cNvPr id="22548" name="Text Box 1052"/>
          <p:cNvSpPr txBox="1">
            <a:spLocks noChangeArrowheads="1"/>
          </p:cNvSpPr>
          <p:nvPr/>
        </p:nvSpPr>
        <p:spPr bwMode="auto">
          <a:xfrm>
            <a:off x="6948488" y="1943100"/>
            <a:ext cx="57943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1400" b="1">
                <a:latin typeface="Times New Roman" pitchFamily="18" charset="0"/>
                <a:cs typeface="Times New Roman" pitchFamily="18" charset="0"/>
              </a:rPr>
              <a:t>AUG</a:t>
            </a:r>
          </a:p>
        </p:txBody>
      </p:sp>
      <p:sp>
        <p:nvSpPr>
          <p:cNvPr id="22549" name="Text Box 35"/>
          <p:cNvSpPr txBox="1">
            <a:spLocks noChangeArrowheads="1"/>
          </p:cNvSpPr>
          <p:nvPr/>
        </p:nvSpPr>
        <p:spPr bwMode="auto">
          <a:xfrm>
            <a:off x="215900" y="1522413"/>
            <a:ext cx="3605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E80E19"/>
                </a:solidFill>
                <a:cs typeface="Times New Roman" pitchFamily="18" charset="0"/>
              </a:rPr>
              <a:t>Normal Temperatures</a:t>
            </a:r>
          </a:p>
        </p:txBody>
      </p:sp>
      <p:sp>
        <p:nvSpPr>
          <p:cNvPr id="22550" name="Text Box 36"/>
          <p:cNvSpPr txBox="1">
            <a:spLocks noChangeArrowheads="1"/>
          </p:cNvSpPr>
          <p:nvPr/>
        </p:nvSpPr>
        <p:spPr bwMode="auto">
          <a:xfrm>
            <a:off x="576263" y="3114675"/>
            <a:ext cx="2852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>
                <a:solidFill>
                  <a:srgbClr val="E80E19"/>
                </a:solidFill>
                <a:cs typeface="Times New Roman" pitchFamily="18" charset="0"/>
              </a:rPr>
              <a:t>Heat  Shock</a:t>
            </a:r>
          </a:p>
        </p:txBody>
      </p:sp>
      <p:sp>
        <p:nvSpPr>
          <p:cNvPr id="22551" name="Oval 1043"/>
          <p:cNvSpPr>
            <a:spLocks noChangeArrowheads="1"/>
          </p:cNvSpPr>
          <p:nvPr/>
        </p:nvSpPr>
        <p:spPr bwMode="auto">
          <a:xfrm>
            <a:off x="5419725" y="1679575"/>
            <a:ext cx="990600" cy="304800"/>
          </a:xfrm>
          <a:prstGeom prst="ellipse">
            <a:avLst/>
          </a:prstGeom>
          <a:solidFill>
            <a:srgbClr val="E8DB15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1">
                <a:latin typeface="Times New Roman" pitchFamily="18" charset="0"/>
                <a:cs typeface="Times New Roman" pitchFamily="18" charset="0"/>
              </a:rPr>
              <a:t>40S</a:t>
            </a:r>
          </a:p>
        </p:txBody>
      </p:sp>
      <p:sp>
        <p:nvSpPr>
          <p:cNvPr id="22552" name="Text Box 79"/>
          <p:cNvSpPr txBox="1">
            <a:spLocks noChangeArrowheads="1"/>
          </p:cNvSpPr>
          <p:nvPr/>
        </p:nvSpPr>
        <p:spPr bwMode="auto">
          <a:xfrm rot="-2053911">
            <a:off x="4581525" y="14509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1800" b="1">
                <a:latin typeface="Times New Roman" pitchFamily="18" charset="0"/>
                <a:cs typeface="Times New Roman" pitchFamily="18" charset="0"/>
              </a:rPr>
              <a:t>4F</a:t>
            </a:r>
          </a:p>
        </p:txBody>
      </p:sp>
      <p:sp>
        <p:nvSpPr>
          <p:cNvPr id="22553" name="TextBox 24"/>
          <p:cNvSpPr txBox="1">
            <a:spLocks noChangeArrowheads="1"/>
          </p:cNvSpPr>
          <p:nvPr/>
        </p:nvSpPr>
        <p:spPr bwMode="auto">
          <a:xfrm>
            <a:off x="6018213" y="6500813"/>
            <a:ext cx="3054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1600"/>
              <a:t>Hernandez G, et al, RNA 1997</a:t>
            </a:r>
            <a:endParaRPr lang="he-IL" sz="1600"/>
          </a:p>
        </p:txBody>
      </p:sp>
      <p:sp>
        <p:nvSpPr>
          <p:cNvPr id="22554" name="TextBox 1"/>
          <p:cNvSpPr txBox="1">
            <a:spLocks noChangeArrowheads="1"/>
          </p:cNvSpPr>
          <p:nvPr/>
        </p:nvSpPr>
        <p:spPr bwMode="auto">
          <a:xfrm>
            <a:off x="5180013" y="3711575"/>
            <a:ext cx="4000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omic Sans MS" pitchFamily="66" charset="0"/>
                <a:cs typeface="Courier New" pitchFamily="49" charset="0"/>
              </a:defRPr>
            </a:lvl9pPr>
          </a:lstStyle>
          <a:p>
            <a:pPr eaLnBrk="1" hangingPunct="1"/>
            <a:r>
              <a:rPr lang="en-US" sz="3200"/>
              <a:t>?</a:t>
            </a:r>
            <a:endParaRPr lang="he-IL" sz="3200"/>
          </a:p>
        </p:txBody>
      </p:sp>
    </p:spTree>
    <p:extLst>
      <p:ext uri="{BB962C8B-B14F-4D97-AF65-F5344CB8AC3E}">
        <p14:creationId xmlns:p14="http://schemas.microsoft.com/office/powerpoint/2010/main" val="386098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448" y="587296"/>
            <a:ext cx="8713032" cy="489364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0"/>
            <a:r>
              <a:rPr lang="en-US" sz="24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Major </a:t>
            </a:r>
            <a:r>
              <a:rPr lang="en-US" sz="2400" dirty="0" smtClean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Findings</a:t>
            </a:r>
            <a:endParaRPr lang="en-US" sz="2400" dirty="0">
              <a:solidFill>
                <a:srgbClr val="E80E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Functional genomics: Using a </a:t>
            </a:r>
            <a:r>
              <a:rPr lang="en-US" sz="2400" dirty="0" err="1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bioinformatic</a:t>
            </a:r>
            <a:r>
              <a:rPr lang="en-US" sz="2400" dirty="0" smtClean="0"/>
              <a:t> genome mining approach combined with molecular biochemistry we identified multiple homologs of the cap-binding proteins in </a:t>
            </a:r>
            <a:r>
              <a:rPr lang="en-US" sz="2400" dirty="0" err="1" smtClean="0"/>
              <a:t>trypanosomatids</a:t>
            </a:r>
            <a:r>
              <a:rPr lang="en-US" sz="2400" dirty="0" smtClean="0"/>
              <a:t> and assigned specific function to each of them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Stress induced changes in complex formation: different cap-binding complexes function during heat stress and in response to starvation</a:t>
            </a:r>
          </a:p>
          <a:p>
            <a:pPr algn="l" rtl="0"/>
            <a:endParaRPr lang="en-US" sz="2400" dirty="0"/>
          </a:p>
          <a:p>
            <a:pPr algn="l" rtl="0"/>
            <a:r>
              <a:rPr lang="en-US" sz="2400" dirty="0" smtClean="0"/>
              <a:t>Evolution: We highlight evolutionary diversification of the translation machinery in attempt to establish a fluorescence-based screening assay for small molecules</a:t>
            </a: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201642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3688" y="836712"/>
            <a:ext cx="5705601" cy="458587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ctr" rtl="0"/>
            <a:r>
              <a:rPr lang="en-US" sz="24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Technologies and expertise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Gene expression profiles</a:t>
            </a:r>
          </a:p>
          <a:p>
            <a:pPr algn="ctr"/>
            <a:r>
              <a:rPr lang="en-US" sz="2000" dirty="0" smtClean="0"/>
              <a:t>Recombinant proteins: expression and activity assays</a:t>
            </a:r>
          </a:p>
          <a:p>
            <a:pPr algn="ctr"/>
            <a:r>
              <a:rPr lang="en-US" sz="2000" dirty="0" smtClean="0"/>
              <a:t>Protein-protein interactions and pull down analysis</a:t>
            </a:r>
          </a:p>
          <a:p>
            <a:pPr algn="ctr"/>
            <a:r>
              <a:rPr lang="en-US" sz="2000" dirty="0" smtClean="0"/>
              <a:t>Yeast-two hybrid analysis</a:t>
            </a:r>
          </a:p>
          <a:p>
            <a:pPr algn="ctr"/>
            <a:r>
              <a:rPr lang="en-US" sz="2000" dirty="0" err="1" smtClean="0"/>
              <a:t>Polysome</a:t>
            </a:r>
            <a:r>
              <a:rPr lang="en-US" sz="2000" dirty="0" smtClean="0"/>
              <a:t> analysis</a:t>
            </a:r>
          </a:p>
          <a:p>
            <a:pPr algn="ctr" rtl="0"/>
            <a:r>
              <a:rPr lang="en-US" sz="2000" dirty="0" smtClean="0"/>
              <a:t>Complex purification via in vivo </a:t>
            </a:r>
            <a:r>
              <a:rPr lang="en-US" sz="2000" dirty="0" err="1" smtClean="0"/>
              <a:t>tagging&amp;MS</a:t>
            </a:r>
            <a:r>
              <a:rPr lang="en-US" sz="2000" dirty="0" smtClean="0"/>
              <a:t> analysis</a:t>
            </a:r>
          </a:p>
          <a:p>
            <a:pPr algn="ctr" rtl="0"/>
            <a:endParaRPr lang="en-US" sz="2000" dirty="0" smtClean="0"/>
          </a:p>
          <a:p>
            <a:pPr algn="ctr" rtl="0"/>
            <a:r>
              <a:rPr lang="en-US" sz="2400" dirty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RNA </a:t>
            </a:r>
            <a:r>
              <a:rPr lang="en-US" sz="2400" dirty="0" smtClean="0">
                <a:solidFill>
                  <a:srgbClr val="E80E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technologies</a:t>
            </a:r>
          </a:p>
          <a:p>
            <a:pPr algn="ctr" rtl="0"/>
            <a:endParaRPr lang="en-US" sz="2400" dirty="0">
              <a:solidFill>
                <a:srgbClr val="E80E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 rtl="0"/>
            <a:r>
              <a:rPr lang="en-US" sz="2000" dirty="0" smtClean="0"/>
              <a:t>In vitro RNA synthesis</a:t>
            </a:r>
          </a:p>
          <a:p>
            <a:pPr algn="ctr" rtl="0"/>
            <a:r>
              <a:rPr lang="en-US" sz="2000" dirty="0" smtClean="0"/>
              <a:t>RNA structure evaluations</a:t>
            </a:r>
          </a:p>
          <a:p>
            <a:pPr algn="ctr" rtl="0"/>
            <a:r>
              <a:rPr lang="en-US" sz="2000" dirty="0" err="1" smtClean="0"/>
              <a:t>Riboswitch</a:t>
            </a:r>
            <a:r>
              <a:rPr lang="en-US" sz="2000" dirty="0" smtClean="0"/>
              <a:t> analysis</a:t>
            </a:r>
          </a:p>
        </p:txBody>
      </p:sp>
    </p:spTree>
    <p:extLst>
      <p:ext uri="{BB962C8B-B14F-4D97-AF65-F5344CB8AC3E}">
        <p14:creationId xmlns:p14="http://schemas.microsoft.com/office/powerpoint/2010/main" val="115647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426</Words>
  <Application>Microsoft Office PowerPoint</Application>
  <PresentationFormat>On-screen Show (4:3)</PresentationFormat>
  <Paragraphs>120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shapiram</dc:creator>
  <cp:lastModifiedBy>shapiram</cp:lastModifiedBy>
  <cp:revision>10</cp:revision>
  <dcterms:created xsi:type="dcterms:W3CDTF">2013-03-04T18:11:19Z</dcterms:created>
  <dcterms:modified xsi:type="dcterms:W3CDTF">2013-03-04T20:05:54Z</dcterms:modified>
</cp:coreProperties>
</file>