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drawings/drawing1.xml" ContentType="application/vnd.openxmlformats-officedocument.drawingml.chartshape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Default Extension="wmf" ContentType="image/x-wmf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0" r:id="rId4"/>
    <p:sldId id="261" r:id="rId5"/>
    <p:sldId id="264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1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1505;&#1497;&#1499;&#1493;&#1501;%20&#1514;&#1493;&#1510;&#1488;&#1493;&#1514;%20&#1500;&#1499;&#1504;&#1505;\&#1496;&#1489;&#1500;&#1492;%20&#1505;&#1497;&#1499;&#1493;&#1501;%20%20mir+&#1510;&#1497;&#1508;\Book1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4"/>
  <c:chart>
    <c:title>
      <c:tx>
        <c:rich>
          <a:bodyPr/>
          <a:lstStyle/>
          <a:p>
            <a:pPr>
              <a:defRPr lang="he-IL"/>
            </a:pPr>
            <a:r>
              <a:rPr lang="en-US" u="sng"/>
              <a:t>Real-Time</a:t>
            </a:r>
            <a:r>
              <a:rPr lang="en-US" u="sng" baseline="0"/>
              <a:t> RT PCR  Library 1</a:t>
            </a:r>
            <a:r>
              <a:rPr lang="he-IL" baseline="0"/>
              <a:t> </a:t>
            </a:r>
            <a:endParaRPr lang="he-IL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124548702935312"/>
          <c:y val="0.0828734869679751"/>
          <c:w val="0.817727624283651"/>
          <c:h val="0.524527034120735"/>
        </c:manualLayout>
      </c:layout>
      <c:barChart>
        <c:barDir val="col"/>
        <c:grouping val="clustered"/>
        <c:ser>
          <c:idx val="9"/>
          <c:order val="0"/>
          <c:tx>
            <c:strRef>
              <c:f>Sheet2!$B$2</c:f>
              <c:strCache>
                <c:ptCount val="1"/>
                <c:pt idx="0">
                  <c:v>L428</c:v>
                </c:pt>
              </c:strCache>
            </c:strRef>
          </c:tx>
          <c:errBars>
            <c:errBarType val="both"/>
            <c:errValType val="cust"/>
            <c:plus>
              <c:numRef>
                <c:f>Sheet2!$C$3:$C$22</c:f>
                <c:numCache>
                  <c:formatCode>General</c:formatCode>
                  <c:ptCount val="20"/>
                  <c:pt idx="0">
                    <c:v>0.0</c:v>
                  </c:pt>
                  <c:pt idx="2">
                    <c:v>0.0</c:v>
                  </c:pt>
                  <c:pt idx="3">
                    <c:v>0.0</c:v>
                  </c:pt>
                  <c:pt idx="6">
                    <c:v>0.0</c:v>
                  </c:pt>
                  <c:pt idx="10">
                    <c:v>0.0</c:v>
                  </c:pt>
                  <c:pt idx="11">
                    <c:v>0.0</c:v>
                  </c:pt>
                  <c:pt idx="12">
                    <c:v>0.0</c:v>
                  </c:pt>
                  <c:pt idx="13">
                    <c:v>0.0</c:v>
                  </c:pt>
                  <c:pt idx="14">
                    <c:v>0.0</c:v>
                  </c:pt>
                  <c:pt idx="16">
                    <c:v>0.0</c:v>
                  </c:pt>
                  <c:pt idx="17">
                    <c:v>0.0</c:v>
                  </c:pt>
                  <c:pt idx="19">
                    <c:v>0.0</c:v>
                  </c:pt>
                </c:numCache>
              </c:numRef>
            </c:plus>
            <c:minus>
              <c:numRef>
                <c:f>Sheet2!$C$3:$C$22</c:f>
                <c:numCache>
                  <c:formatCode>General</c:formatCode>
                  <c:ptCount val="20"/>
                  <c:pt idx="0">
                    <c:v>0.0</c:v>
                  </c:pt>
                  <c:pt idx="2">
                    <c:v>0.0</c:v>
                  </c:pt>
                  <c:pt idx="3">
                    <c:v>0.0</c:v>
                  </c:pt>
                  <c:pt idx="6">
                    <c:v>0.0</c:v>
                  </c:pt>
                  <c:pt idx="10">
                    <c:v>0.0</c:v>
                  </c:pt>
                  <c:pt idx="11">
                    <c:v>0.0</c:v>
                  </c:pt>
                  <c:pt idx="12">
                    <c:v>0.0</c:v>
                  </c:pt>
                  <c:pt idx="13">
                    <c:v>0.0</c:v>
                  </c:pt>
                  <c:pt idx="14">
                    <c:v>0.0</c:v>
                  </c:pt>
                  <c:pt idx="16">
                    <c:v>0.0</c:v>
                  </c:pt>
                  <c:pt idx="17">
                    <c:v>0.0</c:v>
                  </c:pt>
                  <c:pt idx="19">
                    <c:v>0.0</c:v>
                  </c:pt>
                </c:numCache>
              </c:numRef>
            </c:minus>
          </c:errBars>
          <c:cat>
            <c:strRef>
              <c:f>Sheet2!$A$3:$A$22</c:f>
              <c:strCache>
                <c:ptCount val="20"/>
                <c:pt idx="0">
                  <c:v>m-hsa-342-3p</c:v>
                </c:pt>
                <c:pt idx="1">
                  <c:v>m-hsa -222-3p</c:v>
                </c:pt>
                <c:pt idx="2">
                  <c:v>m-has-342-5p</c:v>
                </c:pt>
                <c:pt idx="3">
                  <c:v>m-hsa -210-3p</c:v>
                </c:pt>
                <c:pt idx="4">
                  <c:v>m-hsa-193a-3p</c:v>
                </c:pt>
                <c:pt idx="5">
                  <c:v>m-hsa-26a-5p</c:v>
                </c:pt>
                <c:pt idx="6">
                  <c:v>m-hsa -let-7c-5p</c:v>
                </c:pt>
                <c:pt idx="7">
                  <c:v>m-hsa-29a-3p</c:v>
                </c:pt>
                <c:pt idx="8">
                  <c:v>m-hsa-127-3p</c:v>
                </c:pt>
                <c:pt idx="9">
                  <c:v>m-hsa-133</c:v>
                </c:pt>
                <c:pt idx="10">
                  <c:v>m-hsa-152</c:v>
                </c:pt>
                <c:pt idx="11">
                  <c:v>m-hsa-345-5p</c:v>
                </c:pt>
                <c:pt idx="12">
                  <c:v>m-hsa-361-5p</c:v>
                </c:pt>
                <c:pt idx="13">
                  <c:v>m-hsa-361-3p</c:v>
                </c:pt>
                <c:pt idx="14">
                  <c:v>m-hsa-375</c:v>
                </c:pt>
                <c:pt idx="15">
                  <c:v>hsa-891a</c:v>
                </c:pt>
                <c:pt idx="16">
                  <c:v>m-hsa-551b-3p</c:v>
                </c:pt>
                <c:pt idx="17">
                  <c:v>m-hsa-146a-5p</c:v>
                </c:pt>
                <c:pt idx="18">
                  <c:v>m-hsa -124a-3p</c:v>
                </c:pt>
                <c:pt idx="19">
                  <c:v>m-hsa-99a-5p</c:v>
                </c:pt>
              </c:strCache>
            </c:strRef>
          </c:cat>
          <c:val>
            <c:numRef>
              <c:f>Sheet2!$B$3:$B$22</c:f>
              <c:numCache>
                <c:formatCode>General</c:formatCode>
                <c:ptCount val="20"/>
                <c:pt idx="0">
                  <c:v>-2.87</c:v>
                </c:pt>
                <c:pt idx="1">
                  <c:v>0.0</c:v>
                </c:pt>
                <c:pt idx="2">
                  <c:v>-5.23</c:v>
                </c:pt>
                <c:pt idx="3">
                  <c:v>-3.02</c:v>
                </c:pt>
                <c:pt idx="4">
                  <c:v>0.0</c:v>
                </c:pt>
                <c:pt idx="5">
                  <c:v>0.0</c:v>
                </c:pt>
                <c:pt idx="6">
                  <c:v>-4.71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-2.04</c:v>
                </c:pt>
                <c:pt idx="11">
                  <c:v>-3.89</c:v>
                </c:pt>
                <c:pt idx="12">
                  <c:v>-2.77</c:v>
                </c:pt>
                <c:pt idx="13">
                  <c:v>-2.98</c:v>
                </c:pt>
                <c:pt idx="14">
                  <c:v>-2.61</c:v>
                </c:pt>
                <c:pt idx="15">
                  <c:v>0.0</c:v>
                </c:pt>
                <c:pt idx="16">
                  <c:v>-3.4</c:v>
                </c:pt>
                <c:pt idx="17">
                  <c:v>-2.6</c:v>
                </c:pt>
                <c:pt idx="18">
                  <c:v>0.0</c:v>
                </c:pt>
                <c:pt idx="19">
                  <c:v>-1.97</c:v>
                </c:pt>
              </c:numCache>
            </c:numRef>
          </c:val>
        </c:ser>
        <c:ser>
          <c:idx val="0"/>
          <c:order val="1"/>
          <c:tx>
            <c:strRef>
              <c:f>Sheet2!$D$2</c:f>
              <c:strCache>
                <c:ptCount val="1"/>
                <c:pt idx="0">
                  <c:v>KMH2</c:v>
                </c:pt>
              </c:strCache>
            </c:strRef>
          </c:tx>
          <c:errBars>
            <c:errBarType val="both"/>
            <c:errValType val="cust"/>
            <c:plus>
              <c:numRef>
                <c:f>Sheet2!$E$3:$E$22</c:f>
                <c:numCache>
                  <c:formatCode>General</c:formatCode>
                  <c:ptCount val="20"/>
                  <c:pt idx="0">
                    <c:v>0.0</c:v>
                  </c:pt>
                  <c:pt idx="1">
                    <c:v>0.125</c:v>
                  </c:pt>
                  <c:pt idx="2">
                    <c:v>0.0</c:v>
                  </c:pt>
                  <c:pt idx="4">
                    <c:v>0.0</c:v>
                  </c:pt>
                  <c:pt idx="7">
                    <c:v>0.0</c:v>
                  </c:pt>
                  <c:pt idx="10">
                    <c:v>0.0</c:v>
                  </c:pt>
                  <c:pt idx="14">
                    <c:v>0.0</c:v>
                  </c:pt>
                  <c:pt idx="16">
                    <c:v>0.0</c:v>
                  </c:pt>
                </c:numCache>
              </c:numRef>
            </c:plus>
            <c:minus>
              <c:numRef>
                <c:f>Sheet2!$E$3:$E$22</c:f>
                <c:numCache>
                  <c:formatCode>General</c:formatCode>
                  <c:ptCount val="20"/>
                  <c:pt idx="0">
                    <c:v>0.0</c:v>
                  </c:pt>
                  <c:pt idx="1">
                    <c:v>0.125</c:v>
                  </c:pt>
                  <c:pt idx="2">
                    <c:v>0.0</c:v>
                  </c:pt>
                  <c:pt idx="4">
                    <c:v>0.0</c:v>
                  </c:pt>
                  <c:pt idx="7">
                    <c:v>0.0</c:v>
                  </c:pt>
                  <c:pt idx="10">
                    <c:v>0.0</c:v>
                  </c:pt>
                  <c:pt idx="14">
                    <c:v>0.0</c:v>
                  </c:pt>
                  <c:pt idx="16">
                    <c:v>0.0</c:v>
                  </c:pt>
                </c:numCache>
              </c:numRef>
            </c:minus>
          </c:errBars>
          <c:cat>
            <c:strRef>
              <c:f>Sheet2!$A$3:$A$22</c:f>
              <c:strCache>
                <c:ptCount val="20"/>
                <c:pt idx="0">
                  <c:v>m-hsa-342-3p</c:v>
                </c:pt>
                <c:pt idx="1">
                  <c:v>m-hsa -222-3p</c:v>
                </c:pt>
                <c:pt idx="2">
                  <c:v>m-has-342-5p</c:v>
                </c:pt>
                <c:pt idx="3">
                  <c:v>m-hsa -210-3p</c:v>
                </c:pt>
                <c:pt idx="4">
                  <c:v>m-hsa-193a-3p</c:v>
                </c:pt>
                <c:pt idx="5">
                  <c:v>m-hsa-26a-5p</c:v>
                </c:pt>
                <c:pt idx="6">
                  <c:v>m-hsa -let-7c-5p</c:v>
                </c:pt>
                <c:pt idx="7">
                  <c:v>m-hsa-29a-3p</c:v>
                </c:pt>
                <c:pt idx="8">
                  <c:v>m-hsa-127-3p</c:v>
                </c:pt>
                <c:pt idx="9">
                  <c:v>m-hsa-133</c:v>
                </c:pt>
                <c:pt idx="10">
                  <c:v>m-hsa-152</c:v>
                </c:pt>
                <c:pt idx="11">
                  <c:v>m-hsa-345-5p</c:v>
                </c:pt>
                <c:pt idx="12">
                  <c:v>m-hsa-361-5p</c:v>
                </c:pt>
                <c:pt idx="13">
                  <c:v>m-hsa-361-3p</c:v>
                </c:pt>
                <c:pt idx="14">
                  <c:v>m-hsa-375</c:v>
                </c:pt>
                <c:pt idx="15">
                  <c:v>hsa-891a</c:v>
                </c:pt>
                <c:pt idx="16">
                  <c:v>m-hsa-551b-3p</c:v>
                </c:pt>
                <c:pt idx="17">
                  <c:v>m-hsa-146a-5p</c:v>
                </c:pt>
                <c:pt idx="18">
                  <c:v>m-hsa -124a-3p</c:v>
                </c:pt>
                <c:pt idx="19">
                  <c:v>m-hsa-99a-5p</c:v>
                </c:pt>
              </c:strCache>
            </c:strRef>
          </c:cat>
          <c:val>
            <c:numRef>
              <c:f>Sheet2!$D$3:$D$22</c:f>
              <c:numCache>
                <c:formatCode>General</c:formatCode>
                <c:ptCount val="20"/>
                <c:pt idx="0">
                  <c:v>2.83</c:v>
                </c:pt>
                <c:pt idx="1">
                  <c:v>-27.33</c:v>
                </c:pt>
                <c:pt idx="2">
                  <c:v>2.3</c:v>
                </c:pt>
                <c:pt idx="3">
                  <c:v>0.0</c:v>
                </c:pt>
                <c:pt idx="4">
                  <c:v>1.48</c:v>
                </c:pt>
                <c:pt idx="5">
                  <c:v>0.0</c:v>
                </c:pt>
                <c:pt idx="6">
                  <c:v>0.0</c:v>
                </c:pt>
                <c:pt idx="7">
                  <c:v>2.53</c:v>
                </c:pt>
                <c:pt idx="8">
                  <c:v>0.0</c:v>
                </c:pt>
                <c:pt idx="9">
                  <c:v>0.0</c:v>
                </c:pt>
                <c:pt idx="10">
                  <c:v>3.24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2.8</c:v>
                </c:pt>
                <c:pt idx="15">
                  <c:v>0.0</c:v>
                </c:pt>
                <c:pt idx="16">
                  <c:v>-3.44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</c:numCache>
            </c:numRef>
          </c:val>
        </c:ser>
        <c:ser>
          <c:idx val="1"/>
          <c:order val="2"/>
          <c:tx>
            <c:strRef>
              <c:f>Sheet2!$F$2</c:f>
              <c:strCache>
                <c:ptCount val="1"/>
                <c:pt idx="0">
                  <c:v>VERO</c:v>
                </c:pt>
              </c:strCache>
            </c:strRef>
          </c:tx>
          <c:errBars>
            <c:errBarType val="both"/>
            <c:errValType val="cust"/>
            <c:plus>
              <c:numRef>
                <c:f>Sheet2!$G$3:$G$22</c:f>
                <c:numCache>
                  <c:formatCode>General</c:formatCode>
                  <c:ptCount val="20"/>
                  <c:pt idx="3">
                    <c:v>0.0</c:v>
                  </c:pt>
                  <c:pt idx="4">
                    <c:v>0.0</c:v>
                  </c:pt>
                  <c:pt idx="6">
                    <c:v>0.0</c:v>
                  </c:pt>
                  <c:pt idx="7">
                    <c:v>0.0</c:v>
                  </c:pt>
                  <c:pt idx="10">
                    <c:v>0.0</c:v>
                  </c:pt>
                  <c:pt idx="16">
                    <c:v>0.0</c:v>
                  </c:pt>
                  <c:pt idx="19">
                    <c:v>0.0</c:v>
                  </c:pt>
                </c:numCache>
              </c:numRef>
            </c:plus>
            <c:minus>
              <c:numRef>
                <c:f>Sheet2!$G$3:$G$22</c:f>
                <c:numCache>
                  <c:formatCode>General</c:formatCode>
                  <c:ptCount val="20"/>
                  <c:pt idx="3">
                    <c:v>0.0</c:v>
                  </c:pt>
                  <c:pt idx="4">
                    <c:v>0.0</c:v>
                  </c:pt>
                  <c:pt idx="6">
                    <c:v>0.0</c:v>
                  </c:pt>
                  <c:pt idx="7">
                    <c:v>0.0</c:v>
                  </c:pt>
                  <c:pt idx="10">
                    <c:v>0.0</c:v>
                  </c:pt>
                  <c:pt idx="16">
                    <c:v>0.0</c:v>
                  </c:pt>
                  <c:pt idx="19">
                    <c:v>0.0</c:v>
                  </c:pt>
                </c:numCache>
              </c:numRef>
            </c:minus>
          </c:errBars>
          <c:cat>
            <c:strRef>
              <c:f>Sheet2!$A$3:$A$22</c:f>
              <c:strCache>
                <c:ptCount val="20"/>
                <c:pt idx="0">
                  <c:v>m-hsa-342-3p</c:v>
                </c:pt>
                <c:pt idx="1">
                  <c:v>m-hsa -222-3p</c:v>
                </c:pt>
                <c:pt idx="2">
                  <c:v>m-has-342-5p</c:v>
                </c:pt>
                <c:pt idx="3">
                  <c:v>m-hsa -210-3p</c:v>
                </c:pt>
                <c:pt idx="4">
                  <c:v>m-hsa-193a-3p</c:v>
                </c:pt>
                <c:pt idx="5">
                  <c:v>m-hsa-26a-5p</c:v>
                </c:pt>
                <c:pt idx="6">
                  <c:v>m-hsa -let-7c-5p</c:v>
                </c:pt>
                <c:pt idx="7">
                  <c:v>m-hsa-29a-3p</c:v>
                </c:pt>
                <c:pt idx="8">
                  <c:v>m-hsa-127-3p</c:v>
                </c:pt>
                <c:pt idx="9">
                  <c:v>m-hsa-133</c:v>
                </c:pt>
                <c:pt idx="10">
                  <c:v>m-hsa-152</c:v>
                </c:pt>
                <c:pt idx="11">
                  <c:v>m-hsa-345-5p</c:v>
                </c:pt>
                <c:pt idx="12">
                  <c:v>m-hsa-361-5p</c:v>
                </c:pt>
                <c:pt idx="13">
                  <c:v>m-hsa-361-3p</c:v>
                </c:pt>
                <c:pt idx="14">
                  <c:v>m-hsa-375</c:v>
                </c:pt>
                <c:pt idx="15">
                  <c:v>hsa-891a</c:v>
                </c:pt>
                <c:pt idx="16">
                  <c:v>m-hsa-551b-3p</c:v>
                </c:pt>
                <c:pt idx="17">
                  <c:v>m-hsa-146a-5p</c:v>
                </c:pt>
                <c:pt idx="18">
                  <c:v>m-hsa -124a-3p</c:v>
                </c:pt>
                <c:pt idx="19">
                  <c:v>m-hsa-99a-5p</c:v>
                </c:pt>
              </c:strCache>
            </c:strRef>
          </c:cat>
          <c:val>
            <c:numRef>
              <c:f>Sheet2!$F$3:$F$22</c:f>
              <c:numCache>
                <c:formatCode>General</c:formatCode>
                <c:ptCount val="2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-2.68</c:v>
                </c:pt>
                <c:pt idx="4">
                  <c:v>2.33</c:v>
                </c:pt>
                <c:pt idx="5">
                  <c:v>0.0</c:v>
                </c:pt>
                <c:pt idx="6">
                  <c:v>-5.53</c:v>
                </c:pt>
                <c:pt idx="7">
                  <c:v>2.62</c:v>
                </c:pt>
                <c:pt idx="8">
                  <c:v>0.0</c:v>
                </c:pt>
                <c:pt idx="9">
                  <c:v>0.0</c:v>
                </c:pt>
                <c:pt idx="10">
                  <c:v>-7.149999999999999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-5.29</c:v>
                </c:pt>
                <c:pt idx="17">
                  <c:v>0.0</c:v>
                </c:pt>
                <c:pt idx="18">
                  <c:v>0.0</c:v>
                </c:pt>
                <c:pt idx="19">
                  <c:v>-9.210000000000001</c:v>
                </c:pt>
              </c:numCache>
            </c:numRef>
          </c:val>
        </c:ser>
        <c:ser>
          <c:idx val="2"/>
          <c:order val="3"/>
          <c:tx>
            <c:strRef>
              <c:f>Sheet2!$H$2</c:f>
              <c:strCache>
                <c:ptCount val="1"/>
                <c:pt idx="0">
                  <c:v>NS20</c:v>
                </c:pt>
              </c:strCache>
            </c:strRef>
          </c:tx>
          <c:errBars>
            <c:errBarType val="both"/>
            <c:errValType val="cust"/>
            <c:plus>
              <c:numRef>
                <c:f>Sheet2!$I$3:$I$22</c:f>
                <c:numCache>
                  <c:formatCode>General</c:formatCode>
                  <c:ptCount val="20"/>
                  <c:pt idx="0">
                    <c:v>0.27</c:v>
                  </c:pt>
                  <c:pt idx="2">
                    <c:v>0.0</c:v>
                  </c:pt>
                  <c:pt idx="6">
                    <c:v>0.0</c:v>
                  </c:pt>
                </c:numCache>
              </c:numRef>
            </c:plus>
            <c:minus>
              <c:numRef>
                <c:f>Sheet2!$I$3:$I$22</c:f>
                <c:numCache>
                  <c:formatCode>General</c:formatCode>
                  <c:ptCount val="20"/>
                  <c:pt idx="0">
                    <c:v>0.27</c:v>
                  </c:pt>
                  <c:pt idx="2">
                    <c:v>0.0</c:v>
                  </c:pt>
                  <c:pt idx="6">
                    <c:v>0.0</c:v>
                  </c:pt>
                </c:numCache>
              </c:numRef>
            </c:minus>
          </c:errBars>
          <c:cat>
            <c:strRef>
              <c:f>Sheet2!$A$3:$A$22</c:f>
              <c:strCache>
                <c:ptCount val="20"/>
                <c:pt idx="0">
                  <c:v>m-hsa-342-3p</c:v>
                </c:pt>
                <c:pt idx="1">
                  <c:v>m-hsa -222-3p</c:v>
                </c:pt>
                <c:pt idx="2">
                  <c:v>m-has-342-5p</c:v>
                </c:pt>
                <c:pt idx="3">
                  <c:v>m-hsa -210-3p</c:v>
                </c:pt>
                <c:pt idx="4">
                  <c:v>m-hsa-193a-3p</c:v>
                </c:pt>
                <c:pt idx="5">
                  <c:v>m-hsa-26a-5p</c:v>
                </c:pt>
                <c:pt idx="6">
                  <c:v>m-hsa -let-7c-5p</c:v>
                </c:pt>
                <c:pt idx="7">
                  <c:v>m-hsa-29a-3p</c:v>
                </c:pt>
                <c:pt idx="8">
                  <c:v>m-hsa-127-3p</c:v>
                </c:pt>
                <c:pt idx="9">
                  <c:v>m-hsa-133</c:v>
                </c:pt>
                <c:pt idx="10">
                  <c:v>m-hsa-152</c:v>
                </c:pt>
                <c:pt idx="11">
                  <c:v>m-hsa-345-5p</c:v>
                </c:pt>
                <c:pt idx="12">
                  <c:v>m-hsa-361-5p</c:v>
                </c:pt>
                <c:pt idx="13">
                  <c:v>m-hsa-361-3p</c:v>
                </c:pt>
                <c:pt idx="14">
                  <c:v>m-hsa-375</c:v>
                </c:pt>
                <c:pt idx="15">
                  <c:v>hsa-891a</c:v>
                </c:pt>
                <c:pt idx="16">
                  <c:v>m-hsa-551b-3p</c:v>
                </c:pt>
                <c:pt idx="17">
                  <c:v>m-hsa-146a-5p</c:v>
                </c:pt>
                <c:pt idx="18">
                  <c:v>m-hsa -124a-3p</c:v>
                </c:pt>
                <c:pt idx="19">
                  <c:v>m-hsa-99a-5p</c:v>
                </c:pt>
              </c:strCache>
            </c:strRef>
          </c:cat>
          <c:val>
            <c:numRef>
              <c:f>Sheet2!$H$3:$H$22</c:f>
              <c:numCache>
                <c:formatCode>General</c:formatCode>
                <c:ptCount val="20"/>
                <c:pt idx="0">
                  <c:v>1.87</c:v>
                </c:pt>
                <c:pt idx="1">
                  <c:v>0.0</c:v>
                </c:pt>
                <c:pt idx="2">
                  <c:v>2.4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1.58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</c:numCache>
            </c:numRef>
          </c:val>
        </c:ser>
        <c:ser>
          <c:idx val="3"/>
          <c:order val="4"/>
          <c:tx>
            <c:strRef>
              <c:f>Sheet2!$J$2</c:f>
              <c:strCache>
                <c:ptCount val="1"/>
                <c:pt idx="0">
                  <c:v>UKF-NB</c:v>
                </c:pt>
              </c:strCache>
            </c:strRef>
          </c:tx>
          <c:errBars>
            <c:errBarType val="both"/>
            <c:errValType val="cust"/>
            <c:plus>
              <c:numRef>
                <c:f>Sheet2!$K$3:$K$22</c:f>
                <c:numCache>
                  <c:formatCode>General</c:formatCode>
                  <c:ptCount val="20"/>
                  <c:pt idx="0">
                    <c:v>0.03</c:v>
                  </c:pt>
                  <c:pt idx="1">
                    <c:v>0.15</c:v>
                  </c:pt>
                  <c:pt idx="2">
                    <c:v>0.08</c:v>
                  </c:pt>
                  <c:pt idx="3">
                    <c:v>0.33</c:v>
                  </c:pt>
                  <c:pt idx="4">
                    <c:v>0.33</c:v>
                  </c:pt>
                  <c:pt idx="5">
                    <c:v>0.05</c:v>
                  </c:pt>
                  <c:pt idx="7">
                    <c:v>0.09</c:v>
                  </c:pt>
                  <c:pt idx="8">
                    <c:v>0.03</c:v>
                  </c:pt>
                  <c:pt idx="9">
                    <c:v>0.06</c:v>
                  </c:pt>
                  <c:pt idx="10">
                    <c:v>0.18</c:v>
                  </c:pt>
                  <c:pt idx="11">
                    <c:v>0.18</c:v>
                  </c:pt>
                  <c:pt idx="12">
                    <c:v>0.16</c:v>
                  </c:pt>
                  <c:pt idx="13">
                    <c:v>0.14</c:v>
                  </c:pt>
                  <c:pt idx="14">
                    <c:v>0.04</c:v>
                  </c:pt>
                  <c:pt idx="16">
                    <c:v>0.2</c:v>
                  </c:pt>
                  <c:pt idx="18">
                    <c:v>0.061</c:v>
                  </c:pt>
                  <c:pt idx="19">
                    <c:v>0.17</c:v>
                  </c:pt>
                </c:numCache>
              </c:numRef>
            </c:plus>
            <c:minus>
              <c:numRef>
                <c:f>Sheet2!$K$3:$K$22</c:f>
                <c:numCache>
                  <c:formatCode>General</c:formatCode>
                  <c:ptCount val="20"/>
                  <c:pt idx="0">
                    <c:v>0.03</c:v>
                  </c:pt>
                  <c:pt idx="1">
                    <c:v>0.15</c:v>
                  </c:pt>
                  <c:pt idx="2">
                    <c:v>0.08</c:v>
                  </c:pt>
                  <c:pt idx="3">
                    <c:v>0.33</c:v>
                  </c:pt>
                  <c:pt idx="4">
                    <c:v>0.33</c:v>
                  </c:pt>
                  <c:pt idx="5">
                    <c:v>0.05</c:v>
                  </c:pt>
                  <c:pt idx="7">
                    <c:v>0.09</c:v>
                  </c:pt>
                  <c:pt idx="8">
                    <c:v>0.03</c:v>
                  </c:pt>
                  <c:pt idx="9">
                    <c:v>0.06</c:v>
                  </c:pt>
                  <c:pt idx="10">
                    <c:v>0.18</c:v>
                  </c:pt>
                  <c:pt idx="11">
                    <c:v>0.18</c:v>
                  </c:pt>
                  <c:pt idx="12">
                    <c:v>0.16</c:v>
                  </c:pt>
                  <c:pt idx="13">
                    <c:v>0.14</c:v>
                  </c:pt>
                  <c:pt idx="14">
                    <c:v>0.04</c:v>
                  </c:pt>
                  <c:pt idx="16">
                    <c:v>0.2</c:v>
                  </c:pt>
                  <c:pt idx="18">
                    <c:v>0.061</c:v>
                  </c:pt>
                  <c:pt idx="19">
                    <c:v>0.17</c:v>
                  </c:pt>
                </c:numCache>
              </c:numRef>
            </c:minus>
          </c:errBars>
          <c:cat>
            <c:strRef>
              <c:f>Sheet2!$A$3:$A$22</c:f>
              <c:strCache>
                <c:ptCount val="20"/>
                <c:pt idx="0">
                  <c:v>m-hsa-342-3p</c:v>
                </c:pt>
                <c:pt idx="1">
                  <c:v>m-hsa -222-3p</c:v>
                </c:pt>
                <c:pt idx="2">
                  <c:v>m-has-342-5p</c:v>
                </c:pt>
                <c:pt idx="3">
                  <c:v>m-hsa -210-3p</c:v>
                </c:pt>
                <c:pt idx="4">
                  <c:v>m-hsa-193a-3p</c:v>
                </c:pt>
                <c:pt idx="5">
                  <c:v>m-hsa-26a-5p</c:v>
                </c:pt>
                <c:pt idx="6">
                  <c:v>m-hsa -let-7c-5p</c:v>
                </c:pt>
                <c:pt idx="7">
                  <c:v>m-hsa-29a-3p</c:v>
                </c:pt>
                <c:pt idx="8">
                  <c:v>m-hsa-127-3p</c:v>
                </c:pt>
                <c:pt idx="9">
                  <c:v>m-hsa-133</c:v>
                </c:pt>
                <c:pt idx="10">
                  <c:v>m-hsa-152</c:v>
                </c:pt>
                <c:pt idx="11">
                  <c:v>m-hsa-345-5p</c:v>
                </c:pt>
                <c:pt idx="12">
                  <c:v>m-hsa-361-5p</c:v>
                </c:pt>
                <c:pt idx="13">
                  <c:v>m-hsa-361-3p</c:v>
                </c:pt>
                <c:pt idx="14">
                  <c:v>m-hsa-375</c:v>
                </c:pt>
                <c:pt idx="15">
                  <c:v>hsa-891a</c:v>
                </c:pt>
                <c:pt idx="16">
                  <c:v>m-hsa-551b-3p</c:v>
                </c:pt>
                <c:pt idx="17">
                  <c:v>m-hsa-146a-5p</c:v>
                </c:pt>
                <c:pt idx="18">
                  <c:v>m-hsa -124a-3p</c:v>
                </c:pt>
                <c:pt idx="19">
                  <c:v>m-hsa-99a-5p</c:v>
                </c:pt>
              </c:strCache>
            </c:strRef>
          </c:cat>
          <c:val>
            <c:numRef>
              <c:f>Sheet2!$J$3:$J$22</c:f>
              <c:numCache>
                <c:formatCode>General</c:formatCode>
                <c:ptCount val="20"/>
                <c:pt idx="0">
                  <c:v>1.84</c:v>
                </c:pt>
                <c:pt idx="1">
                  <c:v>-29.9</c:v>
                </c:pt>
                <c:pt idx="2">
                  <c:v>2.4</c:v>
                </c:pt>
                <c:pt idx="3">
                  <c:v>2.52</c:v>
                </c:pt>
                <c:pt idx="4">
                  <c:v>3.7</c:v>
                </c:pt>
                <c:pt idx="5">
                  <c:v>1.58</c:v>
                </c:pt>
                <c:pt idx="6">
                  <c:v>0.0</c:v>
                </c:pt>
                <c:pt idx="7">
                  <c:v>1.66</c:v>
                </c:pt>
                <c:pt idx="8">
                  <c:v>5.45</c:v>
                </c:pt>
                <c:pt idx="9">
                  <c:v>4.13</c:v>
                </c:pt>
                <c:pt idx="10">
                  <c:v>2.733</c:v>
                </c:pt>
                <c:pt idx="11">
                  <c:v>2.83</c:v>
                </c:pt>
                <c:pt idx="12">
                  <c:v>2.05</c:v>
                </c:pt>
                <c:pt idx="13">
                  <c:v>3.21</c:v>
                </c:pt>
                <c:pt idx="14">
                  <c:v>5.71</c:v>
                </c:pt>
                <c:pt idx="15">
                  <c:v>0.0</c:v>
                </c:pt>
                <c:pt idx="16">
                  <c:v>5.43</c:v>
                </c:pt>
                <c:pt idx="17">
                  <c:v>0.0</c:v>
                </c:pt>
                <c:pt idx="18">
                  <c:v>28.89</c:v>
                </c:pt>
                <c:pt idx="19">
                  <c:v>-2.19</c:v>
                </c:pt>
              </c:numCache>
            </c:numRef>
          </c:val>
        </c:ser>
        <c:axId val="500555128"/>
        <c:axId val="466458968"/>
      </c:barChart>
      <c:catAx>
        <c:axId val="500555128"/>
        <c:scaling>
          <c:orientation val="minMax"/>
        </c:scaling>
        <c:axPos val="b"/>
        <c:tickLblPos val="nextTo"/>
        <c:txPr>
          <a:bodyPr/>
          <a:lstStyle/>
          <a:p>
            <a:pPr>
              <a:defRPr lang="he-IL" sz="1040" spc="100" baseline="0"/>
            </a:pPr>
            <a:endParaRPr lang="en-US"/>
          </a:p>
        </c:txPr>
        <c:crossAx val="466458968"/>
        <c:crosses val="autoZero"/>
        <c:auto val="1"/>
        <c:lblAlgn val="ctr"/>
        <c:lblOffset val="100"/>
      </c:catAx>
      <c:valAx>
        <c:axId val="466458968"/>
        <c:scaling>
          <c:orientation val="minMax"/>
          <c:max val="10.0"/>
          <c:min val="-10.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lang="he-IL"/>
                </a:pPr>
                <a:r>
                  <a:rPr lang="en-US" sz="1000" b="1" i="0" u="none" strike="noStrike" baseline="0">
                    <a:effectLst/>
                  </a:rPr>
                  <a:t>(Cycles (-) MV) - (Cycles (+) MV)</a:t>
                </a:r>
                <a:endParaRPr lang="he-IL"/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he-IL"/>
            </a:pPr>
            <a:endParaRPr lang="en-US"/>
          </a:p>
        </c:txPr>
        <c:crossAx val="50055512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he-IL"/>
            </a:pPr>
            <a:endParaRPr lang="en-US"/>
          </a:p>
        </c:txPr>
      </c:dTable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0121164986826978"/>
          <c:y val="0.163688000538394"/>
          <c:w val="0.0583571462658077"/>
          <c:h val="0.220792593233538"/>
        </c:manualLayout>
      </c:layout>
      <c:txPr>
        <a:bodyPr/>
        <a:lstStyle/>
        <a:p>
          <a:pPr>
            <a:defRPr lang="he-IL"/>
          </a:pPr>
          <a:endParaRPr lang="en-US"/>
        </a:p>
      </c:txPr>
    </c:legend>
    <c:plotVisOnly val="1"/>
    <c:dispBlanksAs val="gap"/>
  </c:chart>
  <c:spPr>
    <a:noFill/>
    <a:ln>
      <a:noFill/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0.16651</cdr:x>
      <cdr:y>0.5776</cdr:y>
    </cdr:from>
    <cdr:to>
      <cdr:x>0.17187</cdr:x>
      <cdr:y>0.59065</cdr:y>
    </cdr:to>
    <cdr:sp macro="" textlink="">
      <cdr:nvSpPr>
        <cdr:cNvPr id="2" name="5-Point Star 1"/>
        <cdr:cNvSpPr/>
      </cdr:nvSpPr>
      <cdr:spPr>
        <a:xfrm xmlns:a="http://schemas.openxmlformats.org/drawingml/2006/main">
          <a:off x="1741954" y="2975721"/>
          <a:ext cx="56030" cy="67235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he-IL"/>
        </a:p>
      </cdr:txBody>
    </cdr:sp>
  </cdr:relSizeAnchor>
  <cdr:relSizeAnchor xmlns:cdr="http://schemas.openxmlformats.org/drawingml/2006/chartDrawing">
    <cdr:from>
      <cdr:x>0.20696</cdr:x>
      <cdr:y>0.57707</cdr:y>
    </cdr:from>
    <cdr:to>
      <cdr:x>0.21232</cdr:x>
      <cdr:y>0.59012</cdr:y>
    </cdr:to>
    <cdr:sp macro="" textlink="">
      <cdr:nvSpPr>
        <cdr:cNvPr id="6" name="5-Point Star 5"/>
        <cdr:cNvSpPr/>
      </cdr:nvSpPr>
      <cdr:spPr>
        <a:xfrm xmlns:a="http://schemas.openxmlformats.org/drawingml/2006/main">
          <a:off x="2180273" y="3021182"/>
          <a:ext cx="56424" cy="68325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e-IL"/>
        </a:p>
      </cdr:txBody>
    </cdr:sp>
  </cdr:relSizeAnchor>
  <cdr:relSizeAnchor xmlns:cdr="http://schemas.openxmlformats.org/drawingml/2006/chartDrawing">
    <cdr:from>
      <cdr:x>0.90186</cdr:x>
      <cdr:y>0.09727</cdr:y>
    </cdr:from>
    <cdr:to>
      <cdr:x>0.90722</cdr:x>
      <cdr:y>0.11032</cdr:y>
    </cdr:to>
    <cdr:sp macro="" textlink="">
      <cdr:nvSpPr>
        <cdr:cNvPr id="7" name="5-Point Star 6"/>
        <cdr:cNvSpPr/>
      </cdr:nvSpPr>
      <cdr:spPr>
        <a:xfrm xmlns:a="http://schemas.openxmlformats.org/drawingml/2006/main">
          <a:off x="9531138" y="510351"/>
          <a:ext cx="56604" cy="68471"/>
        </a:xfrm>
        <a:prstGeom xmlns:a="http://schemas.openxmlformats.org/drawingml/2006/main" prst="star5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he-IL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1891A-31AA-6D46-AD69-74E1B9F6FEF3}" type="datetimeFigureOut">
              <a:rPr lang="en-US" smtClean="0"/>
              <a:t>3/5/13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12C8B-34A3-1B40-99B5-227C6915009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FF50-FAAA-5F4B-BA5E-1784F52994F1}" type="datetimeFigureOut">
              <a:rPr lang="en-US" smtClean="0"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86D4-DB66-5F4B-94C2-7D3DF2DB3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FF50-FAAA-5F4B-BA5E-1784F52994F1}" type="datetimeFigureOut">
              <a:rPr lang="en-US" smtClean="0"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86D4-DB66-5F4B-94C2-7D3DF2DB3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FF50-FAAA-5F4B-BA5E-1784F52994F1}" type="datetimeFigureOut">
              <a:rPr lang="en-US" smtClean="0"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86D4-DB66-5F4B-94C2-7D3DF2DB3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כותרת, טקסט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תאריך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כותרת תחתונה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70FAB5-B1EE-46E9-9D38-03BB4866C7A8}" type="slidenum">
              <a:rPr lang="he-IL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6732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FF50-FAAA-5F4B-BA5E-1784F52994F1}" type="datetimeFigureOut">
              <a:rPr lang="en-US" smtClean="0"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86D4-DB66-5F4B-94C2-7D3DF2DB3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FF50-FAAA-5F4B-BA5E-1784F52994F1}" type="datetimeFigureOut">
              <a:rPr lang="en-US" smtClean="0"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86D4-DB66-5F4B-94C2-7D3DF2DB3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FF50-FAAA-5F4B-BA5E-1784F52994F1}" type="datetimeFigureOut">
              <a:rPr lang="en-US" smtClean="0"/>
              <a:t>3/5/13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86D4-DB66-5F4B-94C2-7D3DF2DB3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FF50-FAAA-5F4B-BA5E-1784F52994F1}" type="datetimeFigureOut">
              <a:rPr lang="en-US" smtClean="0"/>
              <a:t>3/5/13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86D4-DB66-5F4B-94C2-7D3DF2DB3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FF50-FAAA-5F4B-BA5E-1784F52994F1}" type="datetimeFigureOut">
              <a:rPr lang="en-US" smtClean="0"/>
              <a:t>3/5/13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86D4-DB66-5F4B-94C2-7D3DF2DB3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FF50-FAAA-5F4B-BA5E-1784F52994F1}" type="datetimeFigureOut">
              <a:rPr lang="en-US" smtClean="0"/>
              <a:t>3/5/13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86D4-DB66-5F4B-94C2-7D3DF2DB3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FF50-FAAA-5F4B-BA5E-1784F52994F1}" type="datetimeFigureOut">
              <a:rPr lang="en-US" smtClean="0"/>
              <a:t>3/5/13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86D4-DB66-5F4B-94C2-7D3DF2DB3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5FF50-FAAA-5F4B-BA5E-1784F52994F1}" type="datetimeFigureOut">
              <a:rPr lang="en-US" smtClean="0"/>
              <a:t>3/5/13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286D4-DB66-5F4B-94C2-7D3DF2DB31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Click to edit Master text styles</a:t>
            </a:r>
          </a:p>
          <a:p>
            <a:pPr lvl="1"/>
            <a:r>
              <a:rPr lang="he-IL" smtClean="0"/>
              <a:t>Second level</a:t>
            </a:r>
          </a:p>
          <a:p>
            <a:pPr lvl="2"/>
            <a:r>
              <a:rPr lang="he-IL" smtClean="0"/>
              <a:t>Third level</a:t>
            </a:r>
          </a:p>
          <a:p>
            <a:pPr lvl="3"/>
            <a:r>
              <a:rPr lang="he-IL" smtClean="0"/>
              <a:t>Fourth level</a:t>
            </a:r>
          </a:p>
          <a:p>
            <a:pPr lvl="4"/>
            <a:r>
              <a:rPr lang="he-I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5FF50-FAAA-5F4B-BA5E-1784F52994F1}" type="datetimeFigureOut">
              <a:rPr lang="en-US" smtClean="0"/>
              <a:t>3/5/13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286D4-DB66-5F4B-94C2-7D3DF2DB31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naiglobal.org/Member_List/North_America/Fox_Chase_Cancer_Center/" TargetMode="External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74788" y="3141663"/>
            <a:ext cx="6337300" cy="2663825"/>
          </a:xfrm>
        </p:spPr>
        <p:txBody>
          <a:bodyPr/>
          <a:lstStyle/>
          <a:p>
            <a:pPr eaLnBrk="1" hangingPunct="1"/>
            <a:r>
              <a:rPr lang="en-US" sz="3500" b="1" i="0">
                <a:solidFill>
                  <a:srgbClr val="006666"/>
                </a:solidFill>
                <a:latin typeface="Book Antiqua" charset="0"/>
              </a:rPr>
              <a:t>Anti-Inflammatory and Anti-Cancer effects of thioalkaloids from </a:t>
            </a:r>
            <a:r>
              <a:rPr lang="en-US" sz="3500" b="1">
                <a:solidFill>
                  <a:srgbClr val="006666"/>
                </a:solidFill>
                <a:latin typeface="Book Antiqua" charset="0"/>
              </a:rPr>
              <a:t>Nuphar lutea </a:t>
            </a:r>
            <a:r>
              <a:rPr lang="en-US" sz="3500" b="1" i="0">
                <a:solidFill>
                  <a:srgbClr val="006666"/>
                </a:solidFill>
                <a:latin typeface="Book Antiqua" charset="0"/>
              </a:rPr>
              <a:t>(yellow Water Lilly).</a:t>
            </a:r>
          </a:p>
        </p:txBody>
      </p:sp>
      <p:pic>
        <p:nvPicPr>
          <p:cNvPr id="4099" name="Picture 12" descr="nuphar 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3163" y="623888"/>
            <a:ext cx="6735762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5589240"/>
            <a:ext cx="784887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 smtClean="0">
                <a:latin typeface="+mj-lt"/>
              </a:rPr>
              <a:t>Alterations in </a:t>
            </a:r>
            <a:r>
              <a:rPr lang="en-US" sz="1600" dirty="0" err="1" smtClean="0">
                <a:latin typeface="+mj-lt"/>
              </a:rPr>
              <a:t>miRNA</a:t>
            </a:r>
            <a:r>
              <a:rPr lang="en-US" sz="1600" dirty="0" smtClean="0">
                <a:latin typeface="+mj-lt"/>
              </a:rPr>
              <a:t> levels in cells infected with measles . The results demonstrate the difference between uninfected cells to infected cells. </a:t>
            </a:r>
            <a:r>
              <a:rPr lang="en-US" sz="1600" dirty="0" smtClean="0"/>
              <a:t>Each </a:t>
            </a:r>
            <a:r>
              <a:rPr lang="en-US" sz="1600" dirty="0"/>
              <a:t>cell line was tested at least </a:t>
            </a:r>
            <a:r>
              <a:rPr lang="en-US" sz="1600" dirty="0" smtClean="0"/>
              <a:t>by triplicate. Each </a:t>
            </a:r>
            <a:r>
              <a:rPr lang="en-US" sz="1600" dirty="0" err="1" smtClean="0"/>
              <a:t>miRNA</a:t>
            </a:r>
            <a:r>
              <a:rPr lang="en-US" sz="1600" dirty="0" smtClean="0"/>
              <a:t> was </a:t>
            </a:r>
            <a:r>
              <a:rPr lang="en-US" sz="1600" dirty="0"/>
              <a:t>examined in three different libraries </a:t>
            </a:r>
            <a:r>
              <a:rPr lang="en-US" sz="1600" dirty="0" smtClean="0"/>
              <a:t>of </a:t>
            </a:r>
            <a:r>
              <a:rPr lang="en-US" sz="1600" dirty="0"/>
              <a:t>each cell </a:t>
            </a:r>
            <a:r>
              <a:rPr lang="en-US" sz="1600" dirty="0" smtClean="0"/>
              <a:t>line. </a:t>
            </a:r>
          </a:p>
          <a:p>
            <a:pPr algn="l"/>
            <a:r>
              <a:rPr lang="en-US" sz="1600" dirty="0" smtClean="0"/>
              <a:t>Has-222-3p is down-regulated in infected KMH-2 and UKF cells. Has-124-3p is up-regulated in infected UKF cells. </a:t>
            </a:r>
            <a:endParaRPr lang="he-IL" sz="1600" dirty="0"/>
          </a:p>
        </p:txBody>
      </p:sp>
      <p:graphicFrame>
        <p:nvGraphicFramePr>
          <p:cNvPr id="4" name="תרשים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72076492"/>
              </p:ext>
            </p:extLst>
          </p:nvPr>
        </p:nvGraphicFramePr>
        <p:xfrm>
          <a:off x="-108520" y="476672"/>
          <a:ext cx="9649072" cy="5263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020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32267_0_fig_1_kgc9j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404813"/>
            <a:ext cx="4535487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27525" y="550863"/>
            <a:ext cx="4859338" cy="2405062"/>
            <a:chOff x="1180" y="1570"/>
            <a:chExt cx="3061" cy="1515"/>
          </a:xfrm>
        </p:grpSpPr>
        <p:pic>
          <p:nvPicPr>
            <p:cNvPr id="14342" name="Picture 5" descr="MCF-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80" y="1570"/>
              <a:ext cx="3061" cy="1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3" name="Text Box 6"/>
            <p:cNvSpPr txBox="1">
              <a:spLocks noChangeArrowheads="1"/>
            </p:cNvSpPr>
            <p:nvPr/>
          </p:nvSpPr>
          <p:spPr bwMode="auto">
            <a:xfrm>
              <a:off x="2109" y="2931"/>
              <a:ext cx="1179" cy="15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 rtl="0" eaLnBrk="0" hangingPunct="0">
                <a:spcBef>
                  <a:spcPct val="50000"/>
                </a:spcBef>
              </a:pPr>
              <a:r>
                <a:rPr lang="en-US" sz="1000">
                  <a:solidFill>
                    <a:schemeClr val="bg2"/>
                  </a:solidFill>
                  <a:latin typeface="Book Antiqua" charset="0"/>
                </a:rPr>
                <a:t>MCF-7 Breast cancer cell line</a:t>
              </a:r>
            </a:p>
          </p:txBody>
        </p:sp>
      </p:grp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381000" y="6396038"/>
            <a:ext cx="7488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800">
                <a:solidFill>
                  <a:schemeClr val="tx2"/>
                </a:solidFill>
                <a:latin typeface="Book Antiqua" charset="0"/>
              </a:rPr>
              <a:t>Ozer J et al.Cancer  Biol Ther. 2009 Oct;8(19):1860-8 </a:t>
            </a:r>
          </a:p>
        </p:txBody>
      </p:sp>
      <p:pic>
        <p:nvPicPr>
          <p:cNvPr id="133123" name="Picture 3" descr="32267_0_supp_0_kgcbc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478213"/>
            <a:ext cx="76962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2">
            <a:lum bright="6000" contrast="24000"/>
          </a:blip>
          <a:srcRect t="53185" b="2927"/>
          <a:stretch>
            <a:fillRect/>
          </a:stretch>
        </p:blipFill>
        <p:spPr bwMode="auto">
          <a:xfrm>
            <a:off x="-206375" y="3295650"/>
            <a:ext cx="935037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8"/>
          <p:cNvPicPr>
            <a:picLocks noChangeAspect="1" noChangeArrowheads="1"/>
          </p:cNvPicPr>
          <p:nvPr/>
        </p:nvPicPr>
        <p:blipFill>
          <a:blip r:embed="rId2">
            <a:lum bright="6000" contrast="24000"/>
          </a:blip>
          <a:srcRect t="6859" b="52179"/>
          <a:stretch>
            <a:fillRect/>
          </a:stretch>
        </p:blipFill>
        <p:spPr bwMode="auto">
          <a:xfrm>
            <a:off x="-185738" y="-4763"/>
            <a:ext cx="9329738" cy="330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-541338" y="188913"/>
            <a:ext cx="1247776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eaLnBrk="0" hangingPunct="0"/>
            <a:r>
              <a:rPr lang="en-US" sz="1200" b="1">
                <a:latin typeface="Book Antiqua" charset="0"/>
              </a:rPr>
              <a:t>Vehicle</a:t>
            </a:r>
            <a:endParaRPr lang="en-US" sz="1800" b="1"/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8437563" y="404813"/>
            <a:ext cx="12477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 eaLnBrk="0" hangingPunct="0"/>
            <a:r>
              <a:rPr lang="en-US" sz="1200" b="1">
                <a:latin typeface="Book Antiqua" charset="0"/>
              </a:rPr>
              <a:t>NUP</a:t>
            </a:r>
            <a:endParaRPr lang="en-US" sz="1800" b="1"/>
          </a:p>
        </p:txBody>
      </p:sp>
      <p:sp>
        <p:nvSpPr>
          <p:cNvPr id="18438" name="Text Box 11"/>
          <p:cNvSpPr txBox="1">
            <a:spLocks noChangeArrowheads="1"/>
          </p:cNvSpPr>
          <p:nvPr/>
        </p:nvSpPr>
        <p:spPr bwMode="auto">
          <a:xfrm>
            <a:off x="-36513" y="3284538"/>
            <a:ext cx="1247776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 eaLnBrk="0" hangingPunct="0"/>
            <a:r>
              <a:rPr lang="en-US" sz="1200" b="1">
                <a:latin typeface="Book Antiqua" charset="0"/>
              </a:rPr>
              <a:t>Cisplatin</a:t>
            </a:r>
            <a:endParaRPr lang="en-US" sz="1800" b="1"/>
          </a:p>
        </p:txBody>
      </p:sp>
      <p:sp>
        <p:nvSpPr>
          <p:cNvPr id="18439" name="Text Box 12"/>
          <p:cNvSpPr txBox="1">
            <a:spLocks noChangeArrowheads="1"/>
          </p:cNvSpPr>
          <p:nvPr/>
        </p:nvSpPr>
        <p:spPr bwMode="auto">
          <a:xfrm>
            <a:off x="7781925" y="3213100"/>
            <a:ext cx="19748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algn="l" eaLnBrk="0" hangingPunct="0"/>
            <a:r>
              <a:rPr lang="en-US" sz="1200" b="1">
                <a:latin typeface="Book Antiqua" charset="0"/>
              </a:rPr>
              <a:t>NUP+Cisplatin</a:t>
            </a:r>
            <a:endParaRPr lang="en-US" sz="1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>
              <a:latin typeface="Arial Black" charset="0"/>
            </a:endParaRPr>
          </a:p>
        </p:txBody>
      </p:sp>
      <p:sp>
        <p:nvSpPr>
          <p:cNvPr id="32771" name="מציין מיקום תוכן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2772" name="מציין מיקום תוכן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2773" name="Picture 2" descr="F:\San Diego first s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15888"/>
            <a:ext cx="4605338" cy="633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10" descr="32267_0_fig_1_kgcyjl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30175"/>
            <a:ext cx="2736850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457200" y="4502270"/>
            <a:ext cx="291623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600" b="1" dirty="0">
                <a:latin typeface="Book Antiqua" charset="0"/>
              </a:rPr>
              <a:t>6-hydroxythiobinupharidine </a:t>
            </a:r>
          </a:p>
        </p:txBody>
      </p:sp>
      <p:sp>
        <p:nvSpPr>
          <p:cNvPr id="32776" name="Text Box 12"/>
          <p:cNvSpPr txBox="1">
            <a:spLocks noChangeArrowheads="1"/>
          </p:cNvSpPr>
          <p:nvPr/>
        </p:nvSpPr>
        <p:spPr bwMode="auto">
          <a:xfrm>
            <a:off x="340928" y="4838820"/>
            <a:ext cx="3057745" cy="3385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1600" b="1" dirty="0">
                <a:latin typeface="Book Antiqua" charset="0"/>
              </a:rPr>
              <a:t>6-hydroxythionuphlutine B</a:t>
            </a:r>
            <a:r>
              <a:rPr lang="en-US" sz="1600" dirty="0">
                <a:latin typeface="Book Antiqua" charset="0"/>
              </a:rPr>
              <a:t> </a:t>
            </a:r>
            <a:r>
              <a:rPr lang="en-US" sz="1600" b="1" dirty="0">
                <a:latin typeface="Book Antiqua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The role of host-encoded microRNAs in maintaining measles virus persistence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1"/>
            <a:ext cx="4038600" cy="2332856"/>
          </a:xfrm>
        </p:spPr>
        <p:txBody>
          <a:bodyPr>
            <a:normAutofit/>
          </a:bodyPr>
          <a:lstStyle/>
          <a:p>
            <a:pPr algn="ctr" rtl="0">
              <a:lnSpc>
                <a:spcPct val="90000"/>
              </a:lnSpc>
              <a:buFontTx/>
              <a:buNone/>
            </a:pPr>
            <a:r>
              <a:rPr lang="en-US" sz="1800" b="1" dirty="0">
                <a:solidFill>
                  <a:srgbClr val="008080"/>
                </a:solidFill>
              </a:rPr>
              <a:t>Jacob Gopas Ph.D.</a:t>
            </a:r>
            <a:endParaRPr lang="he-IL" sz="1800" b="1" dirty="0">
              <a:solidFill>
                <a:srgbClr val="008080"/>
              </a:solidFill>
            </a:endParaRPr>
          </a:p>
          <a:p>
            <a:pPr algn="ctr" rtl="0">
              <a:lnSpc>
                <a:spcPct val="90000"/>
              </a:lnSpc>
              <a:buFontTx/>
              <a:buNone/>
            </a:pPr>
            <a:endParaRPr lang="en-US" sz="1600" b="1" dirty="0" smtClean="0">
              <a:solidFill>
                <a:srgbClr val="0070C0"/>
              </a:solidFill>
            </a:endParaRPr>
          </a:p>
          <a:p>
            <a:pPr algn="ctr" rtl="0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0070C0"/>
                </a:solidFill>
              </a:rPr>
              <a:t>Department </a:t>
            </a:r>
            <a:r>
              <a:rPr lang="en-US" sz="1600" b="1" dirty="0">
                <a:solidFill>
                  <a:srgbClr val="0070C0"/>
                </a:solidFill>
              </a:rPr>
              <a:t>of Microbiology and Immunology, Faculty of Health Sciences.</a:t>
            </a:r>
          </a:p>
          <a:p>
            <a:pPr algn="ctr" rtl="0">
              <a:lnSpc>
                <a:spcPct val="90000"/>
              </a:lnSpc>
              <a:buFontTx/>
              <a:buNone/>
            </a:pPr>
            <a:r>
              <a:rPr lang="en-US" sz="1600" b="1" dirty="0">
                <a:solidFill>
                  <a:srgbClr val="0070C0"/>
                </a:solidFill>
              </a:rPr>
              <a:t>Ben </a:t>
            </a:r>
            <a:r>
              <a:rPr lang="en-US" sz="1600" b="1" dirty="0" err="1">
                <a:solidFill>
                  <a:srgbClr val="0070C0"/>
                </a:solidFill>
              </a:rPr>
              <a:t>Gurion</a:t>
            </a:r>
            <a:r>
              <a:rPr lang="en-US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 smtClean="0">
                <a:solidFill>
                  <a:srgbClr val="0070C0"/>
                </a:solidFill>
              </a:rPr>
              <a:t>University and</a:t>
            </a:r>
            <a:endParaRPr lang="en-US" sz="1600" b="1" dirty="0">
              <a:solidFill>
                <a:srgbClr val="0070C0"/>
              </a:solidFill>
            </a:endParaRPr>
          </a:p>
          <a:p>
            <a:pPr algn="ctr" rtl="0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0070C0"/>
                </a:solidFill>
              </a:rPr>
              <a:t>Laboratory </a:t>
            </a:r>
            <a:r>
              <a:rPr lang="en-US" sz="1600" b="1" dirty="0">
                <a:solidFill>
                  <a:srgbClr val="0070C0"/>
                </a:solidFill>
              </a:rPr>
              <a:t>of Oncology</a:t>
            </a:r>
          </a:p>
          <a:p>
            <a:pPr algn="ctr" rtl="0">
              <a:lnSpc>
                <a:spcPct val="90000"/>
              </a:lnSpc>
              <a:buFontTx/>
              <a:buNone/>
            </a:pPr>
            <a:r>
              <a:rPr lang="en-US" sz="1600" b="1" dirty="0" err="1">
                <a:solidFill>
                  <a:srgbClr val="0070C0"/>
                </a:solidFill>
              </a:rPr>
              <a:t>Soroka</a:t>
            </a:r>
            <a:r>
              <a:rPr lang="en-US" sz="1600" b="1" dirty="0">
                <a:solidFill>
                  <a:srgbClr val="0070C0"/>
                </a:solidFill>
              </a:rPr>
              <a:t> Medical Center</a:t>
            </a:r>
          </a:p>
          <a:p>
            <a:pPr algn="ctr" rtl="0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0070C0"/>
                </a:solidFill>
              </a:rPr>
              <a:t>Beer </a:t>
            </a:r>
            <a:r>
              <a:rPr lang="en-US" sz="1600" b="1" dirty="0" err="1">
                <a:solidFill>
                  <a:srgbClr val="0070C0"/>
                </a:solidFill>
              </a:rPr>
              <a:t>Sheva</a:t>
            </a:r>
            <a:r>
              <a:rPr lang="en-US" sz="1600" b="1" dirty="0">
                <a:solidFill>
                  <a:srgbClr val="0070C0"/>
                </a:solidFill>
              </a:rPr>
              <a:t>, </a:t>
            </a:r>
            <a:r>
              <a:rPr lang="en-US" sz="1600" b="1" dirty="0" smtClean="0">
                <a:solidFill>
                  <a:srgbClr val="0070C0"/>
                </a:solidFill>
              </a:rPr>
              <a:t>Israel</a:t>
            </a:r>
          </a:p>
          <a:p>
            <a:pPr algn="ctr" rtl="0">
              <a:lnSpc>
                <a:spcPct val="90000"/>
              </a:lnSpc>
              <a:buFontTx/>
              <a:buNone/>
            </a:pPr>
            <a:endParaRPr lang="en-US" sz="1600" dirty="0" smtClean="0">
              <a:solidFill>
                <a:schemeClr val="hlink"/>
              </a:solidFill>
            </a:endParaRPr>
          </a:p>
          <a:p>
            <a:pPr algn="ctr" rtl="0">
              <a:lnSpc>
                <a:spcPct val="90000"/>
              </a:lnSpc>
              <a:buFontTx/>
              <a:buNone/>
            </a:pPr>
            <a:endParaRPr lang="en-US" sz="1600" dirty="0">
              <a:solidFill>
                <a:schemeClr val="hlink"/>
              </a:solidFill>
            </a:endParaRPr>
          </a:p>
          <a:p>
            <a:pPr algn="ctr" rtl="0">
              <a:lnSpc>
                <a:spcPct val="90000"/>
              </a:lnSpc>
              <a:buFontTx/>
              <a:buNone/>
            </a:pPr>
            <a:endParaRPr lang="en-US" sz="1600" dirty="0">
              <a:solidFill>
                <a:schemeClr val="hlink"/>
              </a:solidFill>
            </a:endParaRPr>
          </a:p>
          <a:p>
            <a:pPr algn="ctr" rtl="0">
              <a:lnSpc>
                <a:spcPct val="90000"/>
              </a:lnSpc>
              <a:buFontTx/>
              <a:buNone/>
            </a:pPr>
            <a:endParaRPr lang="en-US" sz="1600" dirty="0">
              <a:solidFill>
                <a:schemeClr val="hlink"/>
              </a:solidFill>
            </a:endParaRPr>
          </a:p>
        </p:txBody>
      </p:sp>
      <p:pic>
        <p:nvPicPr>
          <p:cNvPr id="47108" name="Picture 4" descr="welcom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>
          <a:xfrm>
            <a:off x="1218704" y="3932061"/>
            <a:ext cx="2489200" cy="2762250"/>
          </a:xfrm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 descr="http://www.rnaiglobal.org/uploadedImages/Public/Member_List/North_America/fox-chase-cent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2839496" cy="276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1340768"/>
            <a:ext cx="3253302" cy="22221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ct val="90000"/>
              </a:lnSpc>
              <a:buFontTx/>
              <a:buNone/>
            </a:pPr>
            <a:endParaRPr lang="en-US" dirty="0">
              <a:solidFill>
                <a:srgbClr val="008080"/>
              </a:solidFill>
            </a:endParaRPr>
          </a:p>
          <a:p>
            <a:pPr algn="ctr" rtl="0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008080"/>
                </a:solidFill>
              </a:rPr>
              <a:t>Glenn Rall Ph.D.</a:t>
            </a:r>
          </a:p>
          <a:p>
            <a:pPr algn="ctr" rtl="0">
              <a:lnSpc>
                <a:spcPct val="90000"/>
              </a:lnSpc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algn="ctr" rtl="0">
              <a:lnSpc>
                <a:spcPct val="90000"/>
              </a:lnSpc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algn="ctr" rtl="0">
              <a:lnSpc>
                <a:spcPct val="90000"/>
              </a:lnSpc>
              <a:buNone/>
            </a:pPr>
            <a:r>
              <a:rPr lang="en-US" sz="1600" b="1" dirty="0" smtClean="0">
                <a:solidFill>
                  <a:srgbClr val="0070C0"/>
                </a:solidFill>
              </a:rPr>
              <a:t>Program </a:t>
            </a:r>
            <a:r>
              <a:rPr lang="en-US" sz="1600" b="1" dirty="0">
                <a:solidFill>
                  <a:srgbClr val="0070C0"/>
                </a:solidFill>
              </a:rPr>
              <a:t>in Immune Cell Development and Host Defense, Fox Chase Cancer Center, Philadelphia, USA.</a:t>
            </a:r>
          </a:p>
          <a:p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972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80"/>
                </a:solidFill>
              </a:rPr>
              <a:t>Expression of Measles Virus P-protein</a:t>
            </a:r>
            <a:endParaRPr lang="he-IL" dirty="0">
              <a:solidFill>
                <a:srgbClr val="00808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0698"/>
            <a:ext cx="3980878" cy="196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/>
          <p:cNvGrpSpPr/>
          <p:nvPr/>
        </p:nvGrpSpPr>
        <p:grpSpPr>
          <a:xfrm>
            <a:off x="550630" y="4608344"/>
            <a:ext cx="7289425" cy="1556960"/>
            <a:chOff x="666951" y="1593924"/>
            <a:chExt cx="7289425" cy="1556960"/>
          </a:xfrm>
        </p:grpSpPr>
        <p:sp>
          <p:nvSpPr>
            <p:cNvPr id="7" name="TextBox 6"/>
            <p:cNvSpPr txBox="1"/>
            <p:nvPr/>
          </p:nvSpPr>
          <p:spPr>
            <a:xfrm>
              <a:off x="666951" y="2504553"/>
              <a:ext cx="108012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 smtClean="0"/>
                <a:t>Measles P-protein</a:t>
              </a:r>
              <a:endParaRPr lang="he-IL" dirty="0"/>
            </a:p>
          </p:txBody>
        </p:sp>
        <p:cxnSp>
          <p:nvCxnSpPr>
            <p:cNvPr id="8" name="Straight Arrow Connector 6"/>
            <p:cNvCxnSpPr/>
            <p:nvPr/>
          </p:nvCxnSpPr>
          <p:spPr>
            <a:xfrm>
              <a:off x="1747071" y="2743447"/>
              <a:ext cx="6480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4195343" y="1698203"/>
              <a:ext cx="364490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" wrap="square" lIns="91440" tIns="45720" rIns="91440" bIns="45720" anchor="t" anchorCtr="0" upright="1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en-US" sz="1000" b="1" dirty="0">
                  <a:effectLst/>
                  <a:latin typeface="Times New Roman"/>
                  <a:ea typeface="Times New Roman"/>
                </a:rPr>
                <a:t>KMH2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3717063" y="1593924"/>
              <a:ext cx="364490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" wrap="square" lIns="91440" tIns="45720" rIns="91440" bIns="45720" anchor="t" anchorCtr="0" upright="1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en-US" sz="1000" b="1" dirty="0">
                  <a:effectLst/>
                  <a:latin typeface="Times New Roman"/>
                  <a:ea typeface="Times New Roman"/>
                </a:rPr>
                <a:t>KMH2MV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3144552" y="1698203"/>
              <a:ext cx="364490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" wrap="square" lIns="91440" tIns="45720" rIns="91440" bIns="45720" anchor="t" anchorCtr="0" upright="1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en-US" sz="1000" b="1" dirty="0">
                  <a:effectLst/>
                  <a:latin typeface="Times New Roman"/>
                  <a:ea typeface="Times New Roman"/>
                </a:rPr>
                <a:t>L428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2611167" y="1593924"/>
              <a:ext cx="364490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" wrap="square" lIns="91440" tIns="45720" rIns="91440" bIns="45720" anchor="t" anchorCtr="0" upright="1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en-US" sz="1000" b="1" dirty="0">
                  <a:effectLst/>
                  <a:latin typeface="Times New Roman"/>
                  <a:ea typeface="Times New Roman"/>
                </a:rPr>
                <a:t>L428MV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5271013" y="1737940"/>
              <a:ext cx="364490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" wrap="square" lIns="91440" tIns="45720" rIns="91440" bIns="45720" anchor="t" anchorCtr="0" upright="1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en-US" sz="1000" b="1" dirty="0">
                  <a:effectLst/>
                  <a:latin typeface="Times New Roman"/>
                  <a:ea typeface="Times New Roman"/>
                </a:rPr>
                <a:t>UKF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Text Box 3"/>
            <p:cNvSpPr txBox="1">
              <a:spLocks noChangeArrowheads="1"/>
            </p:cNvSpPr>
            <p:nvPr/>
          </p:nvSpPr>
          <p:spPr bwMode="auto">
            <a:xfrm>
              <a:off x="4766957" y="1626195"/>
              <a:ext cx="364490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" wrap="square" lIns="91440" tIns="45720" rIns="91440" bIns="45720" anchor="t" anchorCtr="0" upright="1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en-US" sz="1000" b="1" dirty="0">
                  <a:effectLst/>
                  <a:latin typeface="Times New Roman"/>
                  <a:ea typeface="Times New Roman"/>
                </a:rPr>
                <a:t>UKFMV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6355583" y="1720844"/>
              <a:ext cx="364490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" wrap="square" lIns="91440" tIns="45720" rIns="91440" bIns="45720" anchor="t" anchorCtr="0" upright="1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en-US" sz="1000" b="1" dirty="0">
                  <a:effectLst/>
                  <a:latin typeface="Times New Roman"/>
                  <a:ea typeface="Times New Roman"/>
                </a:rPr>
                <a:t>VERO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5775069" y="1593924"/>
              <a:ext cx="364490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" wrap="square" lIns="91440" tIns="45720" rIns="91440" bIns="45720" anchor="t" anchorCtr="0" upright="1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en-US" sz="1000" b="1" dirty="0">
                  <a:effectLst/>
                  <a:latin typeface="Times New Roman"/>
                  <a:ea typeface="Times New Roman"/>
                </a:rPr>
                <a:t>VEROMV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7303854" y="1841004"/>
              <a:ext cx="364490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" wrap="square" lIns="91440" tIns="45720" rIns="91440" bIns="45720" anchor="t" anchorCtr="0" upright="1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en-US" sz="1000" b="1" dirty="0">
                  <a:effectLst/>
                  <a:latin typeface="Times New Roman"/>
                  <a:ea typeface="Times New Roman"/>
                </a:rPr>
                <a:t>NS20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Text Box 3"/>
            <p:cNvSpPr txBox="1">
              <a:spLocks noChangeArrowheads="1"/>
            </p:cNvSpPr>
            <p:nvPr/>
          </p:nvSpPr>
          <p:spPr bwMode="auto">
            <a:xfrm>
              <a:off x="6867487" y="1626195"/>
              <a:ext cx="364490" cy="96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" wrap="square" lIns="91440" tIns="45720" rIns="91440" bIns="45720" anchor="t" anchorCtr="0" upright="1">
              <a:noAutofit/>
            </a:bodyPr>
            <a:lstStyle/>
            <a:p>
              <a:pPr algn="ctr" rtl="1">
                <a:spcAft>
                  <a:spcPts val="0"/>
                </a:spcAft>
              </a:pPr>
              <a:r>
                <a:rPr lang="en-US" sz="1000" b="1" dirty="0">
                  <a:effectLst/>
                  <a:latin typeface="Times New Roman"/>
                  <a:ea typeface="Times New Roman"/>
                </a:rPr>
                <a:t>2716MV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  <p:pic>
          <p:nvPicPr>
            <p:cNvPr id="1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937" y="2577851"/>
              <a:ext cx="5356439" cy="452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155491" y="4365104"/>
            <a:ext cx="142462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008080"/>
                </a:solidFill>
              </a:rPr>
              <a:t>Western blot</a:t>
            </a:r>
            <a:endParaRPr lang="he-IL" b="1" dirty="0">
              <a:solidFill>
                <a:srgbClr val="008080"/>
              </a:solidFill>
            </a:endParaRPr>
          </a:p>
        </p:txBody>
      </p:sp>
      <p:pic>
        <p:nvPicPr>
          <p:cNvPr id="21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9401" t="31926" r="10473" b="27645"/>
          <a:stretch/>
        </p:blipFill>
        <p:spPr bwMode="auto">
          <a:xfrm>
            <a:off x="4499993" y="1556793"/>
            <a:ext cx="437650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385288" y="3212976"/>
            <a:ext cx="264309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Vero-SLAM- GFP-P protein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487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2776" y="-171401"/>
            <a:ext cx="8583208" cy="964907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039908" cy="655272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79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2008" y="-668434"/>
            <a:ext cx="9396536" cy="743215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19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250</Words>
  <Application>Microsoft Macintosh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Anti-Inflammatory and Anti-Cancer effects of thioalkaloids from Nuphar lutea (yellow Water Lilly).</vt:lpstr>
      <vt:lpstr>Slide 2</vt:lpstr>
      <vt:lpstr>Slide 3</vt:lpstr>
      <vt:lpstr>Slide 4</vt:lpstr>
      <vt:lpstr>The role of host-encoded microRNAs in maintaining measles virus persistence</vt:lpstr>
      <vt:lpstr>Expression of Measles Virus P-protein</vt:lpstr>
      <vt:lpstr>Slide 7</vt:lpstr>
      <vt:lpstr>Slide 8</vt:lpstr>
      <vt:lpstr>Slide 9</vt:lpstr>
      <vt:lpstr>Slide 10</vt:lpstr>
    </vt:vector>
  </TitlesOfParts>
  <Company>BGU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Anti-Inflammatory and Anti-Cancer effects of thioalkaloids from Nuphar lutea (yellow Water Lilly).</dc:title>
  <dc:creator>Jacob Gopas</dc:creator>
  <cp:lastModifiedBy>Jacob Gopas</cp:lastModifiedBy>
  <cp:revision>2</cp:revision>
  <dcterms:created xsi:type="dcterms:W3CDTF">2013-03-05T11:19:29Z</dcterms:created>
  <dcterms:modified xsi:type="dcterms:W3CDTF">2013-03-05T12:21:47Z</dcterms:modified>
</cp:coreProperties>
</file>