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0" r:id="rId2"/>
    <p:sldMasterId id="2147483682" r:id="rId3"/>
  </p:sldMasterIdLst>
  <p:notesMasterIdLst>
    <p:notesMasterId r:id="rId7"/>
  </p:notesMasterIdLst>
  <p:sldIdLst>
    <p:sldId id="256" r:id="rId4"/>
    <p:sldId id="268" r:id="rId5"/>
    <p:sldId id="269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08" y="-6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0EF8E-0590-4EC9-A53D-28EFE37DBD50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9EE72-C7BB-489B-B5CC-EA86BB77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6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4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1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68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45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4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1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7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1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0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1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4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7F02-FD95-4ABD-ABA1-BA08DEB95E73}" type="datetimeFigureOut">
              <a:rPr lang="en-US" smtClean="0"/>
              <a:t>06/03/2013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8FFA0-4C02-4F88-8380-BE5B7131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7F02-FD95-4ABD-ABA1-BA08DEB95E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8FFA0-4C02-4F88-8380-BE5B713127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9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7F02-FD95-4ABD-ABA1-BA08DEB95E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8FFA0-4C02-4F88-8380-BE5B713127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9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gi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image" Target="../media/image1.emf"/><Relationship Id="rId5" Type="http://schemas.openxmlformats.org/officeDocument/2006/relationships/tags" Target="../tags/tag5.xml"/><Relationship Id="rId10" Type="http://schemas.openxmlformats.org/officeDocument/2006/relationships/oleObject" Target="../embeddings/oleObject1.bin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0.xml"/><Relationship Id="rId7" Type="http://schemas.openxmlformats.org/officeDocument/2006/relationships/oleObject" Target="../embeddings/oleObject2.bin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2.xml"/><Relationship Id="rId10" Type="http://schemas.openxmlformats.org/officeDocument/2006/relationships/image" Target="../media/image7.png"/><Relationship Id="rId4" Type="http://schemas.openxmlformats.org/officeDocument/2006/relationships/tags" Target="../tags/tag11.xm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2416458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10" imgW="366" imgH="367" progId="TCLayout.ActiveDocument.1">
                  <p:embed/>
                </p:oleObj>
              </mc:Choice>
              <mc:Fallback>
                <p:oleObj name="think-cell Slide" r:id="rId10" imgW="366" imgH="36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ounded Rectangle 8"/>
          <p:cNvSpPr/>
          <p:nvPr>
            <p:custDataLst>
              <p:tags r:id="rId3"/>
            </p:custDataLst>
          </p:nvPr>
        </p:nvSpPr>
        <p:spPr>
          <a:xfrm>
            <a:off x="132905" y="168074"/>
            <a:ext cx="8856982" cy="6573294"/>
          </a:xfrm>
          <a:prstGeom prst="roundRect">
            <a:avLst>
              <a:gd name="adj" fmla="val 3266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>
            <p:custDataLst>
              <p:tags r:id="rId4"/>
            </p:custDataLst>
          </p:nvPr>
        </p:nvSpPr>
        <p:spPr>
          <a:xfrm>
            <a:off x="132906" y="116633"/>
            <a:ext cx="8856982" cy="1884976"/>
          </a:xfrm>
          <a:prstGeom prst="roundRect">
            <a:avLst>
              <a:gd name="adj" fmla="val 535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251520" y="2001609"/>
            <a:ext cx="871034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Research topics: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Drug delivery and targeting, controlled release dosage forms (nanoparticles, liposomes)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Targeting of biopharmaceuticals using on the organ/tissue and intracellular  levels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Preclinical and clinical pharmacokinetics and pharmacodynamics, PK/PD modeling </a:t>
            </a:r>
          </a:p>
          <a:p>
            <a:pPr algn="just">
              <a:spcAft>
                <a:spcPts val="600"/>
              </a:spcAft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Seeks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cooperation in the following areas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evelopment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new drugs, more efficient use of the existing drugs, investigating the mechanisms of action of drug leads</a:t>
            </a:r>
          </a:p>
          <a:p>
            <a:pPr algn="just">
              <a:spcAft>
                <a:spcPts val="600"/>
              </a:spcAft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Selected recent publications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Sneh-Edri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H,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Likhtenshtein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Stepensky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D. Intracellular targeting of PLGA nanoparticles encapsulating antigenic peptide to the endoplasmic reticulum of dendritic cells and its effect on antigen cross-presentation in vitro.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Mol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Pharmaceutics 2011; 8(4):1266-75.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Dakwar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G,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Hammad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IA, Popov M, Linder C,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Grinberg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S,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Heldman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E,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Stepensky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D. Delivery of proteins to the brain by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bolaamphiphilic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-sized vesicles. J Control Release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2012; 160(2):315-21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Stepensky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D. Local vs. systemic anti-TNF-alpha effects of adalimumab in rheumatoid arthritis: pharmacokinetic modeling analysis of interaction between a soluble target and a drug.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Clin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Pharmacokinet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2012; 51(7):443-55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Projects\Personal internet site_2007-10\Images for www site\DavidStepensky.gif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3957"/>
            <a:ext cx="1316290" cy="1829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51520" y="116632"/>
            <a:ext cx="3528392" cy="1757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he-IL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David" pitchFamily="2" charset="-79"/>
              </a:rPr>
              <a:t>David </a:t>
            </a:r>
            <a:r>
              <a:rPr lang="en-US" altLang="he-IL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David" pitchFamily="2" charset="-79"/>
              </a:rPr>
              <a:t>Stepensky</a:t>
            </a:r>
            <a:endParaRPr lang="en-US" altLang="he-IL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David" pitchFamily="2" charset="-79"/>
            </a:endParaRPr>
          </a:p>
          <a:p>
            <a:r>
              <a:rPr lang="en-US" altLang="he-IL" dirty="0" smtClean="0">
                <a:latin typeface="Times New Roman" pitchFamily="18" charset="0"/>
                <a:cs typeface="David" pitchFamily="2" charset="-79"/>
              </a:rPr>
              <a:t>Department </a:t>
            </a:r>
            <a:r>
              <a:rPr lang="en-US" altLang="he-IL" dirty="0">
                <a:latin typeface="Times New Roman" pitchFamily="18" charset="0"/>
                <a:cs typeface="David" pitchFamily="2" charset="-79"/>
              </a:rPr>
              <a:t>of </a:t>
            </a:r>
            <a:r>
              <a:rPr lang="en-US" altLang="he-IL" dirty="0" smtClean="0">
                <a:latin typeface="Times New Roman" pitchFamily="18" charset="0"/>
                <a:cs typeface="David" pitchFamily="2" charset="-79"/>
              </a:rPr>
              <a:t>Clinical Biochemistry and </a:t>
            </a:r>
            <a:r>
              <a:rPr lang="en-US" altLang="he-IL" b="1" dirty="0" smtClean="0">
                <a:latin typeface="Times New Roman" pitchFamily="18" charset="0"/>
                <a:cs typeface="David" pitchFamily="2" charset="-79"/>
              </a:rPr>
              <a:t>Pharmacology</a:t>
            </a:r>
            <a:endParaRPr lang="en-US" altLang="he-IL" b="1" dirty="0" smtClean="0">
              <a:latin typeface="Times New Roman" pitchFamily="18" charset="0"/>
              <a:cs typeface="David" pitchFamily="2" charset="-79"/>
            </a:endParaRPr>
          </a:p>
          <a:p>
            <a:r>
              <a:rPr lang="en-US" altLang="he-IL" dirty="0" smtClean="0">
                <a:latin typeface="Times New Roman" pitchFamily="18" charset="0"/>
                <a:cs typeface="David" pitchFamily="2" charset="-79"/>
              </a:rPr>
              <a:t>and School </a:t>
            </a:r>
            <a:r>
              <a:rPr lang="en-US" altLang="he-IL" dirty="0">
                <a:latin typeface="Times New Roman" pitchFamily="18" charset="0"/>
                <a:cs typeface="David" pitchFamily="2" charset="-79"/>
              </a:rPr>
              <a:t>of </a:t>
            </a:r>
            <a:r>
              <a:rPr lang="en-US" altLang="he-IL" dirty="0" smtClean="0">
                <a:latin typeface="Times New Roman" pitchFamily="18" charset="0"/>
                <a:cs typeface="David" pitchFamily="2" charset="-79"/>
              </a:rPr>
              <a:t>Pharmacy</a:t>
            </a:r>
          </a:p>
          <a:p>
            <a:r>
              <a:rPr lang="en-US" altLang="he-IL" dirty="0" smtClean="0">
                <a:latin typeface="Times New Roman" pitchFamily="18" charset="0"/>
                <a:cs typeface="David" pitchFamily="2" charset="-79"/>
              </a:rPr>
              <a:t>Faculty of Health Sciences</a:t>
            </a:r>
            <a:endParaRPr lang="en-US" altLang="he-IL" dirty="0">
              <a:latin typeface="Times New Roman" pitchFamily="18" charset="0"/>
              <a:cs typeface="David" pitchFamily="2" charset="-79"/>
            </a:endParaRPr>
          </a:p>
        </p:txBody>
      </p:sp>
      <p:sp>
        <p:nvSpPr>
          <p:cNvPr id="7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220072" y="447229"/>
            <a:ext cx="37417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David" pitchFamily="2" charset="-79"/>
              </a:rPr>
              <a:t>http://</a:t>
            </a:r>
            <a:r>
              <a:rPr lang="en-US" dirty="0" smtClean="0">
                <a:latin typeface="Times New Roman" pitchFamily="18" charset="0"/>
                <a:cs typeface="David" pitchFamily="2" charset="-79"/>
              </a:rPr>
              <a:t>fohs.bgu.ac.il/homes/stepensky</a:t>
            </a:r>
          </a:p>
          <a:p>
            <a:pPr algn="ctr"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David" pitchFamily="2" charset="-79"/>
              </a:rPr>
              <a:t>M6 </a:t>
            </a:r>
            <a:r>
              <a:rPr lang="en-US" dirty="0">
                <a:latin typeface="Times New Roman" pitchFamily="18" charset="0"/>
                <a:cs typeface="David" pitchFamily="2" charset="-79"/>
              </a:rPr>
              <a:t>bldg., room 529</a:t>
            </a:r>
          </a:p>
          <a:p>
            <a:pPr algn="ctr"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David" pitchFamily="2" charset="-79"/>
              </a:rPr>
              <a:t>08-6477381</a:t>
            </a:r>
            <a:endParaRPr lang="en-US" dirty="0">
              <a:latin typeface="Times New Roman" pitchFamily="18" charset="0"/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941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91" y="75104"/>
            <a:ext cx="5485273" cy="3096344"/>
          </a:xfrm>
          <a:prstGeom prst="rect">
            <a:avLst/>
          </a:prstGeom>
          <a:noFill/>
          <a:ln w="9525">
            <a:solidFill>
              <a:schemeClr val="accent5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33719" y="188640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drug 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targeting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00" y="3926391"/>
            <a:ext cx="4923864" cy="281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177625" y="3347700"/>
            <a:ext cx="5232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intracellular targeting of nanoparticles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214" y="3339012"/>
            <a:ext cx="3592867" cy="3406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0122" y="3212976"/>
            <a:ext cx="9007902" cy="360459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3221991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Slide" r:id="rId7" imgW="366" imgH="367" progId="TCLayout.ActiveDocument.1">
                  <p:embed/>
                </p:oleObj>
              </mc:Choice>
              <mc:Fallback>
                <p:oleObj name="think-cell Slide" r:id="rId7" imgW="366" imgH="36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>
            <p:custDataLst>
              <p:tags r:id="rId3"/>
            </p:custDataLst>
          </p:nvPr>
        </p:nvSpPr>
        <p:spPr>
          <a:xfrm>
            <a:off x="2195736" y="260648"/>
            <a:ext cx="6768752" cy="2880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E:\BGU Research\MyPapers\2011.11 Infusion sets toxicity\2012.02.07 Int J Pharmaceutics\Graphical abstract.jp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7" r="10366" b="5516"/>
          <a:stretch/>
        </p:blipFill>
        <p:spPr bwMode="auto">
          <a:xfrm>
            <a:off x="2195736" y="3485937"/>
            <a:ext cx="6768752" cy="303940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80591"/>
            <a:ext cx="6185702" cy="2416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35496" y="1065510"/>
            <a:ext cx="2088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Brain-targeted drug delivery using </a:t>
            </a:r>
            <a:r>
              <a:rPr lang="en-US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nanovesicles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5496" y="4449886"/>
            <a:ext cx="2088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Toxicity assessment of drugs and disposable devices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Oxau3zJ_E2eQzEMM48A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dhsYWirl0iM8eOsBMtJs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6HTqM69IEiDzv1SPzZhM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H95ehv_IU2UX1BspnKuG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_ruUiYVw0ujkCZi6f9lP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2aP34DdmEaHuLsPHyEy9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VjVtdLkW69migr6I4I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0JZRDvEb0OyLUK1zGszZ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f48XDgqk.aVRFknn9Je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4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D4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D4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4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229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Office Theme</vt:lpstr>
      <vt:lpstr>1_Office Theme</vt:lpstr>
      <vt:lpstr>2_Office Theme</vt:lpstr>
      <vt:lpstr>think-cell Slide</vt:lpstr>
      <vt:lpstr>PowerPoint Presentation</vt:lpstr>
      <vt:lpstr>PowerPoint Presentation</vt:lpstr>
      <vt:lpstr>PowerPoint Presentation</vt:lpstr>
    </vt:vector>
  </TitlesOfParts>
  <Company>FOHS - BGU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Stepensky</dc:creator>
  <cp:lastModifiedBy>David Stepensky</cp:lastModifiedBy>
  <cp:revision>21</cp:revision>
  <dcterms:created xsi:type="dcterms:W3CDTF">2012-02-23T06:48:55Z</dcterms:created>
  <dcterms:modified xsi:type="dcterms:W3CDTF">2013-03-06T09:28:19Z</dcterms:modified>
</cp:coreProperties>
</file>