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8"/>
  </p:notesMasterIdLst>
  <p:sldIdLst>
    <p:sldId id="2147374716" r:id="rId2"/>
    <p:sldId id="2147374722" r:id="rId3"/>
    <p:sldId id="2147374742" r:id="rId4"/>
    <p:sldId id="2147374715" r:id="rId5"/>
    <p:sldId id="2147374719" r:id="rId6"/>
    <p:sldId id="2147374720" r:id="rId7"/>
    <p:sldId id="2147374721" r:id="rId8"/>
    <p:sldId id="2147374723" r:id="rId9"/>
    <p:sldId id="2147374724" r:id="rId10"/>
    <p:sldId id="2147374726" r:id="rId11"/>
    <p:sldId id="2147374727" r:id="rId12"/>
    <p:sldId id="2147374728" r:id="rId13"/>
    <p:sldId id="2147374729" r:id="rId14"/>
    <p:sldId id="2147374731" r:id="rId15"/>
    <p:sldId id="2147374732" r:id="rId16"/>
    <p:sldId id="2147374730" r:id="rId17"/>
    <p:sldId id="2147374733" r:id="rId18"/>
    <p:sldId id="2147374736" r:id="rId19"/>
    <p:sldId id="2147374734" r:id="rId20"/>
    <p:sldId id="2147374735" r:id="rId21"/>
    <p:sldId id="2147374737" r:id="rId22"/>
    <p:sldId id="2147374738" r:id="rId23"/>
    <p:sldId id="2147374739" r:id="rId24"/>
    <p:sldId id="2147374740" r:id="rId25"/>
    <p:sldId id="2147374718" r:id="rId26"/>
    <p:sldId id="2147374741" r:id="rId2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300F"/>
    <a:srgbClr val="000066"/>
    <a:srgbClr val="381850"/>
    <a:srgbClr val="A80471"/>
    <a:srgbClr val="D596EE"/>
    <a:srgbClr val="FFC000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47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E80404C-7060-4E19-B730-1068BD49F8F7}" type="datetimeFigureOut">
              <a:rPr lang="he-IL" smtClean="0"/>
              <a:t>כ"ו/שבט/תשפ"ד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E005694-2C8B-49E8-A700-52BDA1A617F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3005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iw-I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5941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iw-I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9574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iw-I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6679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iw-I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228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iw-I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1414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iw-I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1544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iw-I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64923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iw-I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10453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iw-I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28187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iw-I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26819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iw-I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0127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iw-I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39735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iw-I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7642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iw-I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70770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iw-I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50121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iw-I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66403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iw-I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57817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iw-I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69701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iw-I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3148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iw-I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7839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iw-I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8162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iw-I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3523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iw-I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1646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iw-I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6527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iw-I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8111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iw-I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1446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7E5C366-B55F-4D78-81CF-7FE5E517EC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AFF063A-0F7D-48C3-884F-F9C4469E50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03DDE62-B364-4420-ADC8-8E9C56DF2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2928-757A-497C-9465-F2B3AFA9B703}" type="datetimeFigureOut">
              <a:rPr lang="he-IL" smtClean="0"/>
              <a:t>כ"ו/שבט/תשפ"ד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EE0518D-F469-4635-BB5E-B931DDB60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4CADA02-7C0A-4C75-935D-47B6AF3D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6613-E680-4615-BF79-576A33C32DA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9171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24D0209-C2CD-4A0B-AD87-A3A021243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459D558F-3570-4F93-B5C8-FF473B34FC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B6503EA-F40A-4AD2-90D2-E5E5BA66F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2928-757A-497C-9465-F2B3AFA9B703}" type="datetimeFigureOut">
              <a:rPr lang="he-IL" smtClean="0"/>
              <a:t>כ"ו/שבט/תשפ"ד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797A051-0B54-4177-AEE9-DE175D5BB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8F79AEF-5F56-4FF8-85CC-396B398C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6613-E680-4615-BF79-576A33C32DA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950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2323F84C-F5D0-4DDD-A994-B93E8AE03D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AEEF14FD-6497-4B05-A03D-DBD3D6792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2B10FC7-0FBE-4B78-B5CB-D165AEC3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2928-757A-497C-9465-F2B3AFA9B703}" type="datetimeFigureOut">
              <a:rPr lang="he-IL" smtClean="0"/>
              <a:t>כ"ו/שבט/תשפ"ד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99A6515-5064-4756-8F7E-3B87C953D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3A140E8-3167-4D4C-8124-ADA3D6D8F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6613-E680-4615-BF79-576A33C32DA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810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14DC2CD-A9FD-4A92-95EA-C1B9623AE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A879421-EE0C-4C53-9143-6011E8B0A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5A83E6D-56B9-47B2-B23A-ACC91E618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2928-757A-497C-9465-F2B3AFA9B703}" type="datetimeFigureOut">
              <a:rPr lang="he-IL" smtClean="0"/>
              <a:t>כ"ו/שבט/תשפ"ד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AADE35F-29CE-4798-ACCD-72B602F05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00DB707-A57B-41F5-BEDE-11EEAB223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6613-E680-4615-BF79-576A33C32DAA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05318FA1-9E3F-4D02-B8EA-381C4097DA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" y="365125"/>
            <a:ext cx="2807315" cy="77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6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0381C54-E4A1-4167-BB94-A5EFA6E90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69B12F1-287F-45E9-937C-F4157B2AB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CC45AEF-7663-449B-9AF9-AA3824798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2928-757A-497C-9465-F2B3AFA9B703}" type="datetimeFigureOut">
              <a:rPr lang="he-IL" smtClean="0"/>
              <a:t>כ"ו/שבט/תשפ"ד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38723A8-A7CD-4EED-9C66-DDF28BACC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B4D8BF1-6E23-41C6-B39F-FDA61DE64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6613-E680-4615-BF79-576A33C32DA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1868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E6A7DD7-0929-4C8C-88E1-5E1A9167D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5F54760-B755-4B39-8BAD-F157CB4F9C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934505B3-B133-42AA-B2F8-3D9DC0434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49541C2-FE84-47B0-8E2D-9CB11017B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2928-757A-497C-9465-F2B3AFA9B703}" type="datetimeFigureOut">
              <a:rPr lang="he-IL" smtClean="0"/>
              <a:t>כ"ו/שבט/תשפ"ד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CBD76D8-8C53-40FE-BEF0-4036F6892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E31BCC83-C7B9-4143-815E-443CD52E0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6613-E680-4615-BF79-576A33C32DA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1453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7644634-4677-45D0-9F0E-02762F928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266E57C-F3C2-43A9-A4E7-5E2DCF76B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B25A9AE1-94C4-4D24-9C57-5809B242B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94984437-E0FE-449B-B471-29C8D4C51F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CB3D0976-FE8D-4D1D-8DE2-27A648947C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ADC5B764-1EAA-494B-8F0F-552E785A7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2928-757A-497C-9465-F2B3AFA9B703}" type="datetimeFigureOut">
              <a:rPr lang="he-IL" smtClean="0"/>
              <a:t>כ"ו/שבט/תשפ"ד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5511B472-8454-4F84-BF10-CA9F42F70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2715DAF6-FA4B-40CF-A0DE-1302AF7DC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6613-E680-4615-BF79-576A33C32DA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2352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D547DE-0580-4D89-BDBB-A9883B19A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B1C5014C-9663-4DB7-B544-D2A3C3CAD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2928-757A-497C-9465-F2B3AFA9B703}" type="datetimeFigureOut">
              <a:rPr lang="he-IL" smtClean="0"/>
              <a:t>כ"ו/שבט/תשפ"ד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C5519610-3E93-4056-A096-F89CBD15E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8208EEAD-B866-4B70-930B-16CBDC7E9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6613-E680-4615-BF79-576A33C32DA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8263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07BC7D4E-3ABB-432F-91E6-4BD894C11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2928-757A-497C-9465-F2B3AFA9B703}" type="datetimeFigureOut">
              <a:rPr lang="he-IL" smtClean="0"/>
              <a:t>כ"ו/שבט/תשפ"ד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BF5D6A6C-C9BB-4CF8-A1D0-B8C39AA25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5A5F653-CCB3-48B9-B8E7-4286EEA8B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6613-E680-4615-BF79-576A33C32DA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8971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B7F8965-29C4-40A4-BD61-05A4BDBD7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A1F8238-19D7-49F1-877B-EBACC923A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56C39CBE-C884-484E-A981-3328459FE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40538DC-5258-49FA-96CC-C710E1A4E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2928-757A-497C-9465-F2B3AFA9B703}" type="datetimeFigureOut">
              <a:rPr lang="he-IL" smtClean="0"/>
              <a:t>כ"ו/שבט/תשפ"ד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56F606A5-CCEE-4EA3-9CBD-DDF4BBB1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CD3B99B-FB4D-4DDD-AB1C-9FBA3C1BE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6613-E680-4615-BF79-576A33C32DA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4363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C1AE63A-10F4-4C5A-A5B7-BC4484448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54A58CE2-F774-4251-BA2E-8D2E1A6434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44C96D85-58B5-4077-BE90-335BA861C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094A5F0-A3C9-4B14-887A-5380869A4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2928-757A-497C-9465-F2B3AFA9B703}" type="datetimeFigureOut">
              <a:rPr lang="he-IL" smtClean="0"/>
              <a:t>כ"ו/שבט/תשפ"ד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822F6BF-54E4-4096-9F05-AA2747C64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8C61C02-414E-4E53-B20B-6842F05E7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6613-E680-4615-BF79-576A33C32DA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007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5707817D-6659-41EA-A2A6-BB6B999E5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98C52AF-D880-488F-92E2-2C11AD7B8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3432761-F6A4-48A4-8AE9-BBB65BE8E7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52928-757A-497C-9465-F2B3AFA9B703}" type="datetimeFigureOut">
              <a:rPr lang="he-IL" smtClean="0"/>
              <a:t>כ"ו/שבט/תשפ"ד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A7214FA-C361-480D-955E-F75EFFCA1B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61DD5BB-0CA8-4770-9788-B6A9CCBB4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46613-E680-4615-BF79-576A33C32DA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237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https://kftest.most.gov.il/he-he/editRequest/?id=ba3e6396-b095-ed11-912c-005056b0c79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v.il/he/departments/policies/most_researchprocedures2016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v.il/he/departments/policies/most_researchprocedures2016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f.most.gov.il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1BAECF-6B9F-6056-8EBC-5BFE973E97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3000"/>
          </a:blip>
          <a:srcRect b="16937"/>
          <a:stretch/>
        </p:blipFill>
        <p:spPr>
          <a:xfrm>
            <a:off x="7228" y="0"/>
            <a:ext cx="12184773" cy="674734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B5067C88-76FA-445A-D537-609E67B741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22434" y="72187"/>
            <a:ext cx="2369486" cy="6383431"/>
          </a:xfrm>
          <a:prstGeom prst="rect">
            <a:avLst/>
          </a:prstGeom>
        </p:spPr>
      </p:pic>
      <p:grpSp>
        <p:nvGrpSpPr>
          <p:cNvPr id="108" name="Google Shape;108;p2"/>
          <p:cNvGrpSpPr/>
          <p:nvPr/>
        </p:nvGrpSpPr>
        <p:grpSpPr>
          <a:xfrm>
            <a:off x="0" y="6065038"/>
            <a:ext cx="12192000" cy="812202"/>
            <a:chOff x="0" y="6045799"/>
            <a:chExt cx="12192000" cy="812202"/>
          </a:xfrm>
        </p:grpSpPr>
        <p:pic>
          <p:nvPicPr>
            <p:cNvPr id="109" name="Google Shape;109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6045799"/>
              <a:ext cx="12192000" cy="812202"/>
            </a:xfrm>
            <a:prstGeom prst="rect">
              <a:avLst/>
            </a:prstGeom>
            <a:noFill/>
            <a:ln>
              <a:noFill/>
            </a:ln>
            <a:effectLst>
              <a:outerShdw blurRad="139700" dist="50800" dir="2280000" algn="ctr" rotWithShape="0">
                <a:srgbClr val="000000">
                  <a:alpha val="41568"/>
                </a:srgbClr>
              </a:outerShdw>
            </a:effectLst>
          </p:spPr>
        </p:pic>
        <p:pic>
          <p:nvPicPr>
            <p:cNvPr id="110" name="Google Shape;110;p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24170" y="6146291"/>
              <a:ext cx="2225046" cy="6112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מלבן 1">
            <a:extLst>
              <a:ext uri="{FF2B5EF4-FFF2-40B4-BE49-F238E27FC236}">
                <a16:creationId xmlns:a16="http://schemas.microsoft.com/office/drawing/2014/main" id="{0B69D083-B417-4438-A66C-1B8EA3DB5B82}"/>
              </a:ext>
            </a:extLst>
          </p:cNvPr>
          <p:cNvSpPr/>
          <p:nvPr/>
        </p:nvSpPr>
        <p:spPr>
          <a:xfrm>
            <a:off x="9892781" y="210235"/>
            <a:ext cx="229199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 היכרות - </a:t>
            </a:r>
          </a:p>
          <a:p>
            <a:pPr algn="ctr"/>
            <a:r>
              <a:rPr lang="he-IL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פורטל קדמת המדע</a:t>
            </a:r>
            <a:br>
              <a:rPr lang="en-US" sz="4000" b="1" dirty="0">
                <a:solidFill>
                  <a:schemeClr val="bg1"/>
                </a:solidFill>
              </a:rPr>
            </a:br>
            <a:endParaRPr lang="he-IL" sz="4000" b="1" dirty="0">
              <a:solidFill>
                <a:schemeClr val="bg1"/>
              </a:solidFill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BA79291C-A7EF-4222-B1E9-FFA4C72BEE8A}"/>
              </a:ext>
            </a:extLst>
          </p:cNvPr>
          <p:cNvSpPr/>
          <p:nvPr/>
        </p:nvSpPr>
        <p:spPr>
          <a:xfrm>
            <a:off x="396422" y="1235018"/>
            <a:ext cx="50538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5441630C-F684-4710-860C-B5D089C1C24E}"/>
              </a:ext>
            </a:extLst>
          </p:cNvPr>
          <p:cNvSpPr/>
          <p:nvPr/>
        </p:nvSpPr>
        <p:spPr>
          <a:xfrm>
            <a:off x="529789" y="1375779"/>
            <a:ext cx="8985493" cy="4392692"/>
          </a:xfrm>
          <a:prstGeom prst="roundRect">
            <a:avLst/>
          </a:prstGeom>
          <a:solidFill>
            <a:srgbClr val="381850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e-I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הורדת מדריך למשתמש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e-I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כניסה לפורטל קדמת המדע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e-I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התחברות / רישום משתמש חדש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e-I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פתיחת הצעה חדשה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e-I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מילוי טופס ההצעה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e-I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הסבר על </a:t>
            </a:r>
            <a:r>
              <a:rPr lang="he-I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הטאבים</a:t>
            </a:r>
            <a:r>
              <a:rPr lang="he-I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 (לשוניות) וחוקיות עסקית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e-I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הפקת דו"ח הצעה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e-I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שליחת ההצעה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e-I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פתיחת פניית </a:t>
            </a:r>
            <a:r>
              <a:rPr lang="he-IL" sz="2800">
                <a:latin typeface="Calibri Light" panose="020F0302020204030204" pitchFamily="34" charset="0"/>
                <a:cs typeface="Calibri Light" panose="020F0302020204030204" pitchFamily="34" charset="0"/>
              </a:rPr>
              <a:t>שירות (למרכז </a:t>
            </a:r>
            <a:r>
              <a:rPr lang="he-I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פעילות)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408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1BAECF-6B9F-6056-8EBC-5BFE973E97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3000"/>
          </a:blip>
          <a:srcRect b="16937"/>
          <a:stretch/>
        </p:blipFill>
        <p:spPr>
          <a:xfrm>
            <a:off x="-1" y="10165"/>
            <a:ext cx="12184773" cy="6867075"/>
          </a:xfrm>
          <a:prstGeom prst="rect">
            <a:avLst/>
          </a:prstGeom>
        </p:spPr>
      </p:pic>
      <p:grpSp>
        <p:nvGrpSpPr>
          <p:cNvPr id="108" name="Google Shape;108;p2"/>
          <p:cNvGrpSpPr/>
          <p:nvPr/>
        </p:nvGrpSpPr>
        <p:grpSpPr>
          <a:xfrm>
            <a:off x="0" y="6065038"/>
            <a:ext cx="12192000" cy="812202"/>
            <a:chOff x="0" y="6045799"/>
            <a:chExt cx="12192000" cy="812202"/>
          </a:xfrm>
        </p:grpSpPr>
        <p:pic>
          <p:nvPicPr>
            <p:cNvPr id="109" name="Google Shape;109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045799"/>
              <a:ext cx="12192000" cy="812202"/>
            </a:xfrm>
            <a:prstGeom prst="rect">
              <a:avLst/>
            </a:prstGeom>
            <a:noFill/>
            <a:ln>
              <a:noFill/>
            </a:ln>
            <a:effectLst>
              <a:outerShdw blurRad="139700" dist="50800" dir="2280000" algn="ctr" rotWithShape="0">
                <a:srgbClr val="000000">
                  <a:alpha val="41568"/>
                </a:srgbClr>
              </a:outerShdw>
            </a:effectLst>
          </p:spPr>
        </p:pic>
        <p:pic>
          <p:nvPicPr>
            <p:cNvPr id="110" name="Google Shape;11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4170" y="6146291"/>
              <a:ext cx="2225046" cy="6112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2A84D231-AA74-436F-9651-00D5735AE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4144" y="207818"/>
            <a:ext cx="9029417" cy="872838"/>
          </a:xfrm>
          <a:prstGeom prst="roundRect">
            <a:avLst/>
          </a:prstGeom>
          <a:solidFill>
            <a:srgbClr val="000066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e-IL" sz="5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טופס פתיחת הצעה</a:t>
            </a:r>
            <a:endParaRPr lang="en-US" sz="5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id="{2A84D231-AA74-436F-9651-00D5735AE749}"/>
              </a:ext>
            </a:extLst>
          </p:cNvPr>
          <p:cNvSpPr txBox="1">
            <a:spLocks/>
          </p:cNvSpPr>
          <p:nvPr/>
        </p:nvSpPr>
        <p:spPr>
          <a:xfrm>
            <a:off x="7024255" y="1457498"/>
            <a:ext cx="4310635" cy="4899225"/>
          </a:xfrm>
          <a:prstGeom prst="roundRect">
            <a:avLst/>
          </a:prstGeom>
          <a:noFill/>
        </p:spPr>
        <p:txBody>
          <a:bodyPr vert="horz" lIns="91440" tIns="45720" rIns="91440" bIns="45720" rtlCol="1">
            <a:normAutofit fontScale="85000" lnSpcReduction="2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נפתח טופס הצעה חדשה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e-IL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יש להזין שדות חובה מסומנים עם </a:t>
            </a:r>
            <a:r>
              <a:rPr lang="he-IL" sz="4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en-US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יש לסמן</a:t>
            </a:r>
            <a:br>
              <a:rPr lang="en-US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he-IL" sz="4000" dirty="0">
              <a:solidFill>
                <a:srgbClr val="0000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he-IL" sz="4000" dirty="0">
              <a:solidFill>
                <a:srgbClr val="0000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he-IL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וללחוץ על לחצן</a:t>
            </a:r>
            <a:br>
              <a:rPr lang="en-US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בתחתית הדף</a:t>
            </a:r>
            <a:endParaRPr lang="en-US" dirty="0">
              <a:solidFill>
                <a:srgbClr val="0000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5938" y="5098213"/>
            <a:ext cx="876300" cy="352425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177" y="1194232"/>
            <a:ext cx="6375919" cy="5425756"/>
          </a:xfrm>
          <a:prstGeom prst="rect">
            <a:avLst/>
          </a:prstGeom>
        </p:spPr>
      </p:pic>
      <p:cxnSp>
        <p:nvCxnSpPr>
          <p:cNvPr id="12" name="מחבר חץ ישר 11"/>
          <p:cNvCxnSpPr/>
          <p:nvPr/>
        </p:nvCxnSpPr>
        <p:spPr>
          <a:xfrm>
            <a:off x="396511" y="5517880"/>
            <a:ext cx="638893" cy="6809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תמונה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7749" y="4195984"/>
            <a:ext cx="4213396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06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1BAECF-6B9F-6056-8EBC-5BFE973E97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3000"/>
          </a:blip>
          <a:srcRect b="16937"/>
          <a:stretch/>
        </p:blipFill>
        <p:spPr>
          <a:xfrm>
            <a:off x="-1" y="10165"/>
            <a:ext cx="12184773" cy="6867075"/>
          </a:xfrm>
          <a:prstGeom prst="rect">
            <a:avLst/>
          </a:prstGeom>
        </p:spPr>
      </p:pic>
      <p:grpSp>
        <p:nvGrpSpPr>
          <p:cNvPr id="108" name="Google Shape;108;p2"/>
          <p:cNvGrpSpPr/>
          <p:nvPr/>
        </p:nvGrpSpPr>
        <p:grpSpPr>
          <a:xfrm>
            <a:off x="0" y="6065038"/>
            <a:ext cx="12192000" cy="812202"/>
            <a:chOff x="0" y="6045799"/>
            <a:chExt cx="12192000" cy="812202"/>
          </a:xfrm>
        </p:grpSpPr>
        <p:pic>
          <p:nvPicPr>
            <p:cNvPr id="109" name="Google Shape;109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045799"/>
              <a:ext cx="12192000" cy="812202"/>
            </a:xfrm>
            <a:prstGeom prst="rect">
              <a:avLst/>
            </a:prstGeom>
            <a:noFill/>
            <a:ln>
              <a:noFill/>
            </a:ln>
            <a:effectLst>
              <a:outerShdw blurRad="139700" dist="50800" dir="2280000" algn="ctr" rotWithShape="0">
                <a:srgbClr val="000000">
                  <a:alpha val="41568"/>
                </a:srgbClr>
              </a:outerShdw>
            </a:effectLst>
          </p:spPr>
        </p:pic>
        <p:pic>
          <p:nvPicPr>
            <p:cNvPr id="110" name="Google Shape;11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4170" y="6146291"/>
              <a:ext cx="2225046" cy="6112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2A84D231-AA74-436F-9651-00D5735AE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4144" y="207818"/>
            <a:ext cx="9029417" cy="872838"/>
          </a:xfrm>
          <a:prstGeom prst="roundRect">
            <a:avLst/>
          </a:prstGeom>
          <a:solidFill>
            <a:srgbClr val="000066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e-IL" sz="5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הקצה אוטו' של מס' הצעה</a:t>
            </a:r>
            <a:endParaRPr lang="en-US" sz="5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id="{2A84D231-AA74-436F-9651-00D5735AE749}"/>
              </a:ext>
            </a:extLst>
          </p:cNvPr>
          <p:cNvSpPr txBox="1">
            <a:spLocks/>
          </p:cNvSpPr>
          <p:nvPr/>
        </p:nvSpPr>
        <p:spPr>
          <a:xfrm>
            <a:off x="7591061" y="1467085"/>
            <a:ext cx="4310635" cy="4899225"/>
          </a:xfrm>
          <a:prstGeom prst="roundRect">
            <a:avLst/>
          </a:prstGeom>
          <a:noFill/>
        </p:spPr>
        <p:txBody>
          <a:bodyPr vert="horz" lIns="91440" tIns="45720" rIns="91440" bIns="45720" rtlCol="1">
            <a:normAutofit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המערכת מקצה אוטו' מספר להצעה</a:t>
            </a:r>
            <a:br>
              <a:rPr lang="en-US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he-IL" sz="4000" dirty="0">
              <a:solidFill>
                <a:srgbClr val="0000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he-IL" sz="4000" dirty="0">
              <a:solidFill>
                <a:srgbClr val="0000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he-IL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יש לבדוק את המידע בטופס וללחוץ על לחצן</a:t>
            </a:r>
            <a:br>
              <a:rPr lang="en-US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בתחתית הדף</a:t>
            </a:r>
            <a:endParaRPr lang="en-US" dirty="0">
              <a:solidFill>
                <a:srgbClr val="0000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2" name="מחבר חץ ישר 11"/>
          <p:cNvCxnSpPr/>
          <p:nvPr/>
        </p:nvCxnSpPr>
        <p:spPr>
          <a:xfrm>
            <a:off x="396511" y="5517880"/>
            <a:ext cx="638893" cy="6809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תמונה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947" y="1355378"/>
            <a:ext cx="7353560" cy="5122637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9529" y="4912821"/>
            <a:ext cx="828675" cy="457200"/>
          </a:xfrm>
          <a:prstGeom prst="rect">
            <a:avLst/>
          </a:prstGeom>
        </p:spPr>
      </p:pic>
      <p:sp>
        <p:nvSpPr>
          <p:cNvPr id="6" name="אליפסה 5"/>
          <p:cNvSpPr/>
          <p:nvPr/>
        </p:nvSpPr>
        <p:spPr>
          <a:xfrm>
            <a:off x="5893725" y="1305235"/>
            <a:ext cx="1655128" cy="615005"/>
          </a:xfrm>
          <a:prstGeom prst="ellipse">
            <a:avLst/>
          </a:prstGeom>
          <a:noFill/>
          <a:ln>
            <a:solidFill>
              <a:srgbClr val="F930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5" name="מחבר חץ ישר 14"/>
          <p:cNvCxnSpPr/>
          <p:nvPr/>
        </p:nvCxnSpPr>
        <p:spPr>
          <a:xfrm>
            <a:off x="216942" y="5748674"/>
            <a:ext cx="696613" cy="4331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734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1BAECF-6B9F-6056-8EBC-5BFE973E97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3000"/>
          </a:blip>
          <a:srcRect b="16937"/>
          <a:stretch/>
        </p:blipFill>
        <p:spPr>
          <a:xfrm>
            <a:off x="-1" y="10165"/>
            <a:ext cx="12184773" cy="6867075"/>
          </a:xfrm>
          <a:prstGeom prst="rect">
            <a:avLst/>
          </a:prstGeom>
        </p:spPr>
      </p:pic>
      <p:grpSp>
        <p:nvGrpSpPr>
          <p:cNvPr id="108" name="Google Shape;108;p2"/>
          <p:cNvGrpSpPr/>
          <p:nvPr/>
        </p:nvGrpSpPr>
        <p:grpSpPr>
          <a:xfrm>
            <a:off x="0" y="6065038"/>
            <a:ext cx="12192000" cy="812202"/>
            <a:chOff x="0" y="6045799"/>
            <a:chExt cx="12192000" cy="812202"/>
          </a:xfrm>
        </p:grpSpPr>
        <p:pic>
          <p:nvPicPr>
            <p:cNvPr id="109" name="Google Shape;109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045799"/>
              <a:ext cx="12192000" cy="812202"/>
            </a:xfrm>
            <a:prstGeom prst="rect">
              <a:avLst/>
            </a:prstGeom>
            <a:noFill/>
            <a:ln>
              <a:noFill/>
            </a:ln>
            <a:effectLst>
              <a:outerShdw blurRad="139700" dist="50800" dir="2280000" algn="ctr" rotWithShape="0">
                <a:srgbClr val="000000">
                  <a:alpha val="41568"/>
                </a:srgbClr>
              </a:outerShdw>
            </a:effectLst>
          </p:spPr>
        </p:pic>
        <p:pic>
          <p:nvPicPr>
            <p:cNvPr id="110" name="Google Shape;11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4170" y="6146291"/>
              <a:ext cx="2225046" cy="6112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2A84D231-AA74-436F-9651-00D5735AE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4144" y="207818"/>
            <a:ext cx="9029417" cy="872838"/>
          </a:xfrm>
          <a:prstGeom prst="roundRect">
            <a:avLst/>
          </a:prstGeom>
          <a:solidFill>
            <a:srgbClr val="000066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e-IL" sz="5400" b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טאב</a:t>
            </a:r>
            <a:r>
              <a:rPr lang="he-IL" sz="5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(לשונית) נתוני המחקר</a:t>
            </a:r>
            <a:endParaRPr lang="en-US" sz="5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id="{2A84D231-AA74-436F-9651-00D5735AE749}"/>
              </a:ext>
            </a:extLst>
          </p:cNvPr>
          <p:cNvSpPr txBox="1">
            <a:spLocks/>
          </p:cNvSpPr>
          <p:nvPr/>
        </p:nvSpPr>
        <p:spPr>
          <a:xfrm>
            <a:off x="7591061" y="1467085"/>
            <a:ext cx="4310635" cy="4899225"/>
          </a:xfrm>
          <a:prstGeom prst="roundRect">
            <a:avLst/>
          </a:prstGeom>
          <a:noFill/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יש להזין את נתוני המחקר וללחוץ על לחצן</a:t>
            </a:r>
            <a:br>
              <a:rPr lang="en-US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בתחתית הדף או לנווט באמצעות סרגל הלשוניות </a:t>
            </a:r>
            <a:endParaRPr lang="en-US" dirty="0">
              <a:solidFill>
                <a:srgbClr val="0000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6378" y="2887047"/>
            <a:ext cx="828675" cy="457200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1337" y="5043242"/>
            <a:ext cx="4261898" cy="97155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42" y="1080656"/>
            <a:ext cx="7235622" cy="549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1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1BAECF-6B9F-6056-8EBC-5BFE973E97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3000"/>
          </a:blip>
          <a:srcRect b="16937"/>
          <a:stretch/>
        </p:blipFill>
        <p:spPr>
          <a:xfrm>
            <a:off x="-1" y="10165"/>
            <a:ext cx="12184773" cy="6867075"/>
          </a:xfrm>
          <a:prstGeom prst="rect">
            <a:avLst/>
          </a:prstGeom>
        </p:spPr>
      </p:pic>
      <p:grpSp>
        <p:nvGrpSpPr>
          <p:cNvPr id="108" name="Google Shape;108;p2"/>
          <p:cNvGrpSpPr/>
          <p:nvPr/>
        </p:nvGrpSpPr>
        <p:grpSpPr>
          <a:xfrm>
            <a:off x="0" y="6065038"/>
            <a:ext cx="12192000" cy="812202"/>
            <a:chOff x="0" y="6045799"/>
            <a:chExt cx="12192000" cy="812202"/>
          </a:xfrm>
        </p:grpSpPr>
        <p:pic>
          <p:nvPicPr>
            <p:cNvPr id="109" name="Google Shape;109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045799"/>
              <a:ext cx="12192000" cy="812202"/>
            </a:xfrm>
            <a:prstGeom prst="rect">
              <a:avLst/>
            </a:prstGeom>
            <a:noFill/>
            <a:ln>
              <a:noFill/>
            </a:ln>
            <a:effectLst>
              <a:outerShdw blurRad="139700" dist="50800" dir="2280000" algn="ctr" rotWithShape="0">
                <a:srgbClr val="000000">
                  <a:alpha val="41568"/>
                </a:srgbClr>
              </a:outerShdw>
            </a:effectLst>
          </p:spPr>
        </p:pic>
        <p:pic>
          <p:nvPicPr>
            <p:cNvPr id="110" name="Google Shape;11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4170" y="6146291"/>
              <a:ext cx="2225046" cy="6112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2A84D231-AA74-436F-9651-00D5735AE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4144" y="207818"/>
            <a:ext cx="9029417" cy="872838"/>
          </a:xfrm>
          <a:prstGeom prst="roundRect">
            <a:avLst/>
          </a:prstGeom>
          <a:solidFill>
            <a:srgbClr val="000066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e-IL" sz="5400" b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טאב</a:t>
            </a:r>
            <a:r>
              <a:rPr lang="he-IL" sz="5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צוות המחקר</a:t>
            </a:r>
            <a:endParaRPr lang="en-US" sz="5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id="{2A84D231-AA74-436F-9651-00D5735AE749}"/>
              </a:ext>
            </a:extLst>
          </p:cNvPr>
          <p:cNvSpPr txBox="1">
            <a:spLocks/>
          </p:cNvSpPr>
          <p:nvPr/>
        </p:nvSpPr>
        <p:spPr>
          <a:xfrm>
            <a:off x="7591061" y="1467085"/>
            <a:ext cx="4310635" cy="4899225"/>
          </a:xfrm>
          <a:prstGeom prst="roundRect">
            <a:avLst/>
          </a:prstGeom>
          <a:noFill/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יש להזין נתוני חוקרים ראשיים</a:t>
            </a:r>
            <a:br>
              <a:rPr lang="en-US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ונתוני שאר הצוות באמצעות כפתור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e-IL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על מנת להוסיף שורות</a:t>
            </a:r>
            <a:endParaRPr lang="en-US" dirty="0">
              <a:solidFill>
                <a:srgbClr val="0000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376" y="1130902"/>
            <a:ext cx="6981667" cy="5595508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68270" y="4127962"/>
            <a:ext cx="800100" cy="381000"/>
          </a:xfrm>
          <a:prstGeom prst="rect">
            <a:avLst/>
          </a:prstGeom>
        </p:spPr>
      </p:pic>
      <p:cxnSp>
        <p:nvCxnSpPr>
          <p:cNvPr id="13" name="מחבר חץ ישר 12"/>
          <p:cNvCxnSpPr/>
          <p:nvPr/>
        </p:nvCxnSpPr>
        <p:spPr>
          <a:xfrm>
            <a:off x="224170" y="2821029"/>
            <a:ext cx="696613" cy="4331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חץ ישר 13"/>
          <p:cNvCxnSpPr/>
          <p:nvPr/>
        </p:nvCxnSpPr>
        <p:spPr>
          <a:xfrm>
            <a:off x="281375" y="4727729"/>
            <a:ext cx="696613" cy="4331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091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1BAECF-6B9F-6056-8EBC-5BFE973E97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3000"/>
          </a:blip>
          <a:srcRect b="16937"/>
          <a:stretch/>
        </p:blipFill>
        <p:spPr>
          <a:xfrm>
            <a:off x="-1" y="10165"/>
            <a:ext cx="12184773" cy="6867075"/>
          </a:xfrm>
          <a:prstGeom prst="rect">
            <a:avLst/>
          </a:prstGeom>
        </p:spPr>
      </p:pic>
      <p:grpSp>
        <p:nvGrpSpPr>
          <p:cNvPr id="108" name="Google Shape;108;p2"/>
          <p:cNvGrpSpPr/>
          <p:nvPr/>
        </p:nvGrpSpPr>
        <p:grpSpPr>
          <a:xfrm>
            <a:off x="0" y="6065038"/>
            <a:ext cx="12192000" cy="812202"/>
            <a:chOff x="0" y="6045799"/>
            <a:chExt cx="12192000" cy="812202"/>
          </a:xfrm>
        </p:grpSpPr>
        <p:pic>
          <p:nvPicPr>
            <p:cNvPr id="109" name="Google Shape;109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045799"/>
              <a:ext cx="12192000" cy="812202"/>
            </a:xfrm>
            <a:prstGeom prst="rect">
              <a:avLst/>
            </a:prstGeom>
            <a:noFill/>
            <a:ln>
              <a:noFill/>
            </a:ln>
            <a:effectLst>
              <a:outerShdw blurRad="139700" dist="50800" dir="2280000" algn="ctr" rotWithShape="0">
                <a:srgbClr val="000000">
                  <a:alpha val="41568"/>
                </a:srgbClr>
              </a:outerShdw>
            </a:effectLst>
          </p:spPr>
        </p:pic>
        <p:pic>
          <p:nvPicPr>
            <p:cNvPr id="110" name="Google Shape;11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4170" y="6146291"/>
              <a:ext cx="2225046" cy="61121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50" name="תמונה 3" descr="image0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79" y="1098278"/>
            <a:ext cx="11353211" cy="506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2A84D231-AA74-436F-9651-00D5735AE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4144" y="207818"/>
            <a:ext cx="9029417" cy="872838"/>
          </a:xfrm>
          <a:prstGeom prst="roundRect">
            <a:avLst/>
          </a:prstGeom>
          <a:solidFill>
            <a:srgbClr val="000066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e-IL" sz="5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תצוגת צוות המחקר</a:t>
            </a:r>
            <a:endParaRPr lang="en-US" sz="5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6" name="מחבר חץ ישר 15"/>
          <p:cNvCxnSpPr/>
          <p:nvPr/>
        </p:nvCxnSpPr>
        <p:spPr>
          <a:xfrm>
            <a:off x="706582" y="2078182"/>
            <a:ext cx="540469" cy="5533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583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1BAECF-6B9F-6056-8EBC-5BFE973E97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3000"/>
          </a:blip>
          <a:srcRect b="16937"/>
          <a:stretch/>
        </p:blipFill>
        <p:spPr>
          <a:xfrm>
            <a:off x="-1" y="10165"/>
            <a:ext cx="12184773" cy="6867075"/>
          </a:xfrm>
          <a:prstGeom prst="rect">
            <a:avLst/>
          </a:prstGeom>
        </p:spPr>
      </p:pic>
      <p:grpSp>
        <p:nvGrpSpPr>
          <p:cNvPr id="108" name="Google Shape;108;p2"/>
          <p:cNvGrpSpPr/>
          <p:nvPr/>
        </p:nvGrpSpPr>
        <p:grpSpPr>
          <a:xfrm>
            <a:off x="0" y="6065038"/>
            <a:ext cx="12192000" cy="812202"/>
            <a:chOff x="0" y="6045799"/>
            <a:chExt cx="12192000" cy="812202"/>
          </a:xfrm>
        </p:grpSpPr>
        <p:pic>
          <p:nvPicPr>
            <p:cNvPr id="109" name="Google Shape;109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045799"/>
              <a:ext cx="12192000" cy="812202"/>
            </a:xfrm>
            <a:prstGeom prst="rect">
              <a:avLst/>
            </a:prstGeom>
            <a:noFill/>
            <a:ln>
              <a:noFill/>
            </a:ln>
            <a:effectLst>
              <a:outerShdw blurRad="139700" dist="50800" dir="2280000" algn="ctr" rotWithShape="0">
                <a:srgbClr val="000000">
                  <a:alpha val="41568"/>
                </a:srgbClr>
              </a:outerShdw>
            </a:effectLst>
          </p:spPr>
        </p:pic>
        <p:pic>
          <p:nvPicPr>
            <p:cNvPr id="110" name="Google Shape;11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4170" y="6146291"/>
              <a:ext cx="2225046" cy="6112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2A84D231-AA74-436F-9651-00D5735AE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4144" y="207818"/>
            <a:ext cx="9029417" cy="872838"/>
          </a:xfrm>
          <a:prstGeom prst="roundRect">
            <a:avLst/>
          </a:prstGeom>
          <a:solidFill>
            <a:srgbClr val="000066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e-IL" sz="5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טופס הזנת פרטי צוות המחקר</a:t>
            </a:r>
            <a:endParaRPr lang="en-US" sz="5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074" name="תמונה 4" descr="image0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566" y="1350925"/>
            <a:ext cx="6378434" cy="4976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תמונה 4" descr="image0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966" y="1503325"/>
            <a:ext cx="6378434" cy="4976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932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1BAECF-6B9F-6056-8EBC-5BFE973E97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3000"/>
          </a:blip>
          <a:srcRect b="16937"/>
          <a:stretch/>
        </p:blipFill>
        <p:spPr>
          <a:xfrm>
            <a:off x="67731" y="1086058"/>
            <a:ext cx="12184773" cy="6867075"/>
          </a:xfrm>
          <a:prstGeom prst="rect">
            <a:avLst/>
          </a:prstGeom>
        </p:spPr>
      </p:pic>
      <p:grpSp>
        <p:nvGrpSpPr>
          <p:cNvPr id="108" name="Google Shape;108;p2"/>
          <p:cNvGrpSpPr/>
          <p:nvPr/>
        </p:nvGrpSpPr>
        <p:grpSpPr>
          <a:xfrm>
            <a:off x="0" y="6065038"/>
            <a:ext cx="12192000" cy="812202"/>
            <a:chOff x="0" y="6045799"/>
            <a:chExt cx="12192000" cy="812202"/>
          </a:xfrm>
        </p:grpSpPr>
        <p:pic>
          <p:nvPicPr>
            <p:cNvPr id="109" name="Google Shape;109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045799"/>
              <a:ext cx="12192000" cy="812202"/>
            </a:xfrm>
            <a:prstGeom prst="rect">
              <a:avLst/>
            </a:prstGeom>
            <a:noFill/>
            <a:ln>
              <a:noFill/>
            </a:ln>
            <a:effectLst>
              <a:outerShdw blurRad="139700" dist="50800" dir="2280000" algn="ctr" rotWithShape="0">
                <a:srgbClr val="000000">
                  <a:alpha val="41568"/>
                </a:srgbClr>
              </a:outerShdw>
            </a:effectLst>
          </p:spPr>
        </p:pic>
        <p:pic>
          <p:nvPicPr>
            <p:cNvPr id="110" name="Google Shape;11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4170" y="6146291"/>
              <a:ext cx="2225046" cy="6112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2A84D231-AA74-436F-9651-00D5735AE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4144" y="207818"/>
            <a:ext cx="9029417" cy="872838"/>
          </a:xfrm>
          <a:prstGeom prst="roundRect">
            <a:avLst/>
          </a:prstGeom>
          <a:solidFill>
            <a:srgbClr val="000066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e-IL" sz="5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תנאי ביצוע בקול קורא</a:t>
            </a:r>
            <a:endParaRPr lang="en-US" sz="5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26" name="תמונה 2" descr="image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" y="1278075"/>
            <a:ext cx="12006263" cy="473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631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1BAECF-6B9F-6056-8EBC-5BFE973E97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3000"/>
          </a:blip>
          <a:srcRect b="16937"/>
          <a:stretch/>
        </p:blipFill>
        <p:spPr>
          <a:xfrm>
            <a:off x="-1" y="10165"/>
            <a:ext cx="12184773" cy="6867075"/>
          </a:xfrm>
          <a:prstGeom prst="rect">
            <a:avLst/>
          </a:prstGeom>
        </p:spPr>
      </p:pic>
      <p:grpSp>
        <p:nvGrpSpPr>
          <p:cNvPr id="108" name="Google Shape;108;p2"/>
          <p:cNvGrpSpPr/>
          <p:nvPr/>
        </p:nvGrpSpPr>
        <p:grpSpPr>
          <a:xfrm>
            <a:off x="0" y="6065038"/>
            <a:ext cx="12192000" cy="812202"/>
            <a:chOff x="0" y="6045799"/>
            <a:chExt cx="12192000" cy="812202"/>
          </a:xfrm>
        </p:grpSpPr>
        <p:pic>
          <p:nvPicPr>
            <p:cNvPr id="109" name="Google Shape;109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045799"/>
              <a:ext cx="12192000" cy="812202"/>
            </a:xfrm>
            <a:prstGeom prst="rect">
              <a:avLst/>
            </a:prstGeom>
            <a:noFill/>
            <a:ln>
              <a:noFill/>
            </a:ln>
            <a:effectLst>
              <a:outerShdw blurRad="139700" dist="50800" dir="2280000" algn="ctr" rotWithShape="0">
                <a:srgbClr val="000000">
                  <a:alpha val="41568"/>
                </a:srgbClr>
              </a:outerShdw>
            </a:effectLst>
          </p:spPr>
        </p:pic>
        <p:pic>
          <p:nvPicPr>
            <p:cNvPr id="110" name="Google Shape;11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4170" y="6146291"/>
              <a:ext cx="2225046" cy="6112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2A84D231-AA74-436F-9651-00D5735AE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4144" y="207818"/>
            <a:ext cx="9029417" cy="872838"/>
          </a:xfrm>
          <a:prstGeom prst="roundRect">
            <a:avLst/>
          </a:prstGeom>
          <a:solidFill>
            <a:srgbClr val="000066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e-IL" sz="5400" b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טאב</a:t>
            </a:r>
            <a:r>
              <a:rPr lang="he-IL" sz="5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בקשת תקציב</a:t>
            </a:r>
            <a:endParaRPr lang="en-US" sz="5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098" name="תמונה 6" descr="image0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" y="1128680"/>
            <a:ext cx="6636068" cy="564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מחבר חץ ישר 10"/>
          <p:cNvCxnSpPr/>
          <p:nvPr/>
        </p:nvCxnSpPr>
        <p:spPr>
          <a:xfrm>
            <a:off x="282634" y="3676047"/>
            <a:ext cx="540469" cy="5533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/>
          <p:cNvCxnSpPr/>
          <p:nvPr/>
        </p:nvCxnSpPr>
        <p:spPr>
          <a:xfrm>
            <a:off x="282633" y="5184796"/>
            <a:ext cx="540469" cy="5533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מציין מיקום תוכן 2">
            <a:extLst>
              <a:ext uri="{FF2B5EF4-FFF2-40B4-BE49-F238E27FC236}">
                <a16:creationId xmlns:a16="http://schemas.microsoft.com/office/drawing/2014/main" id="{2A84D231-AA74-436F-9651-00D5735AE749}"/>
              </a:ext>
            </a:extLst>
          </p:cNvPr>
          <p:cNvSpPr txBox="1">
            <a:spLocks/>
          </p:cNvSpPr>
          <p:nvPr/>
        </p:nvSpPr>
        <p:spPr>
          <a:xfrm>
            <a:off x="7591061" y="1475398"/>
            <a:ext cx="4310635" cy="4899225"/>
          </a:xfrm>
          <a:prstGeom prst="roundRect">
            <a:avLst/>
          </a:prstGeom>
          <a:noFill/>
        </p:spPr>
        <p:txBody>
          <a:bodyPr vert="horz" lIns="91440" tIns="45720" rIns="91440" bIns="45720" rtlCol="1">
            <a:normAutofit fontScale="92500" lnSpcReduction="2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יש להזין (לפי הצורך) סעיפים תקציביים לפרוייקט:</a:t>
            </a:r>
          </a:p>
          <a:p>
            <a:pPr>
              <a:buFontTx/>
              <a:buChar char="-"/>
            </a:pPr>
            <a:r>
              <a:rPr lang="he-IL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שכר</a:t>
            </a:r>
          </a:p>
          <a:p>
            <a:pPr>
              <a:buFontTx/>
              <a:buChar char="-"/>
            </a:pPr>
            <a:r>
              <a:rPr lang="he-IL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ציוד קבוע</a:t>
            </a:r>
          </a:p>
          <a:p>
            <a:pPr>
              <a:buFontTx/>
              <a:buChar char="-"/>
            </a:pPr>
            <a:r>
              <a:rPr lang="he-IL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ציוד קבוע </a:t>
            </a:r>
            <a:r>
              <a:rPr lang="he-IL" sz="4000" dirty="0" err="1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יעודי</a:t>
            </a:r>
            <a:endParaRPr lang="he-IL" sz="4000" dirty="0">
              <a:solidFill>
                <a:srgbClr val="0000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Tx/>
              <a:buChar char="-"/>
            </a:pPr>
            <a:r>
              <a:rPr lang="he-IL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מחשבים</a:t>
            </a:r>
          </a:p>
          <a:p>
            <a:pPr>
              <a:buFontTx/>
              <a:buChar char="-"/>
            </a:pPr>
            <a:r>
              <a:rPr lang="he-IL" sz="4000" dirty="0" err="1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מיחשוב</a:t>
            </a:r>
            <a:r>
              <a:rPr lang="he-IL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4000" dirty="0" err="1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יעודי</a:t>
            </a:r>
            <a:endParaRPr lang="he-IL" sz="4000" dirty="0">
              <a:solidFill>
                <a:srgbClr val="0000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Tx/>
              <a:buChar char="-"/>
            </a:pPr>
            <a:r>
              <a:rPr lang="he-IL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שונות</a:t>
            </a:r>
          </a:p>
          <a:p>
            <a:pPr>
              <a:buFontTx/>
              <a:buChar char="-"/>
            </a:pPr>
            <a:endParaRPr lang="he-IL" sz="4000" dirty="0">
              <a:solidFill>
                <a:srgbClr val="0000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Tx/>
              <a:buChar char="-"/>
            </a:pPr>
            <a:endParaRPr lang="en-US" dirty="0">
              <a:solidFill>
                <a:srgbClr val="0000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AutoShape 6" descr="הורד קובץ אקסל">
            <a:hlinkClick r:id="rId7" tooltip="הורד"/>
          </p:cNvPr>
          <p:cNvSpPr>
            <a:spLocks noChangeAspect="1" noChangeArrowheads="1"/>
          </p:cNvSpPr>
          <p:nvPr/>
        </p:nvSpPr>
        <p:spPr bwMode="auto">
          <a:xfrm>
            <a:off x="106363" y="-12027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AutoShape 8" descr="הורד קובץ אקסל">
            <a:hlinkClick r:id="rId7" tooltip="הורד"/>
          </p:cNvPr>
          <p:cNvSpPr>
            <a:spLocks noChangeAspect="1" noChangeArrowheads="1"/>
          </p:cNvSpPr>
          <p:nvPr/>
        </p:nvSpPr>
        <p:spPr bwMode="auto">
          <a:xfrm>
            <a:off x="258763" y="238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3704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2"/>
          <p:cNvGrpSpPr/>
          <p:nvPr/>
        </p:nvGrpSpPr>
        <p:grpSpPr>
          <a:xfrm>
            <a:off x="0" y="6065038"/>
            <a:ext cx="12192000" cy="812202"/>
            <a:chOff x="0" y="6045799"/>
            <a:chExt cx="12192000" cy="812202"/>
          </a:xfrm>
        </p:grpSpPr>
        <p:pic>
          <p:nvPicPr>
            <p:cNvPr id="109" name="Google Shape;109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045799"/>
              <a:ext cx="12192000" cy="812202"/>
            </a:xfrm>
            <a:prstGeom prst="rect">
              <a:avLst/>
            </a:prstGeom>
            <a:noFill/>
            <a:ln>
              <a:noFill/>
            </a:ln>
            <a:effectLst>
              <a:outerShdw blurRad="139700" dist="50800" dir="2280000" algn="ctr" rotWithShape="0">
                <a:srgbClr val="000000">
                  <a:alpha val="41568"/>
                </a:srgbClr>
              </a:outerShdw>
            </a:effectLst>
          </p:spPr>
        </p:pic>
        <p:pic>
          <p:nvPicPr>
            <p:cNvPr id="110" name="Google Shape;110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24170" y="6146291"/>
              <a:ext cx="2225046" cy="6112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2A84D231-AA74-436F-9651-00D5735AE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4144" y="207818"/>
            <a:ext cx="9029417" cy="872838"/>
          </a:xfrm>
          <a:prstGeom prst="roundRect">
            <a:avLst/>
          </a:prstGeom>
          <a:solidFill>
            <a:srgbClr val="000066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e-IL" sz="5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טופס הזנת סעיף תקציבי</a:t>
            </a:r>
            <a:endParaRPr lang="en-US" sz="5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6354" y="1278309"/>
            <a:ext cx="5707207" cy="5187787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65" y="1322001"/>
            <a:ext cx="6141425" cy="51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62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1BAECF-6B9F-6056-8EBC-5BFE973E97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3000"/>
          </a:blip>
          <a:srcRect b="16937"/>
          <a:stretch/>
        </p:blipFill>
        <p:spPr>
          <a:xfrm>
            <a:off x="-1" y="10165"/>
            <a:ext cx="12184773" cy="6867075"/>
          </a:xfrm>
          <a:prstGeom prst="rect">
            <a:avLst/>
          </a:prstGeom>
        </p:spPr>
      </p:pic>
      <p:grpSp>
        <p:nvGrpSpPr>
          <p:cNvPr id="108" name="Google Shape;108;p2"/>
          <p:cNvGrpSpPr/>
          <p:nvPr/>
        </p:nvGrpSpPr>
        <p:grpSpPr>
          <a:xfrm>
            <a:off x="0" y="6065038"/>
            <a:ext cx="12192000" cy="812202"/>
            <a:chOff x="0" y="6045799"/>
            <a:chExt cx="12192000" cy="812202"/>
          </a:xfrm>
        </p:grpSpPr>
        <p:pic>
          <p:nvPicPr>
            <p:cNvPr id="109" name="Google Shape;109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045799"/>
              <a:ext cx="12192000" cy="812202"/>
            </a:xfrm>
            <a:prstGeom prst="rect">
              <a:avLst/>
            </a:prstGeom>
            <a:noFill/>
            <a:ln>
              <a:noFill/>
            </a:ln>
            <a:effectLst>
              <a:outerShdw blurRad="139700" dist="50800" dir="2280000" algn="ctr" rotWithShape="0">
                <a:srgbClr val="000000">
                  <a:alpha val="41568"/>
                </a:srgbClr>
              </a:outerShdw>
            </a:effectLst>
          </p:spPr>
        </p:pic>
        <p:pic>
          <p:nvPicPr>
            <p:cNvPr id="110" name="Google Shape;11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4170" y="6146291"/>
              <a:ext cx="2225046" cy="6112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2A84D231-AA74-436F-9651-00D5735AE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4144" y="207818"/>
            <a:ext cx="9029417" cy="872838"/>
          </a:xfrm>
          <a:prstGeom prst="roundRect">
            <a:avLst/>
          </a:prstGeom>
          <a:solidFill>
            <a:srgbClr val="000066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e-IL" sz="5400" b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טאב</a:t>
            </a:r>
            <a:r>
              <a:rPr lang="he-IL" sz="5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תמיכות נוספות</a:t>
            </a:r>
            <a:endParaRPr lang="en-US" sz="5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122" name="תמונה 7" descr="image00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144" y="1322106"/>
            <a:ext cx="7981951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מחבר חץ ישר 9"/>
          <p:cNvCxnSpPr/>
          <p:nvPr/>
        </p:nvCxnSpPr>
        <p:spPr>
          <a:xfrm>
            <a:off x="3125587" y="2760936"/>
            <a:ext cx="540469" cy="5533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473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1BAECF-6B9F-6056-8EBC-5BFE973E97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3000"/>
          </a:blip>
          <a:srcRect b="16937"/>
          <a:stretch/>
        </p:blipFill>
        <p:spPr>
          <a:xfrm>
            <a:off x="-1" y="10165"/>
            <a:ext cx="12184773" cy="6867075"/>
          </a:xfrm>
          <a:prstGeom prst="rect">
            <a:avLst/>
          </a:prstGeom>
        </p:spPr>
      </p:pic>
      <p:grpSp>
        <p:nvGrpSpPr>
          <p:cNvPr id="108" name="Google Shape;108;p2"/>
          <p:cNvGrpSpPr/>
          <p:nvPr/>
        </p:nvGrpSpPr>
        <p:grpSpPr>
          <a:xfrm>
            <a:off x="0" y="6065038"/>
            <a:ext cx="12192000" cy="812202"/>
            <a:chOff x="0" y="6045799"/>
            <a:chExt cx="12192000" cy="812202"/>
          </a:xfrm>
        </p:grpSpPr>
        <p:pic>
          <p:nvPicPr>
            <p:cNvPr id="109" name="Google Shape;109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045799"/>
              <a:ext cx="12192000" cy="812202"/>
            </a:xfrm>
            <a:prstGeom prst="rect">
              <a:avLst/>
            </a:prstGeom>
            <a:noFill/>
            <a:ln>
              <a:noFill/>
            </a:ln>
            <a:effectLst>
              <a:outerShdw blurRad="139700" dist="50800" dir="2280000" algn="ctr" rotWithShape="0">
                <a:srgbClr val="000000">
                  <a:alpha val="41568"/>
                </a:srgbClr>
              </a:outerShdw>
            </a:effectLst>
          </p:spPr>
        </p:pic>
        <p:pic>
          <p:nvPicPr>
            <p:cNvPr id="110" name="Google Shape;11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4170" y="6146291"/>
              <a:ext cx="2225046" cy="6112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2A84D231-AA74-436F-9651-00D5735AE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4144" y="207818"/>
            <a:ext cx="9029417" cy="872838"/>
          </a:xfrm>
          <a:prstGeom prst="roundRect">
            <a:avLst/>
          </a:prstGeom>
          <a:solidFill>
            <a:srgbClr val="000066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e-IL" sz="5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מדריך לפורטל</a:t>
            </a:r>
            <a:endParaRPr lang="en-US" sz="5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מציין מיקום תוכן 2">
            <a:extLst>
              <a:ext uri="{FF2B5EF4-FFF2-40B4-BE49-F238E27FC236}">
                <a16:creationId xmlns:a16="http://schemas.microsoft.com/office/drawing/2014/main" id="{2A84D231-AA74-436F-9651-00D5735AE749}"/>
              </a:ext>
            </a:extLst>
          </p:cNvPr>
          <p:cNvSpPr txBox="1">
            <a:spLocks/>
          </p:cNvSpPr>
          <p:nvPr/>
        </p:nvSpPr>
        <p:spPr>
          <a:xfrm>
            <a:off x="8277521" y="1457498"/>
            <a:ext cx="3786038" cy="4708032"/>
          </a:xfrm>
          <a:prstGeom prst="roundRect">
            <a:avLst/>
          </a:prstGeom>
          <a:noFill/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e-IL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ניתן להורדה בכתובת:</a:t>
            </a:r>
          </a:p>
          <a:p>
            <a:pPr marL="0" indent="0" algn="ctr">
              <a:buNone/>
            </a:pPr>
            <a:br>
              <a:rPr lang="en-US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6"/>
              </a:rPr>
              <a:t>https://www.gov.il/he/departments/policies/most_researchprocedures2016</a:t>
            </a:r>
            <a:endParaRPr lang="en-US" dirty="0">
              <a:solidFill>
                <a:srgbClr val="0000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9216" y="1143784"/>
            <a:ext cx="5180116" cy="326957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9216" y="3308467"/>
            <a:ext cx="5194486" cy="315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37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1BAECF-6B9F-6056-8EBC-5BFE973E97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3000"/>
          </a:blip>
          <a:srcRect b="16937"/>
          <a:stretch/>
        </p:blipFill>
        <p:spPr>
          <a:xfrm>
            <a:off x="-1" y="10165"/>
            <a:ext cx="12184773" cy="6867075"/>
          </a:xfrm>
          <a:prstGeom prst="rect">
            <a:avLst/>
          </a:prstGeom>
        </p:spPr>
      </p:pic>
      <p:grpSp>
        <p:nvGrpSpPr>
          <p:cNvPr id="108" name="Google Shape;108;p2"/>
          <p:cNvGrpSpPr/>
          <p:nvPr/>
        </p:nvGrpSpPr>
        <p:grpSpPr>
          <a:xfrm>
            <a:off x="0" y="6065038"/>
            <a:ext cx="12192000" cy="812202"/>
            <a:chOff x="0" y="6045799"/>
            <a:chExt cx="12192000" cy="812202"/>
          </a:xfrm>
        </p:grpSpPr>
        <p:pic>
          <p:nvPicPr>
            <p:cNvPr id="109" name="Google Shape;109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045799"/>
              <a:ext cx="12192000" cy="812202"/>
            </a:xfrm>
            <a:prstGeom prst="rect">
              <a:avLst/>
            </a:prstGeom>
            <a:noFill/>
            <a:ln>
              <a:noFill/>
            </a:ln>
            <a:effectLst>
              <a:outerShdw blurRad="139700" dist="50800" dir="2280000" algn="ctr" rotWithShape="0">
                <a:srgbClr val="000000">
                  <a:alpha val="41568"/>
                </a:srgbClr>
              </a:outerShdw>
            </a:effectLst>
          </p:spPr>
        </p:pic>
        <p:pic>
          <p:nvPicPr>
            <p:cNvPr id="110" name="Google Shape;11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4170" y="6146291"/>
              <a:ext cx="2225046" cy="6112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2A84D231-AA74-436F-9651-00D5735AE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4144" y="207818"/>
            <a:ext cx="9029417" cy="872838"/>
          </a:xfrm>
          <a:prstGeom prst="roundRect">
            <a:avLst/>
          </a:prstGeom>
          <a:solidFill>
            <a:srgbClr val="000066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e-IL" sz="5400" b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טאב</a:t>
            </a:r>
            <a:r>
              <a:rPr lang="he-IL" sz="5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סיכום תקציב</a:t>
            </a:r>
            <a:endParaRPr lang="en-US" sz="5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146" name="תמונה 8" descr="image00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719" y="1080656"/>
            <a:ext cx="7741833" cy="57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94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1BAECF-6B9F-6056-8EBC-5BFE973E97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3000"/>
          </a:blip>
          <a:srcRect b="16937"/>
          <a:stretch/>
        </p:blipFill>
        <p:spPr>
          <a:xfrm>
            <a:off x="-1" y="10165"/>
            <a:ext cx="12184773" cy="6867075"/>
          </a:xfrm>
          <a:prstGeom prst="rect">
            <a:avLst/>
          </a:prstGeom>
        </p:spPr>
      </p:pic>
      <p:grpSp>
        <p:nvGrpSpPr>
          <p:cNvPr id="108" name="Google Shape;108;p2"/>
          <p:cNvGrpSpPr/>
          <p:nvPr/>
        </p:nvGrpSpPr>
        <p:grpSpPr>
          <a:xfrm>
            <a:off x="0" y="6065038"/>
            <a:ext cx="12192000" cy="812202"/>
            <a:chOff x="0" y="6045799"/>
            <a:chExt cx="12192000" cy="812202"/>
          </a:xfrm>
        </p:grpSpPr>
        <p:pic>
          <p:nvPicPr>
            <p:cNvPr id="109" name="Google Shape;109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045799"/>
              <a:ext cx="12192000" cy="812202"/>
            </a:xfrm>
            <a:prstGeom prst="rect">
              <a:avLst/>
            </a:prstGeom>
            <a:noFill/>
            <a:ln>
              <a:noFill/>
            </a:ln>
            <a:effectLst>
              <a:outerShdw blurRad="139700" dist="50800" dir="2280000" algn="ctr" rotWithShape="0">
                <a:srgbClr val="000000">
                  <a:alpha val="41568"/>
                </a:srgbClr>
              </a:outerShdw>
            </a:effectLst>
          </p:spPr>
        </p:pic>
        <p:pic>
          <p:nvPicPr>
            <p:cNvPr id="110" name="Google Shape;11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4170" y="6146291"/>
              <a:ext cx="2225046" cy="6112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2A84D231-AA74-436F-9651-00D5735AE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4144" y="207818"/>
            <a:ext cx="9029417" cy="872838"/>
          </a:xfrm>
          <a:prstGeom prst="roundRect">
            <a:avLst/>
          </a:prstGeom>
          <a:solidFill>
            <a:srgbClr val="000066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e-IL" sz="5400" b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טאב</a:t>
            </a:r>
            <a:r>
              <a:rPr lang="he-IL" sz="5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סוקרים</a:t>
            </a:r>
            <a:endParaRPr lang="en-US" sz="5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170" name="תמונה 9" descr="image00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075" y="1082681"/>
            <a:ext cx="7781925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מחבר חץ ישר 9"/>
          <p:cNvCxnSpPr/>
          <p:nvPr/>
        </p:nvCxnSpPr>
        <p:spPr>
          <a:xfrm>
            <a:off x="3682539" y="2890371"/>
            <a:ext cx="540469" cy="5533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/>
          <p:cNvCxnSpPr/>
          <p:nvPr/>
        </p:nvCxnSpPr>
        <p:spPr>
          <a:xfrm>
            <a:off x="3790605" y="4448904"/>
            <a:ext cx="540469" cy="5533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321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1BAECF-6B9F-6056-8EBC-5BFE973E97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3000"/>
          </a:blip>
          <a:srcRect b="16937"/>
          <a:stretch/>
        </p:blipFill>
        <p:spPr>
          <a:xfrm>
            <a:off x="-1" y="10165"/>
            <a:ext cx="12184773" cy="6867075"/>
          </a:xfrm>
          <a:prstGeom prst="rect">
            <a:avLst/>
          </a:prstGeom>
        </p:spPr>
      </p:pic>
      <p:grpSp>
        <p:nvGrpSpPr>
          <p:cNvPr id="108" name="Google Shape;108;p2"/>
          <p:cNvGrpSpPr/>
          <p:nvPr/>
        </p:nvGrpSpPr>
        <p:grpSpPr>
          <a:xfrm>
            <a:off x="0" y="6065038"/>
            <a:ext cx="12192000" cy="812202"/>
            <a:chOff x="0" y="6045799"/>
            <a:chExt cx="12192000" cy="812202"/>
          </a:xfrm>
        </p:grpSpPr>
        <p:pic>
          <p:nvPicPr>
            <p:cNvPr id="109" name="Google Shape;109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045799"/>
              <a:ext cx="12192000" cy="812202"/>
            </a:xfrm>
            <a:prstGeom prst="rect">
              <a:avLst/>
            </a:prstGeom>
            <a:noFill/>
            <a:ln>
              <a:noFill/>
            </a:ln>
            <a:effectLst>
              <a:outerShdw blurRad="139700" dist="50800" dir="2280000" algn="ctr" rotWithShape="0">
                <a:srgbClr val="000000">
                  <a:alpha val="41568"/>
                </a:srgbClr>
              </a:outerShdw>
            </a:effectLst>
          </p:spPr>
        </p:pic>
        <p:pic>
          <p:nvPicPr>
            <p:cNvPr id="110" name="Google Shape;11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4170" y="6146291"/>
              <a:ext cx="2225046" cy="6112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2A84D231-AA74-436F-9651-00D5735AE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4144" y="207818"/>
            <a:ext cx="9029417" cy="872838"/>
          </a:xfrm>
          <a:prstGeom prst="roundRect">
            <a:avLst/>
          </a:prstGeom>
          <a:solidFill>
            <a:srgbClr val="000066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e-IL" sz="5400" b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טאב</a:t>
            </a:r>
            <a:r>
              <a:rPr lang="he-IL" sz="5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מסמכים ואישורים</a:t>
            </a:r>
            <a:endParaRPr lang="en-US" sz="5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218" name="תמונה 10" descr="image0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" y="1098042"/>
            <a:ext cx="6483123" cy="567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מחבר חץ ישר 11"/>
          <p:cNvCxnSpPr/>
          <p:nvPr/>
        </p:nvCxnSpPr>
        <p:spPr>
          <a:xfrm>
            <a:off x="527936" y="2760936"/>
            <a:ext cx="540469" cy="5533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מציין מיקום תוכן 2">
            <a:extLst>
              <a:ext uri="{FF2B5EF4-FFF2-40B4-BE49-F238E27FC236}">
                <a16:creationId xmlns:a16="http://schemas.microsoft.com/office/drawing/2014/main" id="{2A84D231-AA74-436F-9651-00D5735AE749}"/>
              </a:ext>
            </a:extLst>
          </p:cNvPr>
          <p:cNvSpPr txBox="1">
            <a:spLocks/>
          </p:cNvSpPr>
          <p:nvPr/>
        </p:nvSpPr>
        <p:spPr>
          <a:xfrm>
            <a:off x="7591061" y="1475398"/>
            <a:ext cx="4310635" cy="4899225"/>
          </a:xfrm>
          <a:prstGeom prst="roundRect">
            <a:avLst/>
          </a:prstGeom>
          <a:noFill/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יש להעלאות מסמכי חובה (מסומנים עם </a:t>
            </a:r>
            <a:r>
              <a:rPr lang="he-IL" sz="4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</a:t>
            </a:r>
            <a:r>
              <a:rPr lang="he-IL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>
              <a:buFontTx/>
              <a:buChar char="-"/>
            </a:pPr>
            <a:r>
              <a:rPr lang="he-IL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כפתור </a:t>
            </a:r>
            <a:br>
              <a:rPr lang="en-US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מאפשר להעלות מסמכים נוספים</a:t>
            </a:r>
          </a:p>
          <a:p>
            <a:pPr marL="0" indent="0">
              <a:buNone/>
            </a:pPr>
            <a:endParaRPr lang="en-US" dirty="0">
              <a:solidFill>
                <a:srgbClr val="0000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3002" y="3621877"/>
            <a:ext cx="120967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27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1BAECF-6B9F-6056-8EBC-5BFE973E97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3000"/>
          </a:blip>
          <a:srcRect b="16937"/>
          <a:stretch/>
        </p:blipFill>
        <p:spPr>
          <a:xfrm>
            <a:off x="-1" y="10165"/>
            <a:ext cx="12184773" cy="6867075"/>
          </a:xfrm>
          <a:prstGeom prst="rect">
            <a:avLst/>
          </a:prstGeom>
        </p:spPr>
      </p:pic>
      <p:grpSp>
        <p:nvGrpSpPr>
          <p:cNvPr id="108" name="Google Shape;108;p2"/>
          <p:cNvGrpSpPr/>
          <p:nvPr/>
        </p:nvGrpSpPr>
        <p:grpSpPr>
          <a:xfrm>
            <a:off x="0" y="6065038"/>
            <a:ext cx="12192000" cy="812202"/>
            <a:chOff x="0" y="6045799"/>
            <a:chExt cx="12192000" cy="812202"/>
          </a:xfrm>
        </p:grpSpPr>
        <p:pic>
          <p:nvPicPr>
            <p:cNvPr id="109" name="Google Shape;109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045799"/>
              <a:ext cx="12192000" cy="812202"/>
            </a:xfrm>
            <a:prstGeom prst="rect">
              <a:avLst/>
            </a:prstGeom>
            <a:noFill/>
            <a:ln>
              <a:noFill/>
            </a:ln>
            <a:effectLst>
              <a:outerShdw blurRad="139700" dist="50800" dir="2280000" algn="ctr" rotWithShape="0">
                <a:srgbClr val="000000">
                  <a:alpha val="41568"/>
                </a:srgbClr>
              </a:outerShdw>
            </a:effectLst>
          </p:spPr>
        </p:pic>
        <p:pic>
          <p:nvPicPr>
            <p:cNvPr id="110" name="Google Shape;11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4170" y="6146291"/>
              <a:ext cx="2225046" cy="6112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2A84D231-AA74-436F-9651-00D5735AE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4144" y="207818"/>
            <a:ext cx="9029417" cy="872838"/>
          </a:xfrm>
          <a:prstGeom prst="roundRect">
            <a:avLst/>
          </a:prstGeom>
          <a:solidFill>
            <a:srgbClr val="000066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e-IL" sz="5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הפקת דו"ח ושליחה</a:t>
            </a:r>
            <a:endParaRPr lang="en-US" sz="5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218" name="תמונה 10" descr="image0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" y="1098042"/>
            <a:ext cx="6483123" cy="567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מחבר חץ ישר 11"/>
          <p:cNvCxnSpPr/>
          <p:nvPr/>
        </p:nvCxnSpPr>
        <p:spPr>
          <a:xfrm flipV="1">
            <a:off x="671533" y="1554480"/>
            <a:ext cx="467311" cy="4832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מציין מיקום תוכן 2">
            <a:extLst>
              <a:ext uri="{FF2B5EF4-FFF2-40B4-BE49-F238E27FC236}">
                <a16:creationId xmlns:a16="http://schemas.microsoft.com/office/drawing/2014/main" id="{2A84D231-AA74-436F-9651-00D5735AE749}"/>
              </a:ext>
            </a:extLst>
          </p:cNvPr>
          <p:cNvSpPr txBox="1">
            <a:spLocks/>
          </p:cNvSpPr>
          <p:nvPr/>
        </p:nvSpPr>
        <p:spPr>
          <a:xfrm>
            <a:off x="7591061" y="1475398"/>
            <a:ext cx="4310635" cy="4899225"/>
          </a:xfrm>
          <a:prstGeom prst="roundRect">
            <a:avLst/>
          </a:prstGeom>
          <a:noFill/>
        </p:spPr>
        <p:txBody>
          <a:bodyPr vert="horz" lIns="91440" tIns="45720" rIns="91440" bIns="45720" rtlCol="1">
            <a:normAutofit fontScale="85000"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he-IL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יש להפיק דו"ח מסכם להצעה באמצעות כפתור "</a:t>
            </a:r>
            <a:r>
              <a:rPr lang="he-IL" sz="4000" b="1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הפקת דוח</a:t>
            </a:r>
            <a:r>
              <a:rPr lang="he-IL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".</a:t>
            </a:r>
          </a:p>
          <a:p>
            <a:pPr>
              <a:buFontTx/>
              <a:buChar char="-"/>
            </a:pPr>
            <a:r>
              <a:rPr lang="he-IL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על מנת לשלוח את ההצעה יש ללחוץ על </a:t>
            </a:r>
          </a:p>
          <a:p>
            <a:pPr>
              <a:buFontTx/>
              <a:buChar char="-"/>
            </a:pPr>
            <a:r>
              <a:rPr lang="he-IL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ההצעה תישלח לבדיקה ואישור של מרכז הפעילות במוסד</a:t>
            </a:r>
            <a:r>
              <a:rPr lang="en-US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br>
              <a:rPr lang="en-US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dirty="0">
              <a:solidFill>
                <a:srgbClr val="0000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5038" y="3534485"/>
            <a:ext cx="9715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52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1BAECF-6B9F-6056-8EBC-5BFE973E97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3000"/>
          </a:blip>
          <a:srcRect b="16937"/>
          <a:stretch/>
        </p:blipFill>
        <p:spPr>
          <a:xfrm>
            <a:off x="-1" y="10165"/>
            <a:ext cx="12184773" cy="6867075"/>
          </a:xfrm>
          <a:prstGeom prst="rect">
            <a:avLst/>
          </a:prstGeom>
        </p:spPr>
      </p:pic>
      <p:grpSp>
        <p:nvGrpSpPr>
          <p:cNvPr id="108" name="Google Shape;108;p2"/>
          <p:cNvGrpSpPr/>
          <p:nvPr/>
        </p:nvGrpSpPr>
        <p:grpSpPr>
          <a:xfrm>
            <a:off x="0" y="6065038"/>
            <a:ext cx="12192000" cy="812202"/>
            <a:chOff x="0" y="6045799"/>
            <a:chExt cx="12192000" cy="812202"/>
          </a:xfrm>
        </p:grpSpPr>
        <p:pic>
          <p:nvPicPr>
            <p:cNvPr id="109" name="Google Shape;109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045799"/>
              <a:ext cx="12192000" cy="812202"/>
            </a:xfrm>
            <a:prstGeom prst="rect">
              <a:avLst/>
            </a:prstGeom>
            <a:noFill/>
            <a:ln>
              <a:noFill/>
            </a:ln>
            <a:effectLst>
              <a:outerShdw blurRad="139700" dist="50800" dir="2280000" algn="ctr" rotWithShape="0">
                <a:srgbClr val="000000">
                  <a:alpha val="41568"/>
                </a:srgbClr>
              </a:outerShdw>
            </a:effectLst>
          </p:spPr>
        </p:pic>
        <p:pic>
          <p:nvPicPr>
            <p:cNvPr id="110" name="Google Shape;11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4170" y="6146291"/>
              <a:ext cx="2225046" cy="6112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2A84D231-AA74-436F-9651-00D5735AE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4144" y="207818"/>
            <a:ext cx="9029417" cy="872838"/>
          </a:xfrm>
          <a:prstGeom prst="roundRect">
            <a:avLst/>
          </a:prstGeom>
          <a:solidFill>
            <a:srgbClr val="000066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e-IL" sz="5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שגיאות במילוי ההצעה</a:t>
            </a:r>
            <a:endParaRPr lang="en-US" sz="5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מציין מיקום תוכן 2">
            <a:extLst>
              <a:ext uri="{FF2B5EF4-FFF2-40B4-BE49-F238E27FC236}">
                <a16:creationId xmlns:a16="http://schemas.microsoft.com/office/drawing/2014/main" id="{2A84D231-AA74-436F-9651-00D5735AE749}"/>
              </a:ext>
            </a:extLst>
          </p:cNvPr>
          <p:cNvSpPr txBox="1">
            <a:spLocks/>
          </p:cNvSpPr>
          <p:nvPr/>
        </p:nvSpPr>
        <p:spPr>
          <a:xfrm>
            <a:off x="8611985" y="1475398"/>
            <a:ext cx="3289712" cy="4825649"/>
          </a:xfrm>
          <a:prstGeom prst="roundRect">
            <a:avLst/>
          </a:prstGeom>
          <a:noFill/>
        </p:spPr>
        <p:txBody>
          <a:bodyPr vert="horz" lIns="91440" tIns="45720" rIns="91440" bIns="45720" rtlCol="1">
            <a:normAutofit fontScale="92500" lnSpcReduction="2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e-IL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לאחר לחיצה על כפתור "</a:t>
            </a:r>
            <a:r>
              <a:rPr lang="he-IL" sz="4000" b="1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בדיקת תקינות</a:t>
            </a:r>
            <a:r>
              <a:rPr lang="he-IL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" או "</a:t>
            </a:r>
            <a:r>
              <a:rPr lang="he-IL" sz="4000" b="1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שליחה</a:t>
            </a:r>
            <a:r>
              <a:rPr lang="he-IL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", במידה ויש סעיפים חסרים או שגויים בהצעה, המערכת תיתן </a:t>
            </a:r>
            <a:r>
              <a:rPr lang="he-IL" sz="4000" b="1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הודעה מפורטת </a:t>
            </a:r>
            <a:r>
              <a:rPr lang="he-IL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על כך וההצעה לא תישלח.</a:t>
            </a:r>
            <a:endParaRPr lang="en-US" dirty="0">
              <a:solidFill>
                <a:srgbClr val="0000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169" y="1156211"/>
            <a:ext cx="8226136" cy="5721029"/>
          </a:xfrm>
          <a:prstGeom prst="rect">
            <a:avLst/>
          </a:prstGeom>
        </p:spPr>
      </p:pic>
      <p:cxnSp>
        <p:nvCxnSpPr>
          <p:cNvPr id="14" name="מחבר חץ ישר 13"/>
          <p:cNvCxnSpPr/>
          <p:nvPr/>
        </p:nvCxnSpPr>
        <p:spPr>
          <a:xfrm flipV="1">
            <a:off x="2215560" y="1620982"/>
            <a:ext cx="467311" cy="4832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225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1BAECF-6B9F-6056-8EBC-5BFE973E97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3000"/>
          </a:blip>
          <a:srcRect b="16937"/>
          <a:stretch/>
        </p:blipFill>
        <p:spPr>
          <a:xfrm>
            <a:off x="-1" y="10165"/>
            <a:ext cx="12184773" cy="6867075"/>
          </a:xfrm>
          <a:prstGeom prst="rect">
            <a:avLst/>
          </a:prstGeom>
        </p:spPr>
      </p:pic>
      <p:grpSp>
        <p:nvGrpSpPr>
          <p:cNvPr id="108" name="Google Shape;108;p2"/>
          <p:cNvGrpSpPr/>
          <p:nvPr/>
        </p:nvGrpSpPr>
        <p:grpSpPr>
          <a:xfrm>
            <a:off x="0" y="6065038"/>
            <a:ext cx="12192000" cy="812202"/>
            <a:chOff x="0" y="6045799"/>
            <a:chExt cx="12192000" cy="812202"/>
          </a:xfrm>
        </p:grpSpPr>
        <p:pic>
          <p:nvPicPr>
            <p:cNvPr id="109" name="Google Shape;109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045799"/>
              <a:ext cx="12192000" cy="812202"/>
            </a:xfrm>
            <a:prstGeom prst="rect">
              <a:avLst/>
            </a:prstGeom>
            <a:noFill/>
            <a:ln>
              <a:noFill/>
            </a:ln>
            <a:effectLst>
              <a:outerShdw blurRad="139700" dist="50800" dir="2280000" algn="ctr" rotWithShape="0">
                <a:srgbClr val="000000">
                  <a:alpha val="41568"/>
                </a:srgbClr>
              </a:outerShdw>
            </a:effectLst>
          </p:spPr>
        </p:pic>
        <p:pic>
          <p:nvPicPr>
            <p:cNvPr id="110" name="Google Shape;11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4170" y="6146291"/>
              <a:ext cx="2225046" cy="6112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2A84D231-AA74-436F-9651-00D5735AE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4144" y="207818"/>
            <a:ext cx="9029417" cy="872838"/>
          </a:xfrm>
          <a:prstGeom prst="roundRect">
            <a:avLst/>
          </a:prstGeom>
          <a:solidFill>
            <a:srgbClr val="000066"/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he-IL" sz="5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פתיחת פניית שירות ע"י מרכז פעילות</a:t>
            </a:r>
            <a:endParaRPr lang="en-US" sz="5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id="{2A84D231-AA74-436F-9651-00D5735AE749}"/>
              </a:ext>
            </a:extLst>
          </p:cNvPr>
          <p:cNvSpPr txBox="1">
            <a:spLocks/>
          </p:cNvSpPr>
          <p:nvPr/>
        </p:nvSpPr>
        <p:spPr>
          <a:xfrm>
            <a:off x="224169" y="1457498"/>
            <a:ext cx="11839390" cy="2582074"/>
          </a:xfrm>
          <a:prstGeom prst="roundRect">
            <a:avLst/>
          </a:prstGeom>
          <a:noFill/>
        </p:spPr>
        <p:txBody>
          <a:bodyPr vert="horz" lIns="91440" tIns="45720" rIns="91440" bIns="45720" rtlCol="1">
            <a:normAutofit fontScale="85000" lnSpcReduction="2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he-IL" sz="4800" dirty="0">
              <a:solidFill>
                <a:srgbClr val="0000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e-IL" sz="4800" b="1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מרכזי פעילות במוסדות יכולים לפתוח פניות</a:t>
            </a:r>
            <a:endParaRPr lang="he-IL" sz="4800" dirty="0">
              <a:solidFill>
                <a:srgbClr val="0000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e-IL" sz="48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לשאלות מקצועיות או בעיות טכניות ע"י לחיצה על הקישור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e-IL" sz="48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בסרגל העליון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rgbClr val="0000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4031" y="3355726"/>
            <a:ext cx="2057400" cy="390525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016" y="4331855"/>
            <a:ext cx="1068969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90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1BAECF-6B9F-6056-8EBC-5BFE973E97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3000"/>
          </a:blip>
          <a:srcRect b="16937"/>
          <a:stretch/>
        </p:blipFill>
        <p:spPr>
          <a:xfrm>
            <a:off x="-1" y="10165"/>
            <a:ext cx="12184773" cy="6867075"/>
          </a:xfrm>
          <a:prstGeom prst="rect">
            <a:avLst/>
          </a:prstGeom>
        </p:spPr>
      </p:pic>
      <p:grpSp>
        <p:nvGrpSpPr>
          <p:cNvPr id="108" name="Google Shape;108;p2"/>
          <p:cNvGrpSpPr/>
          <p:nvPr/>
        </p:nvGrpSpPr>
        <p:grpSpPr>
          <a:xfrm>
            <a:off x="0" y="6065038"/>
            <a:ext cx="12192000" cy="812202"/>
            <a:chOff x="0" y="6045799"/>
            <a:chExt cx="12192000" cy="812202"/>
          </a:xfrm>
        </p:grpSpPr>
        <p:pic>
          <p:nvPicPr>
            <p:cNvPr id="109" name="Google Shape;109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045799"/>
              <a:ext cx="12192000" cy="812202"/>
            </a:xfrm>
            <a:prstGeom prst="rect">
              <a:avLst/>
            </a:prstGeom>
            <a:noFill/>
            <a:ln>
              <a:noFill/>
            </a:ln>
            <a:effectLst>
              <a:outerShdw blurRad="139700" dist="50800" dir="2280000" algn="ctr" rotWithShape="0">
                <a:srgbClr val="000000">
                  <a:alpha val="41568"/>
                </a:srgbClr>
              </a:outerShdw>
            </a:effectLst>
          </p:spPr>
        </p:pic>
        <p:pic>
          <p:nvPicPr>
            <p:cNvPr id="110" name="Google Shape;11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4170" y="6146291"/>
              <a:ext cx="2225046" cy="6112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2A84D231-AA74-436F-9651-00D5735AE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4144" y="207818"/>
            <a:ext cx="9029417" cy="872838"/>
          </a:xfrm>
          <a:prstGeom prst="roundRect">
            <a:avLst/>
          </a:prstGeom>
          <a:solidFill>
            <a:srgbClr val="000066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e-IL" sz="5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טופס פתיחת פנייה</a:t>
            </a:r>
            <a:endParaRPr lang="en-US" sz="5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2597" y="1278309"/>
            <a:ext cx="9268793" cy="521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78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1BAECF-6B9F-6056-8EBC-5BFE973E97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3000"/>
          </a:blip>
          <a:srcRect b="16937"/>
          <a:stretch/>
        </p:blipFill>
        <p:spPr>
          <a:xfrm>
            <a:off x="-1" y="10165"/>
            <a:ext cx="12184773" cy="6867075"/>
          </a:xfrm>
          <a:prstGeom prst="rect">
            <a:avLst/>
          </a:prstGeom>
        </p:spPr>
      </p:pic>
      <p:grpSp>
        <p:nvGrpSpPr>
          <p:cNvPr id="108" name="Google Shape;108;p2"/>
          <p:cNvGrpSpPr/>
          <p:nvPr/>
        </p:nvGrpSpPr>
        <p:grpSpPr>
          <a:xfrm>
            <a:off x="0" y="6065038"/>
            <a:ext cx="12192000" cy="812202"/>
            <a:chOff x="0" y="6045799"/>
            <a:chExt cx="12192000" cy="812202"/>
          </a:xfrm>
        </p:grpSpPr>
        <p:pic>
          <p:nvPicPr>
            <p:cNvPr id="109" name="Google Shape;109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045799"/>
              <a:ext cx="12192000" cy="812202"/>
            </a:xfrm>
            <a:prstGeom prst="rect">
              <a:avLst/>
            </a:prstGeom>
            <a:noFill/>
            <a:ln>
              <a:noFill/>
            </a:ln>
            <a:effectLst>
              <a:outerShdw blurRad="139700" dist="50800" dir="2280000" algn="ctr" rotWithShape="0">
                <a:srgbClr val="000000">
                  <a:alpha val="41568"/>
                </a:srgbClr>
              </a:outerShdw>
            </a:effectLst>
          </p:spPr>
        </p:pic>
        <p:pic>
          <p:nvPicPr>
            <p:cNvPr id="110" name="Google Shape;11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4170" y="6146291"/>
              <a:ext cx="2225046" cy="6112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2A84D231-AA74-436F-9651-00D5735AE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4144" y="207818"/>
            <a:ext cx="9029417" cy="872838"/>
          </a:xfrm>
          <a:prstGeom prst="roundRect">
            <a:avLst/>
          </a:prstGeom>
          <a:solidFill>
            <a:srgbClr val="000066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e-IL" sz="5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נהלי הקרן</a:t>
            </a:r>
            <a:endParaRPr lang="en-US" sz="5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מציין מיקום תוכן 2">
            <a:extLst>
              <a:ext uri="{FF2B5EF4-FFF2-40B4-BE49-F238E27FC236}">
                <a16:creationId xmlns:a16="http://schemas.microsoft.com/office/drawing/2014/main" id="{2A84D231-AA74-436F-9651-00D5735AE749}"/>
              </a:ext>
            </a:extLst>
          </p:cNvPr>
          <p:cNvSpPr txBox="1">
            <a:spLocks/>
          </p:cNvSpPr>
          <p:nvPr/>
        </p:nvSpPr>
        <p:spPr>
          <a:xfrm>
            <a:off x="8277521" y="1457498"/>
            <a:ext cx="3786038" cy="4708032"/>
          </a:xfrm>
          <a:prstGeom prst="roundRect">
            <a:avLst/>
          </a:prstGeom>
          <a:noFill/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e-IL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ניתן להורדה בכתובת:</a:t>
            </a:r>
          </a:p>
          <a:p>
            <a:pPr marL="0" indent="0" algn="ctr">
              <a:buNone/>
            </a:pPr>
            <a:br>
              <a:rPr lang="en-US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6"/>
              </a:rPr>
              <a:t>https://www.gov.il/he/departments/policies/most_researchprocedures2016</a:t>
            </a:r>
            <a:endParaRPr lang="en-US" dirty="0">
              <a:solidFill>
                <a:srgbClr val="0000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3909" y="1773421"/>
            <a:ext cx="509587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20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1BAECF-6B9F-6056-8EBC-5BFE973E97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3000"/>
          </a:blip>
          <a:srcRect b="16937"/>
          <a:stretch/>
        </p:blipFill>
        <p:spPr>
          <a:xfrm>
            <a:off x="-1" y="10165"/>
            <a:ext cx="12184773" cy="6867075"/>
          </a:xfrm>
          <a:prstGeom prst="rect">
            <a:avLst/>
          </a:prstGeom>
        </p:spPr>
      </p:pic>
      <p:grpSp>
        <p:nvGrpSpPr>
          <p:cNvPr id="108" name="Google Shape;108;p2"/>
          <p:cNvGrpSpPr/>
          <p:nvPr/>
        </p:nvGrpSpPr>
        <p:grpSpPr>
          <a:xfrm>
            <a:off x="0" y="6065038"/>
            <a:ext cx="12192000" cy="812202"/>
            <a:chOff x="0" y="6045799"/>
            <a:chExt cx="12192000" cy="812202"/>
          </a:xfrm>
        </p:grpSpPr>
        <p:pic>
          <p:nvPicPr>
            <p:cNvPr id="109" name="Google Shape;109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045799"/>
              <a:ext cx="12192000" cy="812202"/>
            </a:xfrm>
            <a:prstGeom prst="rect">
              <a:avLst/>
            </a:prstGeom>
            <a:noFill/>
            <a:ln>
              <a:noFill/>
            </a:ln>
            <a:effectLst>
              <a:outerShdw blurRad="139700" dist="50800" dir="2280000" algn="ctr" rotWithShape="0">
                <a:srgbClr val="000000">
                  <a:alpha val="41568"/>
                </a:srgbClr>
              </a:outerShdw>
            </a:effectLst>
          </p:spPr>
        </p:pic>
        <p:pic>
          <p:nvPicPr>
            <p:cNvPr id="110" name="Google Shape;11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4170" y="6146291"/>
              <a:ext cx="2225046" cy="6112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2A84D231-AA74-436F-9651-00D5735AE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4144" y="207818"/>
            <a:ext cx="9029417" cy="872838"/>
          </a:xfrm>
          <a:prstGeom prst="roundRect">
            <a:avLst/>
          </a:prstGeom>
          <a:solidFill>
            <a:srgbClr val="000066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e-IL" sz="5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כניסה לפורטל</a:t>
            </a:r>
            <a:endParaRPr lang="en-US" sz="5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מציין מיקום תוכן 2">
            <a:extLst>
              <a:ext uri="{FF2B5EF4-FFF2-40B4-BE49-F238E27FC236}">
                <a16:creationId xmlns:a16="http://schemas.microsoft.com/office/drawing/2014/main" id="{2A84D231-AA74-436F-9651-00D5735AE749}"/>
              </a:ext>
            </a:extLst>
          </p:cNvPr>
          <p:cNvSpPr txBox="1">
            <a:spLocks/>
          </p:cNvSpPr>
          <p:nvPr/>
        </p:nvSpPr>
        <p:spPr>
          <a:xfrm>
            <a:off x="8277521" y="1457498"/>
            <a:ext cx="3786038" cy="4708032"/>
          </a:xfrm>
          <a:prstGeom prst="roundRect">
            <a:avLst/>
          </a:prstGeom>
          <a:noFill/>
        </p:spPr>
        <p:txBody>
          <a:bodyPr vert="horz" lIns="91440" tIns="45720" rIns="91440" bIns="45720" rtlCol="1">
            <a:normAutofit fontScale="92500"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e-IL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מאתר משרד המדע, </a:t>
            </a:r>
            <a:br>
              <a:rPr lang="en-US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ב"</a:t>
            </a:r>
            <a:r>
              <a:rPr lang="he-IL" sz="4000" b="1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מידע שימושי</a:t>
            </a:r>
            <a:r>
              <a:rPr lang="he-IL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"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4000" dirty="0">
              <a:solidFill>
                <a:srgbClr val="0000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en-US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או ישרות בכתובת פורטל קדמת המדע:</a:t>
            </a:r>
            <a:br>
              <a:rPr lang="en-US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6"/>
              </a:rPr>
              <a:t>https://kf.most.gov.il</a:t>
            </a:r>
            <a:endParaRPr lang="en-US" dirty="0">
              <a:solidFill>
                <a:srgbClr val="0000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360" y="1879844"/>
            <a:ext cx="7924800" cy="386334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7520" y="2976931"/>
            <a:ext cx="3786039" cy="119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5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1BAECF-6B9F-6056-8EBC-5BFE973E97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3000"/>
          </a:blip>
          <a:srcRect b="16937"/>
          <a:stretch/>
        </p:blipFill>
        <p:spPr>
          <a:xfrm>
            <a:off x="-1" y="10165"/>
            <a:ext cx="12184773" cy="6867075"/>
          </a:xfrm>
          <a:prstGeom prst="rect">
            <a:avLst/>
          </a:prstGeom>
        </p:spPr>
      </p:pic>
      <p:grpSp>
        <p:nvGrpSpPr>
          <p:cNvPr id="108" name="Google Shape;108;p2"/>
          <p:cNvGrpSpPr/>
          <p:nvPr/>
        </p:nvGrpSpPr>
        <p:grpSpPr>
          <a:xfrm>
            <a:off x="0" y="6065038"/>
            <a:ext cx="12192000" cy="812202"/>
            <a:chOff x="0" y="6045799"/>
            <a:chExt cx="12192000" cy="812202"/>
          </a:xfrm>
        </p:grpSpPr>
        <p:pic>
          <p:nvPicPr>
            <p:cNvPr id="109" name="Google Shape;109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045799"/>
              <a:ext cx="12192000" cy="812202"/>
            </a:xfrm>
            <a:prstGeom prst="rect">
              <a:avLst/>
            </a:prstGeom>
            <a:noFill/>
            <a:ln>
              <a:noFill/>
            </a:ln>
            <a:effectLst>
              <a:outerShdw blurRad="139700" dist="50800" dir="2280000" algn="ctr" rotWithShape="0">
                <a:srgbClr val="000000">
                  <a:alpha val="41568"/>
                </a:srgbClr>
              </a:outerShdw>
            </a:effectLst>
          </p:spPr>
        </p:pic>
        <p:pic>
          <p:nvPicPr>
            <p:cNvPr id="110" name="Google Shape;11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4170" y="6146291"/>
              <a:ext cx="2225046" cy="6112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2A84D231-AA74-436F-9651-00D5735AE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4144" y="207818"/>
            <a:ext cx="9029417" cy="872838"/>
          </a:xfrm>
          <a:prstGeom prst="roundRect">
            <a:avLst/>
          </a:prstGeom>
          <a:solidFill>
            <a:srgbClr val="000066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e-IL" sz="5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התחברות</a:t>
            </a:r>
            <a:endParaRPr lang="en-US" sz="5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7554" y="1457498"/>
            <a:ext cx="3261312" cy="4963558"/>
          </a:xfrm>
          <a:prstGeom prst="rect">
            <a:avLst/>
          </a:prstGeom>
        </p:spPr>
      </p:pic>
      <p:sp>
        <p:nvSpPr>
          <p:cNvPr id="14" name="מציין מיקום תוכן 2">
            <a:extLst>
              <a:ext uri="{FF2B5EF4-FFF2-40B4-BE49-F238E27FC236}">
                <a16:creationId xmlns:a16="http://schemas.microsoft.com/office/drawing/2014/main" id="{2A84D231-AA74-436F-9651-00D5735AE749}"/>
              </a:ext>
            </a:extLst>
          </p:cNvPr>
          <p:cNvSpPr txBox="1">
            <a:spLocks/>
          </p:cNvSpPr>
          <p:nvPr/>
        </p:nvSpPr>
        <p:spPr>
          <a:xfrm>
            <a:off x="7024255" y="1457498"/>
            <a:ext cx="4310635" cy="4899225"/>
          </a:xfrm>
          <a:prstGeom prst="roundRect">
            <a:avLst/>
          </a:prstGeom>
          <a:noFill/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יש להזין: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שם משתמש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סיסמה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תווים מהתמונה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וללחוץ על לחצן כניסה</a:t>
            </a:r>
            <a:endParaRPr lang="en-US" dirty="0">
              <a:solidFill>
                <a:srgbClr val="0000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7" name="מחבר חץ ישר 6"/>
          <p:cNvCxnSpPr/>
          <p:nvPr/>
        </p:nvCxnSpPr>
        <p:spPr>
          <a:xfrm flipV="1">
            <a:off x="3117273" y="5295207"/>
            <a:ext cx="598516" cy="4738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59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1BAECF-6B9F-6056-8EBC-5BFE973E97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3000"/>
          </a:blip>
          <a:srcRect b="16937"/>
          <a:stretch/>
        </p:blipFill>
        <p:spPr>
          <a:xfrm>
            <a:off x="-1" y="10165"/>
            <a:ext cx="12184773" cy="6867075"/>
          </a:xfrm>
          <a:prstGeom prst="rect">
            <a:avLst/>
          </a:prstGeom>
        </p:spPr>
      </p:pic>
      <p:grpSp>
        <p:nvGrpSpPr>
          <p:cNvPr id="108" name="Google Shape;108;p2"/>
          <p:cNvGrpSpPr/>
          <p:nvPr/>
        </p:nvGrpSpPr>
        <p:grpSpPr>
          <a:xfrm>
            <a:off x="0" y="6065038"/>
            <a:ext cx="12192000" cy="812202"/>
            <a:chOff x="0" y="6045799"/>
            <a:chExt cx="12192000" cy="812202"/>
          </a:xfrm>
        </p:grpSpPr>
        <p:pic>
          <p:nvPicPr>
            <p:cNvPr id="109" name="Google Shape;109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045799"/>
              <a:ext cx="12192000" cy="812202"/>
            </a:xfrm>
            <a:prstGeom prst="rect">
              <a:avLst/>
            </a:prstGeom>
            <a:noFill/>
            <a:ln>
              <a:noFill/>
            </a:ln>
            <a:effectLst>
              <a:outerShdw blurRad="139700" dist="50800" dir="2280000" algn="ctr" rotWithShape="0">
                <a:srgbClr val="000000">
                  <a:alpha val="41568"/>
                </a:srgbClr>
              </a:outerShdw>
            </a:effectLst>
          </p:spPr>
        </p:pic>
        <p:pic>
          <p:nvPicPr>
            <p:cNvPr id="110" name="Google Shape;11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4170" y="6146291"/>
              <a:ext cx="2225046" cy="6112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2A84D231-AA74-436F-9651-00D5735AE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4144" y="207818"/>
            <a:ext cx="9029417" cy="872838"/>
          </a:xfrm>
          <a:prstGeom prst="roundRect">
            <a:avLst/>
          </a:prstGeom>
          <a:solidFill>
            <a:srgbClr val="000066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e-IL" sz="5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רישום משתמש חדש</a:t>
            </a:r>
            <a:endParaRPr lang="en-US" sz="5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id="{2A84D231-AA74-436F-9651-00D5735AE749}"/>
              </a:ext>
            </a:extLst>
          </p:cNvPr>
          <p:cNvSpPr txBox="1">
            <a:spLocks/>
          </p:cNvSpPr>
          <p:nvPr/>
        </p:nvSpPr>
        <p:spPr>
          <a:xfrm>
            <a:off x="7024255" y="1457498"/>
            <a:ext cx="4310635" cy="4899225"/>
          </a:xfrm>
          <a:prstGeom prst="roundRect">
            <a:avLst/>
          </a:prstGeom>
          <a:noFill/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יש ללחוץ על קישור</a:t>
            </a:r>
            <a:br>
              <a:rPr lang="en-US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"</a:t>
            </a:r>
            <a:r>
              <a:rPr lang="he-IL" sz="4000" b="1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אם אין לך שם משתמש וסיסמא לחץ כאן</a:t>
            </a:r>
            <a:r>
              <a:rPr lang="he-IL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" </a:t>
            </a:r>
            <a:br>
              <a:rPr lang="en-US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בתחתית הדף</a:t>
            </a:r>
            <a:endParaRPr lang="en-US" dirty="0">
              <a:solidFill>
                <a:srgbClr val="0000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4424" y="1223209"/>
            <a:ext cx="3447833" cy="5247929"/>
          </a:xfrm>
          <a:prstGeom prst="rect">
            <a:avLst/>
          </a:prstGeom>
        </p:spPr>
      </p:pic>
      <p:cxnSp>
        <p:nvCxnSpPr>
          <p:cNvPr id="13" name="מחבר חץ ישר 12"/>
          <p:cNvCxnSpPr/>
          <p:nvPr/>
        </p:nvCxnSpPr>
        <p:spPr>
          <a:xfrm>
            <a:off x="3117273" y="5769033"/>
            <a:ext cx="1130531" cy="4987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788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1BAECF-6B9F-6056-8EBC-5BFE973E97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3000"/>
          </a:blip>
          <a:srcRect b="16937"/>
          <a:stretch/>
        </p:blipFill>
        <p:spPr>
          <a:xfrm>
            <a:off x="-1" y="10165"/>
            <a:ext cx="12184773" cy="6867075"/>
          </a:xfrm>
          <a:prstGeom prst="rect">
            <a:avLst/>
          </a:prstGeom>
        </p:spPr>
      </p:pic>
      <p:grpSp>
        <p:nvGrpSpPr>
          <p:cNvPr id="108" name="Google Shape;108;p2"/>
          <p:cNvGrpSpPr/>
          <p:nvPr/>
        </p:nvGrpSpPr>
        <p:grpSpPr>
          <a:xfrm>
            <a:off x="0" y="6065038"/>
            <a:ext cx="12192000" cy="812202"/>
            <a:chOff x="0" y="6045799"/>
            <a:chExt cx="12192000" cy="812202"/>
          </a:xfrm>
        </p:grpSpPr>
        <p:pic>
          <p:nvPicPr>
            <p:cNvPr id="109" name="Google Shape;109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045799"/>
              <a:ext cx="12192000" cy="812202"/>
            </a:xfrm>
            <a:prstGeom prst="rect">
              <a:avLst/>
            </a:prstGeom>
            <a:noFill/>
            <a:ln>
              <a:noFill/>
            </a:ln>
            <a:effectLst>
              <a:outerShdw blurRad="139700" dist="50800" dir="2280000" algn="ctr" rotWithShape="0">
                <a:srgbClr val="000000">
                  <a:alpha val="41568"/>
                </a:srgbClr>
              </a:outerShdw>
            </a:effectLst>
          </p:spPr>
        </p:pic>
        <p:pic>
          <p:nvPicPr>
            <p:cNvPr id="110" name="Google Shape;11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4170" y="6146291"/>
              <a:ext cx="2225046" cy="6112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2A84D231-AA74-436F-9651-00D5735AE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4144" y="207818"/>
            <a:ext cx="9029417" cy="872838"/>
          </a:xfrm>
          <a:prstGeom prst="roundRect">
            <a:avLst/>
          </a:prstGeom>
          <a:solidFill>
            <a:srgbClr val="000066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e-IL" sz="5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רישום משתמש חדש</a:t>
            </a:r>
            <a:endParaRPr lang="en-US" sz="5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id="{2A84D231-AA74-436F-9651-00D5735AE749}"/>
              </a:ext>
            </a:extLst>
          </p:cNvPr>
          <p:cNvSpPr txBox="1">
            <a:spLocks/>
          </p:cNvSpPr>
          <p:nvPr/>
        </p:nvSpPr>
        <p:spPr>
          <a:xfrm>
            <a:off x="7024255" y="1457498"/>
            <a:ext cx="4310635" cy="4899225"/>
          </a:xfrm>
          <a:prstGeom prst="roundRect">
            <a:avLst/>
          </a:prstGeom>
          <a:noFill/>
        </p:spPr>
        <p:txBody>
          <a:bodyPr vert="horz" lIns="91440" tIns="45720" rIns="91440" bIns="45720" rtlCol="1">
            <a:normAutofit fontScale="85000" lnSpcReduction="2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יש להזין: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he-IL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דוא"ל </a:t>
            </a:r>
            <a:r>
              <a:rPr lang="he-IL" sz="24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(בעתיד מספר ת.ז.)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he-IL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שם משתמש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he-IL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סיסמה ואימות סיסמה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he-IL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תווים מהתמונה</a:t>
            </a:r>
          </a:p>
          <a:p>
            <a:pPr marL="0" indent="0">
              <a:buNone/>
            </a:pPr>
            <a:endParaRPr lang="he-IL" sz="4000" dirty="0">
              <a:solidFill>
                <a:srgbClr val="0000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he-IL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וללחוץ על לחצן</a:t>
            </a:r>
            <a:br>
              <a:rPr lang="en-US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"</a:t>
            </a:r>
            <a:r>
              <a:rPr lang="he-IL" sz="4000" b="1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הרשם</a:t>
            </a:r>
            <a:r>
              <a:rPr lang="he-IL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" בתחתית הדף</a:t>
            </a:r>
            <a:endParaRPr lang="en-US" dirty="0">
              <a:solidFill>
                <a:srgbClr val="0000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642" y="3476369"/>
            <a:ext cx="3431250" cy="1343025"/>
          </a:xfrm>
          <a:prstGeom prst="rect">
            <a:avLst/>
          </a:prstGeom>
        </p:spPr>
      </p:pic>
      <p:cxnSp>
        <p:nvCxnSpPr>
          <p:cNvPr id="12" name="מחבר חץ ישר 11"/>
          <p:cNvCxnSpPr/>
          <p:nvPr/>
        </p:nvCxnSpPr>
        <p:spPr>
          <a:xfrm>
            <a:off x="2425361" y="5516029"/>
            <a:ext cx="1130531" cy="4987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תמונה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5892" y="1130902"/>
            <a:ext cx="3355194" cy="524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08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1BAECF-6B9F-6056-8EBC-5BFE973E97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3000"/>
          </a:blip>
          <a:srcRect b="16937"/>
          <a:stretch/>
        </p:blipFill>
        <p:spPr>
          <a:xfrm>
            <a:off x="-1" y="10165"/>
            <a:ext cx="12184773" cy="6867075"/>
          </a:xfrm>
          <a:prstGeom prst="rect">
            <a:avLst/>
          </a:prstGeom>
        </p:spPr>
      </p:pic>
      <p:grpSp>
        <p:nvGrpSpPr>
          <p:cNvPr id="108" name="Google Shape;108;p2"/>
          <p:cNvGrpSpPr/>
          <p:nvPr/>
        </p:nvGrpSpPr>
        <p:grpSpPr>
          <a:xfrm>
            <a:off x="0" y="6065038"/>
            <a:ext cx="12192000" cy="812202"/>
            <a:chOff x="0" y="6045799"/>
            <a:chExt cx="12192000" cy="812202"/>
          </a:xfrm>
        </p:grpSpPr>
        <p:pic>
          <p:nvPicPr>
            <p:cNvPr id="109" name="Google Shape;109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045799"/>
              <a:ext cx="12192000" cy="812202"/>
            </a:xfrm>
            <a:prstGeom prst="rect">
              <a:avLst/>
            </a:prstGeom>
            <a:noFill/>
            <a:ln>
              <a:noFill/>
            </a:ln>
            <a:effectLst>
              <a:outerShdw blurRad="139700" dist="50800" dir="2280000" algn="ctr" rotWithShape="0">
                <a:srgbClr val="000000">
                  <a:alpha val="41568"/>
                </a:srgbClr>
              </a:outerShdw>
            </a:effectLst>
          </p:spPr>
        </p:pic>
        <p:pic>
          <p:nvPicPr>
            <p:cNvPr id="110" name="Google Shape;11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4170" y="6146291"/>
              <a:ext cx="2225046" cy="6112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2A84D231-AA74-436F-9651-00D5735AE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4144" y="207818"/>
            <a:ext cx="9029417" cy="872838"/>
          </a:xfrm>
          <a:prstGeom prst="roundRect">
            <a:avLst/>
          </a:prstGeom>
          <a:solidFill>
            <a:srgbClr val="000066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e-IL" sz="5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רישום משתמש חדש</a:t>
            </a:r>
            <a:endParaRPr lang="en-US" sz="5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id="{2A84D231-AA74-436F-9651-00D5735AE749}"/>
              </a:ext>
            </a:extLst>
          </p:cNvPr>
          <p:cNvSpPr txBox="1">
            <a:spLocks/>
          </p:cNvSpPr>
          <p:nvPr/>
        </p:nvSpPr>
        <p:spPr>
          <a:xfrm>
            <a:off x="7024255" y="1457498"/>
            <a:ext cx="4310635" cy="4899225"/>
          </a:xfrm>
          <a:prstGeom prst="roundRect">
            <a:avLst/>
          </a:prstGeom>
          <a:noFill/>
        </p:spPr>
        <p:txBody>
          <a:bodyPr vert="horz" lIns="91440" tIns="45720" rIns="91440" bIns="45720" rtlCol="1">
            <a:normAutofit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נפתח דף של פרופיל אישי</a:t>
            </a:r>
            <a:br>
              <a:rPr lang="en-US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he-IL" sz="4000" dirty="0">
              <a:solidFill>
                <a:srgbClr val="0000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he-IL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יש להזין שדות חובה מסומנים עם </a:t>
            </a:r>
            <a:r>
              <a:rPr lang="he-IL" sz="4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</a:t>
            </a:r>
          </a:p>
          <a:p>
            <a:pPr marL="0" indent="0">
              <a:buNone/>
            </a:pPr>
            <a:endParaRPr lang="he-IL" sz="4000" dirty="0">
              <a:solidFill>
                <a:srgbClr val="0000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he-IL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וללחוץ על לחצן</a:t>
            </a:r>
            <a:br>
              <a:rPr lang="en-US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40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בתחתית הדף</a:t>
            </a:r>
            <a:endParaRPr lang="en-US" dirty="0">
              <a:solidFill>
                <a:srgbClr val="0000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833" y="1283775"/>
            <a:ext cx="6284421" cy="468077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7810" y="5064876"/>
            <a:ext cx="84772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72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1BAECF-6B9F-6056-8EBC-5BFE973E97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3000"/>
          </a:blip>
          <a:srcRect b="16937"/>
          <a:stretch/>
        </p:blipFill>
        <p:spPr>
          <a:xfrm>
            <a:off x="-1" y="10165"/>
            <a:ext cx="12184773" cy="6867075"/>
          </a:xfrm>
          <a:prstGeom prst="rect">
            <a:avLst/>
          </a:prstGeom>
        </p:spPr>
      </p:pic>
      <p:grpSp>
        <p:nvGrpSpPr>
          <p:cNvPr id="108" name="Google Shape;108;p2"/>
          <p:cNvGrpSpPr/>
          <p:nvPr/>
        </p:nvGrpSpPr>
        <p:grpSpPr>
          <a:xfrm>
            <a:off x="0" y="6065038"/>
            <a:ext cx="12192000" cy="812202"/>
            <a:chOff x="0" y="6045799"/>
            <a:chExt cx="12192000" cy="812202"/>
          </a:xfrm>
        </p:grpSpPr>
        <p:pic>
          <p:nvPicPr>
            <p:cNvPr id="109" name="Google Shape;109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045799"/>
              <a:ext cx="12192000" cy="812202"/>
            </a:xfrm>
            <a:prstGeom prst="rect">
              <a:avLst/>
            </a:prstGeom>
            <a:noFill/>
            <a:ln>
              <a:noFill/>
            </a:ln>
            <a:effectLst>
              <a:outerShdw blurRad="139700" dist="50800" dir="2280000" algn="ctr" rotWithShape="0">
                <a:srgbClr val="000000">
                  <a:alpha val="41568"/>
                </a:srgbClr>
              </a:outerShdw>
            </a:effectLst>
          </p:spPr>
        </p:pic>
        <p:pic>
          <p:nvPicPr>
            <p:cNvPr id="110" name="Google Shape;11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4170" y="6146291"/>
              <a:ext cx="2225046" cy="6112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2A84D231-AA74-436F-9651-00D5735AE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4144" y="207818"/>
            <a:ext cx="9029417" cy="872838"/>
          </a:xfrm>
          <a:prstGeom prst="roundRect">
            <a:avLst/>
          </a:prstGeom>
          <a:solidFill>
            <a:srgbClr val="000066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e-IL" sz="5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פתיחת הצעה חדשה</a:t>
            </a:r>
            <a:endParaRPr lang="en-US" sz="5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7810" y="5064876"/>
            <a:ext cx="847725" cy="419100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6741" y="2132780"/>
            <a:ext cx="9366029" cy="4589453"/>
          </a:xfrm>
          <a:prstGeom prst="rect">
            <a:avLst/>
          </a:prstGeom>
        </p:spPr>
      </p:pic>
      <p:sp>
        <p:nvSpPr>
          <p:cNvPr id="12" name="מציין מיקום תוכן 2">
            <a:extLst>
              <a:ext uri="{FF2B5EF4-FFF2-40B4-BE49-F238E27FC236}">
                <a16:creationId xmlns:a16="http://schemas.microsoft.com/office/drawing/2014/main" id="{2A84D231-AA74-436F-9651-00D5735AE749}"/>
              </a:ext>
            </a:extLst>
          </p:cNvPr>
          <p:cNvSpPr txBox="1">
            <a:spLocks/>
          </p:cNvSpPr>
          <p:nvPr/>
        </p:nvSpPr>
        <p:spPr>
          <a:xfrm>
            <a:off x="1986741" y="1375132"/>
            <a:ext cx="10076819" cy="706582"/>
          </a:xfrm>
          <a:prstGeom prst="roundRect">
            <a:avLst/>
          </a:prstGeom>
          <a:noFill/>
        </p:spPr>
        <p:txBody>
          <a:bodyPr vert="horz" lIns="91440" tIns="45720" rIns="91440" bIns="45720" rtlCol="1">
            <a:normAutofit fontScale="92500"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e-IL" sz="4800" dirty="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באמצעות לחיצה על כפתור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rgbClr val="0000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5789" y="1476010"/>
            <a:ext cx="1533525" cy="504825"/>
          </a:xfrm>
          <a:prstGeom prst="rect">
            <a:avLst/>
          </a:prstGeom>
        </p:spPr>
      </p:pic>
      <p:cxnSp>
        <p:nvCxnSpPr>
          <p:cNvPr id="13" name="מחבר חץ ישר 12"/>
          <p:cNvCxnSpPr/>
          <p:nvPr/>
        </p:nvCxnSpPr>
        <p:spPr>
          <a:xfrm flipV="1">
            <a:off x="3840480" y="3724101"/>
            <a:ext cx="598516" cy="4738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38482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1CF7387721CD4CB0D2EDEFB71F94C5" ma:contentTypeVersion="1" ma:contentTypeDescription="Create a new document." ma:contentTypeScope="" ma:versionID="0b23720db8a873ac5a40ebb46d69ee75">
  <xsd:schema xmlns:xsd="http://www.w3.org/2001/XMLSchema" xmlns:xs="http://www.w3.org/2001/XMLSchema" xmlns:p="http://schemas.microsoft.com/office/2006/metadata/properties" xmlns:ns3="3fd1f8e8-d4eb-4fa9-9edf-90e13be718c2" targetNamespace="http://schemas.microsoft.com/office/2006/metadata/properties" ma:root="true" ma:fieldsID="3a2e27050169fca04fa5c08218ea9343" ns3:_="">
    <xsd:import namespace="3fd1f8e8-d4eb-4fa9-9edf-90e13be718c2"/>
    <xsd:element name="properties">
      <xsd:complexType>
        <xsd:sequence>
          <xsd:element name="documentManagement">
            <xsd:complexType>
              <xsd:all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d1f8e8-d4eb-4fa9-9edf-90e13be718c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fd1f8e8-d4eb-4fa9-9edf-90e13be718c2">5RW434VQ3H3S-1390-697</_dlc_DocId>
    <_dlc_DocIdUrl xmlns="3fd1f8e8-d4eb-4fa9-9edf-90e13be718c2">
      <Url>https://in.bgu.ac.il/en/osr/_layouts/15/DocIdRedir.aspx?ID=5RW434VQ3H3S-1390-697</Url>
      <Description>5RW434VQ3H3S-1390-697</Description>
    </_dlc_DocIdUrl>
  </documentManagement>
</p:properties>
</file>

<file path=customXml/itemProps1.xml><?xml version="1.0" encoding="utf-8"?>
<ds:datastoreItem xmlns:ds="http://schemas.openxmlformats.org/officeDocument/2006/customXml" ds:itemID="{8C6AFA3A-D860-4A0A-8F1B-98164D083723}"/>
</file>

<file path=customXml/itemProps2.xml><?xml version="1.0" encoding="utf-8"?>
<ds:datastoreItem xmlns:ds="http://schemas.openxmlformats.org/officeDocument/2006/customXml" ds:itemID="{BB303B7D-B84F-4560-8C6D-C0556E1F8C70}"/>
</file>

<file path=customXml/itemProps3.xml><?xml version="1.0" encoding="utf-8"?>
<ds:datastoreItem xmlns:ds="http://schemas.openxmlformats.org/officeDocument/2006/customXml" ds:itemID="{BB5B876B-AE97-4427-8F7A-86122BB9C716}"/>
</file>

<file path=customXml/itemProps4.xml><?xml version="1.0" encoding="utf-8"?>
<ds:datastoreItem xmlns:ds="http://schemas.openxmlformats.org/officeDocument/2006/customXml" ds:itemID="{FB57065F-E5E8-41E7-ADAE-C3474D691048}"/>
</file>

<file path=docProps/app.xml><?xml version="1.0" encoding="utf-8"?>
<Properties xmlns="http://schemas.openxmlformats.org/officeDocument/2006/extended-properties" xmlns:vt="http://schemas.openxmlformats.org/officeDocument/2006/docPropsVTypes">
  <TotalTime>9023</TotalTime>
  <Words>488</Words>
  <Application>Microsoft Office PowerPoint</Application>
  <PresentationFormat>מסך רחב</PresentationFormat>
  <Paragraphs>116</Paragraphs>
  <Slides>26</Slides>
  <Notes>26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MOST Web Portal Presentation</dc:title>
  <dc:creator>Dana Levi</dc:creator>
  <cp:lastModifiedBy>אתי הכט - ואזנה</cp:lastModifiedBy>
  <cp:revision>247</cp:revision>
  <dcterms:created xsi:type="dcterms:W3CDTF">2022-01-12T09:02:36Z</dcterms:created>
  <dcterms:modified xsi:type="dcterms:W3CDTF">2024-02-05T09:54:57Z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4a54dc82-9979-4e01-a1df-3412c28c6274</vt:lpwstr>
  </property>
  <property fmtid="{D5CDD505-2E9C-101B-9397-08002B2CF9AE}" pid="3" name="ContentTypeId">
    <vt:lpwstr>0x010100AE1CF7387721CD4CB0D2EDEFB71F94C5</vt:lpwstr>
  </property>
  <property fmtid="{D5CDD505-2E9C-101B-9397-08002B2CF9AE}" pid="4" name="wic_System_Copyright">
    <vt:lpwstr/>
  </property>
</Properties>
</file>