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64" r:id="rId1"/>
  </p:sldMasterIdLst>
  <p:notesMasterIdLst>
    <p:notesMasterId r:id="rId29"/>
  </p:notesMasterIdLst>
  <p:handoutMasterIdLst>
    <p:handoutMasterId r:id="rId30"/>
  </p:handoutMasterIdLst>
  <p:sldIdLst>
    <p:sldId id="256" r:id="rId2"/>
    <p:sldId id="332" r:id="rId3"/>
    <p:sldId id="259" r:id="rId4"/>
    <p:sldId id="308" r:id="rId5"/>
    <p:sldId id="309" r:id="rId6"/>
    <p:sldId id="310" r:id="rId7"/>
    <p:sldId id="325" r:id="rId8"/>
    <p:sldId id="326" r:id="rId9"/>
    <p:sldId id="313" r:id="rId10"/>
    <p:sldId id="316" r:id="rId11"/>
    <p:sldId id="327" r:id="rId12"/>
    <p:sldId id="329" r:id="rId13"/>
    <p:sldId id="311" r:id="rId14"/>
    <p:sldId id="312" r:id="rId15"/>
    <p:sldId id="315" r:id="rId16"/>
    <p:sldId id="330" r:id="rId17"/>
    <p:sldId id="314" r:id="rId18"/>
    <p:sldId id="317" r:id="rId19"/>
    <p:sldId id="318" r:id="rId20"/>
    <p:sldId id="319" r:id="rId21"/>
    <p:sldId id="320" r:id="rId22"/>
    <p:sldId id="303" r:id="rId23"/>
    <p:sldId id="321" r:id="rId24"/>
    <p:sldId id="322" r:id="rId25"/>
    <p:sldId id="333" r:id="rId26"/>
    <p:sldId id="307" r:id="rId27"/>
    <p:sldId id="324" r:id="rId28"/>
  </p:sldIdLst>
  <p:sldSz cx="9144000" cy="6858000" type="screen4x3"/>
  <p:notesSz cx="6797675" cy="987425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סגנון ביניים 2 - הדגשה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814" autoAdjust="0"/>
    <p:restoredTop sz="94660"/>
  </p:normalViewPr>
  <p:slideViewPr>
    <p:cSldViewPr>
      <p:cViewPr varScale="1">
        <p:scale>
          <a:sx n="108" d="100"/>
          <a:sy n="108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275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846696C-2ADB-40E0-BCEC-46314F8E39A4}" type="datetimeFigureOut">
              <a:rPr lang="he-IL" smtClean="0"/>
              <a:t>י"ז/אלול/תשפ"ב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1275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9D0097F-2A19-447F-BCC5-EE1D74CE3D0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66260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275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327973F-5C97-4E78-BC97-D0D6069C1770}" type="datetimeFigureOut">
              <a:rPr lang="he-IL" smtClean="0"/>
              <a:t>י"ז/אלול/תשפ"ב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1275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89850E5-A8EE-4168-A76B-169E937ACF2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40591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850E5-A8EE-4168-A76B-169E937ACF23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53235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שולש ישר-זווית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כותרת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7" name="כותרת משנה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e-IL"/>
              <a:t>לחץ כדי לערוך סגנון כותרת משנה של תבנית בסיס</a:t>
            </a:r>
            <a:endParaRPr kumimoji="0" lang="en-US"/>
          </a:p>
        </p:txBody>
      </p:sp>
      <p:grpSp>
        <p:nvGrpSpPr>
          <p:cNvPr id="2" name="קבוצה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צורה חופשית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צורה חופשית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צורה חופשית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מחבר ישר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מציין מיקום של תאריך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9E89D55-7049-4F2F-A70C-A52950220352}" type="datetimeFigureOut">
              <a:rPr lang="he-IL" smtClean="0"/>
              <a:t>י"ז/אלול/תשפ"ב</a:t>
            </a:fld>
            <a:endParaRPr lang="he-IL"/>
          </a:p>
        </p:txBody>
      </p:sp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27" name="מציין מיקום של מספר שקופית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B183CE5-5FD7-4CFE-BFB3-F42B22454AB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89D55-7049-4F2F-A70C-A52950220352}" type="datetimeFigureOut">
              <a:rPr lang="he-IL" smtClean="0"/>
              <a:t>י"ז/אלול/תשפ"ב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83CE5-5FD7-4CFE-BFB3-F42B22454AB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89D55-7049-4F2F-A70C-A52950220352}" type="datetimeFigureOut">
              <a:rPr lang="he-IL" smtClean="0"/>
              <a:t>י"ז/אלול/תשפ"ב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83CE5-5FD7-4CFE-BFB3-F42B22454AB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89D55-7049-4F2F-A70C-A52950220352}" type="datetimeFigureOut">
              <a:rPr lang="he-IL" smtClean="0"/>
              <a:t>י"ז/אלול/תשפ"ב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83CE5-5FD7-4CFE-BFB3-F42B22454AB8}" type="slidenum">
              <a:rPr lang="he-IL" smtClean="0"/>
              <a:t>‹#›</a:t>
            </a:fld>
            <a:endParaRPr lang="he-IL"/>
          </a:p>
        </p:txBody>
      </p:sp>
      <p:sp>
        <p:nvSpPr>
          <p:cNvPr id="7" name="כותרת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89D55-7049-4F2F-A70C-A52950220352}" type="datetimeFigureOut">
              <a:rPr lang="he-IL" smtClean="0"/>
              <a:t>י"ז/אלול/תשפ"ב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83CE5-5FD7-4CFE-BFB3-F42B22454AB8}" type="slidenum">
              <a:rPr lang="he-IL" smtClean="0"/>
              <a:t>‹#›</a:t>
            </a:fld>
            <a:endParaRPr lang="he-IL"/>
          </a:p>
        </p:txBody>
      </p:sp>
      <p:sp>
        <p:nvSpPr>
          <p:cNvPr id="7" name="סוגר זוויתי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סוגר זוויתי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89D55-7049-4F2F-A70C-A52950220352}" type="datetimeFigureOut">
              <a:rPr lang="he-IL" smtClean="0"/>
              <a:t>י"ז/אלול/תשפ"ב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83CE5-5FD7-4CFE-BFB3-F42B22454AB8}" type="slidenum">
              <a:rPr lang="he-IL" smtClean="0"/>
              <a:t>‹#›</a:t>
            </a:fld>
            <a:endParaRPr lang="he-IL"/>
          </a:p>
        </p:txBody>
      </p:sp>
      <p:sp>
        <p:nvSpPr>
          <p:cNvPr id="8" name="כותרת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89D55-7049-4F2F-A70C-A52950220352}" type="datetimeFigureOut">
              <a:rPr lang="he-IL" smtClean="0"/>
              <a:t>י"ז/אלול/תשפ"ב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83CE5-5FD7-4CFE-BFB3-F42B22454AB8}" type="slidenum">
              <a:rPr lang="he-IL" smtClean="0"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89D55-7049-4F2F-A70C-A52950220352}" type="datetimeFigureOut">
              <a:rPr lang="he-IL" smtClean="0"/>
              <a:t>י"ז/אלול/תשפ"ב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83CE5-5FD7-4CFE-BFB3-F42B22454AB8}" type="slidenum">
              <a:rPr lang="he-IL" smtClean="0"/>
              <a:t>‹#›</a:t>
            </a:fld>
            <a:endParaRPr lang="he-IL"/>
          </a:p>
        </p:txBody>
      </p:sp>
      <p:sp>
        <p:nvSpPr>
          <p:cNvPr id="6" name="כותרת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89D55-7049-4F2F-A70C-A52950220352}" type="datetimeFigureOut">
              <a:rPr lang="he-IL" smtClean="0"/>
              <a:t>י"ז/אלול/תשפ"ב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83CE5-5FD7-4CFE-BFB3-F42B22454AB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69E89D55-7049-4F2F-A70C-A52950220352}" type="datetimeFigureOut">
              <a:rPr lang="he-IL" smtClean="0"/>
              <a:t>י"ז/אלול/תשפ"ב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83CE5-5FD7-4CFE-BFB3-F42B22454AB8}" type="slidenum">
              <a:rPr lang="he-IL" smtClean="0"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e-IL"/>
              <a:t>לחץ על הסמל כדי להוסיף תמונה</a:t>
            </a:r>
            <a:endParaRPr kumimoji="0" lang="en-US" dirty="0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9E89D55-7049-4F2F-A70C-A52950220352}" type="datetimeFigureOut">
              <a:rPr lang="he-IL" smtClean="0"/>
              <a:t>י"ז/אלול/תשפ"ב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B183CE5-5FD7-4CFE-BFB3-F42B22454AB8}" type="slidenum">
              <a:rPr lang="he-IL" smtClean="0"/>
              <a:t>‹#›</a:t>
            </a:fld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8" name="צורה חופשית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צורה חופשית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משולש ישר-זווית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מחבר ישר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סוגר זוויתי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סוגר זוויתי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צורה חופשית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צורה חופשית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משולש ישר-זווית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מחבר ישר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מציין מיקום של כותרת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0" name="מציין מיקום טקסט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/>
              <a:t>רמה שנייה</a:t>
            </a:r>
          </a:p>
          <a:p>
            <a:pPr lvl="2" eaLnBrk="1" latinLnBrk="0" hangingPunct="1"/>
            <a:r>
              <a:rPr kumimoji="0" lang="he-IL"/>
              <a:t>רמה שלישית</a:t>
            </a:r>
          </a:p>
          <a:p>
            <a:pPr lvl="3" eaLnBrk="1" latinLnBrk="0" hangingPunct="1"/>
            <a:r>
              <a:rPr kumimoji="0" lang="he-IL"/>
              <a:t>רמה רביעית</a:t>
            </a:r>
          </a:p>
          <a:p>
            <a:pPr lvl="4" eaLnBrk="1" latinLnBrk="0" hangingPunct="1"/>
            <a:r>
              <a:rPr kumimoji="0" lang="he-IL"/>
              <a:t>רמה חמישית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9E89D55-7049-4F2F-A70C-A52950220352}" type="datetimeFigureOut">
              <a:rPr lang="he-IL" smtClean="0"/>
              <a:t>י"ז/אלול/תשפ"ב</a:t>
            </a:fld>
            <a:endParaRPr lang="he-IL"/>
          </a:p>
        </p:txBody>
      </p:sp>
      <p:sp>
        <p:nvSpPr>
          <p:cNvPr id="22" name="מציין מיקום של כותרת תחתונה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B183CE5-5FD7-4CFE-BFB3-F42B22454AB8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846640" cy="3672408"/>
          </a:xfrm>
        </p:spPr>
        <p:txBody>
          <a:bodyPr>
            <a:normAutofit/>
          </a:bodyPr>
          <a:lstStyle/>
          <a:p>
            <a:r>
              <a:rPr lang="he-IL" sz="5500" dirty="0">
                <a:solidFill>
                  <a:srgbClr val="FF993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הגשת תקציבי </a:t>
            </a:r>
            <a:r>
              <a:rPr lang="en-US" sz="5500" dirty="0">
                <a:solidFill>
                  <a:srgbClr val="FF993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ISF</a:t>
            </a:r>
            <a:br>
              <a:rPr lang="en-US" sz="5500" dirty="0">
                <a:solidFill>
                  <a:srgbClr val="FF993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5500" dirty="0">
                <a:solidFill>
                  <a:srgbClr val="FF993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מסלול אישי</a:t>
            </a:r>
            <a:br>
              <a:rPr lang="he-IL" sz="5500" dirty="0">
                <a:solidFill>
                  <a:srgbClr val="FF993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5500" dirty="0">
                <a:solidFill>
                  <a:srgbClr val="FF993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מחזור תשפ"ד </a:t>
            </a:r>
            <a:b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685800" y="3885480"/>
            <a:ext cx="7772400" cy="1199704"/>
          </a:xfrm>
        </p:spPr>
        <p:txBody>
          <a:bodyPr/>
          <a:lstStyle/>
          <a:p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הדרכת חוקרים 9/2022</a:t>
            </a:r>
          </a:p>
          <a:p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1027" name="Picture 3" descr="C:\Users\dromis\AppData\Local\Microsoft\Windows\Temporary Internet Files\Content.Outlook\AO0GVXA3\logo small cop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991" y="620688"/>
            <a:ext cx="1542288" cy="739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76541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1481329"/>
            <a:ext cx="8147248" cy="3171808"/>
          </a:xfrm>
        </p:spPr>
        <p:txBody>
          <a:bodyPr>
            <a:normAutofit lnSpcReduction="10000"/>
          </a:bodyPr>
          <a:lstStyle/>
          <a:p>
            <a:endParaRPr lang="he-IL" dirty="0"/>
          </a:p>
          <a:p>
            <a:endParaRPr lang="he-IL" dirty="0"/>
          </a:p>
          <a:p>
            <a:r>
              <a:rPr lang="he-IL" sz="2300" dirty="0">
                <a:latin typeface="David" panose="020E0502060401010101" pitchFamily="34" charset="-79"/>
                <a:cs typeface="David" panose="020E0502060401010101" pitchFamily="34" charset="-79"/>
              </a:rPr>
              <a:t>ניתן לכלול בהצעה הוצאות בגין תשלום לנבדקים.</a:t>
            </a:r>
          </a:p>
          <a:p>
            <a:r>
              <a:rPr lang="he-IL" sz="2300" dirty="0">
                <a:latin typeface="David" panose="020E0502060401010101" pitchFamily="34" charset="-79"/>
                <a:cs typeface="David" panose="020E0502060401010101" pitchFamily="34" charset="-79"/>
              </a:rPr>
              <a:t>סעיף זה הינו קשיח ולכן מומלץ לבקש סכום המספק לצרכי המחקר.</a:t>
            </a:r>
          </a:p>
          <a:p>
            <a:r>
              <a:rPr lang="he-IL" sz="2300" dirty="0">
                <a:latin typeface="David" panose="020E0502060401010101" pitchFamily="34" charset="-79"/>
                <a:cs typeface="David" panose="020E0502060401010101" pitchFamily="34" charset="-79"/>
              </a:rPr>
              <a:t>ניתן לשלם ללא ניכוי מס עד 150 ₪ לנבדק שהינו סטודנט ועד 300 ₪ לנבדק שאינו סטודנט.</a:t>
            </a:r>
          </a:p>
          <a:p>
            <a:r>
              <a:rPr lang="he-IL" sz="2300" dirty="0">
                <a:latin typeface="David" panose="020E0502060401010101" pitchFamily="34" charset="-79"/>
                <a:cs typeface="David" panose="020E0502060401010101" pitchFamily="34" charset="-79"/>
              </a:rPr>
              <a:t>במידה וסעיף זה נכלל בהצעה- יש לפרט ככל האפשר בהצדקה התקציבית את נחיצותו למחקר. </a:t>
            </a:r>
          </a:p>
          <a:p>
            <a:pPr marL="109728" indent="0">
              <a:buNone/>
            </a:pP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19256" cy="796950"/>
          </a:xfrm>
        </p:spPr>
        <p:txBody>
          <a:bodyPr>
            <a:normAutofit/>
          </a:bodyPr>
          <a:lstStyle/>
          <a:p>
            <a:pPr algn="ctr"/>
            <a:r>
              <a:rPr lang="he-IL" sz="4400" dirty="0">
                <a:solidFill>
                  <a:srgbClr val="FF993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נבדקים</a:t>
            </a:r>
            <a:endParaRPr lang="he-IL" dirty="0">
              <a:solidFill>
                <a:srgbClr val="FF993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4624"/>
            <a:ext cx="154305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35155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2500" dirty="0">
                <a:solidFill>
                  <a:srgbClr val="FF993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מסך </a:t>
            </a:r>
            <a:r>
              <a:rPr lang="en-US" sz="2500" dirty="0">
                <a:solidFill>
                  <a:srgbClr val="FF993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Other Expenses</a:t>
            </a:r>
            <a:br>
              <a:rPr lang="he-IL" sz="2500" dirty="0"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sz="25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6" y="5733256"/>
            <a:ext cx="154305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96752"/>
            <a:ext cx="8750113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0153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27584" y="1481329"/>
            <a:ext cx="7859216" cy="374787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he-IL" sz="25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109728" indent="0">
              <a:buNone/>
            </a:pPr>
            <a:r>
              <a:rPr lang="he-IL" sz="2500" dirty="0">
                <a:latin typeface="David" panose="020E0502060401010101" pitchFamily="34" charset="-79"/>
                <a:cs typeface="David" panose="020E0502060401010101" pitchFamily="34" charset="-79"/>
              </a:rPr>
              <a:t>בסעיף זה יכללו הוצאות חיוניות אחרות הדרושות לביצוע המחקר.</a:t>
            </a:r>
          </a:p>
          <a:p>
            <a:pPr marL="109728" indent="0">
              <a:buNone/>
            </a:pPr>
            <a:r>
              <a:rPr lang="he-IL" sz="2500" dirty="0">
                <a:latin typeface="David" panose="020E0502060401010101" pitchFamily="34" charset="-79"/>
                <a:cs typeface="David" panose="020E0502060401010101" pitchFamily="34" charset="-79"/>
              </a:rPr>
              <a:t>ניתן לכלול בסעיף זה:</a:t>
            </a:r>
          </a:p>
          <a:p>
            <a:r>
              <a:rPr lang="he-IL" sz="2500" dirty="0">
                <a:latin typeface="David" panose="020E0502060401010101" pitchFamily="34" charset="-79"/>
                <a:cs typeface="David" panose="020E0502060401010101" pitchFamily="34" charset="-79"/>
              </a:rPr>
              <a:t>הקצבה של עד 6000 ₪ לשנה לנסיעות של סטודנטים לכנסים.</a:t>
            </a:r>
          </a:p>
          <a:p>
            <a:r>
              <a:rPr lang="he-IL" sz="2500" dirty="0">
                <a:latin typeface="David" panose="020E0502060401010101" pitchFamily="34" charset="-79"/>
                <a:cs typeface="David" panose="020E0502060401010101" pitchFamily="34" charset="-79"/>
              </a:rPr>
              <a:t>נסיעות בארץ</a:t>
            </a:r>
          </a:p>
          <a:p>
            <a:r>
              <a:rPr lang="he-IL" sz="2500" dirty="0">
                <a:latin typeface="David" panose="020E0502060401010101" pitchFamily="34" charset="-79"/>
                <a:cs typeface="David" panose="020E0502060401010101" pitchFamily="34" charset="-79"/>
              </a:rPr>
              <a:t>נסיעות לחו"ל של חוקרים ראשיים לעבודת שטח בחו"ל הכוללת ביקור בספריות/ ארכיונים.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19256" cy="796950"/>
          </a:xfrm>
        </p:spPr>
        <p:txBody>
          <a:bodyPr>
            <a:normAutofit/>
          </a:bodyPr>
          <a:lstStyle/>
          <a:p>
            <a:pPr algn="ctr"/>
            <a:r>
              <a:rPr lang="he-IL" dirty="0">
                <a:solidFill>
                  <a:srgbClr val="FF993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דגשים </a:t>
            </a:r>
            <a:r>
              <a:rPr lang="en-US" sz="4400" dirty="0">
                <a:solidFill>
                  <a:srgbClr val="FF993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Other Expenses</a:t>
            </a:r>
            <a:endParaRPr lang="he-IL" dirty="0">
              <a:solidFill>
                <a:srgbClr val="FF993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4624"/>
            <a:ext cx="154305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18285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1481329"/>
            <a:ext cx="8147248" cy="3171808"/>
          </a:xfrm>
        </p:spPr>
        <p:txBody>
          <a:bodyPr>
            <a:normAutofit/>
          </a:bodyPr>
          <a:lstStyle/>
          <a:p>
            <a:endParaRPr lang="he-IL" dirty="0"/>
          </a:p>
          <a:p>
            <a:endParaRPr lang="he-IL" dirty="0"/>
          </a:p>
          <a:p>
            <a:r>
              <a:rPr lang="he-IL" sz="2300" dirty="0">
                <a:latin typeface="David" panose="020E0502060401010101" pitchFamily="34" charset="-79"/>
                <a:cs typeface="David" panose="020E0502060401010101" pitchFamily="34" charset="-79"/>
              </a:rPr>
              <a:t>ניתן לכלול הוצאה של עד 6000 ₪ לשנה לכיסוי נסיעות של תלמידי מחקר לתארים מתקדמים, העובדים והממומנים מתקציב המענק, לצורך השתתפותם בכינוסים או השתלמויות מדעיות (בארץ או בחו"ל) בנושא הקשור במישרין למחקר ממומן ע"י הקרן.</a:t>
            </a:r>
          </a:p>
          <a:p>
            <a:pPr marL="109728" indent="0">
              <a:buNone/>
            </a:pPr>
            <a:endParaRPr lang="he-IL" sz="23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19256" cy="796950"/>
          </a:xfrm>
        </p:spPr>
        <p:txBody>
          <a:bodyPr>
            <a:normAutofit/>
          </a:bodyPr>
          <a:lstStyle/>
          <a:p>
            <a:pPr algn="ctr"/>
            <a:r>
              <a:rPr lang="he-IL" sz="4400" dirty="0">
                <a:solidFill>
                  <a:srgbClr val="FF993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נסיעות לכנסים בינלאומיים</a:t>
            </a:r>
            <a:endParaRPr lang="he-IL" dirty="0">
              <a:solidFill>
                <a:srgbClr val="FF993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4624"/>
            <a:ext cx="154305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86260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1481329"/>
            <a:ext cx="8147248" cy="3171808"/>
          </a:xfrm>
        </p:spPr>
        <p:txBody>
          <a:bodyPr>
            <a:normAutofit/>
          </a:bodyPr>
          <a:lstStyle/>
          <a:p>
            <a:endParaRPr lang="he-IL" dirty="0"/>
          </a:p>
          <a:p>
            <a:endParaRPr lang="he-IL" dirty="0"/>
          </a:p>
          <a:p>
            <a:r>
              <a:rPr lang="he-IL" sz="2300" dirty="0">
                <a:latin typeface="David" panose="020E0502060401010101" pitchFamily="34" charset="-79"/>
                <a:cs typeface="David" panose="020E0502060401010101" pitchFamily="34" charset="-79"/>
              </a:rPr>
              <a:t>ניתן לכלול הוצאות בגין נסיעות חוקרים לחו"ל לצורך ביצוע עבודת שטח (לרוב בספריות וארכיונים).</a:t>
            </a:r>
          </a:p>
          <a:p>
            <a:r>
              <a:rPr lang="he-IL" sz="2300" dirty="0">
                <a:latin typeface="David" panose="020E0502060401010101" pitchFamily="34" charset="-79"/>
                <a:cs typeface="David" panose="020E0502060401010101" pitchFamily="34" charset="-79"/>
              </a:rPr>
              <a:t>במידה וסעיף זה נכלל בהצעה- יש לפרט בהצדקה התקציבית את חיוניותו למחקר. </a:t>
            </a:r>
          </a:p>
          <a:p>
            <a:r>
              <a:rPr lang="he-IL" sz="2300" dirty="0">
                <a:latin typeface="David" panose="020E0502060401010101" pitchFamily="34" charset="-79"/>
                <a:cs typeface="David" panose="020E0502060401010101" pitchFamily="34" charset="-79"/>
              </a:rPr>
              <a:t>לא ניתן לכלול הוצאות בגין השתתפות חוקרים בכנסים.</a:t>
            </a:r>
          </a:p>
          <a:p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19256" cy="796950"/>
          </a:xfrm>
        </p:spPr>
        <p:txBody>
          <a:bodyPr>
            <a:normAutofit/>
          </a:bodyPr>
          <a:lstStyle/>
          <a:p>
            <a:pPr algn="ctr"/>
            <a:r>
              <a:rPr lang="he-IL" sz="4400" dirty="0">
                <a:solidFill>
                  <a:srgbClr val="FF993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נסיעות חוקרים לחו"ל</a:t>
            </a:r>
            <a:endParaRPr lang="he-IL" dirty="0">
              <a:solidFill>
                <a:srgbClr val="FF993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4624"/>
            <a:ext cx="154305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27111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1481329"/>
            <a:ext cx="8147248" cy="3171808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endParaRPr lang="he-IL" dirty="0"/>
          </a:p>
          <a:p>
            <a:r>
              <a:rPr lang="he-IL" sz="2300" dirty="0">
                <a:latin typeface="David" panose="020E0502060401010101" pitchFamily="34" charset="-79"/>
                <a:cs typeface="David" panose="020E0502060401010101" pitchFamily="34" charset="-79"/>
              </a:rPr>
              <a:t>ניתן לכלול בהצעה הוצאות בגין נסיעות בארץ.</a:t>
            </a:r>
          </a:p>
          <a:p>
            <a:r>
              <a:rPr lang="he-IL" sz="2300" dirty="0">
                <a:latin typeface="David" panose="020E0502060401010101" pitchFamily="34" charset="-79"/>
                <a:cs typeface="David" panose="020E0502060401010101" pitchFamily="34" charset="-79"/>
              </a:rPr>
              <a:t>ניתן לבקש נסיעות שדה, נסיעות לארכיונים ו/או ספריות, נסיעות לביצוע ראיונות, נסיעות לבתי ספר וכ'</a:t>
            </a:r>
          </a:p>
          <a:p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לא ניתן לכלול נסיעות לפגישות עבודה, נתב"ג וכד'.</a:t>
            </a:r>
          </a:p>
          <a:p>
            <a:pPr lvl="0"/>
            <a:r>
              <a:rPr lang="he-IL" sz="2400" dirty="0"/>
              <a:t>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הסכום המבוקש בסעיף זה הינו קשיח ולכן מומלץ לחשב היטב את הסכום הנדרש לצרכי המחקר.</a:t>
            </a:r>
          </a:p>
          <a:p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במידה וסעיף זה נכלל בהצעה- יש לפרט ככל האפשר בהצדקה התקציבית את נחיצותו למחקר. </a:t>
            </a:r>
          </a:p>
          <a:p>
            <a:endParaRPr lang="en-US" sz="2400" dirty="0"/>
          </a:p>
          <a:p>
            <a:endParaRPr lang="he-IL" sz="23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109728" indent="0">
              <a:buNone/>
            </a:pP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19256" cy="796950"/>
          </a:xfrm>
        </p:spPr>
        <p:txBody>
          <a:bodyPr>
            <a:normAutofit/>
          </a:bodyPr>
          <a:lstStyle/>
          <a:p>
            <a:pPr algn="ctr"/>
            <a:r>
              <a:rPr lang="he-IL" sz="4400" dirty="0">
                <a:solidFill>
                  <a:srgbClr val="FF993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נסיעות בארץ</a:t>
            </a:r>
            <a:endParaRPr lang="he-IL" dirty="0">
              <a:solidFill>
                <a:srgbClr val="FF993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4624"/>
            <a:ext cx="154305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78550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algn="ctr"/>
            <a:r>
              <a:rPr lang="he-IL" sz="2500" dirty="0">
                <a:solidFill>
                  <a:srgbClr val="FF993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מסך </a:t>
            </a:r>
            <a:r>
              <a:rPr lang="en-US" sz="2600" dirty="0">
                <a:solidFill>
                  <a:srgbClr val="FF993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Computers</a:t>
            </a:r>
            <a:endParaRPr lang="he-IL" sz="25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6" y="5733256"/>
            <a:ext cx="154305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80728"/>
            <a:ext cx="8784976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13473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1481328"/>
            <a:ext cx="8147248" cy="4611967"/>
          </a:xfrm>
        </p:spPr>
        <p:txBody>
          <a:bodyPr>
            <a:normAutofit fontScale="92500" lnSpcReduction="10000"/>
          </a:bodyPr>
          <a:lstStyle/>
          <a:p>
            <a:endParaRPr lang="he-IL" dirty="0"/>
          </a:p>
          <a:p>
            <a:pPr marL="109728" indent="0">
              <a:buNone/>
            </a:pPr>
            <a:r>
              <a:rPr lang="he-IL" sz="2300" dirty="0">
                <a:latin typeface="David" panose="020E0502060401010101" pitchFamily="34" charset="-79"/>
                <a:cs typeface="David" panose="020E0502060401010101" pitchFamily="34" charset="-79"/>
              </a:rPr>
              <a:t>מחשוב וציוד מחשוב אינם מאושרים אוטומטית, יש לנמק את חיוניותם למחקר הספציפי. הסעיף מחולק למספר תתי סעיפים: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e-IL" sz="2300" dirty="0">
                <a:latin typeface="David" panose="020E0502060401010101" pitchFamily="34" charset="-79"/>
                <a:cs typeface="David" panose="020E0502060401010101" pitchFamily="34" charset="-79"/>
              </a:rPr>
              <a:t>מחשבים לחוקרים ראשיים- ניתן לכלול לא יותר ממחשב נייח אחד ומחשב נייד אחד/ </a:t>
            </a:r>
            <a:r>
              <a:rPr lang="he-IL" sz="2300" dirty="0" err="1">
                <a:latin typeface="David" panose="020E0502060401010101" pitchFamily="34" charset="-79"/>
                <a:cs typeface="David" panose="020E0502060401010101" pitchFamily="34" charset="-79"/>
              </a:rPr>
              <a:t>טאבלט</a:t>
            </a:r>
            <a:r>
              <a:rPr lang="he-IL" sz="2300" dirty="0">
                <a:latin typeface="David" panose="020E0502060401010101" pitchFamily="34" charset="-79"/>
                <a:cs typeface="David" panose="020E0502060401010101" pitchFamily="34" charset="-79"/>
              </a:rPr>
              <a:t> לכל חוקר ראשי.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e-IL" sz="2300" dirty="0">
                <a:latin typeface="David" panose="020E0502060401010101" pitchFamily="34" charset="-79"/>
                <a:cs typeface="David" panose="020E0502060401010101" pitchFamily="34" charset="-79"/>
              </a:rPr>
              <a:t>מחשבים לסטודנטים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e-IL" sz="2300" dirty="0">
                <a:latin typeface="David" panose="020E0502060401010101" pitchFamily="34" charset="-79"/>
                <a:cs typeface="David" panose="020E0502060401010101" pitchFamily="34" charset="-79"/>
              </a:rPr>
              <a:t>תוכנות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e-IL" sz="2300" dirty="0">
                <a:latin typeface="David" panose="020E0502060401010101" pitchFamily="34" charset="-79"/>
                <a:cs typeface="David" panose="020E0502060401010101" pitchFamily="34" charset="-79"/>
              </a:rPr>
              <a:t>ציוד היקפי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e-IL" sz="2300" dirty="0">
                <a:latin typeface="David" panose="020E0502060401010101" pitchFamily="34" charset="-79"/>
                <a:cs typeface="David" panose="020E0502060401010101" pitchFamily="34" charset="-79"/>
              </a:rPr>
              <a:t>שירותי ענן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e-IL" sz="2300" dirty="0">
                <a:latin typeface="David" panose="020E0502060401010101" pitchFamily="34" charset="-79"/>
                <a:cs typeface="David" panose="020E0502060401010101" pitchFamily="34" charset="-79"/>
              </a:rPr>
              <a:t>ציוד מחשוב ייעודי אחר החיוני למחקר הספציפי.</a:t>
            </a:r>
          </a:p>
          <a:p>
            <a:pPr marL="109728" indent="0">
              <a:buNone/>
            </a:pPr>
            <a:endParaRPr lang="he-IL" sz="23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109728" indent="0">
              <a:buNone/>
            </a:pPr>
            <a:r>
              <a:rPr lang="he-IL" sz="2300" dirty="0">
                <a:latin typeface="David" panose="020E0502060401010101" pitchFamily="34" charset="-79"/>
                <a:cs typeface="David" panose="020E0502060401010101" pitchFamily="34" charset="-79"/>
              </a:rPr>
              <a:t>מאחר ומדובר על סעיף </a:t>
            </a:r>
            <a:r>
              <a:rPr lang="he-IL" sz="2300" b="1" dirty="0">
                <a:latin typeface="David" panose="020E0502060401010101" pitchFamily="34" charset="-79"/>
                <a:cs typeface="David" panose="020E0502060401010101" pitchFamily="34" charset="-79"/>
              </a:rPr>
              <a:t>קשיח</a:t>
            </a:r>
            <a:r>
              <a:rPr lang="he-IL" sz="2300" dirty="0">
                <a:latin typeface="David" panose="020E0502060401010101" pitchFamily="34" charset="-79"/>
                <a:cs typeface="David" panose="020E0502060401010101" pitchFamily="34" charset="-79"/>
              </a:rPr>
              <a:t>, מומלץ לקחת טווח בטחון בסכום המבוקש.</a:t>
            </a:r>
          </a:p>
          <a:p>
            <a:pPr marL="109728" indent="0">
              <a:buNone/>
            </a:pPr>
            <a:r>
              <a:rPr lang="he-IL" sz="2300" u="sng" dirty="0">
                <a:latin typeface="David" panose="020E0502060401010101" pitchFamily="34" charset="-79"/>
                <a:cs typeface="David" panose="020E0502060401010101" pitchFamily="34" charset="-79"/>
              </a:rPr>
              <a:t>בנוסף- מומלץ מאוד לבקש תקציב עבור כל אחת מהקטגוריות.</a:t>
            </a:r>
          </a:p>
          <a:p>
            <a:pPr marL="109728" indent="0">
              <a:buNone/>
            </a:pP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19256" cy="796950"/>
          </a:xfrm>
        </p:spPr>
        <p:txBody>
          <a:bodyPr>
            <a:normAutofit/>
          </a:bodyPr>
          <a:lstStyle/>
          <a:p>
            <a:pPr algn="ctr"/>
            <a:r>
              <a:rPr lang="he-IL" sz="4400" dirty="0">
                <a:solidFill>
                  <a:srgbClr val="FF993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מחשוב ונלווים למחשוב</a:t>
            </a:r>
            <a:endParaRPr lang="he-IL" dirty="0">
              <a:solidFill>
                <a:srgbClr val="FF993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4624"/>
            <a:ext cx="154305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9782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he-IL" sz="2500" dirty="0">
                <a:solidFill>
                  <a:srgbClr val="FF993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מסך </a:t>
            </a:r>
            <a:r>
              <a:rPr lang="en-US" sz="2500" dirty="0">
                <a:solidFill>
                  <a:srgbClr val="FF993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Miscellaneous</a:t>
            </a:r>
            <a:br>
              <a:rPr lang="he-IL" sz="2500" dirty="0">
                <a:solidFill>
                  <a:srgbClr val="FF993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sz="2500" dirty="0">
              <a:solidFill>
                <a:srgbClr val="FF993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6" y="5733256"/>
            <a:ext cx="154305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514" y="836712"/>
            <a:ext cx="8408477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75315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he-IL" sz="25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0"/>
            <a:r>
              <a:rPr lang="he-IL" sz="2500" dirty="0">
                <a:latin typeface="David" panose="020E0502060401010101" pitchFamily="34" charset="-79"/>
                <a:cs typeface="David" panose="020E0502060401010101" pitchFamily="34" charset="-79"/>
              </a:rPr>
              <a:t>סעיף שונות לא יעלה על 15% מהתקציב השנתי, בכל שנת תקציב</a:t>
            </a:r>
          </a:p>
          <a:p>
            <a:r>
              <a:rPr lang="he-IL" sz="2500" dirty="0">
                <a:latin typeface="David" panose="020E0502060401010101" pitchFamily="34" charset="-79"/>
                <a:cs typeface="David" panose="020E0502060401010101" pitchFamily="34" charset="-79"/>
              </a:rPr>
              <a:t>בסעיף זה ניתן לכלול הקצבה עבור:</a:t>
            </a:r>
          </a:p>
          <a:p>
            <a:pPr marL="109728" indent="0">
              <a:buNone/>
            </a:pPr>
            <a:r>
              <a:rPr lang="he-IL" sz="2500" dirty="0">
                <a:latin typeface="David" panose="020E0502060401010101" pitchFamily="34" charset="-79"/>
                <a:cs typeface="David" panose="020E0502060401010101" pitchFamily="34" charset="-79"/>
              </a:rPr>
              <a:t>	ספרות מקצועית</a:t>
            </a:r>
          </a:p>
          <a:p>
            <a:pPr marL="109728" indent="0">
              <a:buNone/>
            </a:pPr>
            <a:r>
              <a:rPr lang="he-IL" sz="2500" dirty="0">
                <a:latin typeface="David" panose="020E0502060401010101" pitchFamily="34" charset="-79"/>
                <a:cs typeface="David" panose="020E0502060401010101" pitchFamily="34" charset="-79"/>
              </a:rPr>
              <a:t>	דמי פרסום בעיתונים מדעיים (כולל תרגום ועריכה)</a:t>
            </a:r>
          </a:p>
          <a:p>
            <a:pPr marL="109728" indent="0">
              <a:buNone/>
            </a:pPr>
            <a:r>
              <a:rPr lang="he-IL" sz="2500" dirty="0">
                <a:latin typeface="David" panose="020E0502060401010101" pitchFamily="34" charset="-79"/>
                <a:cs typeface="David" panose="020E0502060401010101" pitchFamily="34" charset="-79"/>
              </a:rPr>
              <a:t>	צילומים וציוד משרדי</a:t>
            </a:r>
          </a:p>
          <a:p>
            <a:pPr marL="109728" indent="0">
              <a:buNone/>
            </a:pPr>
            <a:r>
              <a:rPr lang="he-IL" sz="2500" dirty="0">
                <a:latin typeface="David" panose="020E0502060401010101" pitchFamily="34" charset="-79"/>
                <a:cs typeface="David" panose="020E0502060401010101" pitchFamily="34" charset="-79"/>
              </a:rPr>
              <a:t>	חברות באגודות מדעיות לחוקרים הראשיים בלבד</a:t>
            </a:r>
          </a:p>
          <a:p>
            <a:pPr marL="109728" indent="0">
              <a:buNone/>
            </a:pPr>
            <a:r>
              <a:rPr lang="he-IL" sz="2500" dirty="0">
                <a:latin typeface="David" panose="020E0502060401010101" pitchFamily="34" charset="-79"/>
                <a:cs typeface="David" panose="020E0502060401010101" pitchFamily="34" charset="-79"/>
              </a:rPr>
              <a:t>	חיבור לאינטרנט </a:t>
            </a:r>
            <a:r>
              <a:rPr lang="he-IL" sz="2500" u="sng" dirty="0">
                <a:latin typeface="David" panose="020E0502060401010101" pitchFamily="34" charset="-79"/>
                <a:cs typeface="David" panose="020E0502060401010101" pitchFamily="34" charset="-79"/>
              </a:rPr>
              <a:t>במשרד או במעבדה בלבד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>
                <a:solidFill>
                  <a:srgbClr val="FF993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דגשים </a:t>
            </a:r>
            <a:r>
              <a:rPr lang="en-US" sz="4400" dirty="0">
                <a:solidFill>
                  <a:srgbClr val="FF993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Miscellaneous</a:t>
            </a:r>
            <a:endParaRPr lang="he-IL" dirty="0">
              <a:solidFill>
                <a:srgbClr val="FF993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154305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3189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109728" indent="0">
              <a:buNone/>
            </a:pP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המפרט התקציבי ישמש כמסמך על פיו ינוצל התקציב.</a:t>
            </a:r>
          </a:p>
          <a:p>
            <a:pPr marL="109728" indent="0">
              <a:buNone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על מנת להקל ולייעל את השימוש בתקציב אנו ממליצים לפעול על פי הדגשים שינתנו בהדרכה זו. </a:t>
            </a:r>
          </a:p>
          <a:p>
            <a:pPr marL="109728" indent="0">
              <a:buNone/>
            </a:pP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אבחנה בין סעיפים קשיחים לגמישים</a:t>
            </a:r>
          </a:p>
          <a:p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109728" indent="0">
              <a:buNone/>
            </a:pP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109728" indent="0">
              <a:buNone/>
            </a:pP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109728" indent="0">
              <a:buNone/>
            </a:pP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109728" indent="0">
              <a:buNone/>
            </a:pP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>
                <a:solidFill>
                  <a:srgbClr val="FF993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מטרת ההדרכה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154305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74762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2500" dirty="0">
                <a:solidFill>
                  <a:srgbClr val="FF993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מסך </a:t>
            </a:r>
            <a:r>
              <a:rPr lang="en-US" sz="2500" dirty="0">
                <a:solidFill>
                  <a:srgbClr val="FF993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Equipment</a:t>
            </a:r>
            <a:br>
              <a:rPr lang="he-IL" sz="2500" dirty="0">
                <a:solidFill>
                  <a:srgbClr val="FF993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sz="2500" dirty="0">
              <a:solidFill>
                <a:srgbClr val="FF993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6" y="5733256"/>
            <a:ext cx="154305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52736"/>
            <a:ext cx="8378728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02936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he-IL" sz="25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109728" lvl="0" indent="0">
              <a:buNone/>
            </a:pPr>
            <a:endParaRPr lang="he-IL" sz="25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0"/>
            <a:r>
              <a:rPr lang="he-IL" sz="2500" dirty="0">
                <a:latin typeface="David" panose="020E0502060401010101" pitchFamily="34" charset="-79"/>
                <a:cs typeface="David" panose="020E0502060401010101" pitchFamily="34" charset="-79"/>
              </a:rPr>
              <a:t>ניתן לכלול </a:t>
            </a:r>
            <a:r>
              <a:rPr lang="he-IL" sz="2500">
                <a:latin typeface="David" panose="020E0502060401010101" pitchFamily="34" charset="-79"/>
                <a:cs typeface="David" panose="020E0502060401010101" pitchFamily="34" charset="-79"/>
              </a:rPr>
              <a:t>בהצעת המחקר </a:t>
            </a:r>
            <a:r>
              <a:rPr lang="he-IL" sz="2500" dirty="0">
                <a:latin typeface="David" panose="020E0502060401010101" pitchFamily="34" charset="-79"/>
                <a:cs typeface="David" panose="020E0502060401010101" pitchFamily="34" charset="-79"/>
              </a:rPr>
              <a:t>בקשה למימון ציוד ייעודי הספציפי לתכנית המחקר, בעלות של עד 120,000 ₪.</a:t>
            </a:r>
          </a:p>
          <a:p>
            <a:pPr lvl="0"/>
            <a:r>
              <a:rPr lang="he-IL" sz="2500" dirty="0">
                <a:latin typeface="David" panose="020E0502060401010101" pitchFamily="34" charset="-79"/>
                <a:cs typeface="David" panose="020E0502060401010101" pitchFamily="34" charset="-79"/>
              </a:rPr>
              <a:t>ההקצבה המבוקשת בסעיף זה תיכלל בסכום המענק השנתי הממוצע המבוקש  ולא תהווה הקצבה נוספת.</a:t>
            </a:r>
          </a:p>
          <a:p>
            <a:pPr lvl="0"/>
            <a:r>
              <a:rPr lang="he-IL" sz="2500" dirty="0">
                <a:latin typeface="David" panose="020E0502060401010101" pitchFamily="34" charset="-79"/>
                <a:cs typeface="David" panose="020E0502060401010101" pitchFamily="34" charset="-79"/>
              </a:rPr>
              <a:t>ניתן לרכוש את הציוד הייעודי עד למחצית מתקופת המחקר.</a:t>
            </a:r>
          </a:p>
          <a:p>
            <a:pPr lvl="0"/>
            <a:r>
              <a:rPr lang="he-IL" sz="2500" dirty="0">
                <a:latin typeface="David" panose="020E0502060401010101" pitchFamily="34" charset="-79"/>
                <a:cs typeface="David" panose="020E0502060401010101" pitchFamily="34" charset="-79"/>
              </a:rPr>
              <a:t>את ההצדקה התקציבית לציוד יש לפרט במקום המיועד לכך.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>
                <a:solidFill>
                  <a:srgbClr val="FF993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דגשים </a:t>
            </a:r>
            <a:r>
              <a:rPr lang="en-US" sz="4400" dirty="0">
                <a:solidFill>
                  <a:srgbClr val="FF993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Equipment</a:t>
            </a:r>
            <a:endParaRPr lang="he-IL" dirty="0">
              <a:solidFill>
                <a:srgbClr val="FF993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154305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42463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2400" dirty="0">
                <a:solidFill>
                  <a:srgbClr val="FF993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מסך </a:t>
            </a:r>
            <a:r>
              <a:rPr lang="en-US" sz="2400" dirty="0">
                <a:solidFill>
                  <a:srgbClr val="FF993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additional funding</a:t>
            </a:r>
            <a:endParaRPr lang="he-IL" sz="2200" dirty="0">
              <a:solidFill>
                <a:srgbClr val="FF993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9813"/>
            <a:ext cx="154305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060848"/>
            <a:ext cx="8445624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9B2CB2EB-DBB7-450E-8F28-7158BBC5B165}"/>
              </a:ext>
            </a:extLst>
          </p:cNvPr>
          <p:cNvSpPr txBox="1"/>
          <p:nvPr/>
        </p:nvSpPr>
        <p:spPr>
          <a:xfrm>
            <a:off x="2267744" y="4489024"/>
            <a:ext cx="6089304" cy="2453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</a:pPr>
            <a:r>
              <a:rPr lang="he-IL" sz="1800" dirty="0">
                <a:latin typeface="David" panose="020E0502060401010101" pitchFamily="34" charset="-79"/>
                <a:cs typeface="David" panose="020E0502060401010101" pitchFamily="34" charset="-79"/>
              </a:rPr>
              <a:t>במגמה לעודד ולקדם שת"פ בין חוקרים ישראלים לעמיתם מחו"ל ניתן להגיש במסגרת המענק בקשה למימון תוספתי לשת"פ.</a:t>
            </a:r>
          </a:p>
          <a:p>
            <a:pPr lvl="0">
              <a:lnSpc>
                <a:spcPct val="90000"/>
              </a:lnSpc>
            </a:pPr>
            <a:r>
              <a:rPr lang="he-IL" sz="1800" dirty="0">
                <a:latin typeface="David" panose="020E0502060401010101" pitchFamily="34" charset="-79"/>
                <a:cs typeface="David" panose="020E0502060401010101" pitchFamily="34" charset="-79"/>
              </a:rPr>
              <a:t>התקציב לסעיף זה עד 38,000 ₪ (כולל תקורה) לכל תקופת המענק ומיועד להוצאות הקשורות לשת"פ.</a:t>
            </a:r>
          </a:p>
          <a:p>
            <a:pPr algn="r" rtl="1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ניתן יהיה לממן בין השאר, חילופי סטודנטים, שימוש בתשתיות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מחקר, הוצאות אירוח של החוקר מחו"ל, חומרים, ציוד או שירותים וכד'. </a:t>
            </a:r>
          </a:p>
          <a:p>
            <a:pPr algn="r" rtl="1"/>
            <a:r>
              <a:rPr lang="he-IL" b="1" u="sng" dirty="0">
                <a:latin typeface="David" panose="020E0502060401010101" pitchFamily="34" charset="-79"/>
                <a:cs typeface="David" panose="020E0502060401010101" pitchFamily="34" charset="-79"/>
              </a:rPr>
              <a:t>לא ניתן לכלול במסגרת סעיף זה נסיעות של החוקר הראשי.</a:t>
            </a:r>
            <a:endParaRPr lang="en-US" b="1" u="sng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0">
              <a:lnSpc>
                <a:spcPct val="90000"/>
              </a:lnSpc>
            </a:pPr>
            <a:endParaRPr lang="he-IL" sz="18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621202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he-IL" sz="25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109728" lvl="0" indent="0">
              <a:buNone/>
            </a:pPr>
            <a:endParaRPr lang="he-IL" sz="25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7544" y="629741"/>
            <a:ext cx="8229600" cy="1143000"/>
          </a:xfrm>
        </p:spPr>
        <p:txBody>
          <a:bodyPr/>
          <a:lstStyle/>
          <a:p>
            <a:pPr algn="ctr"/>
            <a:r>
              <a:rPr lang="he-IL" dirty="0">
                <a:solidFill>
                  <a:srgbClr val="FF993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דגשים </a:t>
            </a:r>
            <a:r>
              <a:rPr lang="en-US" sz="4400" dirty="0">
                <a:solidFill>
                  <a:srgbClr val="FF993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additional funding</a:t>
            </a:r>
            <a:endParaRPr lang="he-IL" dirty="0">
              <a:solidFill>
                <a:srgbClr val="FF993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154305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תמונה 4">
            <a:extLst>
              <a:ext uri="{FF2B5EF4-FFF2-40B4-BE49-F238E27FC236}">
                <a16:creationId xmlns:a16="http://schemas.microsoft.com/office/drawing/2014/main" id="{5ECFB400-E639-4E72-A706-8ABB3D2F36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1700808"/>
            <a:ext cx="7112028" cy="2304476"/>
          </a:xfrm>
          <a:prstGeom prst="rect">
            <a:avLst/>
          </a:prstGeom>
        </p:spPr>
      </p:pic>
      <p:sp>
        <p:nvSpPr>
          <p:cNvPr id="8" name="תיבת טקסט 7">
            <a:extLst>
              <a:ext uri="{FF2B5EF4-FFF2-40B4-BE49-F238E27FC236}">
                <a16:creationId xmlns:a16="http://schemas.microsoft.com/office/drawing/2014/main" id="{1B3452E4-7AB0-4AA1-8676-54D86ED67B8B}"/>
              </a:ext>
            </a:extLst>
          </p:cNvPr>
          <p:cNvSpPr txBox="1"/>
          <p:nvPr/>
        </p:nvSpPr>
        <p:spPr>
          <a:xfrm>
            <a:off x="2020335" y="4084010"/>
            <a:ext cx="659336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b="0" i="0" dirty="0">
                <a:solidFill>
                  <a:srgbClr val="333333"/>
                </a:solidFill>
                <a:effectLst/>
                <a:latin typeface="Helvetica Neue"/>
              </a:rPr>
              <a:t>ניתן לבקש מהקרן תוספת חד פעמית לכל תקופת המענק, בגובה של עד 70,000 ש"ח לצורך שימוש בתשתיות מחקר במוסדות בארץ, החיוניות למחקר הספציפי של הצעה זו. תוספת זו תהווה 75% לכל היותר מההוצאות עבור השירות המבוקש, כאשר יתרת העלות תכוסה על-ידי החוקרים (או המוסד אליו הם משתייכים).</a:t>
            </a:r>
            <a:br>
              <a:rPr lang="he-IL" dirty="0"/>
            </a:b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447763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he-IL" sz="2500" dirty="0">
                <a:solidFill>
                  <a:srgbClr val="FF993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מסך </a:t>
            </a:r>
            <a:r>
              <a:rPr lang="en-US" sz="2500" dirty="0">
                <a:solidFill>
                  <a:srgbClr val="FF993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summary</a:t>
            </a:r>
            <a:br>
              <a:rPr lang="he-IL" sz="2500" dirty="0">
                <a:solidFill>
                  <a:srgbClr val="FF993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sz="2500" dirty="0">
              <a:solidFill>
                <a:srgbClr val="FF993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6" y="5733256"/>
            <a:ext cx="154305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052736"/>
            <a:ext cx="8748101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7213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ניתן למלא את החלק התקציבי בנפרד מההצעה, ע"מ לזרז את הבדיקה.</a:t>
            </a:r>
          </a:p>
          <a:p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בדיקת התקציב תתבצע רק לאחר מילוי הנתונים באתר הקרן.</a:t>
            </a:r>
          </a:p>
          <a:p>
            <a:pPr marL="109728" indent="0">
              <a:buNone/>
            </a:pP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לאחר הזנת הנתונים באתר, יש לשלוח מייל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לתקציבנית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המטפלת (פרטי התקשרות בהמשך) הכולל את  מספר ההצעה. אין צורך לצרף קבצים למייל, הבדיקה מתבצעת מתוך האתר.</a:t>
            </a:r>
          </a:p>
          <a:p>
            <a:pPr marL="109728" indent="0">
              <a:buNone/>
            </a:pP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המענקים ניתנים לתקופה של שנה עד ארבע שנים. במדעי החיים והרפואה, במדעי החברה ובארכיאולוגיה ניתן לבקש מענק לתקופה של עד חמש שנים.</a:t>
            </a:r>
          </a:p>
          <a:p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תאריכים חשובים:</a:t>
            </a:r>
          </a:p>
          <a:p>
            <a:pPr marL="109728" indent="0">
              <a:buNone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הרשמה לאתר עד 26.10.22 בשעה 13:00</a:t>
            </a:r>
          </a:p>
          <a:p>
            <a:pPr marL="109728" indent="0">
              <a:buNone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דד ליין להגשה לרשות למחקר עד 2.11.22</a:t>
            </a:r>
          </a:p>
          <a:p>
            <a:pPr marL="109728" indent="0">
              <a:buNone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דד ליין להגשה לקרן עד </a:t>
            </a:r>
            <a:r>
              <a:rPr lang="he-IL">
                <a:latin typeface="David" panose="020E0502060401010101" pitchFamily="34" charset="-79"/>
                <a:cs typeface="David" panose="020E0502060401010101" pitchFamily="34" charset="-79"/>
              </a:rPr>
              <a:t>9.11.22 בשעה 13:00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109728" indent="0">
              <a:buNone/>
            </a:pP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109728" indent="0">
              <a:buNone/>
            </a:pP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>
                <a:solidFill>
                  <a:srgbClr val="FF993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נתונים כללים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154305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33149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2400" dirty="0">
                <a:solidFill>
                  <a:srgbClr val="FF9933"/>
                </a:solidFill>
              </a:rPr>
              <a:t>אנשי הקשר ברשות למו"פ</a:t>
            </a:r>
            <a:br>
              <a:rPr lang="he-IL" sz="2400" dirty="0"/>
            </a:br>
            <a:endParaRPr lang="he-IL" sz="2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9813"/>
            <a:ext cx="154305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מציין מיקום תוכן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  <a:p>
            <a:pPr marL="109728" indent="0">
              <a:lnSpc>
                <a:spcPct val="90000"/>
              </a:lnSpc>
              <a:spcBef>
                <a:spcPct val="0"/>
              </a:spcBef>
              <a:buNone/>
            </a:pPr>
            <a:r>
              <a:rPr lang="he-IL" sz="2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מדור ניהול תקציבי מחקר ישראל</a:t>
            </a:r>
          </a:p>
          <a:p>
            <a:pPr marL="109728" indent="0">
              <a:lnSpc>
                <a:spcPct val="90000"/>
              </a:lnSpc>
              <a:buNone/>
            </a:pPr>
            <a:endParaRPr lang="he-IL" sz="22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90000"/>
              </a:lnSpc>
            </a:pPr>
            <a:r>
              <a:rPr lang="he-IL" sz="2200" dirty="0">
                <a:latin typeface="David" panose="020E0502060401010101" pitchFamily="34" charset="-79"/>
                <a:cs typeface="David" panose="020E0502060401010101" pitchFamily="34" charset="-79"/>
              </a:rPr>
              <a:t>טלי וקנין רמ"ד 72433, </a:t>
            </a:r>
            <a:r>
              <a:rPr lang="en-US" sz="2200" dirty="0">
                <a:latin typeface="David" panose="020E0502060401010101" pitchFamily="34" charset="-79"/>
                <a:cs typeface="David" panose="020E0502060401010101" pitchFamily="34" charset="-79"/>
              </a:rPr>
              <a:t>talivak@bgu.ac.il</a:t>
            </a:r>
            <a:endParaRPr lang="he-IL" sz="22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90000"/>
              </a:lnSpc>
            </a:pPr>
            <a:r>
              <a:rPr lang="he-IL" sz="2200" dirty="0">
                <a:latin typeface="David" panose="020E0502060401010101" pitchFamily="34" charset="-79"/>
                <a:cs typeface="David" panose="020E0502060401010101" pitchFamily="34" charset="-79"/>
              </a:rPr>
              <a:t>מיטל דרור- ראש צוות: הנדסה וניהול 72432, </a:t>
            </a:r>
            <a:r>
              <a:rPr lang="en-US" sz="2200" dirty="0">
                <a:latin typeface="David" panose="020E0502060401010101" pitchFamily="34" charset="-79"/>
                <a:cs typeface="David" panose="020E0502060401010101" pitchFamily="34" charset="-79"/>
              </a:rPr>
              <a:t>dmeital@bgu.ac.il</a:t>
            </a:r>
            <a:endParaRPr lang="he-IL" sz="22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90000"/>
              </a:lnSpc>
            </a:pPr>
            <a:r>
              <a:rPr lang="he-IL" sz="2200" dirty="0">
                <a:latin typeface="David" panose="020E0502060401010101" pitchFamily="34" charset="-79"/>
                <a:cs typeface="David" panose="020E0502060401010101" pitchFamily="34" charset="-79"/>
              </a:rPr>
              <a:t>רינת סולומוביץ- תקציבנית: שדה בוקר, רפואה כולל קליניים 28192, </a:t>
            </a:r>
            <a:r>
              <a:rPr lang="en-US" sz="2200" dirty="0">
                <a:latin typeface="David" panose="020E0502060401010101" pitchFamily="34" charset="-79"/>
                <a:cs typeface="David" panose="020E0502060401010101" pitchFamily="34" charset="-79"/>
              </a:rPr>
              <a:t>rinatso@bgu.ac.il</a:t>
            </a:r>
            <a:endParaRPr lang="he-IL" sz="22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90000"/>
              </a:lnSpc>
            </a:pPr>
            <a:r>
              <a:rPr lang="he-IL" sz="2200" dirty="0">
                <a:latin typeface="David" panose="020E0502060401010101" pitchFamily="34" charset="-79"/>
                <a:cs typeface="David" panose="020E0502060401010101" pitchFamily="34" charset="-79"/>
              </a:rPr>
              <a:t>נוגה טלקר- תקציבנית: מדעי הטבע ללא גאולוגיה 72444, </a:t>
            </a:r>
            <a:r>
              <a:rPr lang="en-US" sz="2200" dirty="0">
                <a:latin typeface="David" panose="020E0502060401010101" pitchFamily="34" charset="-79"/>
                <a:cs typeface="David" panose="020E0502060401010101" pitchFamily="34" charset="-79"/>
              </a:rPr>
              <a:t>nogar@bgu.ac.il</a:t>
            </a:r>
            <a:endParaRPr lang="he-IL" sz="22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90000"/>
              </a:lnSpc>
            </a:pPr>
            <a:r>
              <a:rPr lang="he-IL" sz="2200" dirty="0">
                <a:latin typeface="David" panose="020E0502060401010101" pitchFamily="34" charset="-79"/>
                <a:cs typeface="David" panose="020E0502060401010101" pitchFamily="34" charset="-79"/>
              </a:rPr>
              <a:t>הלן אבוטבול- תקציבנית: רוח וחברה וגאולוגיה 72431, </a:t>
            </a:r>
            <a:r>
              <a:rPr lang="en-US" sz="2200" dirty="0">
                <a:latin typeface="David" panose="020E0502060401010101" pitchFamily="34" charset="-79"/>
                <a:cs typeface="David" panose="020E0502060401010101" pitchFamily="34" charset="-79"/>
              </a:rPr>
              <a:t>helenh@bgu.ac.il</a:t>
            </a:r>
          </a:p>
          <a:p>
            <a:pPr>
              <a:lnSpc>
                <a:spcPct val="90000"/>
              </a:lnSpc>
            </a:pPr>
            <a:endParaRPr lang="he-IL" sz="22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109728" indent="0">
              <a:buNone/>
            </a:pPr>
            <a:endParaRPr lang="he-IL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8458998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925960"/>
            <a:ext cx="8229600" cy="1143000"/>
          </a:xfrm>
        </p:spPr>
        <p:txBody>
          <a:bodyPr>
            <a:normAutofit/>
          </a:bodyPr>
          <a:lstStyle/>
          <a:p>
            <a:pPr algn="ctr"/>
            <a:br>
              <a:rPr lang="he-IL" sz="2400" dirty="0"/>
            </a:br>
            <a:endParaRPr lang="he-IL" sz="2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9813"/>
            <a:ext cx="154305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מציין מיקום תוכן 3"/>
          <p:cNvSpPr>
            <a:spLocks noGrp="1"/>
          </p:cNvSpPr>
          <p:nvPr>
            <p:ph idx="1"/>
          </p:nvPr>
        </p:nvSpPr>
        <p:spPr>
          <a:xfrm>
            <a:off x="457200" y="1481329"/>
            <a:ext cx="8219256" cy="1299600"/>
          </a:xfrm>
        </p:spPr>
        <p:txBody>
          <a:bodyPr/>
          <a:lstStyle/>
          <a:p>
            <a:pPr marL="109728" indent="0">
              <a:buNone/>
            </a:pPr>
            <a:endParaRPr lang="he-IL" dirty="0"/>
          </a:p>
          <a:p>
            <a:endParaRPr lang="he-IL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2300679"/>
            <a:ext cx="7344816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7200" dirty="0">
                <a:solidFill>
                  <a:srgbClr val="FF993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בהצלחה!!!</a:t>
            </a:r>
          </a:p>
        </p:txBody>
      </p:sp>
    </p:spTree>
    <p:extLst>
      <p:ext uri="{BB962C8B-B14F-4D97-AF65-F5344CB8AC3E}">
        <p14:creationId xmlns:p14="http://schemas.microsoft.com/office/powerpoint/2010/main" val="3177818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2500" dirty="0">
                <a:solidFill>
                  <a:srgbClr val="FF993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מסך </a:t>
            </a:r>
            <a:r>
              <a:rPr lang="en-US" sz="2500" dirty="0">
                <a:solidFill>
                  <a:srgbClr val="FF993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Personnel</a:t>
            </a:r>
            <a:br>
              <a:rPr lang="he-IL" sz="2500" dirty="0"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sz="25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6" y="5733256"/>
            <a:ext cx="154305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247" y="1124744"/>
            <a:ext cx="8756204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0188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he-IL" sz="2500" dirty="0">
                <a:latin typeface="David" panose="020E0502060401010101" pitchFamily="34" charset="-79"/>
                <a:cs typeface="David" panose="020E0502060401010101" pitchFamily="34" charset="-79"/>
              </a:rPr>
              <a:t>סעיף שכר הינו סעיף גמיש.</a:t>
            </a:r>
          </a:p>
          <a:p>
            <a:pPr lvl="0"/>
            <a:r>
              <a:rPr lang="he-IL" sz="2500" dirty="0">
                <a:latin typeface="David" panose="020E0502060401010101" pitchFamily="34" charset="-79"/>
                <a:cs typeface="David" panose="020E0502060401010101" pitchFamily="34" charset="-79"/>
              </a:rPr>
              <a:t>אין לכלול מימון שכר כלשהו עבור חוקר ראשי וכן תשלום שכר כלשהו לחבר סגל שיש לו מינוי אקדמאי במוסד או לחוקר הרשאי להגיש בקשה, כחוקר ראשי לאחד ממסלולי הקרן.</a:t>
            </a:r>
          </a:p>
          <a:p>
            <a:pPr lvl="0"/>
            <a:r>
              <a:rPr lang="he-IL" sz="2500" dirty="0">
                <a:latin typeface="David" panose="020E0502060401010101" pitchFamily="34" charset="-79"/>
                <a:cs typeface="David" panose="020E0502060401010101" pitchFamily="34" charset="-79"/>
              </a:rPr>
              <a:t>מומלץ לא לציין שמות, יש לציין </a:t>
            </a:r>
            <a:r>
              <a:rPr lang="en-US" sz="2500" dirty="0">
                <a:latin typeface="David" panose="020E0502060401010101" pitchFamily="34" charset="-79"/>
                <a:cs typeface="David" panose="020E0502060401010101" pitchFamily="34" charset="-79"/>
              </a:rPr>
              <a:t>TBN</a:t>
            </a:r>
            <a:r>
              <a:rPr lang="he-IL" sz="2500" dirty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  <a:endParaRPr lang="en-US" sz="25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0"/>
            <a:r>
              <a:rPr lang="he-IL" sz="2500" dirty="0">
                <a:latin typeface="David" panose="020E0502060401010101" pitchFamily="34" charset="-79"/>
                <a:cs typeface="David" panose="020E0502060401010101" pitchFamily="34" charset="-79"/>
              </a:rPr>
              <a:t>% תעסוקה של חוקר במחקר בין 10%-40%.</a:t>
            </a:r>
            <a:endParaRPr lang="en-US" sz="25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0"/>
            <a:r>
              <a:rPr lang="he-IL" sz="2500" dirty="0">
                <a:latin typeface="David" panose="020E0502060401010101" pitchFamily="34" charset="-79"/>
                <a:cs typeface="David" panose="020E0502060401010101" pitchFamily="34" charset="-79"/>
              </a:rPr>
              <a:t>חישוב שכר לעוזרי מחקר לפי מנות מלגה (גם אם יועסק בשכר). משרה מלאה מחושבת לפי 10 מנות מלגה (ככלל ניתן לתת עד 20 מנות). </a:t>
            </a:r>
          </a:p>
          <a:p>
            <a:pPr lvl="0"/>
            <a:r>
              <a:rPr lang="he-IL" sz="2500" dirty="0">
                <a:latin typeface="David" panose="020E0502060401010101" pitchFamily="34" charset="-79"/>
                <a:cs typeface="David" panose="020E0502060401010101" pitchFamily="34" charset="-79"/>
              </a:rPr>
              <a:t>להלן הסכומים לחודש עבור משרה מלאה:</a:t>
            </a:r>
            <a:endParaRPr lang="en-US" sz="25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109728" indent="0">
              <a:buNone/>
            </a:pPr>
            <a:r>
              <a:rPr lang="he-IL" sz="2500" dirty="0">
                <a:latin typeface="David" panose="020E0502060401010101" pitchFamily="34" charset="-79"/>
                <a:cs typeface="David" panose="020E0502060401010101" pitchFamily="34" charset="-79"/>
              </a:rPr>
              <a:t>   מסטרנט – 351 ₪ קרי 3,521 ₪ ל-10 מנות לחודש.</a:t>
            </a:r>
            <a:endParaRPr lang="en-US" sz="25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109728" lvl="0" indent="0">
              <a:buNone/>
            </a:pPr>
            <a:r>
              <a:rPr lang="he-IL" sz="2500" dirty="0">
                <a:latin typeface="David" panose="020E0502060401010101" pitchFamily="34" charset="-79"/>
                <a:cs typeface="David" panose="020E0502060401010101" pitchFamily="34" charset="-79"/>
              </a:rPr>
              <a:t>   דוקטורנט – 462 ₪ קרי 4,620 ₪ ל-10 מנות לחודש.</a:t>
            </a:r>
            <a:endParaRPr lang="en-US" sz="25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109728" lvl="0" indent="0">
              <a:buNone/>
            </a:pPr>
            <a:r>
              <a:rPr lang="he-IL" sz="2500" dirty="0">
                <a:latin typeface="David" panose="020E0502060401010101" pitchFamily="34" charset="-79"/>
                <a:cs typeface="David" panose="020E0502060401010101" pitchFamily="34" charset="-79"/>
              </a:rPr>
              <a:t>   פוסט דוקטורנט – 514 ₪ קרי 5,140 ₪ ל-10 מנות לחודש.</a:t>
            </a:r>
            <a:endParaRPr lang="en-US" sz="25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0"/>
            <a:r>
              <a:rPr lang="he-IL" sz="2500" dirty="0">
                <a:latin typeface="David" panose="020E0502060401010101" pitchFamily="34" charset="-79"/>
                <a:cs typeface="David" panose="020E0502060401010101" pitchFamily="34" charset="-79"/>
              </a:rPr>
              <a:t>בהצדקה התקציבית יש לפרט את התפקיד של כל עובד במחקר.</a:t>
            </a:r>
            <a:endParaRPr lang="en-US" sz="25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>
                <a:solidFill>
                  <a:srgbClr val="FF993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דגשים </a:t>
            </a:r>
            <a:r>
              <a:rPr lang="en-US" dirty="0">
                <a:solidFill>
                  <a:srgbClr val="FF993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personnel</a:t>
            </a:r>
            <a:endParaRPr lang="he-IL" dirty="0">
              <a:solidFill>
                <a:srgbClr val="FF993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154305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6607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2500" dirty="0">
                <a:solidFill>
                  <a:srgbClr val="FF993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מסך </a:t>
            </a:r>
            <a:r>
              <a:rPr lang="en-US" sz="2500" dirty="0">
                <a:solidFill>
                  <a:srgbClr val="FF993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Supplies, Materials</a:t>
            </a:r>
            <a:br>
              <a:rPr lang="he-IL" sz="2500" dirty="0"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sz="25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6" y="5733256"/>
            <a:ext cx="154305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תמונה 4">
            <a:extLst>
              <a:ext uri="{FF2B5EF4-FFF2-40B4-BE49-F238E27FC236}">
                <a16:creationId xmlns:a16="http://schemas.microsoft.com/office/drawing/2014/main" id="{CF2EA7D2-0CEF-444F-A1C3-3CAD76C779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954541"/>
            <a:ext cx="7536246" cy="2798886"/>
          </a:xfrm>
          <a:prstGeom prst="rect">
            <a:avLst/>
          </a:prstGeom>
        </p:spPr>
      </p:pic>
      <p:sp>
        <p:nvSpPr>
          <p:cNvPr id="8" name="תיבת טקסט 7">
            <a:extLst>
              <a:ext uri="{FF2B5EF4-FFF2-40B4-BE49-F238E27FC236}">
                <a16:creationId xmlns:a16="http://schemas.microsoft.com/office/drawing/2014/main" id="{B82FAEDF-9832-4C8D-941E-FC432919A55D}"/>
              </a:ext>
            </a:extLst>
          </p:cNvPr>
          <p:cNvSpPr txBox="1"/>
          <p:nvPr/>
        </p:nvSpPr>
        <p:spPr>
          <a:xfrm>
            <a:off x="3179254" y="4433330"/>
            <a:ext cx="496855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9728" indent="0">
              <a:buNone/>
            </a:pPr>
            <a:r>
              <a:rPr lang="he-IL" b="0" i="0" dirty="0">
                <a:solidFill>
                  <a:srgbClr val="333333"/>
                </a:solidFill>
                <a:effectLst/>
                <a:latin typeface="Helvetica Neue"/>
              </a:rPr>
              <a:t>בסעיף זה ניתן לכלול חומרים וציוד אזיל טריוויאלי (אין לכלול בסעיף זה מחשבים או שירותים).</a:t>
            </a:r>
            <a:br>
              <a:rPr lang="he-IL" dirty="0"/>
            </a:br>
            <a:r>
              <a:rPr lang="he-IL" b="0" i="0" dirty="0">
                <a:solidFill>
                  <a:srgbClr val="333333"/>
                </a:solidFill>
                <a:effectLst/>
                <a:latin typeface="Helvetica Neue"/>
              </a:rPr>
              <a:t>במדעי הרוח בלבד - ספרות מקצועית - בנוסף לשימוש בסעיף שונות, ניתן להוסיף סכום חד פעמי של עד 15,000 ₪ למענק לרכישת ספרות מקצועית, ובלבד שהספר אינו ניתן להשאלה בספריית המוסד.</a:t>
            </a:r>
            <a:endParaRPr lang="he-IL" sz="18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69467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מציין מיקום תוכן 4">
            <a:extLst>
              <a:ext uri="{FF2B5EF4-FFF2-40B4-BE49-F238E27FC236}">
                <a16:creationId xmlns:a16="http://schemas.microsoft.com/office/drawing/2014/main" id="{080071D6-F718-44E1-AFB0-5F36D4D08F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7088" y="1507071"/>
            <a:ext cx="7859712" cy="2858033"/>
          </a:xfrm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19256" cy="796950"/>
          </a:xfrm>
        </p:spPr>
        <p:txBody>
          <a:bodyPr>
            <a:normAutofit/>
          </a:bodyPr>
          <a:lstStyle/>
          <a:p>
            <a:pPr algn="ctr"/>
            <a:endParaRPr lang="he-IL" dirty="0">
              <a:solidFill>
                <a:srgbClr val="FF993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4624"/>
            <a:ext cx="154305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תיבת טקסט 7">
            <a:extLst>
              <a:ext uri="{FF2B5EF4-FFF2-40B4-BE49-F238E27FC236}">
                <a16:creationId xmlns:a16="http://schemas.microsoft.com/office/drawing/2014/main" id="{03C29B65-8B8F-4D45-8ABB-741F9F5BD8DE}"/>
              </a:ext>
            </a:extLst>
          </p:cNvPr>
          <p:cNvSpPr txBox="1"/>
          <p:nvPr/>
        </p:nvSpPr>
        <p:spPr>
          <a:xfrm>
            <a:off x="2987824" y="4704598"/>
            <a:ext cx="58012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9728" indent="0">
              <a:buNone/>
            </a:pPr>
            <a:r>
              <a:rPr lang="he-IL" b="0" i="0" dirty="0">
                <a:solidFill>
                  <a:srgbClr val="333333"/>
                </a:solidFill>
                <a:effectLst/>
                <a:latin typeface="Helvetica Neue"/>
              </a:rPr>
              <a:t>בסעיף זה ניתן לכלול ציוד אזיל גדול (שאינו טריוויאלי או </a:t>
            </a:r>
            <a:r>
              <a:rPr lang="he-IL" b="0" i="0" dirty="0" err="1">
                <a:solidFill>
                  <a:srgbClr val="333333"/>
                </a:solidFill>
                <a:effectLst/>
                <a:latin typeface="Helvetica Neue"/>
              </a:rPr>
              <a:t>יעודי</a:t>
            </a:r>
            <a:r>
              <a:rPr lang="he-IL" b="0" i="0" dirty="0">
                <a:solidFill>
                  <a:srgbClr val="333333"/>
                </a:solidFill>
                <a:effectLst/>
                <a:latin typeface="Helvetica Neue"/>
              </a:rPr>
              <a:t>), לדוגמא, מקרר, מאזנים וכו'</a:t>
            </a:r>
            <a:endParaRPr lang="he-IL" sz="18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49226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2500" dirty="0">
                <a:solidFill>
                  <a:srgbClr val="FF993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מסך </a:t>
            </a:r>
            <a:r>
              <a:rPr lang="en-US" sz="2500" dirty="0">
                <a:solidFill>
                  <a:srgbClr val="FF993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services</a:t>
            </a:r>
            <a:br>
              <a:rPr lang="he-IL" sz="2500" dirty="0"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sz="25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6" y="5733256"/>
            <a:ext cx="154305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28" y="1445136"/>
            <a:ext cx="8419912" cy="3640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5337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27584" y="1481329"/>
            <a:ext cx="7859216" cy="374787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he-IL" sz="25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109728" indent="0">
              <a:buNone/>
            </a:pPr>
            <a:r>
              <a:rPr lang="he-IL" sz="2500" dirty="0">
                <a:latin typeface="David" panose="020E0502060401010101" pitchFamily="34" charset="-79"/>
                <a:cs typeface="David" panose="020E0502060401010101" pitchFamily="34" charset="-79"/>
              </a:rPr>
              <a:t>בסעיף זה ניתן לכלול את הפריטים הבאים, כל בקשה לרכישה תנומק בנפרד:</a:t>
            </a:r>
          </a:p>
          <a:p>
            <a:r>
              <a:rPr lang="he-IL" sz="2500" dirty="0">
                <a:latin typeface="David" panose="020E0502060401010101" pitchFamily="34" charset="-79"/>
                <a:cs typeface="David" panose="020E0502060401010101" pitchFamily="34" charset="-79"/>
              </a:rPr>
              <a:t>שירותים- כולל שירותי יעוץ</a:t>
            </a:r>
          </a:p>
          <a:p>
            <a:r>
              <a:rPr lang="he-IL" sz="2500" dirty="0">
                <a:latin typeface="David" panose="020E0502060401010101" pitchFamily="34" charset="-79"/>
                <a:cs typeface="David" panose="020E0502060401010101" pitchFamily="34" charset="-79"/>
              </a:rPr>
              <a:t>שירותי מעבדה</a:t>
            </a:r>
          </a:p>
          <a:p>
            <a:r>
              <a:rPr lang="he-IL" sz="2500" dirty="0">
                <a:latin typeface="David" panose="020E0502060401010101" pitchFamily="34" charset="-79"/>
                <a:cs typeface="David" panose="020E0502060401010101" pitchFamily="34" charset="-79"/>
              </a:rPr>
              <a:t>תשלום לנבדקים</a:t>
            </a:r>
            <a:endParaRPr lang="en-US" sz="25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19256" cy="796950"/>
          </a:xfrm>
        </p:spPr>
        <p:txBody>
          <a:bodyPr>
            <a:normAutofit/>
          </a:bodyPr>
          <a:lstStyle/>
          <a:p>
            <a:pPr algn="ctr"/>
            <a:r>
              <a:rPr lang="he-IL" dirty="0">
                <a:solidFill>
                  <a:srgbClr val="FF993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דגשים </a:t>
            </a:r>
            <a:r>
              <a:rPr lang="en-US" sz="4400" dirty="0">
                <a:solidFill>
                  <a:srgbClr val="FF993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services</a:t>
            </a:r>
            <a:endParaRPr lang="he-IL" dirty="0">
              <a:solidFill>
                <a:srgbClr val="FF993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4624"/>
            <a:ext cx="154305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7259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2708920"/>
            <a:ext cx="8147248" cy="2592289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he-IL" dirty="0"/>
          </a:p>
          <a:p>
            <a:r>
              <a:rPr lang="he-IL" sz="2300" dirty="0">
                <a:latin typeface="David" panose="020E0502060401010101" pitchFamily="34" charset="-79"/>
                <a:cs typeface="David" panose="020E0502060401010101" pitchFamily="34" charset="-79"/>
              </a:rPr>
              <a:t>ניתן לכלול שירותי מעבדה </a:t>
            </a:r>
            <a:r>
              <a:rPr lang="he-IL" sz="2300" dirty="0" err="1">
                <a:latin typeface="David" panose="020E0502060401010101" pitchFamily="34" charset="-79"/>
                <a:cs typeface="David" panose="020E0502060401010101" pitchFamily="34" charset="-79"/>
              </a:rPr>
              <a:t>מאב"ג</a:t>
            </a:r>
            <a:r>
              <a:rPr lang="he-IL" sz="2300" dirty="0">
                <a:latin typeface="David" panose="020E0502060401010101" pitchFamily="34" charset="-79"/>
                <a:cs typeface="David" panose="020E0502060401010101" pitchFamily="34" charset="-79"/>
              </a:rPr>
              <a:t> כנדרש.</a:t>
            </a:r>
          </a:p>
          <a:p>
            <a:r>
              <a:rPr lang="he-IL" sz="2300" dirty="0">
                <a:latin typeface="David" panose="020E0502060401010101" pitchFamily="34" charset="-79"/>
                <a:cs typeface="David" panose="020E0502060401010101" pitchFamily="34" charset="-79"/>
              </a:rPr>
              <a:t>קבלני משנה חיצוניים- ניתן לבקש עד 40% מסך המענק.</a:t>
            </a:r>
          </a:p>
          <a:p>
            <a:r>
              <a:rPr lang="he-IL" sz="2300" dirty="0">
                <a:latin typeface="David" panose="020E0502060401010101" pitchFamily="34" charset="-79"/>
                <a:cs typeface="David" panose="020E0502060401010101" pitchFamily="34" charset="-79"/>
              </a:rPr>
              <a:t>עדיף לא לציין את שם המעבדה ו/או את שם קבלן המשנה אלא אם הכרחי.</a:t>
            </a:r>
          </a:p>
          <a:p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23528" y="1052736"/>
            <a:ext cx="8280920" cy="1008112"/>
          </a:xfrm>
        </p:spPr>
        <p:txBody>
          <a:bodyPr>
            <a:normAutofit/>
          </a:bodyPr>
          <a:lstStyle/>
          <a:p>
            <a:pPr algn="ctr"/>
            <a:r>
              <a:rPr lang="he-IL" sz="4400" dirty="0">
                <a:solidFill>
                  <a:srgbClr val="FF993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שירותי מעבדה וקבלני משנה</a:t>
            </a:r>
            <a:endParaRPr lang="he-IL" dirty="0">
              <a:solidFill>
                <a:srgbClr val="FF993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4624"/>
            <a:ext cx="154305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43696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רחבה">
  <a:themeElements>
    <a:clrScheme name="רחבה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רחבה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רחבה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2110</TotalTime>
  <Words>1125</Words>
  <Application>Microsoft Office PowerPoint</Application>
  <PresentationFormat>‫הצגה על המסך (4:3)</PresentationFormat>
  <Paragraphs>139</Paragraphs>
  <Slides>27</Slides>
  <Notes>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8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27</vt:i4>
      </vt:variant>
    </vt:vector>
  </HeadingPairs>
  <TitlesOfParts>
    <vt:vector size="36" baseType="lpstr">
      <vt:lpstr>Arial</vt:lpstr>
      <vt:lpstr>Calibri</vt:lpstr>
      <vt:lpstr>David</vt:lpstr>
      <vt:lpstr>Helvetica Neue</vt:lpstr>
      <vt:lpstr>Lucida Sans Unicode</vt:lpstr>
      <vt:lpstr>Verdana</vt:lpstr>
      <vt:lpstr>Wingdings 2</vt:lpstr>
      <vt:lpstr>Wingdings 3</vt:lpstr>
      <vt:lpstr>רחבה</vt:lpstr>
      <vt:lpstr>הגשת תקציבי ISF מסלול אישי מחזור תשפ"ד  </vt:lpstr>
      <vt:lpstr>מטרת ההדרכה</vt:lpstr>
      <vt:lpstr>מסך Personnel </vt:lpstr>
      <vt:lpstr>דגשים personnel</vt:lpstr>
      <vt:lpstr>מסך Supplies, Materials </vt:lpstr>
      <vt:lpstr>מצגת של PowerPoint‏</vt:lpstr>
      <vt:lpstr>מסך services </vt:lpstr>
      <vt:lpstr>דגשים services</vt:lpstr>
      <vt:lpstr>שירותי מעבדה וקבלני משנה</vt:lpstr>
      <vt:lpstr>נבדקים</vt:lpstr>
      <vt:lpstr>מסך Other Expenses </vt:lpstr>
      <vt:lpstr>דגשים Other Expenses</vt:lpstr>
      <vt:lpstr>נסיעות לכנסים בינלאומיים</vt:lpstr>
      <vt:lpstr>נסיעות חוקרים לחו"ל</vt:lpstr>
      <vt:lpstr>נסיעות בארץ</vt:lpstr>
      <vt:lpstr>מסך Computers</vt:lpstr>
      <vt:lpstr>מחשוב ונלווים למחשוב</vt:lpstr>
      <vt:lpstr>מסך Miscellaneous </vt:lpstr>
      <vt:lpstr>דגשים Miscellaneous</vt:lpstr>
      <vt:lpstr>מסך Equipment </vt:lpstr>
      <vt:lpstr>דגשים Equipment</vt:lpstr>
      <vt:lpstr>מסך additional funding</vt:lpstr>
      <vt:lpstr>דגשים additional funding</vt:lpstr>
      <vt:lpstr>מסך summary </vt:lpstr>
      <vt:lpstr>נתונים כללים</vt:lpstr>
      <vt:lpstr>אנשי הקשר ברשות למו"פ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מודל התקצוב של ות"ת</dc:title>
  <dc:creator>Dromis</dc:creator>
  <cp:lastModifiedBy>מיטל דרור</cp:lastModifiedBy>
  <cp:revision>125</cp:revision>
  <cp:lastPrinted>2014-04-27T10:21:09Z</cp:lastPrinted>
  <dcterms:created xsi:type="dcterms:W3CDTF">2014-04-26T21:46:16Z</dcterms:created>
  <dcterms:modified xsi:type="dcterms:W3CDTF">2022-09-13T07:02:34Z</dcterms:modified>
</cp:coreProperties>
</file>