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6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9" r:id="rId4"/>
    <p:sldId id="308" r:id="rId5"/>
    <p:sldId id="309" r:id="rId6"/>
    <p:sldId id="310" r:id="rId7"/>
    <p:sldId id="325" r:id="rId8"/>
    <p:sldId id="326" r:id="rId9"/>
    <p:sldId id="313" r:id="rId10"/>
    <p:sldId id="316" r:id="rId11"/>
    <p:sldId id="327" r:id="rId12"/>
    <p:sldId id="329" r:id="rId13"/>
    <p:sldId id="311" r:id="rId14"/>
    <p:sldId id="312" r:id="rId15"/>
    <p:sldId id="315" r:id="rId16"/>
    <p:sldId id="330" r:id="rId17"/>
    <p:sldId id="314" r:id="rId18"/>
    <p:sldId id="317" r:id="rId19"/>
    <p:sldId id="318" r:id="rId20"/>
    <p:sldId id="319" r:id="rId21"/>
    <p:sldId id="320" r:id="rId22"/>
    <p:sldId id="303" r:id="rId23"/>
    <p:sldId id="321" r:id="rId24"/>
    <p:sldId id="322" r:id="rId25"/>
    <p:sldId id="307" r:id="rId26"/>
    <p:sldId id="324" r:id="rId27"/>
  </p:sldIdLst>
  <p:sldSz cx="9144000" cy="6858000" type="screen4x3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814" autoAdjust="0"/>
    <p:restoredTop sz="94660"/>
  </p:normalViewPr>
  <p:slideViewPr>
    <p:cSldViewPr>
      <p:cViewPr varScale="1">
        <p:scale>
          <a:sx n="108" d="100"/>
          <a:sy n="108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37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846696C-2ADB-40E0-BCEC-46314F8E39A4}" type="datetimeFigureOut">
              <a:rPr lang="he-IL" smtClean="0"/>
              <a:t>ל'/תשרי/תשפ"ב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D0097F-2A19-447F-BCC5-EE1D74CE3D0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626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27973F-5C97-4E78-BC97-D0D6069C1770}" type="datetimeFigureOut">
              <a:rPr lang="he-IL" smtClean="0"/>
              <a:t>ל'/תשרי/תשפ"ב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89850E5-A8EE-4168-A76B-169E937ACF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059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850E5-A8EE-4168-A76B-169E937ACF23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3235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E89D55-7049-4F2F-A70C-A52950220352}" type="datetimeFigureOut">
              <a:rPr lang="he-IL" smtClean="0"/>
              <a:t>ל'/תשרי/תשפ"ב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9D55-7049-4F2F-A70C-A52950220352}" type="datetimeFigureOut">
              <a:rPr lang="he-IL" smtClean="0"/>
              <a:t>ל'/תשרי/תשפ"ב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9D55-7049-4F2F-A70C-A52950220352}" type="datetimeFigureOut">
              <a:rPr lang="he-IL" smtClean="0"/>
              <a:t>ל'/תשרי/תשפ"ב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9D55-7049-4F2F-A70C-A52950220352}" type="datetimeFigureOut">
              <a:rPr lang="he-IL" smtClean="0"/>
              <a:t>ל'/תשרי/תשפ"ב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9D55-7049-4F2F-A70C-A52950220352}" type="datetimeFigureOut">
              <a:rPr lang="he-IL" smtClean="0"/>
              <a:t>ל'/תשרי/תשפ"ב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9D55-7049-4F2F-A70C-A52950220352}" type="datetimeFigureOut">
              <a:rPr lang="he-IL" smtClean="0"/>
              <a:t>ל'/תשרי/תשפ"ב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9D55-7049-4F2F-A70C-A52950220352}" type="datetimeFigureOut">
              <a:rPr lang="he-IL" smtClean="0"/>
              <a:t>ל'/תשרי/תשפ"ב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9D55-7049-4F2F-A70C-A52950220352}" type="datetimeFigureOut">
              <a:rPr lang="he-IL" smtClean="0"/>
              <a:t>ל'/תשרי/תשפ"ב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9D55-7049-4F2F-A70C-A52950220352}" type="datetimeFigureOut">
              <a:rPr lang="he-IL" smtClean="0"/>
              <a:t>ל'/תשרי/תשפ"ב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9E89D55-7049-4F2F-A70C-A52950220352}" type="datetimeFigureOut">
              <a:rPr lang="he-IL" smtClean="0"/>
              <a:t>ל'/תשרי/תשפ"ב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E89D55-7049-4F2F-A70C-A52950220352}" type="datetimeFigureOut">
              <a:rPr lang="he-IL" smtClean="0"/>
              <a:t>ל'/תשרי/תשפ"ב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E89D55-7049-4F2F-A70C-A52950220352}" type="datetimeFigureOut">
              <a:rPr lang="he-IL" smtClean="0"/>
              <a:t>ל'/תשרי/תשפ"ב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56976"/>
            <a:ext cx="7846640" cy="2592104"/>
          </a:xfrm>
        </p:spPr>
        <p:txBody>
          <a:bodyPr>
            <a:normAutofit fontScale="90000"/>
          </a:bodyPr>
          <a:lstStyle/>
          <a:p>
            <a:r>
              <a:rPr lang="he-IL" sz="72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הגשת תקציבי </a:t>
            </a:r>
            <a:r>
              <a:rPr lang="en-US" sz="72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ISF</a:t>
            </a:r>
            <a:r>
              <a:rPr lang="he-IL" sz="72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br>
              <a:rPr lang="he-IL" sz="72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72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מחזור תשפ"ב </a:t>
            </a:r>
            <a:b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הדרכת חוקרים 10/2021</a:t>
            </a: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027" name="Picture 3" descr="C:\Users\dromis\AppData\Local\Microsoft\Windows\Temporary Internet Files\Content.Outlook\AO0GVXA3\logo small cop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91" y="620688"/>
            <a:ext cx="1542288" cy="739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654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1481329"/>
            <a:ext cx="8147248" cy="3171808"/>
          </a:xfrm>
        </p:spPr>
        <p:txBody>
          <a:bodyPr>
            <a:normAutofit lnSpcReduction="10000"/>
          </a:bodyPr>
          <a:lstStyle/>
          <a:p>
            <a:endParaRPr lang="he-IL" dirty="0"/>
          </a:p>
          <a:p>
            <a:endParaRPr lang="he-IL" dirty="0"/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ניתן לכלול בהצעה הוצאות בגין תשלום לנבדקים.</a:t>
            </a:r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ניתן לשלם לנבדקים פיצוי כספי של עד 150 (בהתאם לעדכון החוק בנושא חבות מעסיקים).</a:t>
            </a:r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סעיף זה הינו קשיח ולכן מומלץ לבקש סכום המספק לצרכי המחקר.</a:t>
            </a:r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במידה וסעיף זה נכלל בהצעה- יש לפרט ככל האפשר בהצדקה התקציבית את נחיצותו למחקר. </a:t>
            </a:r>
          </a:p>
          <a:p>
            <a:pPr marL="109728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19256" cy="796950"/>
          </a:xfrm>
        </p:spPr>
        <p:txBody>
          <a:bodyPr>
            <a:normAutofit/>
          </a:bodyPr>
          <a:lstStyle/>
          <a:p>
            <a:pPr algn="ctr"/>
            <a:r>
              <a:rPr lang="he-IL" sz="4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נבדקים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515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מסך </a:t>
            </a:r>
            <a:r>
              <a:rPr lang="en-US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Other Expenses</a:t>
            </a:r>
            <a:b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6" y="5733256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8750113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015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7584" y="1481329"/>
            <a:ext cx="7859216" cy="37478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indent="0">
              <a:buNone/>
            </a:pP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בסעיף זה יכללו הוצאות חיוניות אחרות הדרושות לביצוע המחקר.</a:t>
            </a:r>
          </a:p>
          <a:p>
            <a:pPr marL="109728" indent="0">
              <a:buNone/>
            </a:pP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ניתן לכלול בסעיף זה:</a:t>
            </a:r>
          </a:p>
          <a:p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הקצבה של עד 6000 ₪ לשנה לנסיעות של סטודנטים לכנסים.</a:t>
            </a:r>
          </a:p>
          <a:p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נסיעות בארץ</a:t>
            </a:r>
          </a:p>
          <a:p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נסיעות לחו"ל של חוקרים ראשיים לעבודת שטח בחו"ל הכוללת ביקור בספריות/ ארכיונים.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19256" cy="796950"/>
          </a:xfrm>
        </p:spPr>
        <p:txBody>
          <a:bodyPr>
            <a:normAutofit/>
          </a:bodyPr>
          <a:lstStyle/>
          <a:p>
            <a:pPr algn="ctr"/>
            <a:r>
              <a:rPr lang="he-IL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דגשים </a:t>
            </a:r>
            <a:r>
              <a:rPr lang="en-US" sz="4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Other Expenses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1828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1481329"/>
            <a:ext cx="8147248" cy="3171808"/>
          </a:xfrm>
        </p:spPr>
        <p:txBody>
          <a:bodyPr>
            <a:normAutofit/>
          </a:bodyPr>
          <a:lstStyle/>
          <a:p>
            <a:endParaRPr lang="he-IL" dirty="0"/>
          </a:p>
          <a:p>
            <a:endParaRPr lang="he-IL" dirty="0"/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ניתן לכלול הוצאה של עד 6000 ₪ לשנה לכיסוי נסיעות של תלמידי מחקר לתארים מתקדמים, העובדים והממומנים מתקציב המענק, לצורך השתתפותם בכינוסים או השתלמויות מדעיות (בארץ או בחו"ל) בנושא הקשור במישרין למחקר ממומן ע"י הקרן.</a:t>
            </a:r>
          </a:p>
          <a:p>
            <a:pPr marL="109728" indent="0">
              <a:buNone/>
            </a:pPr>
            <a:endParaRPr lang="he-IL" sz="23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19256" cy="796950"/>
          </a:xfrm>
        </p:spPr>
        <p:txBody>
          <a:bodyPr>
            <a:normAutofit/>
          </a:bodyPr>
          <a:lstStyle/>
          <a:p>
            <a:pPr algn="ctr"/>
            <a:r>
              <a:rPr lang="he-IL" sz="4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נסיעות לכנסים בינלאומיים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626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1481329"/>
            <a:ext cx="8147248" cy="3171808"/>
          </a:xfrm>
        </p:spPr>
        <p:txBody>
          <a:bodyPr>
            <a:normAutofit/>
          </a:bodyPr>
          <a:lstStyle/>
          <a:p>
            <a:endParaRPr lang="he-IL" dirty="0"/>
          </a:p>
          <a:p>
            <a:endParaRPr lang="he-IL" dirty="0"/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ניתן לכלול הוצאות בגין נסיעות חוקרים לחו"ל לצורך ביצוע עבודת שטח (לרוב בספריות וארכיונים).</a:t>
            </a:r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במידה וסעיף זה נכלל בהצעה- יש לפרט בהצדקה התקציבית את חיוניותו למחקר. </a:t>
            </a:r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לא ניתן לכלול הוצאות בגין השתתפות חוקרים בכנסים.</a:t>
            </a: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19256" cy="796950"/>
          </a:xfrm>
        </p:spPr>
        <p:txBody>
          <a:bodyPr>
            <a:normAutofit/>
          </a:bodyPr>
          <a:lstStyle/>
          <a:p>
            <a:pPr algn="ctr"/>
            <a:r>
              <a:rPr lang="he-IL" sz="4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נסיעות חוקרים לחו"ל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2711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1481329"/>
            <a:ext cx="8147248" cy="3171808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he-IL" dirty="0"/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ניתן לכלול בהצעה הוצאות בגין נסיעות בארץ.</a:t>
            </a:r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ניתן לבקש נסיעות שדה, נסיעות לארכיונים ו/או ספריות, נסיעות לביצוע ראיונות, נסיעות לבתי ספר וכ'</a:t>
            </a:r>
          </a:p>
          <a:p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לא ניתן לכלול נסיעות לפגישות עבודה, נתב"ג וכד'.</a:t>
            </a:r>
          </a:p>
          <a:p>
            <a:pPr lvl="0"/>
            <a:r>
              <a:rPr lang="he-IL" sz="2400" dirty="0"/>
              <a:t>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הסכום המבוקש בסעיף זה הינו קשיח ולכן מומלץ לחשב היטב את הסכום הנדרש לצרכי המחקר.</a:t>
            </a:r>
          </a:p>
          <a:p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במידה וסעיף זה נכלל בהצעה- יש לפרט ככל האפשר בהצדקה התקציבית את נחיצותו למחקר. </a:t>
            </a:r>
          </a:p>
          <a:p>
            <a:endParaRPr lang="en-US" sz="2400" dirty="0"/>
          </a:p>
          <a:p>
            <a:endParaRPr lang="he-IL" sz="23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19256" cy="796950"/>
          </a:xfrm>
        </p:spPr>
        <p:txBody>
          <a:bodyPr>
            <a:normAutofit/>
          </a:bodyPr>
          <a:lstStyle/>
          <a:p>
            <a:pPr algn="ctr"/>
            <a:r>
              <a:rPr lang="he-IL" sz="4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נסיעות בארץ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855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he-IL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מסך </a:t>
            </a:r>
            <a:r>
              <a:rPr lang="en-US" sz="26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Computers</a:t>
            </a:r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6" y="5733256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8784976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347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1481328"/>
            <a:ext cx="8147248" cy="4611967"/>
          </a:xfrm>
        </p:spPr>
        <p:txBody>
          <a:bodyPr>
            <a:normAutofit fontScale="92500" lnSpcReduction="10000"/>
          </a:bodyPr>
          <a:lstStyle/>
          <a:p>
            <a:endParaRPr lang="he-IL" dirty="0"/>
          </a:p>
          <a:p>
            <a:pPr marL="109728" indent="0">
              <a:buNone/>
            </a:pPr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מחשוב וציוד מחשוב אינם מאושרים אוטומטית, יש לנמק את חיוניותם למחקר הספציפי. הסעיף מחולק למספר תתי סעיפים: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מחשבים לחוקרים ראשיים- ניתן לכלול לא יותר ממחשב נייח אחד ומחשב נייד אחד/ </a:t>
            </a:r>
            <a:r>
              <a:rPr lang="he-IL" sz="2300" dirty="0" err="1">
                <a:latin typeface="David" panose="020E0502060401010101" pitchFamily="34" charset="-79"/>
                <a:cs typeface="David" panose="020E0502060401010101" pitchFamily="34" charset="-79"/>
              </a:rPr>
              <a:t>טאבלט</a:t>
            </a:r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 לכל חוקר ראשי.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מחשבים לסטודנטים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תוכנות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ציוד היקפי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שירותי ענן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ציוד מחשוב ייעודי אחר החיוני למחקר הספציפי.</a:t>
            </a:r>
          </a:p>
          <a:p>
            <a:pPr marL="109728" indent="0">
              <a:buNone/>
            </a:pPr>
            <a:endParaRPr lang="he-IL" sz="23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indent="0">
              <a:buNone/>
            </a:pPr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מאחר ומדובר על סעיף "קשיח", מומלץ לקחת טווח בטחון בסכום המבוקש.</a:t>
            </a:r>
          </a:p>
          <a:p>
            <a:pPr marL="109728" indent="0">
              <a:buNone/>
            </a:pPr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בנוסף- מומלץ מאוד לבקש תקציב עבור כל אחת מהקטגוריות.</a:t>
            </a:r>
          </a:p>
          <a:p>
            <a:pPr marL="109728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19256" cy="796950"/>
          </a:xfrm>
        </p:spPr>
        <p:txBody>
          <a:bodyPr>
            <a:normAutofit/>
          </a:bodyPr>
          <a:lstStyle/>
          <a:p>
            <a:pPr algn="ctr"/>
            <a:r>
              <a:rPr lang="he-IL" sz="4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מחשוב ונלווים למחשוב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978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he-IL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מסך </a:t>
            </a:r>
            <a:r>
              <a:rPr lang="en-US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Miscellaneous</a:t>
            </a:r>
            <a:br>
              <a:rPr lang="he-IL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500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6" y="5733256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14" y="836712"/>
            <a:ext cx="8408477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531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סעיף שונות לא יעלה על 15% מהתקציב השנתי, בכל שנת תקציב</a:t>
            </a:r>
          </a:p>
          <a:p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בסעיף זה ניתן לכלול הקצבה עבור:</a:t>
            </a:r>
          </a:p>
          <a:p>
            <a:pPr marL="109728" indent="0">
              <a:buNone/>
            </a:pP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	ספרות מקצועית</a:t>
            </a:r>
          </a:p>
          <a:p>
            <a:pPr marL="109728" indent="0">
              <a:buNone/>
            </a:pP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	דמי פרסום בעיתונים מדעיים (כולל תרגום ועריכה)</a:t>
            </a:r>
          </a:p>
          <a:p>
            <a:pPr marL="109728" indent="0">
              <a:buNone/>
            </a:pP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	צילומים וציוד משרדי</a:t>
            </a:r>
          </a:p>
          <a:p>
            <a:pPr marL="109728" indent="0">
              <a:buNone/>
            </a:pP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	חברות באגודות מדעיות לחוקרים הראשיים בלבד</a:t>
            </a:r>
          </a:p>
          <a:p>
            <a:pPr marL="109728" indent="0">
              <a:buNone/>
            </a:pP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	חיבור לאינטרנט </a:t>
            </a:r>
            <a:r>
              <a:rPr lang="he-IL" sz="2500" u="sng" dirty="0">
                <a:latin typeface="David" panose="020E0502060401010101" pitchFamily="34" charset="-79"/>
                <a:cs typeface="David" panose="020E0502060401010101" pitchFamily="34" charset="-79"/>
              </a:rPr>
              <a:t>במשרד או במעבדה בלבד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דגשים </a:t>
            </a:r>
            <a:r>
              <a:rPr lang="en-US" sz="4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Miscellaneous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318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>
                <a:latin typeface="David" panose="020E0502060401010101" pitchFamily="34" charset="-79"/>
                <a:cs typeface="David" panose="020E0502060401010101" pitchFamily="34" charset="-79"/>
              </a:rPr>
              <a:t>ניתן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למלא את החלק התקציבי בנפרד מההצעה, ע"מ לזרז את הבדיקה.</a:t>
            </a: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בדיקת התקציב תתבצע רק לאחר מילוי הנתונים באתר הקרן.</a:t>
            </a:r>
          </a:p>
          <a:p>
            <a:pPr marL="109728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לאחר הזנת הנתונים באתר, יש לשלוח מייל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לתקציבנית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המטפלת (פרטי התקשרות בהמשך) הכולל את  מספר ההצעה. אין צורך לצרף קבצים למייל, הבדיקה מתבצעת מתוך האתר.</a:t>
            </a:r>
          </a:p>
          <a:p>
            <a:pPr marL="109728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המענקים ניתנים לתקופה של שנה עד ארבע שנים. במדעי החיים והרפואה, במדעי החברה ובארכיאולוגיה ניתן לבקש מענק לתקופה של עד חמש שנים.</a:t>
            </a:r>
          </a:p>
          <a:p>
            <a:pPr marL="109728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את ההצעה יש להגיש באנגלית, אלא אם התקבל אישור חריג מהקרן להגישה בעברית.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יש להתעדכן באתר לגבי תאריכי ההגשות.</a:t>
            </a:r>
          </a:p>
          <a:p>
            <a:pPr marL="109728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נתונים כללים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912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מסך </a:t>
            </a:r>
            <a:r>
              <a:rPr lang="en-US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Equipment</a:t>
            </a:r>
            <a:br>
              <a:rPr lang="he-IL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500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6" y="5733256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378728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293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lvl="0" indent="0">
              <a:buNone/>
            </a:pPr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ניתן לכלול </a:t>
            </a:r>
            <a:r>
              <a:rPr lang="he-IL" sz="2500">
                <a:latin typeface="David" panose="020E0502060401010101" pitchFamily="34" charset="-79"/>
                <a:cs typeface="David" panose="020E0502060401010101" pitchFamily="34" charset="-79"/>
              </a:rPr>
              <a:t>בהצעת המחקר </a:t>
            </a: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בקשה למימון ציוד ייעודי הספציפי לתכנית המחקר, בעלות של עד 120,000 ₪.</a:t>
            </a:r>
          </a:p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ההקצבה המבוקשת בסעיף זה תיכלל בסכום המענק השנתי הממוצע המבוקש  ולא תהווה הקצבה נוספת.</a:t>
            </a:r>
          </a:p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ניתן לרכוש את הציוד הייעודי עד למחצית מתקופת המחקר.</a:t>
            </a:r>
          </a:p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את ההצדקה התקציבית לציוד יש לפרט במקום המיועד לכך.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דגשים </a:t>
            </a:r>
            <a:r>
              <a:rPr lang="en-US" sz="4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Equipment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4246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מסך </a:t>
            </a:r>
            <a:r>
              <a:rPr lang="en-US" sz="2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additional funding</a:t>
            </a:r>
            <a:endParaRPr lang="he-IL" sz="2200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9813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8445624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9B2CB2EB-DBB7-450E-8F28-7158BBC5B165}"/>
              </a:ext>
            </a:extLst>
          </p:cNvPr>
          <p:cNvSpPr txBox="1"/>
          <p:nvPr/>
        </p:nvSpPr>
        <p:spPr>
          <a:xfrm>
            <a:off x="2267744" y="4489024"/>
            <a:ext cx="6089304" cy="2176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במגמה לעודד ולקדם שת"פ בין חוקרים ישראלים לעמיתם מחו"ל ניתן להגיש במסגרת המענק בקשה למימון תוספתי לשת"פ.</a:t>
            </a:r>
          </a:p>
          <a:p>
            <a:pPr lvl="0">
              <a:lnSpc>
                <a:spcPct val="90000"/>
              </a:lnSpc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התקציב לסעיף זה עד 38,000 ₪ (כולל תקורה) לכל תקופת המענק ומיועד להוצאות הקשורות לשת"פ.</a:t>
            </a:r>
          </a:p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ניתן יהיה לממן בין השאר, חילופי סטודנטים, שימוש בתשתיות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מחקר, חומרים, ציוד או שירותים וכד'. </a:t>
            </a:r>
          </a:p>
          <a:p>
            <a:pPr algn="r" rtl="1"/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לא ניתן לכלול במסגרת סעיף זה נסיעות של החוקר הראשי.</a:t>
            </a:r>
            <a:endParaRPr lang="en-US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90000"/>
              </a:lnSpc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62120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lvl="0" indent="0">
              <a:buNone/>
            </a:pPr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629741"/>
            <a:ext cx="8229600" cy="1143000"/>
          </a:xfrm>
        </p:spPr>
        <p:txBody>
          <a:bodyPr/>
          <a:lstStyle/>
          <a:p>
            <a:pPr algn="ctr"/>
            <a:r>
              <a:rPr lang="he-IL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דגשים </a:t>
            </a:r>
            <a:r>
              <a:rPr lang="en-US" sz="4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additional funding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5ECFB400-E639-4E72-A706-8ABB3D2F36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700808"/>
            <a:ext cx="7112028" cy="2304476"/>
          </a:xfrm>
          <a:prstGeom prst="rect">
            <a:avLst/>
          </a:prstGeom>
        </p:spPr>
      </p:pic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1B3452E4-7AB0-4AA1-8676-54D86ED67B8B}"/>
              </a:ext>
            </a:extLst>
          </p:cNvPr>
          <p:cNvSpPr txBox="1"/>
          <p:nvPr/>
        </p:nvSpPr>
        <p:spPr>
          <a:xfrm>
            <a:off x="2020335" y="4084010"/>
            <a:ext cx="659336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b="0" i="0" dirty="0">
                <a:solidFill>
                  <a:srgbClr val="333333"/>
                </a:solidFill>
                <a:effectLst/>
                <a:latin typeface="Helvetica Neue"/>
              </a:rPr>
              <a:t>ניתן לבקש מהקרן תוספת חד פעמית לכל תקופת המענק, בגובה של עד 70,000 ש"ח לצורך שימוש בתשתיות מחקר באוניברסיטאות, החיוניות למחקר הספציפי של הצעה זו. תוספת זו תהווה 75% לכל היותר מההוצאות עבור השירות המבוקש, כאשר יתרת העלות תכוסה על-ידי החוקרים (או המוסד אליו הם משתייכים).</a:t>
            </a:r>
            <a:br>
              <a:rPr lang="he-IL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44776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he-IL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מסך </a:t>
            </a:r>
            <a:r>
              <a:rPr lang="en-US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summary</a:t>
            </a:r>
            <a:br>
              <a:rPr lang="he-IL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500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6" y="5733256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8748101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721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400" dirty="0">
                <a:solidFill>
                  <a:srgbClr val="FF9933"/>
                </a:solidFill>
              </a:rPr>
              <a:t>אנשי הקשר ברשות למו"פ</a:t>
            </a:r>
            <a:br>
              <a:rPr lang="he-IL" sz="2400" dirty="0"/>
            </a:br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9813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  <a:p>
            <a:pPr marL="109728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he-I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מדור ניהול תקציבי מחקר ישראל</a:t>
            </a:r>
          </a:p>
          <a:p>
            <a:pPr marL="109728" indent="0">
              <a:lnSpc>
                <a:spcPct val="90000"/>
              </a:lnSpc>
              <a:buNone/>
            </a:pPr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90000"/>
              </a:lnSpc>
            </a:pP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רינת סולומוביץ- רמ"ד 72433, </a:t>
            </a:r>
            <a:r>
              <a:rPr lang="en-US" sz="2200" dirty="0">
                <a:latin typeface="David" panose="020E0502060401010101" pitchFamily="34" charset="-79"/>
                <a:cs typeface="David" panose="020E0502060401010101" pitchFamily="34" charset="-79"/>
              </a:rPr>
              <a:t>rinatso@bgu.ac.il</a:t>
            </a:r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90000"/>
              </a:lnSpc>
            </a:pP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מיטל דרור- ראש צוות: הנדסה וניהול 72432, </a:t>
            </a:r>
            <a:r>
              <a:rPr lang="en-US" sz="2200" dirty="0">
                <a:latin typeface="David" panose="020E0502060401010101" pitchFamily="34" charset="-79"/>
                <a:cs typeface="David" panose="020E0502060401010101" pitchFamily="34" charset="-79"/>
              </a:rPr>
              <a:t>dmeital@bgu.ac.il</a:t>
            </a:r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90000"/>
              </a:lnSpc>
            </a:pP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אורלי קיים- תקציבנית: שדה בוקר, רפואה כולל קליניים 28192, </a:t>
            </a:r>
            <a:r>
              <a:rPr lang="en-US" sz="2200" dirty="0">
                <a:latin typeface="David" panose="020E0502060401010101" pitchFamily="34" charset="-79"/>
                <a:cs typeface="David" panose="020E0502060401010101" pitchFamily="34" charset="-79"/>
              </a:rPr>
              <a:t>orlykay@bgu.ac.il</a:t>
            </a:r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90000"/>
              </a:lnSpc>
            </a:pP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נוגה טלקר- תקציבנית: מדעי הטבע ללא גאולוגיה 72444, </a:t>
            </a:r>
            <a:r>
              <a:rPr lang="en-US" sz="2200" dirty="0">
                <a:latin typeface="David" panose="020E0502060401010101" pitchFamily="34" charset="-79"/>
                <a:cs typeface="David" panose="020E0502060401010101" pitchFamily="34" charset="-79"/>
              </a:rPr>
              <a:t>nogar@bgu.ac.il</a:t>
            </a:r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90000"/>
              </a:lnSpc>
            </a:pP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הלן אבוטבול- תקציבנית: רוח וחברה וגאולוגיה 72431, </a:t>
            </a:r>
            <a:r>
              <a:rPr lang="en-US" sz="2200" dirty="0">
                <a:latin typeface="David" panose="020E0502060401010101" pitchFamily="34" charset="-79"/>
                <a:cs typeface="David" panose="020E0502060401010101" pitchFamily="34" charset="-79"/>
              </a:rPr>
              <a:t>helenh@bgu.ac.il</a:t>
            </a:r>
          </a:p>
          <a:p>
            <a:pPr>
              <a:lnSpc>
                <a:spcPct val="90000"/>
              </a:lnSpc>
            </a:pPr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indent="0">
              <a:buNone/>
            </a:pPr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45899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>
            <a:normAutofit/>
          </a:bodyPr>
          <a:lstStyle/>
          <a:p>
            <a:pPr algn="ctr"/>
            <a:br>
              <a:rPr lang="he-IL" sz="2400" dirty="0"/>
            </a:br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9813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457200" y="1481329"/>
            <a:ext cx="8219256" cy="1299600"/>
          </a:xfrm>
        </p:spPr>
        <p:txBody>
          <a:bodyPr/>
          <a:lstStyle/>
          <a:p>
            <a:pPr marL="109728" indent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300679"/>
            <a:ext cx="734481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72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בהצלחה!!!</a:t>
            </a:r>
          </a:p>
        </p:txBody>
      </p:sp>
    </p:spTree>
    <p:extLst>
      <p:ext uri="{BB962C8B-B14F-4D97-AF65-F5344CB8AC3E}">
        <p14:creationId xmlns:p14="http://schemas.microsoft.com/office/powerpoint/2010/main" val="317781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מסך </a:t>
            </a:r>
            <a:r>
              <a:rPr lang="en-US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Personnel</a:t>
            </a:r>
            <a:b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6" y="5733256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47" y="1124744"/>
            <a:ext cx="8756204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0188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סעיף שכר הינו סעיף גמיש.</a:t>
            </a:r>
          </a:p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אין לכלול מימון שכר כלשהו עבור חוקר ראשי וכן תשלום שכר כלשהו לחבר סגל שיש לו מינוי אקדמאי במוסד או לחוקר הראשי להגיש בקשה, כחוקר ראשי לאחד ממסלולי הקרן.</a:t>
            </a:r>
          </a:p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מומלץ לא לציין שמות, יש לציין </a:t>
            </a:r>
            <a:r>
              <a:rPr lang="en-US" sz="2500" dirty="0">
                <a:latin typeface="David" panose="020E0502060401010101" pitchFamily="34" charset="-79"/>
                <a:cs typeface="David" panose="020E0502060401010101" pitchFamily="34" charset="-79"/>
              </a:rPr>
              <a:t>TBN</a:t>
            </a: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en-US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% תעסוקה של חוקר במחקר בין 10%-40%.</a:t>
            </a:r>
            <a:endParaRPr lang="en-US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חישוב שכר לעוזרי מחקר לפי מנות מלגה (גם אם יועסק בשכר). משרה מלאה מחושבת לפי 10 מנות מלגה (ככלל ניתן לתת עד 20 מנות). </a:t>
            </a:r>
          </a:p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להלן הסכומים לחודש עבור משרה מלאה:</a:t>
            </a:r>
            <a:endParaRPr lang="en-US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indent="0">
              <a:buNone/>
            </a:pP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   מסטרנט – 351 ₪ קרי 3,521 ₪ ל-10 מנות לחודש.</a:t>
            </a:r>
            <a:endParaRPr lang="en-US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lvl="0" indent="0">
              <a:buNone/>
            </a:pP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   דוקטורנט – 462 ₪ קרי 4,620 ₪ ל-10 מנות לחודש.</a:t>
            </a:r>
            <a:endParaRPr lang="en-US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lvl="0" indent="0">
              <a:buNone/>
            </a:pP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   פוסט דוקטורנט – 514 ₪ קרי 5,140 ₪ ל-10 מנות לחודש.</a:t>
            </a:r>
            <a:endParaRPr lang="en-US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במידה והעובד/הסטודנט מועסק בחלקיות משרה יש להכפיל את הסכומים הנ"ל בחלק היחסי.</a:t>
            </a:r>
            <a:endParaRPr lang="en-US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בהצדקה התקציבית יש לפרט את התפקיד של כל עובד במחקר.</a:t>
            </a:r>
            <a:endParaRPr lang="en-US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דגשים </a:t>
            </a:r>
            <a:r>
              <a:rPr lang="en-US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personnel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660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מסך </a:t>
            </a:r>
            <a:r>
              <a:rPr lang="en-US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Supplies, Materials</a:t>
            </a:r>
            <a:b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6" y="5733256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CF2EA7D2-0CEF-444F-A1C3-3CAD76C77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954541"/>
            <a:ext cx="7536246" cy="2798886"/>
          </a:xfrm>
          <a:prstGeom prst="rect">
            <a:avLst/>
          </a:prstGeom>
        </p:spPr>
      </p:pic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B82FAEDF-9832-4C8D-941E-FC432919A55D}"/>
              </a:ext>
            </a:extLst>
          </p:cNvPr>
          <p:cNvSpPr txBox="1"/>
          <p:nvPr/>
        </p:nvSpPr>
        <p:spPr>
          <a:xfrm>
            <a:off x="3179254" y="4433330"/>
            <a:ext cx="496855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he-IL" b="0" i="0" dirty="0">
                <a:solidFill>
                  <a:srgbClr val="333333"/>
                </a:solidFill>
                <a:effectLst/>
                <a:latin typeface="Helvetica Neue"/>
              </a:rPr>
              <a:t>בסעיף זה ניתן לכלול חומרים וציוד אזיל טריוויאלי (אין לכלול בסעיף זה מחשבים או שירותים).</a:t>
            </a:r>
            <a:br>
              <a:rPr lang="he-IL" dirty="0"/>
            </a:br>
            <a:r>
              <a:rPr lang="he-IL" b="0" i="0" dirty="0">
                <a:solidFill>
                  <a:srgbClr val="333333"/>
                </a:solidFill>
                <a:effectLst/>
                <a:latin typeface="Helvetica Neue"/>
              </a:rPr>
              <a:t>במדעי הרוח בלבד - ספרות מקצועית - בנוסף לשימוש בסעיף שונות, ניתן להוסיף סכום חד פעמי של עד 15,000 ₪ למענק לרכישת ספרות מקצועית, ובלבד שהספר אינו ניתן להשאלה בספריית המוסד.</a:t>
            </a: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69467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080071D6-F718-44E1-AFB0-5F36D4D08F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088" y="1507071"/>
            <a:ext cx="7859712" cy="2858033"/>
          </a:xfr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19256" cy="796950"/>
          </a:xfrm>
        </p:spPr>
        <p:txBody>
          <a:bodyPr>
            <a:normAutofit/>
          </a:bodyPr>
          <a:lstStyle/>
          <a:p>
            <a:pPr algn="ctr"/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03C29B65-8B8F-4D45-8ABB-741F9F5BD8DE}"/>
              </a:ext>
            </a:extLst>
          </p:cNvPr>
          <p:cNvSpPr txBox="1"/>
          <p:nvPr/>
        </p:nvSpPr>
        <p:spPr>
          <a:xfrm>
            <a:off x="2987824" y="4704598"/>
            <a:ext cx="58012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he-IL" b="0" i="0" dirty="0">
                <a:solidFill>
                  <a:srgbClr val="333333"/>
                </a:solidFill>
                <a:effectLst/>
                <a:latin typeface="Helvetica Neue"/>
              </a:rPr>
              <a:t>בסעיף זה ניתן לכלול ציוד אזיל גדול (שאינו טריוויאלי או </a:t>
            </a:r>
            <a:r>
              <a:rPr lang="he-IL" b="0" i="0" dirty="0" err="1">
                <a:solidFill>
                  <a:srgbClr val="333333"/>
                </a:solidFill>
                <a:effectLst/>
                <a:latin typeface="Helvetica Neue"/>
              </a:rPr>
              <a:t>יעודי</a:t>
            </a:r>
            <a:r>
              <a:rPr lang="he-IL" b="0" i="0" dirty="0">
                <a:solidFill>
                  <a:srgbClr val="333333"/>
                </a:solidFill>
                <a:effectLst/>
                <a:latin typeface="Helvetica Neue"/>
              </a:rPr>
              <a:t>), לדוגמא אלקטרודות, מקרר, מאזנים וכו'</a:t>
            </a: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4922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מסך </a:t>
            </a:r>
            <a:r>
              <a:rPr lang="en-US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services</a:t>
            </a:r>
            <a:b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6" y="5733256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28" y="1445136"/>
            <a:ext cx="8419912" cy="3640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5337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7584" y="1481329"/>
            <a:ext cx="7859216" cy="37478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indent="0">
              <a:buNone/>
            </a:pP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בסעיף זה ניתן לכלול את הפריטים הבאים, כל בקשה לרכישה תנומק בנפרד:</a:t>
            </a:r>
          </a:p>
          <a:p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שירותים- כולל שירותי יעוץ</a:t>
            </a:r>
          </a:p>
          <a:p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שירותי מעבדה</a:t>
            </a:r>
          </a:p>
          <a:p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תשלום לנבדקים</a:t>
            </a:r>
            <a:endParaRPr lang="en-US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19256" cy="796950"/>
          </a:xfrm>
        </p:spPr>
        <p:txBody>
          <a:bodyPr>
            <a:normAutofit/>
          </a:bodyPr>
          <a:lstStyle/>
          <a:p>
            <a:pPr algn="ctr"/>
            <a:r>
              <a:rPr lang="he-IL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דגשים </a:t>
            </a:r>
            <a:r>
              <a:rPr lang="en-US" sz="4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services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7259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2708920"/>
            <a:ext cx="8147248" cy="259228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he-IL" dirty="0"/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ניתן לכלול שירותי מעבדה </a:t>
            </a:r>
            <a:r>
              <a:rPr lang="he-IL" sz="2300" dirty="0" err="1">
                <a:latin typeface="David" panose="020E0502060401010101" pitchFamily="34" charset="-79"/>
                <a:cs typeface="David" panose="020E0502060401010101" pitchFamily="34" charset="-79"/>
              </a:rPr>
              <a:t>מאב"ג</a:t>
            </a:r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 כנדרש.</a:t>
            </a:r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קבלני משנה חיצוניים- ניתן לבקש עד 40% מסך המענק.</a:t>
            </a:r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עדיף לא לציין את שם המעבדה ו/או את שם קבלן המשנה אלא אם הכרחי.</a:t>
            </a: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80920" cy="1008112"/>
          </a:xfrm>
        </p:spPr>
        <p:txBody>
          <a:bodyPr>
            <a:normAutofit/>
          </a:bodyPr>
          <a:lstStyle/>
          <a:p>
            <a:pPr algn="ctr"/>
            <a:r>
              <a:rPr lang="he-IL" sz="4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שירותי מעבדה וקבלני משנה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4369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64B321A7F9D94187B5571B9A5856FF" ma:contentTypeVersion="1" ma:contentTypeDescription="Create a new document." ma:contentTypeScope="" ma:versionID="0e1467124bfab5769ebc51225ea247fb">
  <xsd:schema xmlns:xsd="http://www.w3.org/2001/XMLSchema" xmlns:xs="http://www.w3.org/2001/XMLSchema" xmlns:p="http://schemas.microsoft.com/office/2006/metadata/properties" xmlns:ns2="3fd1f8e8-d4eb-4fa9-9edf-90e13be718c2" targetNamespace="http://schemas.microsoft.com/office/2006/metadata/properties" ma:root="true" ma:fieldsID="1c0c2bf2e6a36250c6c2c4cb5d58f7aa" ns2:_="">
    <xsd:import namespace="3fd1f8e8-d4eb-4fa9-9edf-90e13be718c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1f8e8-d4eb-4fa9-9edf-90e13be718c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fd1f8e8-d4eb-4fa9-9edf-90e13be718c2">5RW434VQ3H3S-336103655-12</_dlc_DocId>
    <_dlc_DocIdUrl xmlns="3fd1f8e8-d4eb-4fa9-9edf-90e13be718c2">
      <Url>https://in.bgu.ac.il/en/osr/_layouts/15/DocIdRedir.aspx?ID=5RW434VQ3H3S-336103655-12</Url>
      <Description>5RW434VQ3H3S-336103655-12</Description>
    </_dlc_DocIdUrl>
  </documentManagement>
</p:properties>
</file>

<file path=customXml/itemProps1.xml><?xml version="1.0" encoding="utf-8"?>
<ds:datastoreItem xmlns:ds="http://schemas.openxmlformats.org/officeDocument/2006/customXml" ds:itemID="{B916E34E-882D-4632-8373-F1D7992A1552}"/>
</file>

<file path=customXml/itemProps2.xml><?xml version="1.0" encoding="utf-8"?>
<ds:datastoreItem xmlns:ds="http://schemas.openxmlformats.org/officeDocument/2006/customXml" ds:itemID="{65ABF7E0-B466-469C-B144-68857E7B6B11}"/>
</file>

<file path=customXml/itemProps3.xml><?xml version="1.0" encoding="utf-8"?>
<ds:datastoreItem xmlns:ds="http://schemas.openxmlformats.org/officeDocument/2006/customXml" ds:itemID="{74BE0BD6-5792-4A66-9DDB-E5A33A448B49}"/>
</file>

<file path=customXml/itemProps4.xml><?xml version="1.0" encoding="utf-8"?>
<ds:datastoreItem xmlns:ds="http://schemas.openxmlformats.org/officeDocument/2006/customXml" ds:itemID="{7CF399E8-CCB6-4167-9A99-652E01F11B49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951</TotalTime>
  <Words>1096</Words>
  <Application>Microsoft Office PowerPoint</Application>
  <PresentationFormat>‫הצגה על המסך (4:3)</PresentationFormat>
  <Paragraphs>127</Paragraphs>
  <Slides>26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26</vt:i4>
      </vt:variant>
    </vt:vector>
  </HeadingPairs>
  <TitlesOfParts>
    <vt:vector size="35" baseType="lpstr">
      <vt:lpstr>Arial</vt:lpstr>
      <vt:lpstr>Calibri</vt:lpstr>
      <vt:lpstr>David</vt:lpstr>
      <vt:lpstr>Helvetica Neue</vt:lpstr>
      <vt:lpstr>Lucida Sans Unicode</vt:lpstr>
      <vt:lpstr>Verdana</vt:lpstr>
      <vt:lpstr>Wingdings 2</vt:lpstr>
      <vt:lpstr>Wingdings 3</vt:lpstr>
      <vt:lpstr>רחבה</vt:lpstr>
      <vt:lpstr>הגשת תקציבי ISF- מחזור תשפ"ב  </vt:lpstr>
      <vt:lpstr>נתונים כללים</vt:lpstr>
      <vt:lpstr>מסך Personnel </vt:lpstr>
      <vt:lpstr>דגשים personnel</vt:lpstr>
      <vt:lpstr>מסך Supplies, Materials </vt:lpstr>
      <vt:lpstr>מצגת של PowerPoint‏</vt:lpstr>
      <vt:lpstr>מסך services </vt:lpstr>
      <vt:lpstr>דגשים services</vt:lpstr>
      <vt:lpstr>שירותי מעבדה וקבלני משנה</vt:lpstr>
      <vt:lpstr>נבדקים</vt:lpstr>
      <vt:lpstr>מסך Other Expenses </vt:lpstr>
      <vt:lpstr>דגשים Other Expenses</vt:lpstr>
      <vt:lpstr>נסיעות לכנסים בינלאומיים</vt:lpstr>
      <vt:lpstr>נסיעות חוקרים לחו"ל</vt:lpstr>
      <vt:lpstr>נסיעות בארץ</vt:lpstr>
      <vt:lpstr>מסך Computers</vt:lpstr>
      <vt:lpstr>מחשוב ונלווים למחשוב</vt:lpstr>
      <vt:lpstr>מסך Miscellaneous </vt:lpstr>
      <vt:lpstr>דגשים Miscellaneous</vt:lpstr>
      <vt:lpstr>מסך Equipment </vt:lpstr>
      <vt:lpstr>דגשים Equipment</vt:lpstr>
      <vt:lpstr>מסך additional funding</vt:lpstr>
      <vt:lpstr>דגשים additional funding</vt:lpstr>
      <vt:lpstr>מסך summary </vt:lpstr>
      <vt:lpstr>אנשי הקשר ברשות למו"פ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מודל התקצוב של ות"ת</dc:title>
  <dc:creator>Dromis</dc:creator>
  <cp:lastModifiedBy>מיטל דרור</cp:lastModifiedBy>
  <cp:revision>116</cp:revision>
  <cp:lastPrinted>2014-04-27T10:21:09Z</cp:lastPrinted>
  <dcterms:created xsi:type="dcterms:W3CDTF">2014-04-26T21:46:16Z</dcterms:created>
  <dcterms:modified xsi:type="dcterms:W3CDTF">2021-10-06T07:20:04Z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0x0101007B64B321A7F9D94187B5571B9A5856FF</vt:lpwstr>
  </property>
  <property fmtid="{D5CDD505-2E9C-101B-9397-08002B2CF9AE}" pid="3" name="_dlc_DocIdItemGuid">
    <vt:lpwstr>3a5c919f-3028-449c-ae6a-030c113417ab</vt:lpwstr>
  </property>
</Properties>
</file>