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0BF"/>
    <a:srgbClr val="94ABC6"/>
    <a:srgbClr val="8DA6C3"/>
    <a:srgbClr val="95ACC7"/>
    <a:srgbClr val="B5E36B"/>
    <a:srgbClr val="8BA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57" autoAdjust="0"/>
  </p:normalViewPr>
  <p:slideViewPr>
    <p:cSldViewPr snapToGrid="0">
      <p:cViewPr varScale="1">
        <p:scale>
          <a:sx n="112" d="100"/>
          <a:sy n="112"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רסני סולודר" userId="15d22ac0-d68b-46e0-a941-0570e6efd537" providerId="ADAL" clId="{D6F729F2-328B-422E-A3FA-16FF14B38D5F}"/>
    <pc:docChg chg="modSld">
      <pc:chgData name="ארסני סולודר" userId="15d22ac0-d68b-46e0-a941-0570e6efd537" providerId="ADAL" clId="{D6F729F2-328B-422E-A3FA-16FF14B38D5F}" dt="2024-06-02T05:44:04.854" v="0" actId="1076"/>
      <pc:docMkLst>
        <pc:docMk/>
      </pc:docMkLst>
      <pc:sldChg chg="modSp mod">
        <pc:chgData name="ארסני סולודר" userId="15d22ac0-d68b-46e0-a941-0570e6efd537" providerId="ADAL" clId="{D6F729F2-328B-422E-A3FA-16FF14B38D5F}" dt="2024-06-02T05:44:04.854" v="0" actId="1076"/>
        <pc:sldMkLst>
          <pc:docMk/>
          <pc:sldMk cId="3567314730" sldId="261"/>
        </pc:sldMkLst>
        <pc:picChg chg="mod">
          <ac:chgData name="ארסני סולודר" userId="15d22ac0-d68b-46e0-a941-0570e6efd537" providerId="ADAL" clId="{D6F729F2-328B-422E-A3FA-16FF14B38D5F}" dt="2024-06-02T05:44:04.854" v="0" actId="1076"/>
          <ac:picMkLst>
            <pc:docMk/>
            <pc:sldMk cId="3567314730" sldId="261"/>
            <ac:picMk id="9" creationId="{9D4D31F6-3E77-595B-FC41-0D2E4E83F67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256C-493C-424E-20A0-4CD56FE29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2C985-9AF7-A3D8-15F0-8D27A81A2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2B51D-44F9-C992-1741-7AE702BDFD2E}"/>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741E3F13-3717-8D8C-ABB4-9E8B6EAC3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CD6CB-BE1E-C9B0-6913-FF23872597F9}"/>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227111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3A45-C08F-6A17-D4ED-692952930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A1234-B59C-995B-5BB9-6ACC24A287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9DD64-8C83-67E3-06DD-F4645252BA9F}"/>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5A8B06CA-8EE5-91C2-38DA-D5F1833BC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FF616-9703-0240-A767-608E2EE0CF05}"/>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402350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ADDE8-3D59-DCA3-8DF9-4CEFDCCD5D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6B4A1-4560-8D54-3E17-75AEAB393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CFFD8-EDD8-0BE5-D2BD-BD6102A77BCA}"/>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060A20C0-5F61-F2AA-2F1D-F73FFC4C7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B0D73-6AF7-F429-76EA-D0189BD4F0CF}"/>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111412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BD80-7652-8857-0F7A-20E9B486C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29F89-2F83-3195-6E91-60B5B3C91E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B0A34-3FA5-3DC6-6367-1D3FAC9E9F81}"/>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6F54198A-5F75-3C75-ED7C-95B7A1EC1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DF5DD-AD03-14CB-C350-3C06715544B7}"/>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378313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B967-FC5F-A021-B0B4-5BAB3D73F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85046E-E3FB-9383-E0BB-1C9AA887E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103CF-4A90-8748-ED4C-FC0187A0DDF4}"/>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AF997DAE-B802-230A-6354-63E749D5F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73308-0686-5C77-4029-AC868F144B99}"/>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252517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8EEC-9667-86D9-5D42-47220610E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8FD66-11FE-5360-08AE-7EE530279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4BDA2-6472-F65D-CA1A-4E9AEA47A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A1B61C-806C-6325-79B4-4049E838BB1C}"/>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6" name="Footer Placeholder 5">
            <a:extLst>
              <a:ext uri="{FF2B5EF4-FFF2-40B4-BE49-F238E27FC236}">
                <a16:creationId xmlns:a16="http://schemas.microsoft.com/office/drawing/2014/main" id="{3467556A-FE7A-EBF3-042A-306A99034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6B251-C625-3D27-2E4C-30750AEA621B}"/>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90468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4602-C54A-4387-92EB-5CCD4D1991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E7A5E-5390-16AF-AE20-44D9BA203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474E6-1B97-9F59-1665-112A9A3A24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B3407E-0ED8-92DC-0D3B-2DDEA91AC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C52A-DBB5-79B5-BD3B-17D4B3307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B3ADE-8F59-D9DA-A046-CA675B11A782}"/>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8" name="Footer Placeholder 7">
            <a:extLst>
              <a:ext uri="{FF2B5EF4-FFF2-40B4-BE49-F238E27FC236}">
                <a16:creationId xmlns:a16="http://schemas.microsoft.com/office/drawing/2014/main" id="{9234CC9E-AE3C-F7A7-AD62-A9B3F4CE0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DACBA-D563-DEC4-03E0-273F44CB22D5}"/>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25167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67F3-7F15-805F-3037-F97D02CA3F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E00EA4-2A23-403F-6656-E6567C88903C}"/>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4" name="Footer Placeholder 3">
            <a:extLst>
              <a:ext uri="{FF2B5EF4-FFF2-40B4-BE49-F238E27FC236}">
                <a16:creationId xmlns:a16="http://schemas.microsoft.com/office/drawing/2014/main" id="{39DB4310-304B-D2DA-D19F-631D13967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6B44F9-2165-FD40-43ED-BCE96B70D3F8}"/>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197913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12AEA-C631-7C35-1164-76261DDAABDB}"/>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3" name="Footer Placeholder 2">
            <a:extLst>
              <a:ext uri="{FF2B5EF4-FFF2-40B4-BE49-F238E27FC236}">
                <a16:creationId xmlns:a16="http://schemas.microsoft.com/office/drawing/2014/main" id="{B2A357CC-87FD-EDBA-0CF3-7A8BEA60C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AA2B9-D706-018C-8EA0-25E978DC7255}"/>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36120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179D-1A66-D473-300D-CD5A44372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6C7D7B-1317-4258-29E0-B05ECE409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3C487-37CD-93B6-1272-11CFE3673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A7F31-272B-956D-3FD5-0598E3035B0B}"/>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6" name="Footer Placeholder 5">
            <a:extLst>
              <a:ext uri="{FF2B5EF4-FFF2-40B4-BE49-F238E27FC236}">
                <a16:creationId xmlns:a16="http://schemas.microsoft.com/office/drawing/2014/main" id="{D18EE61F-E551-ED15-8F75-4D4427DFB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0EECD-CC6F-3D39-6C82-D3F5704BB6EB}"/>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29777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80A3-E6D1-A9E6-BF98-7DC23FF40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3AE808-6890-9501-93F8-E441A17FF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A795C-5F47-1781-A066-99B07EBD9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14637-4E14-0251-763A-0792D0B94063}"/>
              </a:ext>
            </a:extLst>
          </p:cNvPr>
          <p:cNvSpPr>
            <a:spLocks noGrp="1"/>
          </p:cNvSpPr>
          <p:nvPr>
            <p:ph type="dt" sz="half" idx="10"/>
          </p:nvPr>
        </p:nvSpPr>
        <p:spPr/>
        <p:txBody>
          <a:bodyPr/>
          <a:lstStyle/>
          <a:p>
            <a:fld id="{51574519-2453-48E0-B009-292D1A832E06}" type="datetimeFigureOut">
              <a:rPr lang="en-US" smtClean="0"/>
              <a:t>5/30/2024</a:t>
            </a:fld>
            <a:endParaRPr lang="en-US"/>
          </a:p>
        </p:txBody>
      </p:sp>
      <p:sp>
        <p:nvSpPr>
          <p:cNvPr id="6" name="Footer Placeholder 5">
            <a:extLst>
              <a:ext uri="{FF2B5EF4-FFF2-40B4-BE49-F238E27FC236}">
                <a16:creationId xmlns:a16="http://schemas.microsoft.com/office/drawing/2014/main" id="{B85CA751-E160-2A98-1161-7F9A6559C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E7CC2-9D7B-E098-40F8-8A3C84B895D6}"/>
              </a:ext>
            </a:extLst>
          </p:cNvPr>
          <p:cNvSpPr>
            <a:spLocks noGrp="1"/>
          </p:cNvSpPr>
          <p:nvPr>
            <p:ph type="sldNum" sz="quarter" idx="12"/>
          </p:nvPr>
        </p:nvSpPr>
        <p:spPr/>
        <p:txBody>
          <a:bodyPr/>
          <a:lstStyle/>
          <a:p>
            <a:fld id="{56DA4147-EB50-4073-B871-08066FF1D68D}" type="slidenum">
              <a:rPr lang="en-US" smtClean="0"/>
              <a:t>‹#›</a:t>
            </a:fld>
            <a:endParaRPr lang="en-US"/>
          </a:p>
        </p:txBody>
      </p:sp>
    </p:spTree>
    <p:extLst>
      <p:ext uri="{BB962C8B-B14F-4D97-AF65-F5344CB8AC3E}">
        <p14:creationId xmlns:p14="http://schemas.microsoft.com/office/powerpoint/2010/main" val="355547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E542E-2AAA-B415-0CED-A9AE0F075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7E853-FAE7-BED1-5E5D-526A84C8B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60D24-2CF0-D567-67AE-EC7842096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74519-2453-48E0-B009-292D1A832E06}" type="datetimeFigureOut">
              <a:rPr lang="en-US" smtClean="0"/>
              <a:t>5/30/2024</a:t>
            </a:fld>
            <a:endParaRPr lang="en-US"/>
          </a:p>
        </p:txBody>
      </p:sp>
      <p:sp>
        <p:nvSpPr>
          <p:cNvPr id="5" name="Footer Placeholder 4">
            <a:extLst>
              <a:ext uri="{FF2B5EF4-FFF2-40B4-BE49-F238E27FC236}">
                <a16:creationId xmlns:a16="http://schemas.microsoft.com/office/drawing/2014/main" id="{5AEEC4AD-AB89-839D-C0B1-2F1D29AE5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66CF13-9488-220E-44FB-0F4AB7A2D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A4147-EB50-4073-B871-08066FF1D68D}" type="slidenum">
              <a:rPr lang="en-US" smtClean="0"/>
              <a:t>‹#›</a:t>
            </a:fld>
            <a:endParaRPr lang="en-US"/>
          </a:p>
        </p:txBody>
      </p:sp>
    </p:spTree>
    <p:extLst>
      <p:ext uri="{BB962C8B-B14F-4D97-AF65-F5344CB8AC3E}">
        <p14:creationId xmlns:p14="http://schemas.microsoft.com/office/powerpoint/2010/main" val="10367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s://heidelberg-instruments.com/product/mla150/"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CC6FD-2D07-8A42-D449-BA887C8CD8CB}"/>
              </a:ext>
            </a:extLst>
          </p:cNvPr>
          <p:cNvSpPr/>
          <p:nvPr/>
        </p:nvSpPr>
        <p:spPr>
          <a:xfrm>
            <a:off x="1" y="0"/>
            <a:ext cx="1996440" cy="6858000"/>
          </a:xfrm>
          <a:prstGeom prst="rect">
            <a:avLst/>
          </a:prstGeom>
          <a:solidFill>
            <a:srgbClr val="87A0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72F783-B626-FC01-BB95-AA2BCEBFD42D}"/>
              </a:ext>
            </a:extLst>
          </p:cNvPr>
          <p:cNvSpPr txBox="1"/>
          <p:nvPr/>
        </p:nvSpPr>
        <p:spPr>
          <a:xfrm>
            <a:off x="2170373" y="208249"/>
            <a:ext cx="9840775" cy="1631216"/>
          </a:xfrm>
          <a:prstGeom prst="rect">
            <a:avLst/>
          </a:prstGeom>
          <a:solidFill>
            <a:schemeClr val="accent1"/>
          </a:solidFill>
        </p:spPr>
        <p:txBody>
          <a:bodyPr wrap="square" rtlCol="0">
            <a:spAutoFit/>
          </a:bodyPr>
          <a:lstStyle/>
          <a:p>
            <a:r>
              <a:rPr lang="en-US" sz="3200" dirty="0">
                <a:solidFill>
                  <a:schemeClr val="bg1"/>
                </a:solidFill>
              </a:rPr>
              <a:t>Heidelberg Instruments MLA 150 </a:t>
            </a:r>
          </a:p>
          <a:p>
            <a:r>
              <a:rPr lang="en-US" sz="3200" dirty="0">
                <a:solidFill>
                  <a:schemeClr val="bg1"/>
                </a:solidFill>
              </a:rPr>
              <a:t>Maskless Aligner</a:t>
            </a:r>
            <a:endParaRPr lang="en-US" sz="3200" b="1" dirty="0">
              <a:solidFill>
                <a:schemeClr val="bg1"/>
              </a:solidFill>
              <a:cs typeface="Times New Roman" panose="02020603050405020304" pitchFamily="18" charset="0"/>
            </a:endParaRPr>
          </a:p>
          <a:p>
            <a:endParaRPr lang="en-US" dirty="0">
              <a:solidFill>
                <a:schemeClr val="bg1"/>
              </a:solidFill>
              <a:cs typeface="Times New Roman" panose="02020603050405020304" pitchFamily="18" charset="0"/>
            </a:endParaRPr>
          </a:p>
          <a:p>
            <a:endParaRPr lang="en-US" dirty="0">
              <a:solidFill>
                <a:schemeClr val="bg1"/>
              </a:solidFill>
              <a:cs typeface="Times New Roman" panose="02020603050405020304" pitchFamily="18" charset="0"/>
            </a:endParaRPr>
          </a:p>
        </p:txBody>
      </p:sp>
      <p:graphicFrame>
        <p:nvGraphicFramePr>
          <p:cNvPr id="8" name="Table 8">
            <a:extLst>
              <a:ext uri="{FF2B5EF4-FFF2-40B4-BE49-F238E27FC236}">
                <a16:creationId xmlns:a16="http://schemas.microsoft.com/office/drawing/2014/main" id="{92B3AE6C-6C96-0D69-8AAC-FA164E32B34B}"/>
              </a:ext>
            </a:extLst>
          </p:cNvPr>
          <p:cNvGraphicFramePr>
            <a:graphicFrameLocks noGrp="1"/>
          </p:cNvGraphicFramePr>
          <p:nvPr>
            <p:extLst>
              <p:ext uri="{D42A27DB-BD31-4B8C-83A1-F6EECF244321}">
                <p14:modId xmlns:p14="http://schemas.microsoft.com/office/powerpoint/2010/main" val="3266085307"/>
              </p:ext>
            </p:extLst>
          </p:nvPr>
        </p:nvGraphicFramePr>
        <p:xfrm>
          <a:off x="2162614" y="1394806"/>
          <a:ext cx="9835313" cy="2124392"/>
        </p:xfrm>
        <a:graphic>
          <a:graphicData uri="http://schemas.openxmlformats.org/drawingml/2006/table">
            <a:tbl>
              <a:tblPr firstRow="1" bandRow="1">
                <a:tableStyleId>{5C22544A-7EE6-4342-B048-85BDC9FD1C3A}</a:tableStyleId>
              </a:tblPr>
              <a:tblGrid>
                <a:gridCol w="9835313">
                  <a:extLst>
                    <a:ext uri="{9D8B030D-6E8A-4147-A177-3AD203B41FA5}">
                      <a16:colId xmlns:a16="http://schemas.microsoft.com/office/drawing/2014/main" val="1878420498"/>
                    </a:ext>
                  </a:extLst>
                </a:gridCol>
              </a:tblGrid>
              <a:tr h="695293">
                <a:tc>
                  <a:txBody>
                    <a:bodyPr/>
                    <a:lstStyle/>
                    <a:p>
                      <a:r>
                        <a:rPr lang="en-US" sz="2800" dirty="0">
                          <a:solidFill>
                            <a:schemeClr val="tx1"/>
                          </a:solidFill>
                        </a:rPr>
                        <a:t>Description</a:t>
                      </a:r>
                    </a:p>
                  </a:txBody>
                  <a:tcPr>
                    <a:solidFill>
                      <a:schemeClr val="tx2">
                        <a:lumMod val="20000"/>
                        <a:lumOff val="80000"/>
                      </a:schemeClr>
                    </a:solidFill>
                  </a:tcPr>
                </a:tc>
                <a:extLst>
                  <a:ext uri="{0D108BD9-81ED-4DB2-BD59-A6C34878D82A}">
                    <a16:rowId xmlns:a16="http://schemas.microsoft.com/office/drawing/2014/main" val="2516270907"/>
                  </a:ext>
                </a:extLst>
              </a:tr>
              <a:tr h="14290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p>
                  </a:txBody>
                  <a:tcPr>
                    <a:solidFill>
                      <a:schemeClr val="accent3">
                        <a:lumMod val="20000"/>
                        <a:lumOff val="80000"/>
                      </a:schemeClr>
                    </a:solidFill>
                  </a:tcPr>
                </a:tc>
                <a:extLst>
                  <a:ext uri="{0D108BD9-81ED-4DB2-BD59-A6C34878D82A}">
                    <a16:rowId xmlns:a16="http://schemas.microsoft.com/office/drawing/2014/main" val="3922998289"/>
                  </a:ext>
                </a:extLst>
              </a:tr>
            </a:tbl>
          </a:graphicData>
        </a:graphic>
      </p:graphicFrame>
      <p:graphicFrame>
        <p:nvGraphicFramePr>
          <p:cNvPr id="10" name="Table 9">
            <a:extLst>
              <a:ext uri="{FF2B5EF4-FFF2-40B4-BE49-F238E27FC236}">
                <a16:creationId xmlns:a16="http://schemas.microsoft.com/office/drawing/2014/main" id="{54D3E6B3-70E6-CDC6-E35D-CCF35D716E50}"/>
              </a:ext>
            </a:extLst>
          </p:cNvPr>
          <p:cNvGraphicFramePr>
            <a:graphicFrameLocks noGrp="1"/>
          </p:cNvGraphicFramePr>
          <p:nvPr/>
        </p:nvGraphicFramePr>
        <p:xfrm>
          <a:off x="2170373" y="5832014"/>
          <a:ext cx="9839114" cy="883920"/>
        </p:xfrm>
        <a:graphic>
          <a:graphicData uri="http://schemas.openxmlformats.org/drawingml/2006/table">
            <a:tbl>
              <a:tblPr firstRow="1" bandRow="1">
                <a:tableStyleId>{5C22544A-7EE6-4342-B048-85BDC9FD1C3A}</a:tableStyleId>
              </a:tblPr>
              <a:tblGrid>
                <a:gridCol w="9839114">
                  <a:extLst>
                    <a:ext uri="{9D8B030D-6E8A-4147-A177-3AD203B41FA5}">
                      <a16:colId xmlns:a16="http://schemas.microsoft.com/office/drawing/2014/main" val="1878420498"/>
                    </a:ext>
                  </a:extLst>
                </a:gridCol>
              </a:tblGrid>
              <a:tr h="265615">
                <a:tc>
                  <a:txBody>
                    <a:bodyPr/>
                    <a:lstStyle/>
                    <a:p>
                      <a:r>
                        <a:rPr lang="en-US" sz="2800" dirty="0">
                          <a:solidFill>
                            <a:schemeClr val="tx1"/>
                          </a:solidFill>
                        </a:rPr>
                        <a:t>Link</a:t>
                      </a:r>
                    </a:p>
                  </a:txBody>
                  <a:tcPr>
                    <a:solidFill>
                      <a:schemeClr val="tx2">
                        <a:lumMod val="20000"/>
                        <a:lumOff val="80000"/>
                      </a:schemeClr>
                    </a:solidFill>
                  </a:tcPr>
                </a:tc>
                <a:extLst>
                  <a:ext uri="{0D108BD9-81ED-4DB2-BD59-A6C34878D82A}">
                    <a16:rowId xmlns:a16="http://schemas.microsoft.com/office/drawing/2014/main" val="2516270907"/>
                  </a:ext>
                </a:extLst>
              </a:tr>
              <a:tr h="233889">
                <a:tc>
                  <a:txBody>
                    <a:bodyPr/>
                    <a:lstStyle/>
                    <a:p>
                      <a:r>
                        <a:rPr lang="en-US" dirty="0">
                          <a:hlinkClick r:id="rId2"/>
                        </a:rPr>
                        <a:t>https://heidelberg-instruments.com/product/mla150/</a:t>
                      </a:r>
                      <a:endParaRPr lang="en-US" dirty="0"/>
                    </a:p>
                  </a:txBody>
                  <a:tcPr>
                    <a:solidFill>
                      <a:schemeClr val="accent3">
                        <a:lumMod val="20000"/>
                        <a:lumOff val="80000"/>
                      </a:schemeClr>
                    </a:solidFill>
                  </a:tcPr>
                </a:tc>
                <a:extLst>
                  <a:ext uri="{0D108BD9-81ED-4DB2-BD59-A6C34878D82A}">
                    <a16:rowId xmlns:a16="http://schemas.microsoft.com/office/drawing/2014/main" val="3922998289"/>
                  </a:ext>
                </a:extLst>
              </a:tr>
            </a:tbl>
          </a:graphicData>
        </a:graphic>
      </p:graphicFrame>
      <p:pic>
        <p:nvPicPr>
          <p:cNvPr id="12" name="Picture 11">
            <a:extLst>
              <a:ext uri="{FF2B5EF4-FFF2-40B4-BE49-F238E27FC236}">
                <a16:creationId xmlns:a16="http://schemas.microsoft.com/office/drawing/2014/main" id="{CB120768-4E73-47F3-EE60-4869B531EE21}"/>
              </a:ext>
            </a:extLst>
          </p:cNvPr>
          <p:cNvPicPr>
            <a:picLocks noChangeAspect="1"/>
          </p:cNvPicPr>
          <p:nvPr/>
        </p:nvPicPr>
        <p:blipFill>
          <a:blip r:embed="rId3"/>
          <a:stretch>
            <a:fillRect/>
          </a:stretch>
        </p:blipFill>
        <p:spPr>
          <a:xfrm>
            <a:off x="55724" y="774382"/>
            <a:ext cx="1884994" cy="2237925"/>
          </a:xfrm>
          <a:prstGeom prst="rect">
            <a:avLst/>
          </a:prstGeom>
        </p:spPr>
      </p:pic>
      <p:pic>
        <p:nvPicPr>
          <p:cNvPr id="3" name="Picture 2" descr="A computer on a machine&#10;&#10;Description automatically generated">
            <a:extLst>
              <a:ext uri="{FF2B5EF4-FFF2-40B4-BE49-F238E27FC236}">
                <a16:creationId xmlns:a16="http://schemas.microsoft.com/office/drawing/2014/main" id="{156DC784-D25D-7AD3-5F31-7D71209CB038}"/>
              </a:ext>
            </a:extLst>
          </p:cNvPr>
          <p:cNvPicPr>
            <a:picLocks noChangeAspect="1"/>
          </p:cNvPicPr>
          <p:nvPr/>
        </p:nvPicPr>
        <p:blipFill rotWithShape="1">
          <a:blip r:embed="rId4">
            <a:extLst>
              <a:ext uri="{28A0092B-C50C-407E-A947-70E740481C1C}">
                <a14:useLocalDpi xmlns:a14="http://schemas.microsoft.com/office/drawing/2010/main" val="0"/>
              </a:ext>
            </a:extLst>
          </a:blip>
          <a:srcRect t="11225"/>
          <a:stretch/>
        </p:blipFill>
        <p:spPr>
          <a:xfrm>
            <a:off x="10551931" y="208249"/>
            <a:ext cx="1459217" cy="1727231"/>
          </a:xfrm>
          <a:prstGeom prst="rect">
            <a:avLst/>
          </a:prstGeom>
        </p:spPr>
      </p:pic>
      <p:graphicFrame>
        <p:nvGraphicFramePr>
          <p:cNvPr id="6" name="Table 5">
            <a:extLst>
              <a:ext uri="{FF2B5EF4-FFF2-40B4-BE49-F238E27FC236}">
                <a16:creationId xmlns:a16="http://schemas.microsoft.com/office/drawing/2014/main" id="{7050D392-4E39-2F86-0B44-B4F8D11B80F5}"/>
              </a:ext>
            </a:extLst>
          </p:cNvPr>
          <p:cNvGraphicFramePr>
            <a:graphicFrameLocks noGrp="1"/>
          </p:cNvGraphicFramePr>
          <p:nvPr>
            <p:extLst>
              <p:ext uri="{D42A27DB-BD31-4B8C-83A1-F6EECF244321}">
                <p14:modId xmlns:p14="http://schemas.microsoft.com/office/powerpoint/2010/main" val="1812468038"/>
              </p:ext>
            </p:extLst>
          </p:nvPr>
        </p:nvGraphicFramePr>
        <p:xfrm>
          <a:off x="2160953" y="3543335"/>
          <a:ext cx="9848534" cy="2316480"/>
        </p:xfrm>
        <a:graphic>
          <a:graphicData uri="http://schemas.openxmlformats.org/drawingml/2006/table">
            <a:tbl>
              <a:tblPr firstRow="1" bandRow="1">
                <a:tableStyleId>{5C22544A-7EE6-4342-B048-85BDC9FD1C3A}</a:tableStyleId>
              </a:tblPr>
              <a:tblGrid>
                <a:gridCol w="9848534">
                  <a:extLst>
                    <a:ext uri="{9D8B030D-6E8A-4147-A177-3AD203B41FA5}">
                      <a16:colId xmlns:a16="http://schemas.microsoft.com/office/drawing/2014/main" val="1878420498"/>
                    </a:ext>
                  </a:extLst>
                </a:gridCol>
              </a:tblGrid>
              <a:tr h="343795">
                <a:tc>
                  <a:txBody>
                    <a:bodyPr/>
                    <a:lstStyle/>
                    <a:p>
                      <a:r>
                        <a:rPr lang="en-US" sz="2800" dirty="0">
                          <a:solidFill>
                            <a:schemeClr val="tx1"/>
                          </a:solidFill>
                        </a:rPr>
                        <a:t>Specifications/Capabilities</a:t>
                      </a:r>
                    </a:p>
                  </a:txBody>
                  <a:tcPr>
                    <a:solidFill>
                      <a:schemeClr val="tx2">
                        <a:lumMod val="20000"/>
                        <a:lumOff val="80000"/>
                      </a:schemeClr>
                    </a:solidFill>
                  </a:tcPr>
                </a:tc>
                <a:extLst>
                  <a:ext uri="{0D108BD9-81ED-4DB2-BD59-A6C34878D82A}">
                    <a16:rowId xmlns:a16="http://schemas.microsoft.com/office/drawing/2014/main" val="2516270907"/>
                  </a:ext>
                </a:extLst>
              </a:tr>
              <a:tr h="133473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Minimum feature size: 1 </a:t>
                      </a:r>
                      <a:r>
                        <a:rPr lang="el-GR" sz="1600" dirty="0"/>
                        <a:t>[μ</a:t>
                      </a:r>
                      <a:r>
                        <a:rPr lang="en-US" sz="1600" dirty="0"/>
                        <a: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Global 2nd layer alignment: 500[nm].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Global backside alignment: 1 </a:t>
                      </a:r>
                      <a:r>
                        <a:rPr lang="el-GR" sz="1600" dirty="0"/>
                        <a:t>[μ</a:t>
                      </a:r>
                      <a:r>
                        <a:rPr lang="en-US" sz="1600" dirty="0"/>
                        <a: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Light source: UV Diode Laser 375 [nm], 7.2[W].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High aspect ratio mode for thick photoresists.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Maximum exposure area: 200 x 200 mm²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Draw Exposure Mode.</a:t>
                      </a:r>
                    </a:p>
                  </a:txBody>
                  <a:tcPr>
                    <a:solidFill>
                      <a:schemeClr val="accent3">
                        <a:lumMod val="20000"/>
                        <a:lumOff val="80000"/>
                      </a:schemeClr>
                    </a:solidFill>
                  </a:tcPr>
                </a:tc>
                <a:extLst>
                  <a:ext uri="{0D108BD9-81ED-4DB2-BD59-A6C34878D82A}">
                    <a16:rowId xmlns:a16="http://schemas.microsoft.com/office/drawing/2014/main" val="3922998289"/>
                  </a:ext>
                </a:extLst>
              </a:tr>
            </a:tbl>
          </a:graphicData>
        </a:graphic>
      </p:graphicFrame>
      <p:pic>
        <p:nvPicPr>
          <p:cNvPr id="15" name="Picture 14" descr="A diagram of a graph showing a diagram of colored tubes&#10;&#10;Description automatically generated with medium confidence">
            <a:extLst>
              <a:ext uri="{FF2B5EF4-FFF2-40B4-BE49-F238E27FC236}">
                <a16:creationId xmlns:a16="http://schemas.microsoft.com/office/drawing/2014/main" id="{74588AF7-1840-16D7-6B11-5DBAE8DF81F1}"/>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27112" b="1765"/>
          <a:stretch/>
        </p:blipFill>
        <p:spPr>
          <a:xfrm>
            <a:off x="8361486" y="4198214"/>
            <a:ext cx="1744023" cy="124275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pic>
        <p:nvPicPr>
          <p:cNvPr id="16" name="Picture 15" descr="A multicolored metal bars&#10;&#10;Description automatically generated">
            <a:extLst>
              <a:ext uri="{FF2B5EF4-FFF2-40B4-BE49-F238E27FC236}">
                <a16:creationId xmlns:a16="http://schemas.microsoft.com/office/drawing/2014/main" id="{0C872C33-2AE4-1348-95FF-14B3CBFC713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710" t="25952" r="-1" b="8379"/>
          <a:stretch/>
        </p:blipFill>
        <p:spPr>
          <a:xfrm>
            <a:off x="10176080" y="4208793"/>
            <a:ext cx="1771662" cy="1185916"/>
          </a:xfrm>
          <a:prstGeom prst="rect">
            <a:avLst/>
          </a:prstGeom>
          <a:effectLst>
            <a:softEdge rad="127000"/>
          </a:effectLst>
        </p:spPr>
      </p:pic>
      <p:sp>
        <p:nvSpPr>
          <p:cNvPr id="2" name="TextBox 1">
            <a:extLst>
              <a:ext uri="{FF2B5EF4-FFF2-40B4-BE49-F238E27FC236}">
                <a16:creationId xmlns:a16="http://schemas.microsoft.com/office/drawing/2014/main" id="{4AFE2C95-FF53-F0A0-B270-94D699BEC15D}"/>
              </a:ext>
            </a:extLst>
          </p:cNvPr>
          <p:cNvSpPr txBox="1"/>
          <p:nvPr/>
        </p:nvSpPr>
        <p:spPr>
          <a:xfrm>
            <a:off x="9124354" y="5389994"/>
            <a:ext cx="2457481" cy="307777"/>
          </a:xfrm>
          <a:prstGeom prst="rect">
            <a:avLst/>
          </a:prstGeom>
          <a:noFill/>
        </p:spPr>
        <p:txBody>
          <a:bodyPr wrap="square" rtlCol="0">
            <a:spAutoFit/>
          </a:bodyPr>
          <a:lstStyle/>
          <a:p>
            <a:r>
              <a:rPr lang="en-US" sz="1400" dirty="0"/>
              <a:t>SU-8 photoresist ~50 </a:t>
            </a:r>
            <a:r>
              <a:rPr lang="el-GR" sz="1400" dirty="0"/>
              <a:t>[μ</a:t>
            </a:r>
            <a:r>
              <a:rPr lang="en-US" sz="1400" dirty="0"/>
              <a:t>m].</a:t>
            </a:r>
            <a:endParaRPr lang="en-IL" sz="1400" dirty="0"/>
          </a:p>
        </p:txBody>
      </p:sp>
      <p:pic>
        <p:nvPicPr>
          <p:cNvPr id="9" name="Picture 8">
            <a:extLst>
              <a:ext uri="{FF2B5EF4-FFF2-40B4-BE49-F238E27FC236}">
                <a16:creationId xmlns:a16="http://schemas.microsoft.com/office/drawing/2014/main" id="{9D4D31F6-3E77-595B-FC41-0D2E4E83F67E}"/>
              </a:ext>
            </a:extLst>
          </p:cNvPr>
          <p:cNvPicPr>
            <a:picLocks noChangeAspect="1"/>
          </p:cNvPicPr>
          <p:nvPr/>
        </p:nvPicPr>
        <p:blipFill>
          <a:blip r:embed="rId9"/>
          <a:stretch>
            <a:fillRect/>
          </a:stretch>
        </p:blipFill>
        <p:spPr>
          <a:xfrm>
            <a:off x="6512887" y="4220257"/>
            <a:ext cx="1813314" cy="1083654"/>
          </a:xfrm>
          <a:prstGeom prst="rect">
            <a:avLst/>
          </a:prstGeom>
          <a:ln>
            <a:noFill/>
          </a:ln>
          <a:effectLst>
            <a:softEdge rad="112500"/>
          </a:effectLst>
          <a:scene3d>
            <a:camera prst="isometricOffAxis2Left"/>
            <a:lightRig rig="threePt" dir="t"/>
          </a:scene3d>
        </p:spPr>
      </p:pic>
      <p:sp>
        <p:nvSpPr>
          <p:cNvPr id="13" name="TextBox 12">
            <a:extLst>
              <a:ext uri="{FF2B5EF4-FFF2-40B4-BE49-F238E27FC236}">
                <a16:creationId xmlns:a16="http://schemas.microsoft.com/office/drawing/2014/main" id="{126FFE01-E4BC-3C58-FB4F-F60AE07DC443}"/>
              </a:ext>
            </a:extLst>
          </p:cNvPr>
          <p:cNvSpPr txBox="1"/>
          <p:nvPr/>
        </p:nvSpPr>
        <p:spPr>
          <a:xfrm>
            <a:off x="2105230" y="2024710"/>
            <a:ext cx="9904257" cy="1846659"/>
          </a:xfrm>
          <a:prstGeom prst="rect">
            <a:avLst/>
          </a:prstGeom>
          <a:noFill/>
        </p:spPr>
        <p:txBody>
          <a:bodyPr wrap="square" rtlCol="0">
            <a:spAutoFit/>
          </a:bodyPr>
          <a:lstStyle/>
          <a:p>
            <a:pPr algn="just"/>
            <a:r>
              <a:rPr lang="en-US" sz="1600" dirty="0"/>
              <a:t>The MLA 150 is a cutting-edge Maskless Aligner system designed for high-precision photolithography. The operation principle of the MLA 150 eliminates the need for traditional photomasks by projecting the desired pattern directly onto the photoresist-coated substrate. This method enables on-the-fly adjustments and modifications to the pattern, significantly reducing the time and cost associated with mask production. In addition, the system includes Draw Exposure Mode, facilitating the ability to make  small changes or repairs to existing structures or to create electrical contacts to nanowires or graphene flakes.</a:t>
            </a:r>
          </a:p>
          <a:p>
            <a:endParaRPr lang="en-IL" dirty="0"/>
          </a:p>
        </p:txBody>
      </p:sp>
      <p:sp>
        <p:nvSpPr>
          <p:cNvPr id="17" name="TextBox 16">
            <a:extLst>
              <a:ext uri="{FF2B5EF4-FFF2-40B4-BE49-F238E27FC236}">
                <a16:creationId xmlns:a16="http://schemas.microsoft.com/office/drawing/2014/main" id="{EF7F3A5E-A670-54D9-6972-3F8236621ED9}"/>
              </a:ext>
            </a:extLst>
          </p:cNvPr>
          <p:cNvSpPr txBox="1"/>
          <p:nvPr/>
        </p:nvSpPr>
        <p:spPr>
          <a:xfrm>
            <a:off x="6582356" y="5325954"/>
            <a:ext cx="2236861" cy="307777"/>
          </a:xfrm>
          <a:prstGeom prst="rect">
            <a:avLst/>
          </a:prstGeom>
          <a:noFill/>
        </p:spPr>
        <p:txBody>
          <a:bodyPr wrap="square">
            <a:spAutoFit/>
          </a:bodyPr>
          <a:lstStyle/>
          <a:p>
            <a:r>
              <a:rPr lang="en-US" sz="1400" dirty="0"/>
              <a:t>Draw Exposure Mode</a:t>
            </a:r>
            <a:endParaRPr lang="en-IL" sz="1400" dirty="0"/>
          </a:p>
        </p:txBody>
      </p:sp>
    </p:spTree>
    <p:extLst>
      <p:ext uri="{BB962C8B-B14F-4D97-AF65-F5344CB8AC3E}">
        <p14:creationId xmlns:p14="http://schemas.microsoft.com/office/powerpoint/2010/main" val="3567314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4eb8119-a557-48cc-88f8-de86f17838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FFB758CDA1916145B5F4C2B9D0CD4CCE" ma:contentTypeVersion="16" ma:contentTypeDescription="צור מסמך חדש." ma:contentTypeScope="" ma:versionID="e4c0f26375f8d7ed477d5d36ac05b194">
  <xsd:schema xmlns:xsd="http://www.w3.org/2001/XMLSchema" xmlns:xs="http://www.w3.org/2001/XMLSchema" xmlns:p="http://schemas.microsoft.com/office/2006/metadata/properties" xmlns:ns3="74eb8119-a557-48cc-88f8-de86f1783846" xmlns:ns4="f7711396-0d16-4646-9a52-ea3335011bef" targetNamespace="http://schemas.microsoft.com/office/2006/metadata/properties" ma:root="true" ma:fieldsID="0874e1ec8c76526b68cd14e9a85cbef8" ns3:_="" ns4:_="">
    <xsd:import namespace="74eb8119-a557-48cc-88f8-de86f1783846"/>
    <xsd:import namespace="f7711396-0d16-4646-9a52-ea3335011be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b8119-a557-48cc-88f8-de86f1783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711396-0d16-4646-9a52-ea3335011bef" elementFormDefault="qualified">
    <xsd:import namespace="http://schemas.microsoft.com/office/2006/documentManagement/types"/>
    <xsd:import namespace="http://schemas.microsoft.com/office/infopath/2007/PartnerControls"/>
    <xsd:element name="SharedWithUsers" ma:index="11"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משותף עם פרטים" ma:internalName="SharedWithDetails" ma:readOnly="true">
      <xsd:simpleType>
        <xsd:restriction base="dms:Note">
          <xsd:maxLength value="255"/>
        </xsd:restriction>
      </xsd:simpleType>
    </xsd:element>
    <xsd:element name="SharingHintHash" ma:index="13" nillable="true" ma:displayName="Hash של רמז לשיתוף"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6F0A1-E32F-492B-8EEA-25B6934DA24B}">
  <ds:schemaRefs>
    <ds:schemaRef ds:uri="http://www.w3.org/XML/1998/namespace"/>
    <ds:schemaRef ds:uri="f7711396-0d16-4646-9a52-ea3335011bef"/>
    <ds:schemaRef ds:uri="http://purl.org/dc/elements/1.1/"/>
    <ds:schemaRef ds:uri="http://schemas.microsoft.com/office/2006/metadata/properties"/>
    <ds:schemaRef ds:uri="http://schemas.microsoft.com/office/2006/documentManagement/types"/>
    <ds:schemaRef ds:uri="http://purl.org/dc/dcmitype/"/>
    <ds:schemaRef ds:uri="74eb8119-a557-48cc-88f8-de86f1783846"/>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FE3C2CA-DC9A-4345-9984-9C81B0A3083B}">
  <ds:schemaRefs>
    <ds:schemaRef ds:uri="http://schemas.microsoft.com/sharepoint/v3/contenttype/forms"/>
  </ds:schemaRefs>
</ds:datastoreItem>
</file>

<file path=customXml/itemProps3.xml><?xml version="1.0" encoding="utf-8"?>
<ds:datastoreItem xmlns:ds="http://schemas.openxmlformats.org/officeDocument/2006/customXml" ds:itemID="{6194CC98-4049-4D47-83FC-7111059DD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b8119-a557-48cc-88f8-de86f1783846"/>
    <ds:schemaRef ds:uri="f7711396-0d16-4646-9a52-ea3335011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4396</TotalTime>
  <Words>187</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אנדרי יורצ'נקו</dc:creator>
  <cp:lastModifiedBy>ארסני סולודר</cp:lastModifiedBy>
  <cp:revision>28</cp:revision>
  <dcterms:created xsi:type="dcterms:W3CDTF">2022-11-28T06:27:31Z</dcterms:created>
  <dcterms:modified xsi:type="dcterms:W3CDTF">2024-06-02T05:44:15Z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0x010100FFB758CDA1916145B5F4C2B9D0CD4CCE</vt:lpwstr>
  </property>
</Properties>
</file>