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7A0BF"/>
    <a:srgbClr val="94ABC6"/>
    <a:srgbClr val="8DA6C3"/>
    <a:srgbClr val="95ACC7"/>
    <a:srgbClr val="B5E36B"/>
    <a:srgbClr val="8BA4C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6357" autoAdjust="0"/>
  </p:normalViewPr>
  <p:slideViewPr>
    <p:cSldViewPr snapToGrid="0">
      <p:cViewPr varScale="1">
        <p:scale>
          <a:sx n="78" d="100"/>
          <a:sy n="78" d="100"/>
        </p:scale>
        <p:origin x="126" y="2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E256C-493C-424E-20A0-4CD56FE290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822C985-9AF7-A3D8-15F0-8D27A81A2B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52B51D-44F9-C992-1741-7AE702BDFD2E}"/>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741E3F13-3717-8D8C-ABB4-9E8B6EAC34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FCD6CB-BE1E-C9B0-6913-FF23872597F9}"/>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227111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03A45-C08F-6A17-D4ED-692952930F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11A1234-B59C-995B-5BB9-6ACC24A287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9DD64-8C83-67E3-06DD-F4645252BA9F}"/>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5A8B06CA-8EE5-91C2-38DA-D5F1833BC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4FF616-9703-0240-A767-608E2EE0CF05}"/>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4023501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7ADDE8-3D59-DCA3-8DF9-4CEFDCCD5D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6B4A1-4560-8D54-3E17-75AEAB3936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CFFD8-EDD8-0BE5-D2BD-BD6102A77BCA}"/>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060A20C0-5F61-F2AA-2F1D-F73FFC4C7C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4B0D73-6AF7-F429-76EA-D0189BD4F0CF}"/>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1114129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1BD80-7652-8857-0F7A-20E9B486C0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229F89-2F83-3195-6E91-60B5B3C91E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B0A34-3FA5-3DC6-6367-1D3FAC9E9F81}"/>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6F54198A-5F75-3C75-ED7C-95B7A1EC1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DF5DD-AD03-14CB-C350-3C06715544B7}"/>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3783139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2B967-FC5F-A021-B0B4-5BAB3D73F13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85046E-E3FB-9383-E0BB-1C9AA887ED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0103CF-4A90-8748-ED4C-FC0187A0DDF4}"/>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AF997DAE-B802-230A-6354-63E749D5FE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73308-0686-5C77-4029-AC868F144B99}"/>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25251702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28EEC-9667-86D9-5D42-47220610E7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08FD66-11FE-5360-08AE-7EE5302794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984BDA2-6472-F65D-CA1A-4E9AEA47AF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2A1B61C-806C-6325-79B4-4049E838BB1C}"/>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6" name="Footer Placeholder 5">
            <a:extLst>
              <a:ext uri="{FF2B5EF4-FFF2-40B4-BE49-F238E27FC236}">
                <a16:creationId xmlns:a16="http://schemas.microsoft.com/office/drawing/2014/main" id="{3467556A-FE7A-EBF3-042A-306A99034F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06B251-C625-3D27-2E4C-30750AEA621B}"/>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90468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74602-C54A-4387-92EB-5CCD4D1991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AFE7A5E-5390-16AF-AE20-44D9BA2031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C474E6-1B97-9F59-1665-112A9A3A24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1B3407E-0ED8-92DC-0D3B-2DDEA91AC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E3C52A-DBB5-79B5-BD3B-17D4B33070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5B3ADE-8F59-D9DA-A046-CA675B11A782}"/>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8" name="Footer Placeholder 7">
            <a:extLst>
              <a:ext uri="{FF2B5EF4-FFF2-40B4-BE49-F238E27FC236}">
                <a16:creationId xmlns:a16="http://schemas.microsoft.com/office/drawing/2014/main" id="{9234CC9E-AE3C-F7A7-AD62-A9B3F4CE001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3DACBA-D563-DEC4-03E0-273F44CB22D5}"/>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2516787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C67F3-7F15-805F-3037-F97D02CA3F0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BE00EA4-2A23-403F-6656-E6567C88903C}"/>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4" name="Footer Placeholder 3">
            <a:extLst>
              <a:ext uri="{FF2B5EF4-FFF2-40B4-BE49-F238E27FC236}">
                <a16:creationId xmlns:a16="http://schemas.microsoft.com/office/drawing/2014/main" id="{39DB4310-304B-D2DA-D19F-631D139677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6B44F9-2165-FD40-43ED-BCE96B70D3F8}"/>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1979132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2512AEA-C631-7C35-1164-76261DDAABDB}"/>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3" name="Footer Placeholder 2">
            <a:extLst>
              <a:ext uri="{FF2B5EF4-FFF2-40B4-BE49-F238E27FC236}">
                <a16:creationId xmlns:a16="http://schemas.microsoft.com/office/drawing/2014/main" id="{B2A357CC-87FD-EDBA-0CF3-7A8BEA60C0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EAA2B9-D706-018C-8EA0-25E978DC7255}"/>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361208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9B179D-1A66-D473-300D-CD5A443729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6C7D7B-1317-4258-29E0-B05ECE409BA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03C487-37CD-93B6-1272-11CFE36737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1A7F31-272B-956D-3FD5-0598E3035B0B}"/>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6" name="Footer Placeholder 5">
            <a:extLst>
              <a:ext uri="{FF2B5EF4-FFF2-40B4-BE49-F238E27FC236}">
                <a16:creationId xmlns:a16="http://schemas.microsoft.com/office/drawing/2014/main" id="{D18EE61F-E551-ED15-8F75-4D4427DFBB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50EECD-CC6F-3D39-6C82-D3F5704BB6EB}"/>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2977750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380A3-E6D1-A9E6-BF98-7DC23FF40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3AE808-6890-9501-93F8-E441A17FF2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9FA795C-5F47-1781-A066-99B07EBD9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14637-4E14-0251-763A-0792D0B94063}"/>
              </a:ext>
            </a:extLst>
          </p:cNvPr>
          <p:cNvSpPr>
            <a:spLocks noGrp="1"/>
          </p:cNvSpPr>
          <p:nvPr>
            <p:ph type="dt" sz="half" idx="10"/>
          </p:nvPr>
        </p:nvSpPr>
        <p:spPr/>
        <p:txBody>
          <a:bodyPr/>
          <a:lstStyle/>
          <a:p>
            <a:fld id="{51574519-2453-48E0-B009-292D1A832E06}" type="datetimeFigureOut">
              <a:rPr lang="en-US" smtClean="0"/>
              <a:t>7/3/2024</a:t>
            </a:fld>
            <a:endParaRPr lang="en-US"/>
          </a:p>
        </p:txBody>
      </p:sp>
      <p:sp>
        <p:nvSpPr>
          <p:cNvPr id="6" name="Footer Placeholder 5">
            <a:extLst>
              <a:ext uri="{FF2B5EF4-FFF2-40B4-BE49-F238E27FC236}">
                <a16:creationId xmlns:a16="http://schemas.microsoft.com/office/drawing/2014/main" id="{B85CA751-E160-2A98-1161-7F9A6559CB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9E7CC2-9D7B-E098-40F8-8A3C84B895D6}"/>
              </a:ext>
            </a:extLst>
          </p:cNvPr>
          <p:cNvSpPr>
            <a:spLocks noGrp="1"/>
          </p:cNvSpPr>
          <p:nvPr>
            <p:ph type="sldNum" sz="quarter" idx="12"/>
          </p:nvPr>
        </p:nvSpPr>
        <p:spPr/>
        <p:txBody>
          <a:bodyPr/>
          <a:lstStyle/>
          <a:p>
            <a:fld id="{56DA4147-EB50-4073-B871-08066FF1D68D}" type="slidenum">
              <a:rPr lang="en-US" smtClean="0"/>
              <a:t>‹#›</a:t>
            </a:fld>
            <a:endParaRPr lang="en-US"/>
          </a:p>
        </p:txBody>
      </p:sp>
    </p:spTree>
    <p:extLst>
      <p:ext uri="{BB962C8B-B14F-4D97-AF65-F5344CB8AC3E}">
        <p14:creationId xmlns:p14="http://schemas.microsoft.com/office/powerpoint/2010/main" val="3555478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ECE542E-2AAA-B415-0CED-A9AE0F0757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FE7E853-FAE7-BED1-5E5D-526A84C8B6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160D24-2CF0-D567-67AE-EC7842096E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574519-2453-48E0-B009-292D1A832E06}" type="datetimeFigureOut">
              <a:rPr lang="en-US" smtClean="0"/>
              <a:t>7/3/2024</a:t>
            </a:fld>
            <a:endParaRPr lang="en-US"/>
          </a:p>
        </p:txBody>
      </p:sp>
      <p:sp>
        <p:nvSpPr>
          <p:cNvPr id="5" name="Footer Placeholder 4">
            <a:extLst>
              <a:ext uri="{FF2B5EF4-FFF2-40B4-BE49-F238E27FC236}">
                <a16:creationId xmlns:a16="http://schemas.microsoft.com/office/drawing/2014/main" id="{5AEEC4AD-AB89-839D-C0B1-2F1D29AE51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66CF13-9488-220E-44FB-0F4AB7A2D3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A4147-EB50-4073-B871-08066FF1D68D}" type="slidenum">
              <a:rPr lang="en-US" smtClean="0"/>
              <a:t>‹#›</a:t>
            </a:fld>
            <a:endParaRPr lang="en-US"/>
          </a:p>
        </p:txBody>
      </p:sp>
    </p:spTree>
    <p:extLst>
      <p:ext uri="{BB962C8B-B14F-4D97-AF65-F5344CB8AC3E}">
        <p14:creationId xmlns:p14="http://schemas.microsoft.com/office/powerpoint/2010/main" val="1036792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32CC6FD-2D07-8A42-D449-BA887C8CD8CB}"/>
              </a:ext>
            </a:extLst>
          </p:cNvPr>
          <p:cNvSpPr/>
          <p:nvPr/>
        </p:nvSpPr>
        <p:spPr>
          <a:xfrm>
            <a:off x="1" y="0"/>
            <a:ext cx="1996440" cy="6858000"/>
          </a:xfrm>
          <a:prstGeom prst="rect">
            <a:avLst/>
          </a:prstGeom>
          <a:solidFill>
            <a:srgbClr val="87A0B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B72F783-B626-FC01-BB95-AA2BCEBFD42D}"/>
              </a:ext>
            </a:extLst>
          </p:cNvPr>
          <p:cNvSpPr txBox="1"/>
          <p:nvPr/>
        </p:nvSpPr>
        <p:spPr>
          <a:xfrm>
            <a:off x="2179898" y="64238"/>
            <a:ext cx="7642014" cy="861774"/>
          </a:xfrm>
          <a:prstGeom prst="rect">
            <a:avLst/>
          </a:prstGeom>
          <a:solidFill>
            <a:schemeClr val="accent1"/>
          </a:solidFill>
        </p:spPr>
        <p:txBody>
          <a:bodyPr wrap="square" rtlCol="0" anchor="ctr">
            <a:spAutoFit/>
          </a:bodyPr>
          <a:lstStyle/>
          <a:p>
            <a:pPr algn="ctr"/>
            <a:r>
              <a:rPr lang="en-US" sz="3200" dirty="0">
                <a:solidFill>
                  <a:schemeClr val="bg1"/>
                </a:solidFill>
              </a:rPr>
              <a:t>J.A </a:t>
            </a:r>
            <a:r>
              <a:rPr lang="en-US" sz="3200" dirty="0" err="1">
                <a:solidFill>
                  <a:schemeClr val="bg1"/>
                </a:solidFill>
              </a:rPr>
              <a:t>Woollam</a:t>
            </a:r>
            <a:r>
              <a:rPr lang="en-US" sz="3200" dirty="0">
                <a:solidFill>
                  <a:schemeClr val="bg1"/>
                </a:solidFill>
              </a:rPr>
              <a:t> RC2 Spectroscopic Ellipsometer</a:t>
            </a:r>
            <a:endParaRPr lang="en-US" sz="3200" b="1" dirty="0">
              <a:solidFill>
                <a:schemeClr val="bg1"/>
              </a:solidFill>
              <a:cs typeface="Times New Roman" panose="02020603050405020304" pitchFamily="18" charset="0"/>
            </a:endParaRPr>
          </a:p>
          <a:p>
            <a:endParaRPr lang="en-US" dirty="0">
              <a:solidFill>
                <a:schemeClr val="bg1"/>
              </a:solidFill>
              <a:cs typeface="Times New Roman" panose="02020603050405020304" pitchFamily="18" charset="0"/>
            </a:endParaRPr>
          </a:p>
        </p:txBody>
      </p:sp>
      <p:graphicFrame>
        <p:nvGraphicFramePr>
          <p:cNvPr id="8" name="Table 8">
            <a:extLst>
              <a:ext uri="{FF2B5EF4-FFF2-40B4-BE49-F238E27FC236}">
                <a16:creationId xmlns:a16="http://schemas.microsoft.com/office/drawing/2014/main" id="{92B3AE6C-6C96-0D69-8AAC-FA164E32B34B}"/>
              </a:ext>
            </a:extLst>
          </p:cNvPr>
          <p:cNvGraphicFramePr>
            <a:graphicFrameLocks noGrp="1"/>
          </p:cNvGraphicFramePr>
          <p:nvPr/>
        </p:nvGraphicFramePr>
        <p:xfrm>
          <a:off x="2160953" y="1080679"/>
          <a:ext cx="9835313" cy="2124392"/>
        </p:xfrm>
        <a:graphic>
          <a:graphicData uri="http://schemas.openxmlformats.org/drawingml/2006/table">
            <a:tbl>
              <a:tblPr firstRow="1" bandRow="1">
                <a:tableStyleId>{5C22544A-7EE6-4342-B048-85BDC9FD1C3A}</a:tableStyleId>
              </a:tblPr>
              <a:tblGrid>
                <a:gridCol w="9835313">
                  <a:extLst>
                    <a:ext uri="{9D8B030D-6E8A-4147-A177-3AD203B41FA5}">
                      <a16:colId xmlns:a16="http://schemas.microsoft.com/office/drawing/2014/main" val="1878420498"/>
                    </a:ext>
                  </a:extLst>
                </a:gridCol>
              </a:tblGrid>
              <a:tr h="695293">
                <a:tc>
                  <a:txBody>
                    <a:bodyPr/>
                    <a:lstStyle/>
                    <a:p>
                      <a:r>
                        <a:rPr lang="en-US" sz="2800" dirty="0">
                          <a:solidFill>
                            <a:schemeClr val="tx1"/>
                          </a:solidFill>
                        </a:rPr>
                        <a:t>Description</a:t>
                      </a:r>
                    </a:p>
                  </a:txBody>
                  <a:tcPr>
                    <a:solidFill>
                      <a:schemeClr val="tx2">
                        <a:lumMod val="20000"/>
                        <a:lumOff val="80000"/>
                      </a:schemeClr>
                    </a:solidFill>
                  </a:tcPr>
                </a:tc>
                <a:extLst>
                  <a:ext uri="{0D108BD9-81ED-4DB2-BD59-A6C34878D82A}">
                    <a16:rowId xmlns:a16="http://schemas.microsoft.com/office/drawing/2014/main" val="2516270907"/>
                  </a:ext>
                </a:extLst>
              </a:tr>
              <a:tr h="1429099">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lang="en-US" sz="1500" dirty="0"/>
                    </a:p>
                  </a:txBody>
                  <a:tcPr>
                    <a:solidFill>
                      <a:schemeClr val="accent3">
                        <a:lumMod val="20000"/>
                        <a:lumOff val="80000"/>
                      </a:schemeClr>
                    </a:solidFill>
                  </a:tcPr>
                </a:tc>
                <a:extLst>
                  <a:ext uri="{0D108BD9-81ED-4DB2-BD59-A6C34878D82A}">
                    <a16:rowId xmlns:a16="http://schemas.microsoft.com/office/drawing/2014/main" val="3922998289"/>
                  </a:ext>
                </a:extLst>
              </a:tr>
            </a:tbl>
          </a:graphicData>
        </a:graphic>
      </p:graphicFrame>
      <p:graphicFrame>
        <p:nvGraphicFramePr>
          <p:cNvPr id="10" name="Table 9">
            <a:extLst>
              <a:ext uri="{FF2B5EF4-FFF2-40B4-BE49-F238E27FC236}">
                <a16:creationId xmlns:a16="http://schemas.microsoft.com/office/drawing/2014/main" id="{54D3E6B3-70E6-CDC6-E35D-CCF35D716E50}"/>
              </a:ext>
            </a:extLst>
          </p:cNvPr>
          <p:cNvGraphicFramePr>
            <a:graphicFrameLocks noGrp="1"/>
          </p:cNvGraphicFramePr>
          <p:nvPr/>
        </p:nvGraphicFramePr>
        <p:xfrm>
          <a:off x="2170373" y="5969407"/>
          <a:ext cx="9839114" cy="853440"/>
        </p:xfrm>
        <a:graphic>
          <a:graphicData uri="http://schemas.openxmlformats.org/drawingml/2006/table">
            <a:tbl>
              <a:tblPr firstRow="1" bandRow="1">
                <a:tableStyleId>{5C22544A-7EE6-4342-B048-85BDC9FD1C3A}</a:tableStyleId>
              </a:tblPr>
              <a:tblGrid>
                <a:gridCol w="9839114">
                  <a:extLst>
                    <a:ext uri="{9D8B030D-6E8A-4147-A177-3AD203B41FA5}">
                      <a16:colId xmlns:a16="http://schemas.microsoft.com/office/drawing/2014/main" val="1878420498"/>
                    </a:ext>
                  </a:extLst>
                </a:gridCol>
              </a:tblGrid>
              <a:tr h="265615">
                <a:tc>
                  <a:txBody>
                    <a:bodyPr/>
                    <a:lstStyle/>
                    <a:p>
                      <a:r>
                        <a:rPr lang="en-US" sz="2800" dirty="0">
                          <a:solidFill>
                            <a:schemeClr val="tx1"/>
                          </a:solidFill>
                        </a:rPr>
                        <a:t>Link</a:t>
                      </a:r>
                    </a:p>
                  </a:txBody>
                  <a:tcPr>
                    <a:solidFill>
                      <a:schemeClr val="tx2">
                        <a:lumMod val="20000"/>
                        <a:lumOff val="80000"/>
                      </a:schemeClr>
                    </a:solidFill>
                  </a:tcPr>
                </a:tc>
                <a:extLst>
                  <a:ext uri="{0D108BD9-81ED-4DB2-BD59-A6C34878D82A}">
                    <a16:rowId xmlns:a16="http://schemas.microsoft.com/office/drawing/2014/main" val="2516270907"/>
                  </a:ext>
                </a:extLst>
              </a:tr>
              <a:tr h="233889">
                <a:tc>
                  <a:txBody>
                    <a:bodyPr/>
                    <a:lstStyle/>
                    <a:p>
                      <a:r>
                        <a:rPr lang="en-US" sz="1600" dirty="0"/>
                        <a:t>https://www.jawoollam.com/products/rc2-ellipsometer</a:t>
                      </a:r>
                    </a:p>
                  </a:txBody>
                  <a:tcPr>
                    <a:solidFill>
                      <a:schemeClr val="accent3">
                        <a:lumMod val="20000"/>
                        <a:lumOff val="80000"/>
                      </a:schemeClr>
                    </a:solidFill>
                  </a:tcPr>
                </a:tc>
                <a:extLst>
                  <a:ext uri="{0D108BD9-81ED-4DB2-BD59-A6C34878D82A}">
                    <a16:rowId xmlns:a16="http://schemas.microsoft.com/office/drawing/2014/main" val="3922998289"/>
                  </a:ext>
                </a:extLst>
              </a:tr>
            </a:tbl>
          </a:graphicData>
        </a:graphic>
      </p:graphicFrame>
      <p:pic>
        <p:nvPicPr>
          <p:cNvPr id="12" name="Picture 11">
            <a:extLst>
              <a:ext uri="{FF2B5EF4-FFF2-40B4-BE49-F238E27FC236}">
                <a16:creationId xmlns:a16="http://schemas.microsoft.com/office/drawing/2014/main" id="{CB120768-4E73-47F3-EE60-4869B531EE21}"/>
              </a:ext>
            </a:extLst>
          </p:cNvPr>
          <p:cNvPicPr>
            <a:picLocks noChangeAspect="1"/>
          </p:cNvPicPr>
          <p:nvPr/>
        </p:nvPicPr>
        <p:blipFill>
          <a:blip r:embed="rId2"/>
          <a:stretch>
            <a:fillRect/>
          </a:stretch>
        </p:blipFill>
        <p:spPr>
          <a:xfrm>
            <a:off x="55724" y="774382"/>
            <a:ext cx="1884994" cy="2237925"/>
          </a:xfrm>
          <a:prstGeom prst="rect">
            <a:avLst/>
          </a:prstGeom>
        </p:spPr>
      </p:pic>
      <p:graphicFrame>
        <p:nvGraphicFramePr>
          <p:cNvPr id="6" name="Table 5">
            <a:extLst>
              <a:ext uri="{FF2B5EF4-FFF2-40B4-BE49-F238E27FC236}">
                <a16:creationId xmlns:a16="http://schemas.microsoft.com/office/drawing/2014/main" id="{7050D392-4E39-2F86-0B44-B4F8D11B80F5}"/>
              </a:ext>
            </a:extLst>
          </p:cNvPr>
          <p:cNvGraphicFramePr>
            <a:graphicFrameLocks noGrp="1"/>
          </p:cNvGraphicFramePr>
          <p:nvPr/>
        </p:nvGraphicFramePr>
        <p:xfrm>
          <a:off x="2151428" y="3210713"/>
          <a:ext cx="9848534" cy="2766314"/>
        </p:xfrm>
        <a:graphic>
          <a:graphicData uri="http://schemas.openxmlformats.org/drawingml/2006/table">
            <a:tbl>
              <a:tblPr firstRow="1" bandRow="1">
                <a:tableStyleId>{5C22544A-7EE6-4342-B048-85BDC9FD1C3A}</a:tableStyleId>
              </a:tblPr>
              <a:tblGrid>
                <a:gridCol w="9848534">
                  <a:extLst>
                    <a:ext uri="{9D8B030D-6E8A-4147-A177-3AD203B41FA5}">
                      <a16:colId xmlns:a16="http://schemas.microsoft.com/office/drawing/2014/main" val="1878420498"/>
                    </a:ext>
                  </a:extLst>
                </a:gridCol>
              </a:tblGrid>
              <a:tr h="343795">
                <a:tc>
                  <a:txBody>
                    <a:bodyPr/>
                    <a:lstStyle/>
                    <a:p>
                      <a:r>
                        <a:rPr lang="en-US" sz="2800" dirty="0">
                          <a:solidFill>
                            <a:schemeClr val="tx1"/>
                          </a:solidFill>
                        </a:rPr>
                        <a:t>Specifications/Capabilities</a:t>
                      </a:r>
                    </a:p>
                  </a:txBody>
                  <a:tcPr>
                    <a:solidFill>
                      <a:schemeClr val="tx2">
                        <a:lumMod val="20000"/>
                        <a:lumOff val="80000"/>
                      </a:schemeClr>
                    </a:solidFill>
                  </a:tcPr>
                </a:tc>
                <a:extLst>
                  <a:ext uri="{0D108BD9-81ED-4DB2-BD59-A6C34878D82A}">
                    <a16:rowId xmlns:a16="http://schemas.microsoft.com/office/drawing/2014/main" val="2516270907"/>
                  </a:ext>
                </a:extLst>
              </a:tr>
              <a:tr h="1334733">
                <a:tc>
                  <a:txBody>
                    <a:bodyPr/>
                    <a:lstStyle/>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latin typeface="+mn-lt"/>
                          <a:cs typeface="Times New Roman" panose="02020603050405020304" pitchFamily="18" charset="0"/>
                        </a:rPr>
                        <a:t>Spectral range: 210 - 1700 nm</a:t>
                      </a:r>
                      <a:r>
                        <a:rPr lang="en-US" sz="1600" dirty="0">
                          <a:effectLst/>
                          <a:latin typeface="+mn-lt"/>
                          <a:cs typeface="Times New Roman" panose="02020603050405020304" pitchFamily="18" charset="0"/>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latin typeface="+mn-lt"/>
                        </a:rPr>
                        <a:t>Automated measurements with an auto angle range of 45° to 90°.</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latin typeface="+mn-lt"/>
                        </a:rPr>
                        <a:t>100 x 100 mm XY Mapping </a:t>
                      </a:r>
                      <a:r>
                        <a:rPr lang="en-US" sz="1600" kern="1200" dirty="0">
                          <a:solidFill>
                            <a:schemeClr val="dk1"/>
                          </a:solidFill>
                          <a:effectLst/>
                          <a:latin typeface="+mn-lt"/>
                          <a:ea typeface="+mn-ea"/>
                          <a:cs typeface="+mn-cs"/>
                        </a:rPr>
                        <a:t>.</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latin typeface="+mn-lt"/>
                        </a:rPr>
                        <a:t>Focused beam diameter (~</a:t>
                      </a:r>
                      <a:r>
                        <a:rPr lang="el-GR" sz="1600" dirty="0">
                          <a:latin typeface="+mn-lt"/>
                        </a:rPr>
                        <a:t>300 μ</a:t>
                      </a:r>
                      <a:r>
                        <a:rPr lang="en-US" sz="1600" dirty="0">
                          <a:latin typeface="+mn-lt"/>
                        </a:rPr>
                        <a:t>m ).</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latin typeface="+mn-lt"/>
                        </a:rPr>
                        <a:t>Sample beam location viewed via camera.</a:t>
                      </a:r>
                    </a:p>
                    <a:p>
                      <a:pPr marL="285750" marR="0" lvl="0" indent="-285750" algn="l"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US" sz="1600" dirty="0"/>
                        <a:t>Full Mueller matrix characterization (16 elements).</a:t>
                      </a:r>
                      <a:endParaRPr lang="en-US" sz="1600" dirty="0">
                        <a:latin typeface="+mn-lt"/>
                      </a:endParaRPr>
                    </a:p>
                  </a:txBody>
                  <a:tcPr>
                    <a:solidFill>
                      <a:schemeClr val="accent3">
                        <a:lumMod val="20000"/>
                        <a:lumOff val="80000"/>
                      </a:schemeClr>
                    </a:solidFill>
                  </a:tcPr>
                </a:tc>
                <a:extLst>
                  <a:ext uri="{0D108BD9-81ED-4DB2-BD59-A6C34878D82A}">
                    <a16:rowId xmlns:a16="http://schemas.microsoft.com/office/drawing/2014/main" val="3922998289"/>
                  </a:ext>
                </a:extLst>
              </a:tr>
            </a:tbl>
          </a:graphicData>
        </a:graphic>
      </p:graphicFrame>
      <p:sp>
        <p:nvSpPr>
          <p:cNvPr id="13" name="TextBox 12">
            <a:extLst>
              <a:ext uri="{FF2B5EF4-FFF2-40B4-BE49-F238E27FC236}">
                <a16:creationId xmlns:a16="http://schemas.microsoft.com/office/drawing/2014/main" id="{126FFE01-E4BC-3C58-FB4F-F60AE07DC443}"/>
              </a:ext>
            </a:extLst>
          </p:cNvPr>
          <p:cNvSpPr txBox="1"/>
          <p:nvPr/>
        </p:nvSpPr>
        <p:spPr>
          <a:xfrm>
            <a:off x="2114869" y="1716465"/>
            <a:ext cx="9904257" cy="1569660"/>
          </a:xfrm>
          <a:prstGeom prst="rect">
            <a:avLst/>
          </a:prstGeom>
          <a:noFill/>
        </p:spPr>
        <p:txBody>
          <a:bodyPr wrap="square" rtlCol="0">
            <a:spAutoFit/>
          </a:bodyPr>
          <a:lstStyle/>
          <a:p>
            <a:pPr algn="just"/>
            <a:r>
              <a:rPr lang="en-US" sz="1600" dirty="0"/>
              <a:t>The J.A </a:t>
            </a:r>
            <a:r>
              <a:rPr lang="en-US" sz="1600" dirty="0" err="1"/>
              <a:t>Woollam</a:t>
            </a:r>
            <a:r>
              <a:rPr lang="en-US" sz="1600" dirty="0"/>
              <a:t> RC2 spectroscopic ellipsometer is a cutting-edge instrument designed for advanced thin film characterization, spanning the ultraviolet (UV) to near-infrared (NIR) spectral range (210 - 1700 nm). It enables detailed analysis of material properties through automated measurements across various incidence angles. The system includes an automated mapping stage for uniformity analysis, characterization of complex anisotropic samples, a temperature-dependent stage, a camera for viewing the beam location on the sample, and focusing optics for precise feature size measurements.</a:t>
            </a:r>
            <a:endParaRPr lang="en-IL" sz="1600" dirty="0"/>
          </a:p>
        </p:txBody>
      </p:sp>
      <p:pic>
        <p:nvPicPr>
          <p:cNvPr id="11" name="Picture 10" descr="A machine with a few parts&#10;&#10;Description automatically generated with medium confidence">
            <a:extLst>
              <a:ext uri="{FF2B5EF4-FFF2-40B4-BE49-F238E27FC236}">
                <a16:creationId xmlns:a16="http://schemas.microsoft.com/office/drawing/2014/main" id="{8A4DD173-3B44-03DF-FC5A-913F834C9C7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2622" y="120850"/>
            <a:ext cx="2143644" cy="1608773"/>
          </a:xfrm>
          <a:prstGeom prst="rect">
            <a:avLst/>
          </a:prstGeom>
        </p:spPr>
      </p:pic>
      <p:pic>
        <p:nvPicPr>
          <p:cNvPr id="18" name="Picture 17">
            <a:extLst>
              <a:ext uri="{FF2B5EF4-FFF2-40B4-BE49-F238E27FC236}">
                <a16:creationId xmlns:a16="http://schemas.microsoft.com/office/drawing/2014/main" id="{9BC9BC71-D9A7-1CCB-81F5-AB2EC23BD4CA}"/>
              </a:ext>
            </a:extLst>
          </p:cNvPr>
          <p:cNvPicPr>
            <a:picLocks noChangeAspect="1"/>
          </p:cNvPicPr>
          <p:nvPr/>
        </p:nvPicPr>
        <p:blipFill>
          <a:blip r:embed="rId4"/>
          <a:stretch>
            <a:fillRect/>
          </a:stretch>
        </p:blipFill>
        <p:spPr>
          <a:xfrm>
            <a:off x="10211176" y="3809356"/>
            <a:ext cx="1643526" cy="1300372"/>
          </a:xfrm>
          <a:prstGeom prst="rect">
            <a:avLst/>
          </a:prstGeom>
        </p:spPr>
      </p:pic>
      <p:pic>
        <p:nvPicPr>
          <p:cNvPr id="20" name="Picture 19">
            <a:extLst>
              <a:ext uri="{FF2B5EF4-FFF2-40B4-BE49-F238E27FC236}">
                <a16:creationId xmlns:a16="http://schemas.microsoft.com/office/drawing/2014/main" id="{C96C6F04-0EEB-4DB2-746A-35FC5370CCA2}"/>
              </a:ext>
            </a:extLst>
          </p:cNvPr>
          <p:cNvPicPr>
            <a:picLocks noChangeAspect="1"/>
          </p:cNvPicPr>
          <p:nvPr/>
        </p:nvPicPr>
        <p:blipFill>
          <a:blip r:embed="rId5"/>
          <a:stretch>
            <a:fillRect/>
          </a:stretch>
        </p:blipFill>
        <p:spPr>
          <a:xfrm>
            <a:off x="6974900" y="4699319"/>
            <a:ext cx="1602444" cy="1019737"/>
          </a:xfrm>
          <a:prstGeom prst="rect">
            <a:avLst/>
          </a:prstGeom>
        </p:spPr>
      </p:pic>
      <p:sp>
        <p:nvSpPr>
          <p:cNvPr id="22" name="TextBox 21">
            <a:extLst>
              <a:ext uri="{FF2B5EF4-FFF2-40B4-BE49-F238E27FC236}">
                <a16:creationId xmlns:a16="http://schemas.microsoft.com/office/drawing/2014/main" id="{D5B854F2-FBE1-360F-0D7A-E9DBDE1FEE11}"/>
              </a:ext>
            </a:extLst>
          </p:cNvPr>
          <p:cNvSpPr txBox="1"/>
          <p:nvPr/>
        </p:nvSpPr>
        <p:spPr>
          <a:xfrm>
            <a:off x="7228371" y="5610032"/>
            <a:ext cx="1727835" cy="276999"/>
          </a:xfrm>
          <a:prstGeom prst="rect">
            <a:avLst/>
          </a:prstGeom>
          <a:noFill/>
        </p:spPr>
        <p:txBody>
          <a:bodyPr wrap="square">
            <a:spAutoFit/>
          </a:bodyPr>
          <a:lstStyle/>
          <a:p>
            <a:r>
              <a:rPr lang="en-US" sz="1200" dirty="0"/>
              <a:t>F</a:t>
            </a:r>
            <a:r>
              <a:rPr lang="en-IL" sz="1200" dirty="0" err="1"/>
              <a:t>ocusing</a:t>
            </a:r>
            <a:r>
              <a:rPr lang="en-IL" sz="1200" dirty="0"/>
              <a:t> probes</a:t>
            </a:r>
          </a:p>
        </p:txBody>
      </p:sp>
      <p:pic>
        <p:nvPicPr>
          <p:cNvPr id="24" name="Picture 23">
            <a:extLst>
              <a:ext uri="{FF2B5EF4-FFF2-40B4-BE49-F238E27FC236}">
                <a16:creationId xmlns:a16="http://schemas.microsoft.com/office/drawing/2014/main" id="{29CFF2D9-BFD1-1BD8-90B4-DFB7EA4B5DE6}"/>
              </a:ext>
            </a:extLst>
          </p:cNvPr>
          <p:cNvPicPr>
            <a:picLocks noChangeAspect="1"/>
          </p:cNvPicPr>
          <p:nvPr/>
        </p:nvPicPr>
        <p:blipFill>
          <a:blip r:embed="rId6"/>
          <a:stretch>
            <a:fillRect/>
          </a:stretch>
        </p:blipFill>
        <p:spPr>
          <a:xfrm>
            <a:off x="8732331" y="4551170"/>
            <a:ext cx="1643526" cy="1264251"/>
          </a:xfrm>
          <a:prstGeom prst="rect">
            <a:avLst/>
          </a:prstGeom>
        </p:spPr>
      </p:pic>
    </p:spTree>
    <p:extLst>
      <p:ext uri="{BB962C8B-B14F-4D97-AF65-F5344CB8AC3E}">
        <p14:creationId xmlns:p14="http://schemas.microsoft.com/office/powerpoint/2010/main" val="1642619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74eb8119-a557-48cc-88f8-de86f178384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מסמך" ma:contentTypeID="0x010100FFB758CDA1916145B5F4C2B9D0CD4CCE" ma:contentTypeVersion="16" ma:contentTypeDescription="צור מסמך חדש." ma:contentTypeScope="" ma:versionID="e4c0f26375f8d7ed477d5d36ac05b194">
  <xsd:schema xmlns:xsd="http://www.w3.org/2001/XMLSchema" xmlns:xs="http://www.w3.org/2001/XMLSchema" xmlns:p="http://schemas.microsoft.com/office/2006/metadata/properties" xmlns:ns3="74eb8119-a557-48cc-88f8-de86f1783846" xmlns:ns4="f7711396-0d16-4646-9a52-ea3335011bef" targetNamespace="http://schemas.microsoft.com/office/2006/metadata/properties" ma:root="true" ma:fieldsID="0874e1ec8c76526b68cd14e9a85cbef8" ns3:_="" ns4:_="">
    <xsd:import namespace="74eb8119-a557-48cc-88f8-de86f1783846"/>
    <xsd:import namespace="f7711396-0d16-4646-9a52-ea3335011bef"/>
    <xsd:element name="properties">
      <xsd:complexType>
        <xsd:sequence>
          <xsd:element name="documentManagement">
            <xsd:complexType>
              <xsd:all>
                <xsd:element ref="ns3:MediaServiceMetadata" minOccurs="0"/>
                <xsd:element ref="ns3:MediaServiceFastMetadata" minOccurs="0"/>
                <xsd:element ref="ns3:MediaServiceDateTaken"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AutoKeyPoints" minOccurs="0"/>
                <xsd:element ref="ns3:MediaServiceKeyPoints" minOccurs="0"/>
                <xsd:element ref="ns3:_activity"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eb8119-a557-48cc-88f8-de86f178384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7711396-0d16-4646-9a52-ea3335011bef" elementFormDefault="qualified">
    <xsd:import namespace="http://schemas.microsoft.com/office/2006/documentManagement/types"/>
    <xsd:import namespace="http://schemas.microsoft.com/office/infopath/2007/PartnerControls"/>
    <xsd:element name="SharedWithUsers" ma:index="11"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משותף עם פרטים" ma:internalName="SharedWithDetails" ma:readOnly="true">
      <xsd:simpleType>
        <xsd:restriction base="dms:Note">
          <xsd:maxLength value="255"/>
        </xsd:restriction>
      </xsd:simpleType>
    </xsd:element>
    <xsd:element name="SharingHintHash" ma:index="13" nillable="true" ma:displayName="Hash של רמז לשיתוף"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F36F0A1-E32F-492B-8EEA-25B6934DA24B}">
  <ds:schemaRefs>
    <ds:schemaRef ds:uri="http://www.w3.org/XML/1998/namespace"/>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purl.org/dc/elements/1.1/"/>
    <ds:schemaRef ds:uri="f7711396-0d16-4646-9a52-ea3335011bef"/>
    <ds:schemaRef ds:uri="http://schemas.microsoft.com/office/infopath/2007/PartnerControls"/>
    <ds:schemaRef ds:uri="74eb8119-a557-48cc-88f8-de86f1783846"/>
    <ds:schemaRef ds:uri="http://purl.org/dc/dcmitype/"/>
  </ds:schemaRefs>
</ds:datastoreItem>
</file>

<file path=customXml/itemProps2.xml><?xml version="1.0" encoding="utf-8"?>
<ds:datastoreItem xmlns:ds="http://schemas.openxmlformats.org/officeDocument/2006/customXml" ds:itemID="{6194CC98-4049-4D47-83FC-7111059DD4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eb8119-a557-48cc-88f8-de86f1783846"/>
    <ds:schemaRef ds:uri="f7711396-0d16-4646-9a52-ea3335011be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E3C2CA-DC9A-4345-9984-9C81B0A3083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5824</TotalTime>
  <Words>171</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אנדרי יורצ'נקו</dc:creator>
  <cp:lastModifiedBy>אנדרי יורצ'נקו</cp:lastModifiedBy>
  <cp:revision>35</cp:revision>
  <dcterms:created xsi:type="dcterms:W3CDTF">2022-11-28T06:27:31Z</dcterms:created>
  <dcterms:modified xsi:type="dcterms:W3CDTF">2024-07-03T04:41:42Z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0x010100FFB758CDA1916145B5F4C2B9D0CD4CCE</vt:lpwstr>
  </property>
</Properties>
</file>