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7.xml" ContentType="application/vnd.openxmlformats-officedocument.presentationml.slide+xml"/>
  <Override PartName="/ppt/slides/slide44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7" r:id="rId29"/>
    <p:sldId id="288" r:id="rId30"/>
    <p:sldId id="291" r:id="rId31"/>
    <p:sldId id="289" r:id="rId32"/>
    <p:sldId id="290" r:id="rId33"/>
    <p:sldId id="304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13C-CB3E-4E46-BBA5-A537B4292FFD}" type="datetimeFigureOut">
              <a:rPr lang="he-IL" smtClean="0"/>
              <a:pPr/>
              <a:t>כ"ב/כסלו/תשע"ה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4C53-CD9E-4743-88D5-67E9CBF3B1D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13C-CB3E-4E46-BBA5-A537B4292FFD}" type="datetimeFigureOut">
              <a:rPr lang="he-IL" smtClean="0"/>
              <a:pPr/>
              <a:t>כ"ב/כסלו/תשע"ה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4C53-CD9E-4743-88D5-67E9CBF3B1D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13C-CB3E-4E46-BBA5-A537B4292FFD}" type="datetimeFigureOut">
              <a:rPr lang="he-IL" smtClean="0"/>
              <a:pPr/>
              <a:t>כ"ב/כסלו/תשע"ה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4C53-CD9E-4743-88D5-67E9CBF3B1D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13C-CB3E-4E46-BBA5-A537B4292FFD}" type="datetimeFigureOut">
              <a:rPr lang="he-IL" smtClean="0"/>
              <a:pPr/>
              <a:t>כ"ב/כסלו/תשע"ה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4C53-CD9E-4743-88D5-67E9CBF3B1D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13C-CB3E-4E46-BBA5-A537B4292FFD}" type="datetimeFigureOut">
              <a:rPr lang="he-IL" smtClean="0"/>
              <a:pPr/>
              <a:t>כ"ב/כסלו/תשע"ה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4C53-CD9E-4743-88D5-67E9CBF3B1D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13C-CB3E-4E46-BBA5-A537B4292FFD}" type="datetimeFigureOut">
              <a:rPr lang="he-IL" smtClean="0"/>
              <a:pPr/>
              <a:t>כ"ב/כסלו/תשע"ה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4C53-CD9E-4743-88D5-67E9CBF3B1D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13C-CB3E-4E46-BBA5-A537B4292FFD}" type="datetimeFigureOut">
              <a:rPr lang="he-IL" smtClean="0"/>
              <a:pPr/>
              <a:t>כ"ב/כסלו/תשע"ה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4C53-CD9E-4743-88D5-67E9CBF3B1D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13C-CB3E-4E46-BBA5-A537B4292FFD}" type="datetimeFigureOut">
              <a:rPr lang="he-IL" smtClean="0"/>
              <a:pPr/>
              <a:t>כ"ב/כסלו/תשע"ה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4C53-CD9E-4743-88D5-67E9CBF3B1D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13C-CB3E-4E46-BBA5-A537B4292FFD}" type="datetimeFigureOut">
              <a:rPr lang="he-IL" smtClean="0"/>
              <a:pPr/>
              <a:t>כ"ב/כסלו/תשע"ה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4C53-CD9E-4743-88D5-67E9CBF3B1D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13C-CB3E-4E46-BBA5-A537B4292FFD}" type="datetimeFigureOut">
              <a:rPr lang="he-IL" smtClean="0"/>
              <a:pPr/>
              <a:t>כ"ב/כסלו/תשע"ה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4C53-CD9E-4743-88D5-67E9CBF3B1D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13C-CB3E-4E46-BBA5-A537B4292FFD}" type="datetimeFigureOut">
              <a:rPr lang="he-IL" smtClean="0"/>
              <a:pPr/>
              <a:t>כ"ב/כסלו/תשע"ה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4C53-CD9E-4743-88D5-67E9CBF3B1D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7F13C-CB3E-4E46-BBA5-A537B4292FFD}" type="datetimeFigureOut">
              <a:rPr lang="he-IL" smtClean="0"/>
              <a:pPr/>
              <a:t>כ"ב/כסלו/תשע"ה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4C53-CD9E-4743-88D5-67E9CBF3B1D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l/url?url=http://webbee.co.il/522/%D7%98%D7%A2%D7%95%D7%99%D7%95%D7%AA-%D7%A7%D7%99%D7%93%D7%95%D7%9D-%D7%90%D7%AA%D7%A8%D7%99%D7%9D-%D7%A0%D7%A4%D7%95%D7%A6%D7%95%D7%AA&amp;rct=j&amp;frm=1&amp;q=&amp;esrc=s&amp;sa=U&amp;ei=MePTU_P6JZD14QTr54GgDQ&amp;ved=0CBQQ9QEwAA&amp;sig2=GATWZUgT0l5Ro6iv-hL1OQ&amp;usg=AFQjCNEKMV7EJWEOs3okkRUkRRAOJbx7k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il/url?url=http://aux.shenkar.ac.il/2012/group29/bead-neged.html&amp;rct=j&amp;frm=1&amp;q=&amp;esrc=s&amp;sa=U&amp;ei=v-PTU8_HD-rQ4QTpnICgBQ&amp;ved=0CBwQ9QEwBA&amp;sig2=4C9ktEkHORVWNUiLFIHwjA&amp;usg=AFQjCNG8M1XDDIt7v5Q-EdRWHEoEm58pB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il/url?url=http://aux.shenkar.ac.il/2012/group29/bead-neged.html&amp;rct=j&amp;frm=1&amp;q=&amp;esrc=s&amp;sa=U&amp;ei=v-PTU8_HD-rQ4QTpnICgBQ&amp;ved=0CBYQ9QEwAQ&amp;sig2=4C9ktEkHORVWNUiLFIHwjA&amp;usg=AFQjCNG8M1XDDIt7v5Q-EdRWHEoEm58pB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javascript:void(0)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il/url?url=http://www.discoveryt.co.il/newsarticle/67318,2608,20122.aspx&amp;rct=j&amp;frm=1&amp;q=&amp;esrc=s&amp;sa=U&amp;ei=U-XTU5LQCsKj4gTVnIHgBg&amp;ved=0CBgQ9QEwAQ&amp;sig2=EYtN6TfAmV_BHI1FdjE25w&amp;usg=AFQjCNFpsMAllvOonHj6R0Xlc0OwaNsehQ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l/url?url=http://www.logosdictionary.org/childrendictionary.php?action=result&amp;code=934088&amp;lang=FR&amp;rct=j&amp;frm=1&amp;q=&amp;esrc=s&amp;sa=U&amp;ei=zM7TU4D4FamP4gSdi4CIBQ&amp;ved=0CBYQ9QEwAA&amp;sig2=SmzEyf7dOElAnNp1b766PQ&amp;usg=AFQjCNFlh5AaBCbXOat5_Py_x7ozd-SUF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/>
            <a:r>
              <a:rPr lang="en-US" sz="2800" dirty="0" smtClean="0"/>
              <a:t>Non-cardiovascular effects associated with </a:t>
            </a:r>
            <a:r>
              <a:rPr lang="en-US" sz="2800" dirty="0" err="1" smtClean="0"/>
              <a:t>statins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600" dirty="0" err="1" smtClean="0"/>
              <a:t>Chintan</a:t>
            </a:r>
            <a:r>
              <a:rPr lang="en-US" sz="1600" dirty="0" smtClean="0"/>
              <a:t> S Desai, Seth S Martin, Roger S Blumenthal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STATE OF THE ART REVIEW</a:t>
            </a:r>
            <a:endParaRPr lang="he-IL" sz="2800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/>
              <a:t>BMJ 2014;349:g3743</a:t>
            </a:r>
            <a:endParaRPr lang="he-I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dirty="0"/>
              <a:t>A third more recent meta-analysis of </a:t>
            </a:r>
            <a:r>
              <a:rPr lang="en-US" dirty="0" err="1"/>
              <a:t>statin</a:t>
            </a:r>
            <a:r>
              <a:rPr lang="en-US" dirty="0"/>
              <a:t> use for primary</a:t>
            </a:r>
          </a:p>
          <a:p>
            <a:pPr algn="l" rtl="0">
              <a:buNone/>
            </a:pPr>
            <a:r>
              <a:rPr lang="en-US" dirty="0"/>
              <a:t>and secondary prevention also assessed </a:t>
            </a:r>
            <a:r>
              <a:rPr lang="en-US" dirty="0" err="1"/>
              <a:t>myopathy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/>
              <a:t>Among 14 primary prevention trials (46 262 patients), nine</a:t>
            </a:r>
          </a:p>
          <a:p>
            <a:pPr algn="l" rtl="0">
              <a:buNone/>
            </a:pPr>
            <a:r>
              <a:rPr lang="en-US" dirty="0"/>
              <a:t>reported </a:t>
            </a:r>
            <a:r>
              <a:rPr lang="en-US" dirty="0" err="1"/>
              <a:t>myalgias</a:t>
            </a:r>
            <a:r>
              <a:rPr lang="en-US" dirty="0"/>
              <a:t> (no increase in </a:t>
            </a:r>
            <a:r>
              <a:rPr lang="en-US" dirty="0" err="1"/>
              <a:t>creatine</a:t>
            </a:r>
            <a:r>
              <a:rPr lang="en-US" dirty="0"/>
              <a:t> </a:t>
            </a:r>
            <a:r>
              <a:rPr lang="en-US" dirty="0" err="1"/>
              <a:t>kinase</a:t>
            </a:r>
            <a:r>
              <a:rPr lang="en-US" dirty="0"/>
              <a:t>) in people</a:t>
            </a:r>
          </a:p>
          <a:p>
            <a:pPr algn="l" rtl="0">
              <a:buNone/>
            </a:pPr>
            <a:r>
              <a:rPr lang="en-US" dirty="0"/>
              <a:t>taking </a:t>
            </a:r>
            <a:r>
              <a:rPr lang="en-US" dirty="0" err="1"/>
              <a:t>statins</a:t>
            </a:r>
            <a:r>
              <a:rPr lang="en-US" dirty="0"/>
              <a:t> versus placebo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There </a:t>
            </a:r>
            <a:r>
              <a:rPr lang="en-US" dirty="0"/>
              <a:t>was no </a:t>
            </a:r>
            <a:r>
              <a:rPr lang="en-US" dirty="0" smtClean="0"/>
              <a:t>significant difference </a:t>
            </a:r>
            <a:r>
              <a:rPr lang="en-US" dirty="0"/>
              <a:t>between the groups (7.9% </a:t>
            </a:r>
            <a:r>
              <a:rPr lang="en-US" i="1" dirty="0"/>
              <a:t>v 7.6%; absolute </a:t>
            </a:r>
            <a:r>
              <a:rPr lang="en-US" i="1" dirty="0" smtClean="0"/>
              <a:t>risk </a:t>
            </a:r>
            <a:r>
              <a:rPr lang="en-US" dirty="0" smtClean="0"/>
              <a:t>increase </a:t>
            </a:r>
            <a:r>
              <a:rPr lang="en-US" dirty="0"/>
              <a:t>with </a:t>
            </a:r>
            <a:r>
              <a:rPr lang="en-US" dirty="0" err="1"/>
              <a:t>statins</a:t>
            </a:r>
            <a:r>
              <a:rPr lang="en-US" dirty="0"/>
              <a:t> 0.3, −0.2 to 0.8; P=0.41). </a:t>
            </a: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There was also </a:t>
            </a:r>
            <a:r>
              <a:rPr lang="en-US" dirty="0"/>
              <a:t>no significant increase in </a:t>
            </a:r>
            <a:r>
              <a:rPr lang="en-US" dirty="0" err="1"/>
              <a:t>myositis</a:t>
            </a:r>
            <a:r>
              <a:rPr lang="en-US" dirty="0"/>
              <a:t> (0.3% with </a:t>
            </a:r>
            <a:r>
              <a:rPr lang="en-US" dirty="0" err="1" smtClean="0"/>
              <a:t>statins</a:t>
            </a:r>
            <a:r>
              <a:rPr lang="en-US" dirty="0" smtClean="0"/>
              <a:t> and </a:t>
            </a:r>
            <a:r>
              <a:rPr lang="en-US" dirty="0"/>
              <a:t>0.2% with placebo (0%, −0.1% to 0.1%; P=0.10)) </a:t>
            </a:r>
            <a:r>
              <a:rPr lang="en-US" dirty="0" smtClean="0"/>
              <a:t>and no </a:t>
            </a:r>
            <a:r>
              <a:rPr lang="en-US" dirty="0"/>
              <a:t>increase in </a:t>
            </a:r>
            <a:r>
              <a:rPr lang="en-US" dirty="0" err="1"/>
              <a:t>rhabdomyolysis</a:t>
            </a:r>
            <a:r>
              <a:rPr lang="en-US" dirty="0"/>
              <a:t> (three cases each with </a:t>
            </a:r>
            <a:r>
              <a:rPr lang="en-US" dirty="0" err="1" smtClean="0"/>
              <a:t>statin</a:t>
            </a:r>
            <a:r>
              <a:rPr lang="en-US" dirty="0" smtClean="0"/>
              <a:t> and </a:t>
            </a:r>
            <a:r>
              <a:rPr lang="en-US" dirty="0"/>
              <a:t>placebo; P=0.96).</a:t>
            </a:r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dirty="0"/>
              <a:t>These meta-analyses of RCT data suggest that </a:t>
            </a:r>
            <a:r>
              <a:rPr lang="en-US" dirty="0" err="1"/>
              <a:t>statins</a:t>
            </a:r>
            <a:r>
              <a:rPr lang="en-US" dirty="0"/>
              <a:t> are</a:t>
            </a:r>
          </a:p>
          <a:p>
            <a:pPr algn="l" rtl="0">
              <a:buNone/>
            </a:pPr>
            <a:r>
              <a:rPr lang="en-US" dirty="0"/>
              <a:t>associated with a modest increase in the risk of </a:t>
            </a:r>
            <a:r>
              <a:rPr lang="en-US" dirty="0" err="1"/>
              <a:t>myositis</a:t>
            </a:r>
            <a:r>
              <a:rPr lang="en-US" dirty="0"/>
              <a:t> and</a:t>
            </a:r>
          </a:p>
          <a:p>
            <a:pPr algn="l" rtl="0">
              <a:buNone/>
            </a:pPr>
            <a:r>
              <a:rPr lang="en-US" dirty="0" err="1"/>
              <a:t>rhabdomyolysis</a:t>
            </a:r>
            <a:r>
              <a:rPr lang="en-US" dirty="0"/>
              <a:t>, but not with </a:t>
            </a:r>
            <a:r>
              <a:rPr lang="en-US" dirty="0" err="1"/>
              <a:t>myalgia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/>
              <a:t>The risk is </a:t>
            </a:r>
            <a:r>
              <a:rPr lang="en-US" b="1" dirty="0" smtClean="0"/>
              <a:t>largely confined </a:t>
            </a:r>
            <a:r>
              <a:rPr lang="en-US" b="1" dirty="0"/>
              <a:t>to treatment with high dose </a:t>
            </a:r>
            <a:r>
              <a:rPr lang="en-US" b="1" dirty="0" err="1"/>
              <a:t>statins</a:t>
            </a:r>
            <a:r>
              <a:rPr lang="en-US" b="1" dirty="0"/>
              <a:t>, </a:t>
            </a:r>
            <a:r>
              <a:rPr lang="en-US" b="1" dirty="0" smtClean="0"/>
              <a:t>particularly </a:t>
            </a:r>
            <a:r>
              <a:rPr lang="en-US" b="1" dirty="0" err="1" smtClean="0"/>
              <a:t>simvastatin</a:t>
            </a:r>
            <a:r>
              <a:rPr lang="en-US" b="1" dirty="0" smtClean="0"/>
              <a:t> </a:t>
            </a:r>
            <a:r>
              <a:rPr lang="en-US" b="1" dirty="0"/>
              <a:t>80 mg, which is no longer recommended, </a:t>
            </a:r>
            <a:r>
              <a:rPr lang="en-US" b="1" dirty="0" smtClean="0"/>
              <a:t>with the </a:t>
            </a:r>
            <a:r>
              <a:rPr lang="en-US" b="1" dirty="0"/>
              <a:t>US Food and Drug Administration advising that its use </a:t>
            </a:r>
            <a:r>
              <a:rPr lang="en-US" b="1" dirty="0" smtClean="0"/>
              <a:t>is limited.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err="1"/>
              <a:t>Statin</a:t>
            </a:r>
            <a:r>
              <a:rPr lang="en-US" b="1" dirty="0"/>
              <a:t> associated </a:t>
            </a:r>
            <a:r>
              <a:rPr lang="en-US" b="1" dirty="0" err="1"/>
              <a:t>myopathy</a:t>
            </a:r>
            <a:r>
              <a:rPr lang="en-US" b="1" dirty="0"/>
              <a:t> also occurs at a higher</a:t>
            </a:r>
          </a:p>
          <a:p>
            <a:pPr algn="l" rtl="0">
              <a:buNone/>
            </a:pPr>
            <a:r>
              <a:rPr lang="en-US" b="1" dirty="0"/>
              <a:t>rate in patients who are </a:t>
            </a:r>
            <a:r>
              <a:rPr lang="en-US" b="1" u="sng" dirty="0"/>
              <a:t>concurrently prescribed drugs that</a:t>
            </a:r>
          </a:p>
          <a:p>
            <a:pPr algn="l" rtl="0">
              <a:buNone/>
            </a:pPr>
            <a:r>
              <a:rPr lang="en-US" b="1" u="sng" dirty="0"/>
              <a:t>interact with </a:t>
            </a:r>
            <a:r>
              <a:rPr lang="en-US" b="1" u="sng" dirty="0" err="1"/>
              <a:t>statins</a:t>
            </a:r>
            <a:r>
              <a:rPr lang="en-US" b="1" u="sng" dirty="0"/>
              <a:t> to increase their effective blood level</a:t>
            </a:r>
            <a:endParaRPr lang="he-IL" b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04664"/>
            <a:ext cx="5741243" cy="58326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 rtl="0">
              <a:buNone/>
            </a:pPr>
            <a:r>
              <a:rPr lang="en-US" b="1" dirty="0" err="1"/>
              <a:t>Simvastatin</a:t>
            </a:r>
            <a:r>
              <a:rPr lang="en-US" b="1" dirty="0"/>
              <a:t> and </a:t>
            </a:r>
            <a:r>
              <a:rPr lang="en-US" b="1" dirty="0" err="1"/>
              <a:t>atorvastatin</a:t>
            </a:r>
            <a:r>
              <a:rPr lang="en-US" b="1" dirty="0"/>
              <a:t>: interactions</a:t>
            </a:r>
            <a:endParaRPr lang="en-US" dirty="0"/>
          </a:p>
          <a:p>
            <a:pPr algn="just" rtl="0">
              <a:buNone/>
            </a:pPr>
            <a:r>
              <a:rPr lang="en-US" dirty="0" smtClean="0"/>
              <a:t>Many important </a:t>
            </a:r>
            <a:r>
              <a:rPr lang="en-US" dirty="0"/>
              <a:t>interactions for </a:t>
            </a:r>
            <a:r>
              <a:rPr lang="en-US" dirty="0" err="1"/>
              <a:t>simvastatin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/>
              <a:t>atorvastatin</a:t>
            </a:r>
            <a:r>
              <a:rPr lang="en-US" dirty="0"/>
              <a:t> relate to drugs that inhibit or induce metabolism via the </a:t>
            </a:r>
            <a:r>
              <a:rPr lang="en-US" dirty="0" err="1"/>
              <a:t>cytochrome</a:t>
            </a:r>
            <a:r>
              <a:rPr lang="en-US" dirty="0"/>
              <a:t> P450 (CYP3A4) enzyme, or that affect transport proteins</a:t>
            </a:r>
            <a:r>
              <a:rPr lang="en-US" dirty="0" smtClean="0"/>
              <a:t>.</a:t>
            </a:r>
          </a:p>
          <a:p>
            <a:pPr algn="just" rtl="0">
              <a:buNone/>
            </a:pPr>
            <a:r>
              <a:rPr lang="en-US" b="1" dirty="0" smtClean="0"/>
              <a:t>Starting </a:t>
            </a:r>
            <a:r>
              <a:rPr lang="en-US" b="1" dirty="0"/>
              <a:t>dose</a:t>
            </a:r>
            <a:endParaRPr lang="en-US" dirty="0"/>
          </a:p>
          <a:p>
            <a:pPr algn="just" rtl="0">
              <a:buNone/>
            </a:pPr>
            <a:r>
              <a:rPr lang="en-US" dirty="0" smtClean="0"/>
              <a:t>If co-prescription </a:t>
            </a:r>
            <a:r>
              <a:rPr lang="en-US" dirty="0"/>
              <a:t>with a drug that increases systemic exposure to </a:t>
            </a:r>
            <a:r>
              <a:rPr lang="en-US" dirty="0" err="1"/>
              <a:t>statins</a:t>
            </a:r>
            <a:r>
              <a:rPr lang="en-US" dirty="0"/>
              <a:t> is unavoidable, it is particularly important to start on the lowest </a:t>
            </a:r>
            <a:r>
              <a:rPr lang="en-US" dirty="0" err="1"/>
              <a:t>statin</a:t>
            </a:r>
            <a:r>
              <a:rPr lang="en-US" dirty="0"/>
              <a:t> dose. </a:t>
            </a:r>
            <a:endParaRPr lang="en-US" dirty="0" smtClean="0"/>
          </a:p>
          <a:p>
            <a:pPr algn="just" rtl="0">
              <a:buNone/>
            </a:pPr>
            <a:endParaRPr lang="en-US" dirty="0" smtClean="0"/>
          </a:p>
          <a:p>
            <a:pPr algn="just" rtl="0">
              <a:buNone/>
            </a:pPr>
            <a:r>
              <a:rPr lang="en-US" dirty="0" smtClean="0"/>
              <a:t>For </a:t>
            </a:r>
            <a:r>
              <a:rPr lang="en-US" dirty="0" err="1"/>
              <a:t>atorvastatin</a:t>
            </a:r>
            <a:r>
              <a:rPr lang="en-US" dirty="0"/>
              <a:t> and </a:t>
            </a:r>
            <a:r>
              <a:rPr lang="en-US" dirty="0" err="1"/>
              <a:t>simvastatin</a:t>
            </a:r>
            <a:r>
              <a:rPr lang="en-US" dirty="0"/>
              <a:t> the starting dose is 10 mg daily.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Interacting drug or food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 rtl="0">
              <a:buNone/>
            </a:pPr>
            <a:r>
              <a:rPr lang="en-US" b="1" dirty="0" err="1" smtClean="0"/>
              <a:t>Simvastatin</a:t>
            </a:r>
            <a:r>
              <a:rPr lang="en-US" b="1" dirty="0" smtClean="0"/>
              <a:t> </a:t>
            </a:r>
            <a:r>
              <a:rPr lang="en-US" b="1" dirty="0"/>
              <a:t>prescribing advice</a:t>
            </a:r>
            <a:endParaRPr lang="en-US" dirty="0"/>
          </a:p>
          <a:p>
            <a:pPr algn="just" rtl="0">
              <a:buNone/>
            </a:pPr>
            <a:r>
              <a:rPr lang="en-US" b="1" dirty="0" err="1"/>
              <a:t>Atorvastatin</a:t>
            </a:r>
            <a:r>
              <a:rPr lang="en-US" b="1" dirty="0"/>
              <a:t> prescribing advice</a:t>
            </a:r>
            <a:endParaRPr lang="en-US" dirty="0"/>
          </a:p>
          <a:p>
            <a:pPr algn="just" rtl="0">
              <a:buFont typeface="Wingdings" pitchFamily="2" charset="2"/>
              <a:buChar char="§"/>
            </a:pPr>
            <a:r>
              <a:rPr lang="en-US" dirty="0"/>
              <a:t>Potent CYP3A4 inhibitors, including </a:t>
            </a:r>
            <a:r>
              <a:rPr lang="en-US" dirty="0" err="1"/>
              <a:t>itraconazole</a:t>
            </a:r>
            <a:r>
              <a:rPr lang="en-US" dirty="0"/>
              <a:t>, </a:t>
            </a:r>
            <a:r>
              <a:rPr lang="en-US" dirty="0" err="1"/>
              <a:t>ketoconazole</a:t>
            </a:r>
            <a:r>
              <a:rPr lang="en-US" dirty="0"/>
              <a:t>, erythromycin, </a:t>
            </a:r>
            <a:r>
              <a:rPr lang="en-US" dirty="0" err="1"/>
              <a:t>clarithromycin</a:t>
            </a:r>
            <a:r>
              <a:rPr lang="en-US" dirty="0"/>
              <a:t>, </a:t>
            </a:r>
            <a:r>
              <a:rPr lang="en-US" dirty="0" err="1"/>
              <a:t>telithromycin</a:t>
            </a:r>
            <a:r>
              <a:rPr lang="en-US" dirty="0"/>
              <a:t>, and HIV protease inhibitors</a:t>
            </a:r>
          </a:p>
          <a:p>
            <a:pPr algn="just" rtl="0">
              <a:buFont typeface="Wingdings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All are contraindicated with </a:t>
            </a:r>
            <a:r>
              <a:rPr lang="en-US" b="1" dirty="0" err="1">
                <a:solidFill>
                  <a:schemeClr val="tx1"/>
                </a:solidFill>
              </a:rPr>
              <a:t>simvastatin</a:t>
            </a:r>
            <a:endParaRPr lang="en-US" b="1" dirty="0">
              <a:solidFill>
                <a:schemeClr val="tx1"/>
              </a:solidFill>
            </a:endParaRPr>
          </a:p>
          <a:p>
            <a:pPr algn="just" rtl="0">
              <a:buFont typeface="Wingdings" pitchFamily="2" charset="2"/>
              <a:buChar char="§"/>
            </a:pPr>
            <a:r>
              <a:rPr lang="en-US" b="1" dirty="0"/>
              <a:t>Avoid if possible: consider temporary suspension of </a:t>
            </a:r>
            <a:r>
              <a:rPr lang="en-US" b="1" dirty="0" err="1"/>
              <a:t>atorvastatin</a:t>
            </a:r>
            <a:r>
              <a:rPr lang="en-US" b="1" dirty="0"/>
              <a:t> if interacting drug is taken for short period</a:t>
            </a:r>
          </a:p>
          <a:p>
            <a:pPr algn="just" rtl="0">
              <a:buFont typeface="Wingdings" pitchFamily="2" charset="2"/>
              <a:buChar char="§"/>
            </a:pPr>
            <a:r>
              <a:rPr lang="en-US" b="1" dirty="0" err="1"/>
              <a:t>Itraconazole</a:t>
            </a:r>
            <a:r>
              <a:rPr lang="en-US" dirty="0"/>
              <a:t>: do not exceed 40 mg </a:t>
            </a:r>
            <a:r>
              <a:rPr lang="en-US" dirty="0" err="1"/>
              <a:t>atorvastatin</a:t>
            </a:r>
            <a:r>
              <a:rPr lang="en-US" dirty="0"/>
              <a:t> daily</a:t>
            </a:r>
          </a:p>
          <a:p>
            <a:pPr algn="just" rtl="0">
              <a:buFont typeface="Wingdings" pitchFamily="2" charset="2"/>
              <a:buChar char="§"/>
            </a:pPr>
            <a:r>
              <a:rPr lang="en-US" b="1" dirty="0" err="1"/>
              <a:t>Clarithromycin</a:t>
            </a:r>
            <a:r>
              <a:rPr lang="en-US" dirty="0"/>
              <a:t>: do not exceed 20 mg </a:t>
            </a:r>
            <a:r>
              <a:rPr lang="en-US" dirty="0" err="1"/>
              <a:t>atorvastatin</a:t>
            </a:r>
            <a:r>
              <a:rPr lang="en-US" dirty="0"/>
              <a:t> daily</a:t>
            </a:r>
          </a:p>
          <a:p>
            <a:pPr algn="just" rtl="0">
              <a:buFont typeface="Wingdings" pitchFamily="2" charset="2"/>
              <a:buChar char="§"/>
            </a:pPr>
            <a:r>
              <a:rPr lang="en-US" b="1" dirty="0"/>
              <a:t>HIV protease inhibitors</a:t>
            </a:r>
            <a:r>
              <a:rPr lang="en-US" dirty="0"/>
              <a:t>: monitor lipid levels to ensure lowest necessary dose of </a:t>
            </a:r>
            <a:r>
              <a:rPr lang="en-US" dirty="0" err="1"/>
              <a:t>atorvastatin</a:t>
            </a:r>
            <a:r>
              <a:rPr lang="en-US" dirty="0"/>
              <a:t> is used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 rtl="0">
              <a:buFont typeface="Wingdings" pitchFamily="2" charset="2"/>
              <a:buChar char="§"/>
            </a:pPr>
            <a:r>
              <a:rPr lang="en-US" b="1" dirty="0" err="1" smtClean="0"/>
              <a:t>Ciclosporin</a:t>
            </a:r>
            <a:r>
              <a:rPr lang="en-US" b="1" dirty="0" smtClean="0"/>
              <a:t>*</a:t>
            </a:r>
          </a:p>
          <a:p>
            <a:pPr algn="just" rtl="0">
              <a:buNone/>
            </a:pPr>
            <a:r>
              <a:rPr lang="en-US" dirty="0" smtClean="0"/>
              <a:t>Do not exceed 10 mg </a:t>
            </a:r>
            <a:r>
              <a:rPr lang="en-US" dirty="0" err="1" smtClean="0"/>
              <a:t>simvastatin</a:t>
            </a:r>
            <a:r>
              <a:rPr lang="en-US" dirty="0" smtClean="0"/>
              <a:t> daily</a:t>
            </a:r>
          </a:p>
          <a:p>
            <a:pPr algn="just" rtl="0">
              <a:buNone/>
            </a:pPr>
            <a:r>
              <a:rPr lang="en-US" dirty="0" smtClean="0"/>
              <a:t>Do not exceed 10 mg </a:t>
            </a:r>
            <a:r>
              <a:rPr lang="en-US" dirty="0" err="1" smtClean="0"/>
              <a:t>atorvastatin</a:t>
            </a:r>
            <a:r>
              <a:rPr lang="en-US" dirty="0" smtClean="0"/>
              <a:t> daily</a:t>
            </a:r>
          </a:p>
          <a:p>
            <a:pPr algn="just" rtl="0">
              <a:buFont typeface="Wingdings" pitchFamily="2" charset="2"/>
              <a:buChar char="§"/>
            </a:pPr>
            <a:r>
              <a:rPr lang="en-US" b="1" dirty="0" err="1" smtClean="0"/>
              <a:t>Danazol</a:t>
            </a:r>
            <a:endParaRPr lang="en-US" b="1" dirty="0" smtClean="0"/>
          </a:p>
          <a:p>
            <a:pPr algn="just" rtl="0">
              <a:buNone/>
            </a:pPr>
            <a:r>
              <a:rPr lang="en-US" dirty="0" smtClean="0"/>
              <a:t>Do not exceed 10 mg </a:t>
            </a:r>
            <a:r>
              <a:rPr lang="en-US" dirty="0" err="1" smtClean="0"/>
              <a:t>simvastatin</a:t>
            </a:r>
            <a:r>
              <a:rPr lang="en-US" dirty="0" smtClean="0"/>
              <a:t> daily</a:t>
            </a:r>
          </a:p>
          <a:p>
            <a:pPr algn="just" rtl="0">
              <a:buFont typeface="Wingdings" pitchFamily="2" charset="2"/>
              <a:buChar char="§"/>
            </a:pPr>
            <a:r>
              <a:rPr lang="en-US" b="1" dirty="0" err="1" smtClean="0"/>
              <a:t>Verapamil</a:t>
            </a:r>
            <a:r>
              <a:rPr lang="en-US" b="1" dirty="0" smtClean="0"/>
              <a:t>, </a:t>
            </a:r>
            <a:r>
              <a:rPr lang="en-US" b="1" dirty="0" err="1" smtClean="0"/>
              <a:t>amiodarone</a:t>
            </a:r>
            <a:endParaRPr lang="en-US" b="1" dirty="0" smtClean="0"/>
          </a:p>
          <a:p>
            <a:pPr algn="just" rtl="0">
              <a:buNone/>
            </a:pPr>
            <a:r>
              <a:rPr lang="en-US" dirty="0" smtClean="0"/>
              <a:t>Do not exceed 20 mg </a:t>
            </a:r>
            <a:r>
              <a:rPr lang="en-US" dirty="0" err="1" smtClean="0"/>
              <a:t>simvastatin</a:t>
            </a:r>
            <a:r>
              <a:rPr lang="en-US" dirty="0" smtClean="0"/>
              <a:t> daily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Monitor lipid levels to ensure lowest necessary dose of </a:t>
            </a:r>
            <a:r>
              <a:rPr lang="en-US" dirty="0" err="1" smtClean="0"/>
              <a:t>atorvastatin</a:t>
            </a:r>
            <a:r>
              <a:rPr lang="en-US" dirty="0" smtClean="0"/>
              <a:t> is used</a:t>
            </a:r>
          </a:p>
          <a:p>
            <a:pPr algn="just" rtl="0">
              <a:buFont typeface="Wingdings" pitchFamily="2" charset="2"/>
              <a:buChar char="§"/>
            </a:pPr>
            <a:r>
              <a:rPr lang="en-US" b="1" dirty="0" err="1" smtClean="0"/>
              <a:t>Diltiazem</a:t>
            </a:r>
            <a:endParaRPr lang="en-US" b="1" dirty="0" smtClean="0"/>
          </a:p>
          <a:p>
            <a:pPr algn="just" rtl="0">
              <a:buNone/>
            </a:pPr>
            <a:r>
              <a:rPr lang="en-US" dirty="0" smtClean="0"/>
              <a:t>Do not exceed 40 mg </a:t>
            </a:r>
            <a:r>
              <a:rPr lang="en-US" dirty="0" err="1" smtClean="0"/>
              <a:t>simvastatin</a:t>
            </a:r>
            <a:r>
              <a:rPr lang="en-US" dirty="0" smtClean="0"/>
              <a:t> daily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Monitor lipid levels to ensure lowest necessary dose of </a:t>
            </a:r>
            <a:r>
              <a:rPr lang="en-US" dirty="0" err="1" smtClean="0"/>
              <a:t>atorvastatin</a:t>
            </a:r>
            <a:r>
              <a:rPr lang="en-US" dirty="0" smtClean="0"/>
              <a:t> is used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 rtl="0">
              <a:buFont typeface="Wingdings" pitchFamily="2" charset="2"/>
              <a:buChar char="§"/>
            </a:pPr>
            <a:r>
              <a:rPr lang="en-US" b="1" dirty="0" smtClean="0"/>
              <a:t>Grapefruit juice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Avoid grapefruit juice</a:t>
            </a:r>
          </a:p>
          <a:p>
            <a:pPr algn="just" rtl="0">
              <a:buFont typeface="Wingdings" pitchFamily="2" charset="2"/>
              <a:buChar char="§"/>
            </a:pPr>
            <a:r>
              <a:rPr lang="en-US" b="1" dirty="0" err="1" smtClean="0"/>
              <a:t>Warfarin</a:t>
            </a:r>
            <a:r>
              <a:rPr lang="en-US" b="1" dirty="0" smtClean="0"/>
              <a:t>/</a:t>
            </a:r>
            <a:r>
              <a:rPr lang="en-US" b="1" dirty="0" err="1" smtClean="0"/>
              <a:t>courmarins</a:t>
            </a:r>
            <a:r>
              <a:rPr lang="en-US" b="1" dirty="0" smtClean="0"/>
              <a:t>†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Monitor INR before starting treatment and regularly during treatment, especially with dose changes</a:t>
            </a:r>
          </a:p>
          <a:p>
            <a:pPr algn="just" rtl="0">
              <a:buFont typeface="Wingdings" pitchFamily="2" charset="2"/>
              <a:buChar char="§"/>
            </a:pPr>
            <a:r>
              <a:rPr lang="en-US" b="1" dirty="0" err="1" smtClean="0"/>
              <a:t>Fibrates</a:t>
            </a:r>
            <a:r>
              <a:rPr lang="en-US" b="1" dirty="0" smtClean="0"/>
              <a:t>†</a:t>
            </a:r>
          </a:p>
          <a:p>
            <a:pPr algn="just" rtl="0">
              <a:buNone/>
            </a:pPr>
            <a:r>
              <a:rPr lang="en-US" dirty="0" smtClean="0"/>
              <a:t>     Increased risk of </a:t>
            </a:r>
            <a:r>
              <a:rPr lang="en-US" dirty="0" err="1" smtClean="0"/>
              <a:t>myopathy</a:t>
            </a:r>
            <a:r>
              <a:rPr lang="en-US" dirty="0" smtClean="0"/>
              <a:t> when used with </a:t>
            </a:r>
            <a:r>
              <a:rPr lang="en-US" dirty="0" err="1" smtClean="0"/>
              <a:t>fibrates</a:t>
            </a:r>
            <a:r>
              <a:rPr lang="en-US" dirty="0" smtClean="0"/>
              <a:t>; </a:t>
            </a:r>
          </a:p>
          <a:p>
            <a:pPr algn="just" rtl="0">
              <a:buNone/>
            </a:pPr>
            <a:r>
              <a:rPr lang="en-US" b="1" dirty="0" smtClean="0"/>
              <a:t>      do not exceed 10 mg </a:t>
            </a:r>
            <a:r>
              <a:rPr lang="en-US" b="1" dirty="0" err="1" smtClean="0"/>
              <a:t>simvastatin</a:t>
            </a:r>
            <a:r>
              <a:rPr lang="en-US" b="1" dirty="0" smtClean="0"/>
              <a:t> </a:t>
            </a:r>
            <a:r>
              <a:rPr lang="en-US" dirty="0" smtClean="0"/>
              <a:t>daily (except with </a:t>
            </a:r>
            <a:r>
              <a:rPr lang="en-US" dirty="0" err="1" smtClean="0"/>
              <a:t>fenofibrate</a:t>
            </a:r>
            <a:r>
              <a:rPr lang="en-US" dirty="0" smtClean="0"/>
              <a:t>);</a:t>
            </a:r>
          </a:p>
          <a:p>
            <a:pPr algn="just" rtl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gemfibrozil</a:t>
            </a:r>
            <a:r>
              <a:rPr lang="en-US" dirty="0" smtClean="0"/>
              <a:t> increases systemic exposure to </a:t>
            </a:r>
            <a:r>
              <a:rPr lang="en-US" dirty="0" err="1" smtClean="0"/>
              <a:t>simvastatin</a:t>
            </a:r>
            <a:endParaRPr lang="en-US" dirty="0" smtClean="0"/>
          </a:p>
          <a:p>
            <a:pPr algn="just" rtl="0">
              <a:buFont typeface="Wingdings" pitchFamily="2" charset="2"/>
              <a:buChar char="§"/>
            </a:pPr>
            <a:r>
              <a:rPr lang="en-US" b="1" dirty="0" err="1" smtClean="0"/>
              <a:t>Ezetimibe</a:t>
            </a:r>
            <a:r>
              <a:rPr lang="en-US" b="1" dirty="0" smtClean="0"/>
              <a:t>†</a:t>
            </a:r>
          </a:p>
          <a:p>
            <a:pPr algn="just" rtl="0">
              <a:buNone/>
            </a:pPr>
            <a:r>
              <a:rPr lang="en-US" dirty="0" smtClean="0"/>
              <a:t>      Additive risk of </a:t>
            </a:r>
            <a:r>
              <a:rPr lang="en-US" dirty="0" err="1" smtClean="0"/>
              <a:t>myopathy</a:t>
            </a:r>
            <a:r>
              <a:rPr lang="en-US" dirty="0" smtClean="0"/>
              <a:t> cannot be ruled out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Re-challenge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Recent </a:t>
            </a:r>
            <a:r>
              <a:rPr lang="en-US" dirty="0"/>
              <a:t>observational data show </a:t>
            </a:r>
            <a:r>
              <a:rPr lang="en-US" b="1" dirty="0"/>
              <a:t>that most </a:t>
            </a:r>
            <a:r>
              <a:rPr lang="en-US" b="1" dirty="0" smtClean="0"/>
              <a:t>patients who </a:t>
            </a:r>
            <a:r>
              <a:rPr lang="en-US" b="1" dirty="0"/>
              <a:t>develop symptoms while taking a </a:t>
            </a:r>
            <a:r>
              <a:rPr lang="en-US" b="1" dirty="0" err="1"/>
              <a:t>statin</a:t>
            </a:r>
            <a:r>
              <a:rPr lang="en-US" b="1" dirty="0"/>
              <a:t> can </a:t>
            </a:r>
            <a:r>
              <a:rPr lang="en-US" b="1" dirty="0" smtClean="0"/>
              <a:t>be safely </a:t>
            </a:r>
            <a:r>
              <a:rPr lang="en-US" b="1" dirty="0"/>
              <a:t>restarted on a </a:t>
            </a:r>
            <a:r>
              <a:rPr lang="en-US" b="1" dirty="0" err="1"/>
              <a:t>statin</a:t>
            </a:r>
            <a:r>
              <a:rPr lang="en-US" dirty="0"/>
              <a:t>. </a:t>
            </a:r>
            <a:endParaRPr lang="en-US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In </a:t>
            </a:r>
            <a:r>
              <a:rPr lang="en-US" dirty="0"/>
              <a:t>a cohort of 1605 </a:t>
            </a:r>
            <a:r>
              <a:rPr lang="en-US" dirty="0" smtClean="0"/>
              <a:t>consecutive patients </a:t>
            </a:r>
            <a:r>
              <a:rPr lang="en-US" dirty="0"/>
              <a:t>referred to the Cleveland Clinic for </a:t>
            </a:r>
            <a:r>
              <a:rPr lang="en-US" dirty="0" err="1" smtClean="0"/>
              <a:t>statin</a:t>
            </a:r>
            <a:r>
              <a:rPr lang="en-US" dirty="0" smtClean="0"/>
              <a:t> intolerance,1163 </a:t>
            </a:r>
            <a:r>
              <a:rPr lang="en-US" dirty="0"/>
              <a:t>(73%) were able to tolerate at least</a:t>
            </a:r>
          </a:p>
          <a:p>
            <a:pPr algn="l" rtl="0">
              <a:buNone/>
            </a:pPr>
            <a:r>
              <a:rPr lang="en-US" b="1" dirty="0" smtClean="0"/>
              <a:t>       intermittent </a:t>
            </a:r>
            <a:r>
              <a:rPr lang="en-US" b="1" dirty="0"/>
              <a:t>dosing </a:t>
            </a:r>
            <a:r>
              <a:rPr lang="en-US" dirty="0"/>
              <a:t>of a </a:t>
            </a:r>
            <a:r>
              <a:rPr lang="en-US" dirty="0" err="1"/>
              <a:t>statin</a:t>
            </a:r>
            <a:r>
              <a:rPr lang="en-US" dirty="0"/>
              <a:t> for a median of 31 </a:t>
            </a:r>
            <a:r>
              <a:rPr lang="en-US" dirty="0" smtClean="0"/>
              <a:t>months.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Among </a:t>
            </a:r>
            <a:r>
              <a:rPr lang="en-US" dirty="0"/>
              <a:t>patients who were able to tolerate </a:t>
            </a:r>
            <a:r>
              <a:rPr lang="en-US" dirty="0" err="1"/>
              <a:t>statins</a:t>
            </a:r>
            <a:r>
              <a:rPr lang="en-US" dirty="0"/>
              <a:t>, </a:t>
            </a:r>
            <a:r>
              <a:rPr lang="en-US" dirty="0" smtClean="0"/>
              <a:t>1014 (</a:t>
            </a:r>
            <a:r>
              <a:rPr lang="en-US" dirty="0"/>
              <a:t>87%) tolerated daily dosing and the remainder </a:t>
            </a:r>
            <a:r>
              <a:rPr lang="en-US" dirty="0" smtClean="0"/>
              <a:t>tolerated intermittent </a:t>
            </a:r>
            <a:r>
              <a:rPr lang="en-US" dirty="0"/>
              <a:t>dosing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b="1" dirty="0" smtClean="0"/>
              <a:t> </a:t>
            </a:r>
            <a:r>
              <a:rPr lang="en-US" b="1" dirty="0"/>
              <a:t>Patients who could tolerate </a:t>
            </a:r>
            <a:r>
              <a:rPr lang="en-US" b="1" dirty="0" smtClean="0"/>
              <a:t>intermittent dosing </a:t>
            </a:r>
            <a:r>
              <a:rPr lang="en-US" b="1" dirty="0"/>
              <a:t>had a significantly greater reduction in LDL-C </a:t>
            </a:r>
            <a:r>
              <a:rPr lang="en-US" b="1" dirty="0" smtClean="0"/>
              <a:t>compared with </a:t>
            </a:r>
            <a:r>
              <a:rPr lang="en-US" b="1" dirty="0"/>
              <a:t>intolerant patients</a:t>
            </a:r>
            <a:r>
              <a:rPr lang="en-US" dirty="0"/>
              <a:t> (21.3% (standard </a:t>
            </a:r>
            <a:r>
              <a:rPr lang="en-US" dirty="0" smtClean="0"/>
              <a:t>deviation 4.0</a:t>
            </a:r>
            <a:r>
              <a:rPr lang="en-US" dirty="0"/>
              <a:t>%) and 8.3% (2.2%) reduction, respectively; P&lt;0.001</a:t>
            </a:r>
            <a:r>
              <a:rPr lang="en-US" dirty="0" smtClean="0"/>
              <a:t>).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Kaplan-Meier </a:t>
            </a:r>
            <a:r>
              <a:rPr lang="en-US" dirty="0"/>
              <a:t>estimates showed that patients </a:t>
            </a:r>
            <a:r>
              <a:rPr lang="en-US" b="1" dirty="0"/>
              <a:t>who </a:t>
            </a:r>
            <a:r>
              <a:rPr lang="en-US" b="1" dirty="0" smtClean="0"/>
              <a:t>could tolerate </a:t>
            </a:r>
            <a:r>
              <a:rPr lang="en-US" b="1" dirty="0"/>
              <a:t>any </a:t>
            </a:r>
            <a:r>
              <a:rPr lang="en-US" b="1" dirty="0" err="1"/>
              <a:t>statin</a:t>
            </a:r>
            <a:r>
              <a:rPr lang="en-US" b="1" dirty="0"/>
              <a:t> dose also had a borderline </a:t>
            </a:r>
            <a:r>
              <a:rPr lang="en-US" b="1" dirty="0" smtClean="0"/>
              <a:t>significant decrease </a:t>
            </a:r>
            <a:r>
              <a:rPr lang="en-US" b="1" dirty="0"/>
              <a:t>in all-cause mortality (P=0.08</a:t>
            </a:r>
            <a:r>
              <a:rPr lang="en-US" b="1" dirty="0" smtClean="0"/>
              <a:t>).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err="1"/>
              <a:t>Rosuvastatin</a:t>
            </a:r>
            <a:r>
              <a:rPr lang="en-US" b="1" dirty="0"/>
              <a:t> </a:t>
            </a:r>
            <a:r>
              <a:rPr lang="en-US" b="1" dirty="0" smtClean="0"/>
              <a:t>was the </a:t>
            </a:r>
            <a:r>
              <a:rPr lang="en-US" b="1" dirty="0"/>
              <a:t>most commonly tolerated </a:t>
            </a:r>
            <a:r>
              <a:rPr lang="en-US" b="1" dirty="0" err="1"/>
              <a:t>statin</a:t>
            </a:r>
            <a:r>
              <a:rPr lang="en-US" b="1" dirty="0"/>
              <a:t> in this study.</a:t>
            </a:r>
            <a:endParaRPr lang="he-IL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dirty="0"/>
              <a:t>Similarly, in an observational cohort of 6579 patients</a:t>
            </a:r>
          </a:p>
          <a:p>
            <a:pPr algn="l" rtl="0">
              <a:buNone/>
            </a:pPr>
            <a:r>
              <a:rPr lang="en-US" dirty="0"/>
              <a:t>whose </a:t>
            </a:r>
            <a:r>
              <a:rPr lang="en-US" dirty="0" err="1"/>
              <a:t>statin</a:t>
            </a:r>
            <a:r>
              <a:rPr lang="en-US" dirty="0"/>
              <a:t> was discontinued because of side effects</a:t>
            </a:r>
            <a:r>
              <a:rPr lang="en-US" dirty="0" smtClean="0"/>
              <a:t>,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/>
              <a:t>92</a:t>
            </a:r>
            <a:r>
              <a:rPr lang="en-US" b="1" dirty="0" smtClean="0"/>
              <a:t>% of </a:t>
            </a:r>
            <a:r>
              <a:rPr lang="en-US" b="1" dirty="0"/>
              <a:t>patients could tolerate a </a:t>
            </a:r>
            <a:r>
              <a:rPr lang="en-US" b="1" dirty="0" err="1"/>
              <a:t>statin</a:t>
            </a:r>
            <a:r>
              <a:rPr lang="en-US" b="1" dirty="0"/>
              <a:t> when </a:t>
            </a:r>
            <a:r>
              <a:rPr lang="en-US" b="1" dirty="0" smtClean="0"/>
              <a:t>“</a:t>
            </a:r>
          </a:p>
          <a:p>
            <a:pPr algn="l" rtl="0">
              <a:buNone/>
            </a:pPr>
            <a:r>
              <a:rPr lang="en-US" b="1" dirty="0" smtClean="0"/>
              <a:t>re-challenged.”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smtClean="0"/>
              <a:t>In this </a:t>
            </a:r>
            <a:r>
              <a:rPr lang="en-US" b="1" dirty="0"/>
              <a:t>cohort, 27% of patients whose </a:t>
            </a:r>
            <a:r>
              <a:rPr lang="en-US" b="1" dirty="0" err="1"/>
              <a:t>statin</a:t>
            </a:r>
            <a:r>
              <a:rPr lang="en-US" b="1" dirty="0"/>
              <a:t> was </a:t>
            </a:r>
            <a:r>
              <a:rPr lang="en-US" b="1" dirty="0" smtClean="0"/>
              <a:t>discontinued had </a:t>
            </a:r>
            <a:r>
              <a:rPr lang="en-US" b="1" dirty="0"/>
              <a:t>a documented muscle related side effect, yet nearly </a:t>
            </a:r>
            <a:r>
              <a:rPr lang="en-US" b="1" dirty="0" smtClean="0"/>
              <a:t>all of </a:t>
            </a:r>
            <a:r>
              <a:rPr lang="en-US" b="1" dirty="0"/>
              <a:t>these patients were able to tolerate a re-challenge</a:t>
            </a:r>
            <a:r>
              <a:rPr lang="en-US" b="1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fact that </a:t>
            </a:r>
            <a:r>
              <a:rPr lang="en-US" b="1" dirty="0"/>
              <a:t>symptoms</a:t>
            </a:r>
            <a:r>
              <a:rPr lang="en-US" dirty="0"/>
              <a:t> often do not recur on re-challenge </a:t>
            </a:r>
            <a:r>
              <a:rPr lang="en-US" dirty="0" smtClean="0"/>
              <a:t>suggests that </a:t>
            </a:r>
            <a:r>
              <a:rPr lang="en-US" dirty="0"/>
              <a:t>they are </a:t>
            </a:r>
            <a:r>
              <a:rPr lang="en-US" b="1" dirty="0"/>
              <a:t>unrelated to the </a:t>
            </a:r>
            <a:r>
              <a:rPr lang="en-US" b="1" dirty="0" err="1"/>
              <a:t>statin</a:t>
            </a:r>
            <a:endParaRPr lang="he-IL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Diabetes</a:t>
            </a:r>
            <a:br>
              <a:rPr lang="en-US" b="1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dirty="0" smtClean="0"/>
              <a:t>Randomized </a:t>
            </a:r>
            <a:r>
              <a:rPr lang="en-US" dirty="0"/>
              <a:t>trials have shown a </a:t>
            </a:r>
            <a:r>
              <a:rPr lang="en-US" b="1" dirty="0"/>
              <a:t>consistent increase in the</a:t>
            </a:r>
          </a:p>
          <a:p>
            <a:pPr algn="l" rtl="0">
              <a:buNone/>
            </a:pPr>
            <a:r>
              <a:rPr lang="en-US" b="1" dirty="0"/>
              <a:t>risk of incident diabetes associated with </a:t>
            </a:r>
            <a:r>
              <a:rPr lang="en-US" b="1" dirty="0" err="1"/>
              <a:t>statin</a:t>
            </a:r>
            <a:r>
              <a:rPr lang="en-US" b="1" dirty="0"/>
              <a:t> therapy</a:t>
            </a:r>
            <a:r>
              <a:rPr lang="en-US" b="1" dirty="0" smtClean="0"/>
              <a:t>.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/>
              <a:t>Although the mechanism underlying this association is</a:t>
            </a:r>
          </a:p>
          <a:p>
            <a:pPr algn="l" rtl="0">
              <a:buNone/>
            </a:pPr>
            <a:r>
              <a:rPr lang="en-US" dirty="0"/>
              <a:t>unclear, inhibition of HMG-</a:t>
            </a:r>
            <a:r>
              <a:rPr lang="en-US" dirty="0" err="1"/>
              <a:t>CoA</a:t>
            </a:r>
            <a:r>
              <a:rPr lang="en-US" dirty="0"/>
              <a:t> (3-hydroxy-3-methylglutarylcoenzyme)</a:t>
            </a:r>
          </a:p>
          <a:p>
            <a:pPr algn="l" rtl="0">
              <a:buNone/>
            </a:pPr>
            <a:r>
              <a:rPr lang="en-US" dirty="0" err="1"/>
              <a:t>reductase</a:t>
            </a:r>
            <a:r>
              <a:rPr lang="en-US" dirty="0"/>
              <a:t> and the resulting </a:t>
            </a:r>
            <a:r>
              <a:rPr lang="en-US" b="1" dirty="0"/>
              <a:t>reduced expression of</a:t>
            </a:r>
          </a:p>
          <a:p>
            <a:pPr algn="l" rtl="0">
              <a:buNone/>
            </a:pPr>
            <a:r>
              <a:rPr lang="en-US" b="1" dirty="0"/>
              <a:t>insulin sensitive glucose transporter type 4 probably play an</a:t>
            </a:r>
          </a:p>
          <a:p>
            <a:pPr algn="l" rtl="0">
              <a:buNone/>
            </a:pPr>
            <a:r>
              <a:rPr lang="en-US" b="1" dirty="0"/>
              <a:t>important role in impaired glucose metabolism</a:t>
            </a:r>
            <a:r>
              <a:rPr lang="en-US" b="1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Experimental data </a:t>
            </a:r>
            <a:r>
              <a:rPr lang="en-US" dirty="0"/>
              <a:t>suggest that </a:t>
            </a:r>
            <a:r>
              <a:rPr lang="en-US" dirty="0" err="1"/>
              <a:t>statins</a:t>
            </a:r>
            <a:r>
              <a:rPr lang="en-US" dirty="0"/>
              <a:t> may also reduce </a:t>
            </a:r>
            <a:r>
              <a:rPr lang="en-US" b="1" dirty="0"/>
              <a:t>pancreatic</a:t>
            </a:r>
          </a:p>
          <a:p>
            <a:pPr algn="l" rtl="0">
              <a:buNone/>
            </a:pPr>
            <a:r>
              <a:rPr lang="en-US" b="1" dirty="0"/>
              <a:t>β cell function and promote β cell apoptosis, thereby leading</a:t>
            </a:r>
          </a:p>
          <a:p>
            <a:pPr algn="l" rtl="0">
              <a:buNone/>
            </a:pPr>
            <a:r>
              <a:rPr lang="en-US" b="1" dirty="0"/>
              <a:t>to reduced insulin secretion</a:t>
            </a:r>
            <a:endParaRPr lang="he-I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br>
              <a:rPr lang="en-US" b="1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err="1" smtClean="0"/>
              <a:t>Statins</a:t>
            </a:r>
            <a:r>
              <a:rPr lang="en-US" dirty="0" smtClean="0"/>
              <a:t> </a:t>
            </a:r>
            <a:r>
              <a:rPr lang="en-US" dirty="0"/>
              <a:t>(3-hydroxy-3-methylglutaryl-coenzyme A </a:t>
            </a:r>
            <a:r>
              <a:rPr lang="en-US" dirty="0" err="1" smtClean="0"/>
              <a:t>reductase</a:t>
            </a:r>
            <a:r>
              <a:rPr lang="en-US" dirty="0" smtClean="0"/>
              <a:t> inhibitors</a:t>
            </a:r>
            <a:r>
              <a:rPr lang="en-US" dirty="0"/>
              <a:t>) form the pharmacologic cornerstone of the </a:t>
            </a:r>
            <a:r>
              <a:rPr lang="en-US" dirty="0" smtClean="0"/>
              <a:t>primary and </a:t>
            </a:r>
            <a:r>
              <a:rPr lang="en-US" dirty="0"/>
              <a:t>secondary prevention of atherosclerotic </a:t>
            </a:r>
            <a:r>
              <a:rPr lang="en-US" dirty="0" smtClean="0"/>
              <a:t>cardiovascular disease.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/>
              <a:t>More than 200 million people </a:t>
            </a:r>
            <a:r>
              <a:rPr lang="en-US" dirty="0" smtClean="0"/>
              <a:t>worldwide take </a:t>
            </a:r>
            <a:r>
              <a:rPr lang="en-US" dirty="0"/>
              <a:t>these drugs, including more than 30 million in </a:t>
            </a:r>
            <a:r>
              <a:rPr lang="en-US" dirty="0" smtClean="0"/>
              <a:t>the United </a:t>
            </a:r>
            <a:r>
              <a:rPr lang="en-US" dirty="0"/>
              <a:t>States</a:t>
            </a:r>
            <a:r>
              <a:rPr lang="en-US" dirty="0" smtClean="0"/>
              <a:t>.</a:t>
            </a:r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dirty="0"/>
              <a:t>In the </a:t>
            </a:r>
            <a:r>
              <a:rPr lang="en-US" b="1" dirty="0"/>
              <a:t>Justification for the Use of </a:t>
            </a:r>
            <a:r>
              <a:rPr lang="en-US" b="1" dirty="0" err="1"/>
              <a:t>Statins</a:t>
            </a:r>
            <a:r>
              <a:rPr lang="en-US" b="1" dirty="0"/>
              <a:t> in Primary Prevention</a:t>
            </a:r>
          </a:p>
          <a:p>
            <a:pPr algn="l" rtl="0">
              <a:buNone/>
            </a:pPr>
            <a:r>
              <a:rPr lang="en-US" dirty="0"/>
              <a:t>(JUPITER) study, patients were randomly assigned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/>
              <a:t>to </a:t>
            </a:r>
            <a:r>
              <a:rPr lang="en-US" dirty="0" err="1"/>
              <a:t>rosuvastatin</a:t>
            </a:r>
            <a:r>
              <a:rPr lang="en-US" dirty="0"/>
              <a:t> 20 mg daily </a:t>
            </a: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or </a:t>
            </a:r>
            <a:r>
              <a:rPr lang="en-US" dirty="0"/>
              <a:t>placebo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/>
              <a:t>Incident </a:t>
            </a:r>
            <a:r>
              <a:rPr lang="en-US" dirty="0" smtClean="0"/>
              <a:t>diabetes reported </a:t>
            </a:r>
            <a:r>
              <a:rPr lang="en-US" dirty="0"/>
              <a:t>by a physician was a </a:t>
            </a:r>
            <a:r>
              <a:rPr lang="en-US" dirty="0" err="1"/>
              <a:t>prespecified</a:t>
            </a:r>
            <a:r>
              <a:rPr lang="en-US" dirty="0"/>
              <a:t> </a:t>
            </a:r>
            <a:r>
              <a:rPr lang="en-US" dirty="0" smtClean="0"/>
              <a:t>secondary endpoint </a:t>
            </a:r>
            <a:r>
              <a:rPr lang="en-US" dirty="0"/>
              <a:t>in the trial protocol, and all patients with </a:t>
            </a:r>
            <a:r>
              <a:rPr lang="en-US" dirty="0" smtClean="0"/>
              <a:t>diabetes were </a:t>
            </a:r>
            <a:r>
              <a:rPr lang="en-US" dirty="0"/>
              <a:t>excluded from the trial. 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Over </a:t>
            </a:r>
            <a:r>
              <a:rPr lang="en-US" dirty="0"/>
              <a:t>a median of </a:t>
            </a:r>
            <a:r>
              <a:rPr lang="en-US" dirty="0" smtClean="0"/>
              <a:t>1.9 years </a:t>
            </a:r>
            <a:r>
              <a:rPr lang="en-US" dirty="0"/>
              <a:t>of follow-up, </a:t>
            </a:r>
            <a:r>
              <a:rPr lang="en-US" b="1" dirty="0"/>
              <a:t>the frequency of incident diabetes </a:t>
            </a:r>
            <a:r>
              <a:rPr lang="en-US" b="1" dirty="0" smtClean="0"/>
              <a:t>was significantly </a:t>
            </a:r>
            <a:r>
              <a:rPr lang="en-US" b="1" dirty="0"/>
              <a:t>higher with </a:t>
            </a:r>
            <a:r>
              <a:rPr lang="en-US" b="1" dirty="0" err="1"/>
              <a:t>rosuvastatin</a:t>
            </a:r>
            <a:r>
              <a:rPr lang="en-US" b="1" dirty="0"/>
              <a:t> than with </a:t>
            </a:r>
            <a:r>
              <a:rPr lang="en-US" b="1" dirty="0" smtClean="0"/>
              <a:t>placebo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dirty="0"/>
              <a:t>3.0% </a:t>
            </a:r>
            <a:r>
              <a:rPr lang="en-US" i="1" dirty="0"/>
              <a:t>v 2.4%, P=0.01; confidence intervals not reported</a:t>
            </a:r>
            <a:r>
              <a:rPr lang="en-US" i="1" dirty="0" smtClean="0"/>
              <a:t>).</a:t>
            </a:r>
            <a:endParaRPr lang="en-US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dirty="0"/>
              <a:t>A subsequent meta-analysis of 13 </a:t>
            </a:r>
            <a:r>
              <a:rPr lang="en-US" dirty="0" err="1"/>
              <a:t>statin</a:t>
            </a:r>
            <a:r>
              <a:rPr lang="en-US" dirty="0"/>
              <a:t> trials included</a:t>
            </a:r>
          </a:p>
          <a:p>
            <a:pPr algn="l" rtl="0">
              <a:buNone/>
            </a:pPr>
            <a:r>
              <a:rPr lang="en-US" b="1" dirty="0"/>
              <a:t>91 140 patients without diabetes who were randomly</a:t>
            </a:r>
          </a:p>
          <a:p>
            <a:pPr algn="l" rtl="0">
              <a:buNone/>
            </a:pPr>
            <a:r>
              <a:rPr lang="en-US" b="1" dirty="0"/>
              <a:t>assigned to </a:t>
            </a:r>
            <a:r>
              <a:rPr lang="en-US" b="1" dirty="0" err="1"/>
              <a:t>statin</a:t>
            </a:r>
            <a:r>
              <a:rPr lang="en-US" b="1" dirty="0"/>
              <a:t> or placebo</a:t>
            </a:r>
            <a:r>
              <a:rPr lang="en-US" b="1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/>
              <a:t>Over a mean follow-up </a:t>
            </a:r>
            <a:r>
              <a:rPr lang="en-US" dirty="0" smtClean="0"/>
              <a:t>of four </a:t>
            </a:r>
            <a:r>
              <a:rPr lang="en-US" dirty="0"/>
              <a:t>years (weighted average of trials), </a:t>
            </a:r>
            <a:r>
              <a:rPr lang="en-US" b="1" dirty="0"/>
              <a:t>significantly </a:t>
            </a:r>
            <a:r>
              <a:rPr lang="en-US" b="1" dirty="0" smtClean="0"/>
              <a:t>more patients </a:t>
            </a:r>
            <a:r>
              <a:rPr lang="en-US" b="1" dirty="0"/>
              <a:t>taking a </a:t>
            </a:r>
            <a:r>
              <a:rPr lang="en-US" b="1" dirty="0" err="1"/>
              <a:t>statin</a:t>
            </a:r>
            <a:r>
              <a:rPr lang="en-US" b="1" dirty="0"/>
              <a:t> developed incident </a:t>
            </a:r>
            <a:r>
              <a:rPr lang="en-US" b="1" dirty="0" smtClean="0"/>
              <a:t>diabetes</a:t>
            </a:r>
          </a:p>
          <a:p>
            <a:pPr algn="l" rtl="0">
              <a:buNone/>
            </a:pPr>
            <a:r>
              <a:rPr lang="en-US" b="1" dirty="0" smtClean="0"/>
              <a:t> </a:t>
            </a:r>
            <a:r>
              <a:rPr lang="en-US" b="1" dirty="0"/>
              <a:t>(4.9</a:t>
            </a:r>
            <a:r>
              <a:rPr lang="en-US" b="1" dirty="0" smtClean="0"/>
              <a:t>% </a:t>
            </a:r>
            <a:r>
              <a:rPr lang="en-US" b="1" i="1" dirty="0" smtClean="0"/>
              <a:t>v </a:t>
            </a:r>
            <a:r>
              <a:rPr lang="en-US" b="1" i="1" dirty="0"/>
              <a:t>4.5%; odds ratio 1.09, 1.02 to 1.17</a:t>
            </a:r>
            <a:r>
              <a:rPr lang="en-US" b="1" i="1" dirty="0" smtClean="0"/>
              <a:t>;</a:t>
            </a:r>
          </a:p>
          <a:p>
            <a:pPr algn="l" rtl="0">
              <a:buFont typeface="Wingdings" pitchFamily="2" charset="2"/>
              <a:buChar char="v"/>
            </a:pPr>
            <a:r>
              <a:rPr lang="en-US" b="1" i="1" dirty="0" smtClean="0"/>
              <a:t> </a:t>
            </a:r>
            <a:r>
              <a:rPr lang="en-US" b="1" i="1" dirty="0"/>
              <a:t>number needed </a:t>
            </a:r>
            <a:r>
              <a:rPr lang="en-US" b="1" i="1" dirty="0" smtClean="0"/>
              <a:t>to </a:t>
            </a:r>
            <a:r>
              <a:rPr lang="en-US" b="1" dirty="0" smtClean="0"/>
              <a:t>harm </a:t>
            </a:r>
            <a:r>
              <a:rPr lang="en-US" b="1" dirty="0"/>
              <a:t>(NNH) 250</a:t>
            </a:r>
            <a:endParaRPr lang="he-IL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sz="2800" dirty="0"/>
              <a:t>A more recent meta-analysis found that the </a:t>
            </a:r>
            <a:r>
              <a:rPr lang="en-US" sz="2800" dirty="0" smtClean="0"/>
              <a:t>association between </a:t>
            </a:r>
            <a:r>
              <a:rPr lang="en-US" sz="2800" dirty="0" err="1"/>
              <a:t>statins</a:t>
            </a:r>
            <a:r>
              <a:rPr lang="en-US" sz="2800" dirty="0"/>
              <a:t> and incident diabetes is influenced by </a:t>
            </a:r>
            <a:r>
              <a:rPr lang="en-US" sz="2800" dirty="0" smtClean="0"/>
              <a:t>the dose </a:t>
            </a:r>
            <a:r>
              <a:rPr lang="en-US" sz="2800" dirty="0"/>
              <a:t>and potency of </a:t>
            </a:r>
            <a:r>
              <a:rPr lang="en-US" sz="2800" dirty="0" err="1"/>
              <a:t>statin</a:t>
            </a:r>
            <a:r>
              <a:rPr lang="en-US" sz="2800" dirty="0" smtClean="0"/>
              <a:t>.</a:t>
            </a:r>
          </a:p>
          <a:p>
            <a:pPr marL="514350" indent="-514350" algn="l" rtl="0">
              <a:buFont typeface="Wingdings" pitchFamily="2" charset="2"/>
              <a:buChar char="§"/>
            </a:pPr>
            <a:r>
              <a:rPr lang="en-US" sz="2800" dirty="0" smtClean="0"/>
              <a:t>The </a:t>
            </a:r>
            <a:r>
              <a:rPr lang="en-US" sz="2800" dirty="0"/>
              <a:t>meta-analysis looked </a:t>
            </a:r>
            <a:r>
              <a:rPr lang="en-US" sz="2800" dirty="0" smtClean="0"/>
              <a:t>at 32 </a:t>
            </a:r>
            <a:r>
              <a:rPr lang="en-US" sz="2800" dirty="0"/>
              <a:t>752 patients without baseline diabetes from five </a:t>
            </a:r>
            <a:r>
              <a:rPr lang="en-US" sz="2800" dirty="0" err="1" smtClean="0"/>
              <a:t>statin</a:t>
            </a:r>
            <a:r>
              <a:rPr lang="en-US" sz="2800" dirty="0" smtClean="0"/>
              <a:t> trials</a:t>
            </a:r>
            <a:r>
              <a:rPr lang="en-US" sz="2800" dirty="0"/>
              <a:t>, all of which compared high versus moderate </a:t>
            </a:r>
            <a:r>
              <a:rPr lang="en-US" sz="2800" dirty="0" smtClean="0"/>
              <a:t>intensity </a:t>
            </a:r>
            <a:r>
              <a:rPr lang="en-US" sz="2800" dirty="0" err="1" smtClean="0"/>
              <a:t>statin</a:t>
            </a:r>
            <a:r>
              <a:rPr lang="en-US" sz="2800" dirty="0" smtClean="0"/>
              <a:t> </a:t>
            </a:r>
            <a:r>
              <a:rPr lang="en-US" sz="2800" dirty="0"/>
              <a:t>therapy</a:t>
            </a:r>
            <a:r>
              <a:rPr lang="en-US" sz="2800" dirty="0" smtClean="0"/>
              <a:t>.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sz="2800" b="1" dirty="0" smtClean="0"/>
              <a:t>Compared </a:t>
            </a:r>
            <a:r>
              <a:rPr lang="en-US" sz="2800" b="1" dirty="0"/>
              <a:t>with moderate dose </a:t>
            </a:r>
            <a:r>
              <a:rPr lang="en-US" sz="2800" b="1" dirty="0" err="1"/>
              <a:t>statin</a:t>
            </a:r>
            <a:r>
              <a:rPr lang="en-US" sz="2800" b="1" dirty="0"/>
              <a:t> treatment, </a:t>
            </a:r>
            <a:r>
              <a:rPr lang="en-US" sz="2800" b="1" dirty="0" smtClean="0"/>
              <a:t>intensive dose </a:t>
            </a:r>
            <a:r>
              <a:rPr lang="en-US" sz="2800" b="1" dirty="0" err="1"/>
              <a:t>statins</a:t>
            </a:r>
            <a:r>
              <a:rPr lang="en-US" sz="2800" b="1" dirty="0"/>
              <a:t> were associated with a 12% increase in the </a:t>
            </a:r>
            <a:r>
              <a:rPr lang="en-US" sz="2800" b="1" dirty="0" smtClean="0"/>
              <a:t>odds of </a:t>
            </a:r>
            <a:r>
              <a:rPr lang="en-US" sz="2800" b="1" dirty="0"/>
              <a:t>incident </a:t>
            </a:r>
            <a:r>
              <a:rPr lang="en-US" sz="2800" b="1" dirty="0" smtClean="0"/>
              <a:t>diabetes</a:t>
            </a:r>
            <a:endParaRPr lang="he-IL" sz="2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2800" b="1" dirty="0" smtClean="0"/>
              <a:t>מי הוא החולה בסיכון מוגבר לפתח סוכרת תחת טיפול </a:t>
            </a:r>
            <a:r>
              <a:rPr lang="he-IL" sz="2800" b="1" dirty="0" err="1" smtClean="0"/>
              <a:t>בסטטינים</a:t>
            </a:r>
            <a:r>
              <a:rPr lang="he-IL" sz="2800" b="1" dirty="0" smtClean="0"/>
              <a:t> ?</a:t>
            </a:r>
            <a:endParaRPr lang="he-IL" sz="28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b="1" dirty="0"/>
              <a:t>The increased risk of incident diabetes associated with</a:t>
            </a:r>
          </a:p>
          <a:p>
            <a:pPr algn="l" rtl="0">
              <a:buNone/>
            </a:pPr>
            <a:r>
              <a:rPr lang="en-US" b="1" dirty="0" smtClean="0"/>
              <a:t>      </a:t>
            </a:r>
            <a:r>
              <a:rPr lang="en-US" b="1" dirty="0" err="1" smtClean="0"/>
              <a:t>statins</a:t>
            </a:r>
            <a:r>
              <a:rPr lang="en-US" b="1" dirty="0" smtClean="0"/>
              <a:t> </a:t>
            </a:r>
            <a:r>
              <a:rPr lang="en-US" b="1" dirty="0"/>
              <a:t>seems to be confined mainly to people who are</a:t>
            </a:r>
          </a:p>
          <a:p>
            <a:pPr algn="l" rtl="0">
              <a:buNone/>
            </a:pPr>
            <a:r>
              <a:rPr lang="en-US" b="1" dirty="0" smtClean="0"/>
              <a:t>      already </a:t>
            </a:r>
            <a:r>
              <a:rPr lang="en-US" b="1" dirty="0"/>
              <a:t>at high risk of diabetes</a:t>
            </a:r>
            <a:r>
              <a:rPr lang="en-US" b="1" dirty="0" smtClean="0"/>
              <a:t>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In JUPITER, 486 </a:t>
            </a:r>
            <a:r>
              <a:rPr lang="en-US" dirty="0" smtClean="0"/>
              <a:t>diabetes events </a:t>
            </a:r>
            <a:r>
              <a:rPr lang="en-US" dirty="0"/>
              <a:t>occurred during follow-up and </a:t>
            </a:r>
            <a:r>
              <a:rPr lang="en-US" b="1" dirty="0"/>
              <a:t>77% of </a:t>
            </a:r>
            <a:r>
              <a:rPr lang="en-US" b="1" dirty="0" smtClean="0"/>
              <a:t>events occurred </a:t>
            </a:r>
            <a:r>
              <a:rPr lang="en-US" b="1" dirty="0"/>
              <a:t>in patients with impaired fasting glucose </a:t>
            </a:r>
            <a:r>
              <a:rPr lang="en-US" b="1" dirty="0" smtClean="0"/>
              <a:t>before randomization.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Furthermore, all of the incident </a:t>
            </a:r>
            <a:r>
              <a:rPr lang="en-US" dirty="0" smtClean="0"/>
              <a:t>diabetes events </a:t>
            </a:r>
            <a:r>
              <a:rPr lang="en-US" dirty="0"/>
              <a:t>occurred in patients who had at least one risk </a:t>
            </a:r>
            <a:r>
              <a:rPr lang="en-US" dirty="0" smtClean="0"/>
              <a:t>factor for </a:t>
            </a:r>
            <a:r>
              <a:rPr lang="en-US" dirty="0"/>
              <a:t>diabetes: </a:t>
            </a:r>
            <a:r>
              <a:rPr lang="en-US" b="1" dirty="0"/>
              <a:t>impaired fasting glucose, body mass </a:t>
            </a:r>
            <a:r>
              <a:rPr lang="en-US" b="1" dirty="0" smtClean="0"/>
              <a:t>index greater </a:t>
            </a:r>
            <a:r>
              <a:rPr lang="en-US" b="1" dirty="0"/>
              <a:t>than 30, metabolic syndrome, or </a:t>
            </a:r>
            <a:r>
              <a:rPr lang="en-US" b="1" dirty="0" err="1"/>
              <a:t>glycated</a:t>
            </a:r>
            <a:r>
              <a:rPr lang="en-US" b="1" dirty="0"/>
              <a:t> </a:t>
            </a:r>
            <a:r>
              <a:rPr lang="en-US" b="1" dirty="0" smtClean="0"/>
              <a:t>hemoglobin greater </a:t>
            </a:r>
            <a:r>
              <a:rPr lang="en-US" b="1" dirty="0"/>
              <a:t>than 6.0% (42 </a:t>
            </a:r>
            <a:r>
              <a:rPr lang="en-US" b="1" dirty="0" err="1"/>
              <a:t>mmol</a:t>
            </a:r>
            <a:r>
              <a:rPr lang="en-US" b="1" dirty="0"/>
              <a:t>/mol</a:t>
            </a:r>
            <a:r>
              <a:rPr lang="en-US" dirty="0"/>
              <a:t>). </a:t>
            </a:r>
            <a:endParaRPr lang="he-I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b="1" dirty="0" smtClean="0"/>
              <a:t>For trial participants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with at least </a:t>
            </a:r>
            <a:r>
              <a:rPr lang="en-US" b="1" dirty="0" smtClean="0"/>
              <a:t>one of the four major risk factors</a:t>
            </a:r>
            <a:r>
              <a:rPr lang="en-US" dirty="0" smtClean="0"/>
              <a:t>,</a:t>
            </a:r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134 vascular events or deaths were avoided for every 54 diabetes events.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Among trial participants </a:t>
            </a:r>
            <a:r>
              <a:rPr lang="en-US" b="1" dirty="0" smtClean="0"/>
              <a:t>with no major risk factors</a:t>
            </a:r>
          </a:p>
          <a:p>
            <a:pPr algn="l" rtl="0">
              <a:buNone/>
            </a:pPr>
            <a:r>
              <a:rPr lang="en-US" dirty="0" smtClean="0"/>
              <a:t>      </a:t>
            </a:r>
            <a:r>
              <a:rPr lang="en-US" b="1" dirty="0" smtClean="0"/>
              <a:t>for diabetes,</a:t>
            </a:r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 86 vascular events or deaths were avoided with</a:t>
            </a:r>
          </a:p>
          <a:p>
            <a:pPr algn="l" rtl="0">
              <a:buNone/>
            </a:pPr>
            <a:r>
              <a:rPr lang="en-US" dirty="0" smtClean="0"/>
              <a:t>       no diabetes events.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Both groups had significant reductions in relative risk for the primary outcome of major vascular events with </a:t>
            </a:r>
            <a:r>
              <a:rPr lang="en-US" dirty="0" err="1" smtClean="0"/>
              <a:t>rosuvastatin</a:t>
            </a:r>
            <a:endParaRPr lang="en-US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39% in those with at least one diabetes risk factor,</a:t>
            </a:r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52% in those with no diabetes risk factors.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Liver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b="1" dirty="0"/>
              <a:t>No cases of liver failure occurred in either meta-analysis</a:t>
            </a:r>
          </a:p>
          <a:p>
            <a:pPr algn="l" rtl="0">
              <a:buNone/>
            </a:pPr>
            <a:r>
              <a:rPr lang="en-US" b="1" dirty="0"/>
              <a:t>of clinical trials</a:t>
            </a:r>
            <a:r>
              <a:rPr lang="en-US" b="1" dirty="0" smtClean="0"/>
              <a:t>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b="1" dirty="0" smtClean="0"/>
              <a:t>Only </a:t>
            </a:r>
            <a:r>
              <a:rPr lang="en-US" b="1" dirty="0"/>
              <a:t>30 cases of </a:t>
            </a:r>
            <a:r>
              <a:rPr lang="en-US" b="1" dirty="0" err="1"/>
              <a:t>statin</a:t>
            </a:r>
            <a:r>
              <a:rPr lang="en-US" b="1" dirty="0"/>
              <a:t> induced liver </a:t>
            </a:r>
            <a:r>
              <a:rPr lang="en-US" b="1" dirty="0" smtClean="0"/>
              <a:t>failure were </a:t>
            </a:r>
            <a:r>
              <a:rPr lang="en-US" b="1" dirty="0"/>
              <a:t>reported between 1987 and 2000 in the </a:t>
            </a:r>
            <a:r>
              <a:rPr lang="en-US" b="1" dirty="0" smtClean="0"/>
              <a:t>Western world.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The rate of liver failure in </a:t>
            </a:r>
            <a:r>
              <a:rPr lang="en-US" dirty="0" err="1"/>
              <a:t>statin</a:t>
            </a:r>
            <a:r>
              <a:rPr lang="en-US" dirty="0"/>
              <a:t> users is </a:t>
            </a:r>
            <a:r>
              <a:rPr lang="en-US" dirty="0" smtClean="0"/>
              <a:t>estimated at</a:t>
            </a:r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/>
              <a:t>one case per million person years of use, similar to </a:t>
            </a:r>
            <a:r>
              <a:rPr lang="en-US" b="1" dirty="0" smtClean="0"/>
              <a:t>that in </a:t>
            </a:r>
            <a:r>
              <a:rPr lang="en-US" b="1" dirty="0"/>
              <a:t>the overall US population</a:t>
            </a:r>
            <a:r>
              <a:rPr lang="en-US" b="1" dirty="0" smtClean="0"/>
              <a:t>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Among </a:t>
            </a:r>
            <a:r>
              <a:rPr lang="en-US" dirty="0"/>
              <a:t>patients who experience increases in </a:t>
            </a:r>
            <a:r>
              <a:rPr lang="en-US" dirty="0" err="1" smtClean="0"/>
              <a:t>alanine</a:t>
            </a:r>
            <a:r>
              <a:rPr lang="en-US" dirty="0" smtClean="0"/>
              <a:t> </a:t>
            </a:r>
            <a:r>
              <a:rPr lang="en-US" dirty="0" err="1" smtClean="0"/>
              <a:t>aminotransferase</a:t>
            </a:r>
            <a:r>
              <a:rPr lang="en-US" dirty="0" smtClean="0"/>
              <a:t> </a:t>
            </a:r>
            <a:r>
              <a:rPr lang="en-US" dirty="0"/>
              <a:t>while on </a:t>
            </a:r>
            <a:r>
              <a:rPr lang="en-US" dirty="0" err="1"/>
              <a:t>statins</a:t>
            </a:r>
            <a:r>
              <a:rPr lang="en-US" b="1" dirty="0" smtClean="0"/>
              <a:t>,</a:t>
            </a:r>
          </a:p>
          <a:p>
            <a:pPr algn="l" rtl="0">
              <a:buFont typeface="Wingdings" pitchFamily="2" charset="2"/>
              <a:buChar char="v"/>
            </a:pPr>
            <a:r>
              <a:rPr lang="en-US" b="1" dirty="0" smtClean="0"/>
              <a:t> </a:t>
            </a:r>
            <a:r>
              <a:rPr lang="en-US" b="1" dirty="0"/>
              <a:t>levels tend to </a:t>
            </a:r>
            <a:r>
              <a:rPr lang="en-US" b="1" dirty="0" err="1" smtClean="0"/>
              <a:t>normalise</a:t>
            </a:r>
            <a:r>
              <a:rPr lang="en-US" b="1" dirty="0" smtClean="0"/>
              <a:t> despite </a:t>
            </a:r>
            <a:r>
              <a:rPr lang="en-US" b="1" dirty="0"/>
              <a:t>continuation of treatment, perhaps </a:t>
            </a:r>
            <a:r>
              <a:rPr lang="en-US" b="1" dirty="0" smtClean="0"/>
              <a:t>because of </a:t>
            </a:r>
            <a:r>
              <a:rPr lang="en-US" b="1" dirty="0"/>
              <a:t>a reduction in hepatic </a:t>
            </a:r>
            <a:r>
              <a:rPr lang="en-US" b="1" dirty="0" err="1"/>
              <a:t>steatosis</a:t>
            </a:r>
            <a:r>
              <a:rPr lang="en-US" b="1" dirty="0" smtClean="0"/>
              <a:t>. </a:t>
            </a:r>
            <a:endParaRPr lang="he-IL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sz="3000" dirty="0" smtClean="0"/>
              <a:t>Furthermore, this increase in </a:t>
            </a:r>
            <a:r>
              <a:rPr lang="en-US" sz="3000" dirty="0" err="1" smtClean="0"/>
              <a:t>alanine</a:t>
            </a:r>
            <a:r>
              <a:rPr lang="en-US" sz="3000" dirty="0" smtClean="0"/>
              <a:t> </a:t>
            </a:r>
            <a:r>
              <a:rPr lang="en-US" sz="3000" dirty="0" err="1"/>
              <a:t>a</a:t>
            </a:r>
            <a:r>
              <a:rPr lang="en-US" sz="3000" dirty="0" err="1" smtClean="0"/>
              <a:t>minotransferase</a:t>
            </a:r>
            <a:r>
              <a:rPr lang="en-US" sz="3000" dirty="0" smtClean="0"/>
              <a:t> may represent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b="1" dirty="0" smtClean="0"/>
              <a:t>Adaptation  of the liver to the lower serum cholesterol, rather than direct </a:t>
            </a:r>
            <a:r>
              <a:rPr lang="en-US" b="1" dirty="0" err="1" smtClean="0"/>
              <a:t>hepatotoxicity</a:t>
            </a:r>
            <a:r>
              <a:rPr lang="en-US" b="1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sz="3000" dirty="0" smtClean="0"/>
              <a:t>Available data suggest that moderate and high dose </a:t>
            </a:r>
            <a:r>
              <a:rPr lang="en-US" sz="3000" dirty="0" err="1" smtClean="0"/>
              <a:t>statins</a:t>
            </a:r>
            <a:r>
              <a:rPr lang="en-US" sz="3000" dirty="0" smtClean="0"/>
              <a:t> are associated with modestly increased liver </a:t>
            </a:r>
            <a:r>
              <a:rPr lang="en-US" sz="3000" dirty="0" err="1" smtClean="0"/>
              <a:t>transaminases</a:t>
            </a:r>
            <a:r>
              <a:rPr lang="en-US" sz="3000" dirty="0" smtClean="0"/>
              <a:t>,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b="1" dirty="0" smtClean="0"/>
              <a:t>but that this increase is asymptomatic and generally reversible.</a:t>
            </a:r>
            <a:endParaRPr lang="he-IL" b="1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Cataracts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sz="2800" dirty="0"/>
              <a:t>Recently, there has been concern that </a:t>
            </a:r>
            <a:r>
              <a:rPr lang="en-US" sz="2800" dirty="0" err="1"/>
              <a:t>statins</a:t>
            </a:r>
            <a:r>
              <a:rPr lang="en-US" sz="2800" dirty="0"/>
              <a:t> may </a:t>
            </a:r>
            <a:r>
              <a:rPr lang="en-US" sz="2800" dirty="0" smtClean="0"/>
              <a:t>increase the </a:t>
            </a:r>
            <a:r>
              <a:rPr lang="en-US" sz="2800" dirty="0"/>
              <a:t>incidence of cataracts</a:t>
            </a:r>
            <a:r>
              <a:rPr lang="en-US" sz="2800" dirty="0" smtClean="0"/>
              <a:t>.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dirty="0" err="1"/>
              <a:t>Statins</a:t>
            </a:r>
            <a:r>
              <a:rPr lang="en-US" sz="2800" dirty="0"/>
              <a:t> reduce oxidative </a:t>
            </a:r>
            <a:r>
              <a:rPr lang="en-US" sz="2800" dirty="0" smtClean="0"/>
              <a:t>stress but </a:t>
            </a:r>
            <a:r>
              <a:rPr lang="en-US" sz="2800" dirty="0"/>
              <a:t>may also prevent proper epithelial cell </a:t>
            </a:r>
            <a:r>
              <a:rPr lang="en-US" sz="2800" dirty="0" smtClean="0"/>
              <a:t>development in </a:t>
            </a:r>
            <a:r>
              <a:rPr lang="en-US" sz="2800" dirty="0"/>
              <a:t>the lens, thereby providing a potential mechanism </a:t>
            </a:r>
            <a:r>
              <a:rPr lang="en-US" sz="2800" dirty="0" smtClean="0"/>
              <a:t>for cataracts.</a:t>
            </a:r>
          </a:p>
          <a:p>
            <a:pPr algn="l" rtl="0">
              <a:buFont typeface="Wingdings" pitchFamily="2" charset="2"/>
              <a:buChar char="§"/>
            </a:pPr>
            <a:endParaRPr lang="en-US" sz="2800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sz="2800" dirty="0" smtClean="0"/>
              <a:t>Another </a:t>
            </a:r>
            <a:r>
              <a:rPr lang="en-US" sz="2800" dirty="0"/>
              <a:t>possible mechanism is that the lens </a:t>
            </a:r>
            <a:r>
              <a:rPr lang="en-US" sz="2800" dirty="0" smtClean="0"/>
              <a:t>is a </a:t>
            </a:r>
            <a:r>
              <a:rPr lang="en-US" sz="2800" dirty="0"/>
              <a:t>mostly </a:t>
            </a:r>
            <a:r>
              <a:rPr lang="en-US" sz="2800" dirty="0" err="1"/>
              <a:t>avascular</a:t>
            </a:r>
            <a:r>
              <a:rPr lang="en-US" sz="2800" dirty="0"/>
              <a:t> structure that relies on endogenous </a:t>
            </a:r>
            <a:r>
              <a:rPr lang="en-US" sz="2800" dirty="0" smtClean="0"/>
              <a:t>synthesis to </a:t>
            </a:r>
            <a:r>
              <a:rPr lang="en-US" sz="2800" dirty="0"/>
              <a:t>meet its cholesterol </a:t>
            </a:r>
            <a:r>
              <a:rPr lang="en-US" sz="2800" dirty="0" smtClean="0"/>
              <a:t>demands</a:t>
            </a:r>
            <a:r>
              <a:rPr lang="en-US" sz="2800" dirty="0"/>
              <a:t>.</a:t>
            </a:r>
            <a:endParaRPr lang="he-IL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RCT </a:t>
            </a:r>
            <a:r>
              <a:rPr lang="en-US" dirty="0" err="1" smtClean="0"/>
              <a:t>vs</a:t>
            </a:r>
            <a:r>
              <a:rPr lang="en-US" dirty="0" smtClean="0"/>
              <a:t> OBSERVATIONAL STUDIES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 rtl="0">
              <a:buNone/>
            </a:pPr>
            <a:r>
              <a:rPr lang="en-US" dirty="0" smtClean="0"/>
              <a:t>Thus, for now, </a:t>
            </a:r>
            <a:r>
              <a:rPr lang="en-US" b="1" dirty="0" smtClean="0"/>
              <a:t>there </a:t>
            </a:r>
            <a:r>
              <a:rPr lang="en-US" b="1" dirty="0"/>
              <a:t>is no robust </a:t>
            </a:r>
            <a:r>
              <a:rPr lang="en-US" b="1" dirty="0" smtClean="0"/>
              <a:t>evidence from randomized </a:t>
            </a:r>
            <a:r>
              <a:rPr lang="en-US" b="1" dirty="0"/>
              <a:t>trials that </a:t>
            </a:r>
            <a:r>
              <a:rPr lang="en-US" b="1" dirty="0" err="1"/>
              <a:t>statins</a:t>
            </a:r>
            <a:r>
              <a:rPr lang="en-US" b="1" dirty="0"/>
              <a:t> increase the incidence </a:t>
            </a:r>
            <a:r>
              <a:rPr lang="en-US" b="1" dirty="0" smtClean="0"/>
              <a:t>of cataracts</a:t>
            </a:r>
            <a:r>
              <a:rPr lang="en-US" b="1" dirty="0"/>
              <a:t>, although the data are limited.</a:t>
            </a:r>
            <a:endParaRPr lang="he-IL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Dementia and cognition</a:t>
            </a:r>
            <a:br>
              <a:rPr lang="en-US" b="1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55576" y="16288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In </a:t>
            </a:r>
            <a:r>
              <a:rPr lang="en-US" dirty="0"/>
              <a:t>2012, the FDA added a warning to the </a:t>
            </a:r>
            <a:r>
              <a:rPr lang="en-US" dirty="0" err="1"/>
              <a:t>statin</a:t>
            </a:r>
            <a:r>
              <a:rPr lang="en-US" dirty="0"/>
              <a:t> product </a:t>
            </a:r>
            <a:r>
              <a:rPr lang="en-US" dirty="0" smtClean="0"/>
              <a:t>label stating </a:t>
            </a:r>
            <a:r>
              <a:rPr lang="en-US" dirty="0"/>
              <a:t>that some patients may experience “ill-defined </a:t>
            </a:r>
            <a:r>
              <a:rPr lang="en-US" dirty="0" smtClean="0"/>
              <a:t>memory loss</a:t>
            </a:r>
            <a:r>
              <a:rPr lang="en-US" dirty="0"/>
              <a:t>” and “confusion.” 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This </a:t>
            </a:r>
            <a:r>
              <a:rPr lang="en-US" b="1" dirty="0"/>
              <a:t>warning was based </a:t>
            </a:r>
            <a:r>
              <a:rPr lang="en-US" b="1" dirty="0" smtClean="0"/>
              <a:t>mainly on </a:t>
            </a:r>
            <a:r>
              <a:rPr lang="en-US" b="1" dirty="0"/>
              <a:t>small randomized trials and observational data, </a:t>
            </a:r>
            <a:r>
              <a:rPr lang="en-US" b="1" dirty="0" smtClean="0"/>
              <a:t>including case </a:t>
            </a:r>
            <a:r>
              <a:rPr lang="en-US" b="1" dirty="0"/>
              <a:t>reports. </a:t>
            </a:r>
            <a:endParaRPr lang="en-US" b="1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Since </a:t>
            </a:r>
            <a:r>
              <a:rPr lang="en-US" dirty="0"/>
              <a:t>then, the fears of cognitive decline </a:t>
            </a:r>
            <a:r>
              <a:rPr lang="en-US" dirty="0" smtClean="0"/>
              <a:t>associated with </a:t>
            </a:r>
            <a:r>
              <a:rPr lang="en-US" dirty="0" err="1"/>
              <a:t>statins</a:t>
            </a:r>
            <a:r>
              <a:rPr lang="en-US" dirty="0"/>
              <a:t> have been </a:t>
            </a:r>
            <a:r>
              <a:rPr lang="en-US" b="1" dirty="0"/>
              <a:t>popularized in the media</a:t>
            </a:r>
            <a:r>
              <a:rPr lang="en-US" b="1" dirty="0" smtClean="0"/>
              <a:t>. </a:t>
            </a:r>
            <a:endParaRPr lang="en-US" b="1" dirty="0"/>
          </a:p>
        </p:txBody>
      </p:sp>
      <p:pic>
        <p:nvPicPr>
          <p:cNvPr id="5" name="תמונה 4" descr="https://encrypted-tbn0.gstatic.com/images?q=tbn:ANd9GcTom2dAPGtCwk2D3Se76kzSq_fO1sK9uiSUAjM7LwomX4S5wvBIaB9H_w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10572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dirty="0"/>
              <a:t>In randomized controlled trials (RCTs) and meta-analyses</a:t>
            </a:r>
          </a:p>
          <a:p>
            <a:pPr algn="l" rtl="0">
              <a:buNone/>
            </a:pPr>
            <a:r>
              <a:rPr lang="en-US" dirty="0"/>
              <a:t>of primary and secondary prevention, </a:t>
            </a:r>
            <a:r>
              <a:rPr lang="en-US" b="1" dirty="0" err="1"/>
              <a:t>statins</a:t>
            </a:r>
            <a:r>
              <a:rPr lang="en-US" b="1" dirty="0"/>
              <a:t> have produced</a:t>
            </a:r>
          </a:p>
          <a:p>
            <a:pPr algn="l" rtl="0">
              <a:buNone/>
            </a:pPr>
            <a:r>
              <a:rPr lang="en-US" b="1" dirty="0"/>
              <a:t>a significant reduction in incident myocardial infarction,</a:t>
            </a:r>
          </a:p>
          <a:p>
            <a:pPr algn="l" rtl="0">
              <a:buNone/>
            </a:pPr>
            <a:r>
              <a:rPr lang="en-US" b="1" dirty="0"/>
              <a:t>stroke, and death from cardiovascular disease in all</a:t>
            </a:r>
          </a:p>
          <a:p>
            <a:pPr algn="l" rtl="0">
              <a:buNone/>
            </a:pPr>
            <a:r>
              <a:rPr lang="en-US" b="1" dirty="0"/>
              <a:t>patients, and all- cause mortality in higher risk patients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As well as lowering low density lipoprotein cholesterol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(LDL-C), </a:t>
            </a:r>
            <a:r>
              <a:rPr lang="en-US" b="1" dirty="0" err="1">
                <a:solidFill>
                  <a:schemeClr val="tx1"/>
                </a:solidFill>
              </a:rPr>
              <a:t>statins</a:t>
            </a:r>
            <a:r>
              <a:rPr lang="en-US" b="1" dirty="0">
                <a:solidFill>
                  <a:schemeClr val="tx1"/>
                </a:solidFill>
              </a:rPr>
              <a:t> are also thought to have anti-inflammatory</a:t>
            </a:r>
          </a:p>
          <a:p>
            <a:pPr algn="l" rtl="0">
              <a:buNone/>
            </a:pPr>
            <a:r>
              <a:rPr lang="en-US" b="1" dirty="0">
                <a:solidFill>
                  <a:schemeClr val="tx1"/>
                </a:solidFill>
              </a:rPr>
              <a:t>and direct effects on plaque, leading to coronary plaque </a:t>
            </a:r>
            <a:r>
              <a:rPr lang="en-US" b="1" dirty="0" smtClean="0">
                <a:solidFill>
                  <a:schemeClr val="tx1"/>
                </a:solidFill>
              </a:rPr>
              <a:t>stabilization and </a:t>
            </a:r>
            <a:r>
              <a:rPr lang="en-US" b="1" dirty="0">
                <a:solidFill>
                  <a:schemeClr val="tx1"/>
                </a:solidFill>
              </a:rPr>
              <a:t>even modest regression of </a:t>
            </a:r>
            <a:r>
              <a:rPr lang="en-US" b="1" dirty="0" err="1">
                <a:solidFill>
                  <a:schemeClr val="tx1"/>
                </a:solidFill>
              </a:rPr>
              <a:t>atheroma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Several potential mechanisms have been proposed to explain the association between </a:t>
            </a:r>
            <a:r>
              <a:rPr lang="en-US" dirty="0" err="1" smtClean="0"/>
              <a:t>statins</a:t>
            </a:r>
            <a:r>
              <a:rPr lang="en-US" dirty="0" smtClean="0"/>
              <a:t> and cognitive function.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Excessive inhibition of cholesterol synthesis may impair the integrity of neuronal cell membranes. </a:t>
            </a:r>
          </a:p>
          <a:p>
            <a:pPr algn="l" rtl="0">
              <a:buFont typeface="Wingdings" pitchFamily="2" charset="2"/>
              <a:buChar char="§"/>
            </a:pP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err="1" smtClean="0"/>
              <a:t>Lipophilic</a:t>
            </a:r>
            <a:r>
              <a:rPr lang="en-US" dirty="0" smtClean="0"/>
              <a:t> </a:t>
            </a:r>
            <a:r>
              <a:rPr lang="en-US" dirty="0" err="1" smtClean="0"/>
              <a:t>statins</a:t>
            </a:r>
            <a:r>
              <a:rPr lang="en-US" dirty="0" smtClean="0"/>
              <a:t> that cross the blood-brain barrier (such as </a:t>
            </a:r>
            <a:r>
              <a:rPr lang="en-US" dirty="0" err="1" smtClean="0"/>
              <a:t>simvastatin</a:t>
            </a:r>
            <a:r>
              <a:rPr lang="en-US" dirty="0" smtClean="0"/>
              <a:t> and </a:t>
            </a:r>
            <a:r>
              <a:rPr lang="en-US" dirty="0" err="1" smtClean="0"/>
              <a:t>atorvastatin</a:t>
            </a:r>
            <a:r>
              <a:rPr lang="en-US" dirty="0" smtClean="0"/>
              <a:t>) may also have direct adverse effects on neurons. </a:t>
            </a:r>
            <a:endParaRPr lang="he-IL" b="1" dirty="0" smtClean="0"/>
          </a:p>
          <a:p>
            <a:endParaRPr lang="he-IL" dirty="0"/>
          </a:p>
        </p:txBody>
      </p:sp>
      <p:pic>
        <p:nvPicPr>
          <p:cNvPr id="5" name="תמונה 4" descr="https://encrypted-tbn2.gstatic.com/images?q=tbn:ANd9GcQEdrO-VsA_R2OUNZ7JG_ZH-5FNB-EmV8iXArEc-sbsehGZpXOBALVukNw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dirty="0" smtClean="0"/>
              <a:t>Conversely,</a:t>
            </a:r>
            <a:r>
              <a:rPr lang="en-US" dirty="0" smtClean="0"/>
              <a:t> </a:t>
            </a:r>
            <a:r>
              <a:rPr lang="en-US" dirty="0" err="1" smtClean="0"/>
              <a:t>statins</a:t>
            </a:r>
            <a:r>
              <a:rPr lang="en-US" dirty="0" smtClean="0"/>
              <a:t> may have a beneficial effect on cognition through multiple mechanisms: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including improved endothelial function, 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reduction in free radical formation,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and reduction in inflammation.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Statins</a:t>
            </a:r>
            <a:r>
              <a:rPr lang="en-US" dirty="0" smtClean="0"/>
              <a:t> also reduce the incidence of clinical atherosclerotic cardiovascular disease, which is a risk factor for vascular dementia</a:t>
            </a:r>
            <a:endParaRPr lang="he-IL" dirty="0"/>
          </a:p>
        </p:txBody>
      </p:sp>
      <p:pic>
        <p:nvPicPr>
          <p:cNvPr id="4" name="תמונה 3" descr="https://encrypted-tbn2.gstatic.com/images?q=tbn:ANd9GcT3WjnB3--4M8r8zerwX-PUNp9SHadzTKGm4F4Un_XA1rOqinVx6IP6ww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100" b="1" dirty="0" smtClean="0"/>
              <a:t>RCTs have generally reported null effects on dementia and cognition.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 rtl="0">
              <a:buNone/>
            </a:pPr>
            <a:endParaRPr lang="he-IL" b="1" dirty="0"/>
          </a:p>
        </p:txBody>
      </p:sp>
      <p:pic>
        <p:nvPicPr>
          <p:cNvPr id="4" name="תמונה 3" descr="זיקוקי דינור בשמי מנהטן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916832"/>
            <a:ext cx="5274310" cy="421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 smtClean="0"/>
              <a:t>יש !!!!!!!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 rtl="0">
              <a:buNone/>
            </a:pPr>
            <a:r>
              <a:rPr lang="en-US" b="1" dirty="0" smtClean="0"/>
              <a:t>RCTs have generally reported </a:t>
            </a:r>
            <a:r>
              <a:rPr lang="en-US" sz="4800" b="1" dirty="0" smtClean="0"/>
              <a:t>null</a:t>
            </a:r>
            <a:r>
              <a:rPr lang="en-US" b="1" dirty="0" smtClean="0"/>
              <a:t> effects on dementia and cognition.</a:t>
            </a:r>
          </a:p>
        </p:txBody>
      </p:sp>
      <p:pic>
        <p:nvPicPr>
          <p:cNvPr id="4" name="תמונה 3" descr="https://encrypted-tbn3.gstatic.com/images?q=tbn:ANd9GcTv94RIOK9VAJ6kJ07gbwcdZ5CAd2wSpWQUjPxWQs8wQBbv66Bzlg4kMkNs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886074"/>
            <a:ext cx="4104456" cy="291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Venous </a:t>
            </a:r>
            <a:r>
              <a:rPr lang="en-US" b="1" dirty="0" err="1" smtClean="0"/>
              <a:t>thromboembolism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0">
              <a:buNone/>
            </a:pPr>
            <a:r>
              <a:rPr lang="en-US" sz="2800" dirty="0" smtClean="0"/>
              <a:t>An </a:t>
            </a:r>
            <a:r>
              <a:rPr lang="en-US" sz="2800" dirty="0"/>
              <a:t>important </a:t>
            </a:r>
            <a:r>
              <a:rPr lang="en-US" sz="2800" dirty="0" err="1"/>
              <a:t>pleiotropic</a:t>
            </a:r>
            <a:r>
              <a:rPr lang="en-US" sz="2800" dirty="0"/>
              <a:t> effect of </a:t>
            </a:r>
            <a:r>
              <a:rPr lang="en-US" sz="2800" dirty="0" err="1"/>
              <a:t>statins</a:t>
            </a:r>
            <a:r>
              <a:rPr lang="en-US" sz="2800" dirty="0"/>
              <a:t> is a reduction </a:t>
            </a:r>
            <a:r>
              <a:rPr lang="en-US" sz="2800" dirty="0" smtClean="0"/>
              <a:t>in vascular </a:t>
            </a:r>
            <a:r>
              <a:rPr lang="en-US" sz="2800" dirty="0"/>
              <a:t>inflammation and </a:t>
            </a:r>
            <a:r>
              <a:rPr lang="en-US" sz="2800" dirty="0" smtClean="0"/>
              <a:t>concentrations of thrombotic factors</a:t>
            </a:r>
            <a:r>
              <a:rPr lang="en-US" sz="2800" dirty="0"/>
              <a:t>, including C reactive protein and D-</a:t>
            </a:r>
            <a:r>
              <a:rPr lang="en-US" sz="2800" dirty="0" err="1"/>
              <a:t>dimer</a:t>
            </a:r>
            <a:r>
              <a:rPr lang="en-US" sz="2800" dirty="0" smtClean="0"/>
              <a:t>.</a:t>
            </a:r>
          </a:p>
          <a:p>
            <a:pPr algn="just" rtl="0">
              <a:buNone/>
            </a:pPr>
            <a:endParaRPr lang="en-US" dirty="0" smtClean="0"/>
          </a:p>
          <a:p>
            <a:pPr algn="just" rtl="0">
              <a:buFont typeface="Wingdings" pitchFamily="2" charset="2"/>
              <a:buChar char="v"/>
            </a:pPr>
            <a:r>
              <a:rPr lang="en-US" b="1" dirty="0" smtClean="0"/>
              <a:t>It is unclear whether there is an association between</a:t>
            </a:r>
          </a:p>
          <a:p>
            <a:pPr algn="just" rtl="0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statins</a:t>
            </a:r>
            <a:r>
              <a:rPr lang="en-US" b="1" dirty="0" smtClean="0"/>
              <a:t> and venous </a:t>
            </a:r>
            <a:r>
              <a:rPr lang="en-US" b="1" dirty="0" err="1" smtClean="0"/>
              <a:t>thromboembolism</a:t>
            </a:r>
            <a:endParaRPr lang="he-IL" b="1" dirty="0" smtClean="0"/>
          </a:p>
          <a:p>
            <a:pPr algn="just" rtl="0"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 rtl="0"/>
            <a:r>
              <a:rPr lang="he-IL" b="1" dirty="0" smtClean="0"/>
              <a:t/>
            </a:r>
            <a:br>
              <a:rPr lang="he-IL" b="1" dirty="0" smtClean="0"/>
            </a:br>
            <a:r>
              <a:rPr lang="en-US" b="1" dirty="0" smtClean="0"/>
              <a:t> </a:t>
            </a:r>
            <a:r>
              <a:rPr lang="en-US" sz="3100" b="1" dirty="0" smtClean="0"/>
              <a:t>Kidney </a:t>
            </a:r>
            <a:r>
              <a:rPr lang="he-IL" sz="3100" b="1" dirty="0" smtClean="0"/>
              <a:t>.</a:t>
            </a:r>
            <a:r>
              <a:rPr lang="en-US" sz="3100" b="1" dirty="0" smtClean="0"/>
              <a:t> Contrast induced nephropathy</a:t>
            </a:r>
            <a:r>
              <a:rPr lang="he-IL" sz="3100" b="1" dirty="0" smtClean="0"/>
              <a:t> </a:t>
            </a:r>
            <a:r>
              <a:rPr lang="he-IL" b="1" dirty="0" smtClean="0"/>
              <a:t/>
            </a:r>
            <a:br>
              <a:rPr lang="he-IL" b="1" dirty="0" smtClean="0"/>
            </a:br>
            <a:r>
              <a:rPr lang="en-US" b="1" dirty="0" smtClean="0"/>
              <a:t> 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endParaRPr lang="he-IL" sz="27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dirty="0" smtClean="0"/>
              <a:t>Acute </a:t>
            </a:r>
            <a:r>
              <a:rPr lang="en-US" dirty="0"/>
              <a:t>kidney injury is a common adverse event in </a:t>
            </a:r>
            <a:r>
              <a:rPr lang="en-US" dirty="0" smtClean="0"/>
              <a:t>patients who </a:t>
            </a:r>
            <a:r>
              <a:rPr lang="en-US" dirty="0"/>
              <a:t>are exposed to </a:t>
            </a:r>
            <a:r>
              <a:rPr lang="en-US" dirty="0" smtClean="0"/>
              <a:t>contrast </a:t>
            </a:r>
            <a:r>
              <a:rPr lang="en-US" dirty="0"/>
              <a:t>media, which are </a:t>
            </a:r>
            <a:r>
              <a:rPr lang="en-US" dirty="0" smtClean="0"/>
              <a:t>commonly used </a:t>
            </a:r>
            <a:r>
              <a:rPr lang="en-US" dirty="0"/>
              <a:t>in diagnostic and interventional </a:t>
            </a:r>
            <a:r>
              <a:rPr lang="en-US" dirty="0" smtClean="0"/>
              <a:t>cardiovascular procedures.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/>
              <a:t>The mechanism of contrast induced </a:t>
            </a:r>
            <a:r>
              <a:rPr lang="en-US" dirty="0" smtClean="0"/>
              <a:t>nephropathy is </a:t>
            </a:r>
            <a:r>
              <a:rPr lang="en-US" dirty="0"/>
              <a:t>thought to involve </a:t>
            </a: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hemodynamic </a:t>
            </a:r>
            <a:r>
              <a:rPr lang="en-US" dirty="0"/>
              <a:t>changes in </a:t>
            </a:r>
            <a:r>
              <a:rPr lang="en-US" dirty="0" smtClean="0"/>
              <a:t>renal blood </a:t>
            </a:r>
            <a:r>
              <a:rPr lang="en-US" dirty="0"/>
              <a:t>flow </a:t>
            </a: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and </a:t>
            </a:r>
            <a:r>
              <a:rPr lang="en-US" dirty="0"/>
              <a:t>direct tubular toxicity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§"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/>
              <a:t>It has been </a:t>
            </a:r>
            <a:r>
              <a:rPr lang="en-US" dirty="0" smtClean="0"/>
              <a:t>proposed that </a:t>
            </a:r>
            <a:r>
              <a:rPr lang="en-US" dirty="0" err="1"/>
              <a:t>statins</a:t>
            </a:r>
            <a:r>
              <a:rPr lang="en-US" dirty="0"/>
              <a:t> reduce incident contrast induced </a:t>
            </a:r>
            <a:r>
              <a:rPr lang="en-US" dirty="0" smtClean="0"/>
              <a:t>nephropathy through </a:t>
            </a:r>
            <a:r>
              <a:rPr lang="en-US" dirty="0"/>
              <a:t>inhibition of the </a:t>
            </a:r>
            <a:r>
              <a:rPr lang="en-US" dirty="0" err="1"/>
              <a:t>reabsorption</a:t>
            </a:r>
            <a:r>
              <a:rPr lang="en-US" dirty="0"/>
              <a:t> of contrast media </a:t>
            </a:r>
            <a:r>
              <a:rPr lang="en-US" dirty="0" smtClean="0"/>
              <a:t>from the </a:t>
            </a:r>
            <a:r>
              <a:rPr lang="en-US" dirty="0"/>
              <a:t>urinary space, thereby limiting the inflammatory, apoptotic</a:t>
            </a:r>
            <a:r>
              <a:rPr lang="en-US" dirty="0" smtClean="0"/>
              <a:t>, and </a:t>
            </a:r>
            <a:r>
              <a:rPr lang="en-US" dirty="0"/>
              <a:t>oxidative effects resulting from contrast </a:t>
            </a:r>
            <a:r>
              <a:rPr lang="en-US" dirty="0" smtClean="0"/>
              <a:t>exposure.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Meta-analysis of seven trials (1399 patients) reported a 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b="1" dirty="0" smtClean="0"/>
              <a:t>significant reduction in the incidence of contrast induced nephropathy in patients taking high dose </a:t>
            </a:r>
            <a:r>
              <a:rPr lang="en-US" b="1" dirty="0" err="1" smtClean="0"/>
              <a:t>statins</a:t>
            </a:r>
            <a:r>
              <a:rPr lang="en-US" b="1" dirty="0" smtClean="0"/>
              <a:t> compared with low dose </a:t>
            </a:r>
            <a:r>
              <a:rPr lang="en-US" b="1" dirty="0" err="1" smtClean="0"/>
              <a:t>statins</a:t>
            </a:r>
            <a:r>
              <a:rPr lang="en-US" b="1" dirty="0" smtClean="0"/>
              <a:t> or placebo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Font typeface="Wingdings" pitchFamily="2" charset="2"/>
              <a:buChar char="§"/>
            </a:pPr>
            <a:r>
              <a:rPr lang="en-US" b="1" dirty="0" smtClean="0"/>
              <a:t>Overall</a:t>
            </a:r>
            <a:r>
              <a:rPr lang="en-US" b="1" dirty="0"/>
              <a:t>, the incidence of contrast induced nephropathy </a:t>
            </a:r>
            <a:r>
              <a:rPr lang="en-US" b="1" dirty="0" smtClean="0"/>
              <a:t>was </a:t>
            </a:r>
            <a:r>
              <a:rPr lang="en-US" b="1" dirty="0" smtClean="0">
                <a:solidFill>
                  <a:srgbClr val="C00000"/>
                </a:solidFill>
              </a:rPr>
              <a:t>reduced </a:t>
            </a:r>
            <a:r>
              <a:rPr lang="en-US" b="1" dirty="0">
                <a:solidFill>
                  <a:srgbClr val="C00000"/>
                </a:solidFill>
              </a:rPr>
              <a:t>by 49% with high dose </a:t>
            </a:r>
            <a:r>
              <a:rPr lang="en-US" b="1" dirty="0" err="1">
                <a:solidFill>
                  <a:srgbClr val="C00000"/>
                </a:solidFill>
              </a:rPr>
              <a:t>statins</a:t>
            </a:r>
            <a:r>
              <a:rPr lang="en-US" b="1" dirty="0">
                <a:solidFill>
                  <a:srgbClr val="C00000"/>
                </a:solidFill>
              </a:rPr>
              <a:t> (relative risk </a:t>
            </a:r>
            <a:r>
              <a:rPr lang="en-US" b="1" dirty="0" smtClean="0">
                <a:solidFill>
                  <a:srgbClr val="C00000"/>
                </a:solidFill>
              </a:rPr>
              <a:t>0.51,0.34 </a:t>
            </a:r>
            <a:r>
              <a:rPr lang="en-US" b="1" dirty="0">
                <a:solidFill>
                  <a:srgbClr val="C00000"/>
                </a:solidFill>
              </a:rPr>
              <a:t>to 0.76).</a:t>
            </a:r>
            <a:endParaRPr lang="he-IL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dirty="0"/>
              <a:t>More recent RCTs have shown </a:t>
            </a:r>
            <a:r>
              <a:rPr lang="en-US" dirty="0" smtClean="0"/>
              <a:t>that</a:t>
            </a:r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/>
              <a:t>even a single </a:t>
            </a:r>
            <a:r>
              <a:rPr lang="en-US" b="1" dirty="0" smtClean="0"/>
              <a:t>high dose </a:t>
            </a:r>
            <a:r>
              <a:rPr lang="en-US" b="1" dirty="0"/>
              <a:t>of a </a:t>
            </a:r>
            <a:r>
              <a:rPr lang="en-US" b="1" dirty="0" err="1"/>
              <a:t>statin</a:t>
            </a:r>
            <a:r>
              <a:rPr lang="en-US" b="1" dirty="0"/>
              <a:t> reduces the incidence of contrast </a:t>
            </a:r>
            <a:r>
              <a:rPr lang="en-US" b="1" dirty="0" smtClean="0"/>
              <a:t>induced nephropathy.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The Novel Approaches for Preventing or </a:t>
            </a:r>
            <a:r>
              <a:rPr lang="en-US" dirty="0" smtClean="0"/>
              <a:t>Limiting Events </a:t>
            </a:r>
            <a:r>
              <a:rPr lang="en-US" dirty="0"/>
              <a:t>(NAPLES) II study randomly assigned </a:t>
            </a:r>
            <a:r>
              <a:rPr lang="en-US" dirty="0" smtClean="0"/>
              <a:t>patients with </a:t>
            </a:r>
            <a:r>
              <a:rPr lang="en-US" dirty="0"/>
              <a:t>chronic kidney disease undergoing elective </a:t>
            </a:r>
            <a:r>
              <a:rPr lang="en-US" dirty="0" smtClean="0"/>
              <a:t>coronary angiography 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to </a:t>
            </a:r>
            <a:r>
              <a:rPr lang="en-US" dirty="0"/>
              <a:t>a single high dose of </a:t>
            </a:r>
            <a:r>
              <a:rPr lang="en-US" dirty="0" err="1"/>
              <a:t>atorvastatin</a:t>
            </a:r>
            <a:r>
              <a:rPr lang="en-US" dirty="0"/>
              <a:t> 80 </a:t>
            </a:r>
            <a:r>
              <a:rPr lang="en-US" dirty="0" smtClean="0"/>
              <a:t>mg (</a:t>
            </a:r>
            <a:r>
              <a:rPr lang="en-US" dirty="0"/>
              <a:t>202 patients</a:t>
            </a:r>
            <a:r>
              <a:rPr lang="en-US" dirty="0" smtClean="0"/>
              <a:t>)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or </a:t>
            </a:r>
            <a:r>
              <a:rPr lang="en-US" dirty="0"/>
              <a:t>placebo (208 patients</a:t>
            </a:r>
            <a:r>
              <a:rPr lang="en-US" dirty="0" smtClean="0"/>
              <a:t>).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Contrast </a:t>
            </a:r>
            <a:r>
              <a:rPr lang="en-US" dirty="0" smtClean="0"/>
              <a:t>induced nephropathy </a:t>
            </a:r>
            <a:r>
              <a:rPr lang="en-US" dirty="0"/>
              <a:t>occurred in </a:t>
            </a:r>
            <a:r>
              <a:rPr lang="en-US" b="1" dirty="0"/>
              <a:t>4.5% of patients in the </a:t>
            </a:r>
            <a:r>
              <a:rPr lang="en-US" b="1" dirty="0" err="1" smtClean="0"/>
              <a:t>atorvastatin</a:t>
            </a:r>
            <a:r>
              <a:rPr lang="en-US" b="1" dirty="0" smtClean="0"/>
              <a:t>  group </a:t>
            </a:r>
            <a:r>
              <a:rPr lang="en-US" b="1" dirty="0"/>
              <a:t>and 18% of the placebo group</a:t>
            </a:r>
            <a:r>
              <a:rPr lang="en-US" dirty="0"/>
              <a:t> (odds ratio 0.22, </a:t>
            </a:r>
            <a:r>
              <a:rPr lang="en-US" dirty="0" smtClean="0"/>
              <a:t>0.07 to </a:t>
            </a:r>
            <a:r>
              <a:rPr lang="en-US" dirty="0"/>
              <a:t>0.69; P=0.005</a:t>
            </a:r>
            <a:r>
              <a:rPr lang="en-US" dirty="0" smtClean="0"/>
              <a:t>).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The effect was not modified by </a:t>
            </a:r>
            <a:r>
              <a:rPr lang="en-US" dirty="0" smtClean="0"/>
              <a:t>diabetes status </a:t>
            </a:r>
            <a:r>
              <a:rPr lang="en-US" dirty="0"/>
              <a:t>or severity of chronic kidney disease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dirty="0"/>
              <a:t>A more recent trial—the Protective Effect of </a:t>
            </a:r>
            <a:r>
              <a:rPr lang="en-US" dirty="0" err="1"/>
              <a:t>Rosuvastatin</a:t>
            </a:r>
            <a:endParaRPr lang="en-US" dirty="0"/>
          </a:p>
          <a:p>
            <a:pPr algn="l" rtl="0">
              <a:buNone/>
            </a:pPr>
            <a:r>
              <a:rPr lang="en-US" dirty="0"/>
              <a:t>and </a:t>
            </a:r>
            <a:r>
              <a:rPr lang="en-US" dirty="0" err="1"/>
              <a:t>Antiplatelet</a:t>
            </a:r>
            <a:r>
              <a:rPr lang="en-US" dirty="0"/>
              <a:t> Therapy on Contrast-Induced Acute Kidney</a:t>
            </a:r>
          </a:p>
          <a:p>
            <a:pPr algn="l" rtl="0">
              <a:buNone/>
            </a:pPr>
            <a:r>
              <a:rPr lang="en-US" dirty="0"/>
              <a:t>Injury in patients with acute coronary syndromes (PRATOACS)</a:t>
            </a:r>
          </a:p>
          <a:p>
            <a:pPr algn="l" rtl="0">
              <a:buNone/>
            </a:pPr>
            <a:r>
              <a:rPr lang="en-US" dirty="0" err="1" smtClean="0"/>
              <a:t>TriaL</a:t>
            </a:r>
            <a:endParaRPr lang="en-US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randomly </a:t>
            </a:r>
            <a:r>
              <a:rPr lang="en-US" dirty="0"/>
              <a:t>assigned 504 patients with acute</a:t>
            </a:r>
          </a:p>
          <a:p>
            <a:pPr algn="l" rtl="0">
              <a:buNone/>
            </a:pPr>
            <a:r>
              <a:rPr lang="en-US" dirty="0" smtClean="0"/>
              <a:t>    coronary </a:t>
            </a:r>
            <a:r>
              <a:rPr lang="en-US" dirty="0"/>
              <a:t>syndrome who were undergoing early invasive</a:t>
            </a:r>
          </a:p>
          <a:p>
            <a:pPr algn="l" rtl="0">
              <a:buNone/>
            </a:pPr>
            <a:r>
              <a:rPr lang="en-US" dirty="0" smtClean="0"/>
              <a:t>    coronary </a:t>
            </a:r>
            <a:r>
              <a:rPr lang="en-US" dirty="0"/>
              <a:t>angiography </a:t>
            </a: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to </a:t>
            </a:r>
            <a:r>
              <a:rPr lang="en-US" dirty="0" err="1" smtClean="0"/>
              <a:t>rosuvastatin</a:t>
            </a: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or placebo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b="1" dirty="0" smtClean="0"/>
              <a:t> </a:t>
            </a:r>
            <a:r>
              <a:rPr lang="en-US" b="1" dirty="0"/>
              <a:t>The </a:t>
            </a:r>
            <a:r>
              <a:rPr lang="en-US" b="1" dirty="0" smtClean="0"/>
              <a:t>incidence of </a:t>
            </a:r>
            <a:r>
              <a:rPr lang="en-US" b="1" dirty="0"/>
              <a:t>contrast induced nephropathy </a:t>
            </a:r>
            <a:r>
              <a:rPr lang="en-US" b="1" dirty="0" smtClean="0"/>
              <a:t>was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b="1" dirty="0" smtClean="0"/>
              <a:t> </a:t>
            </a:r>
            <a:r>
              <a:rPr lang="en-US" b="1" dirty="0"/>
              <a:t>6.7% </a:t>
            </a:r>
            <a:r>
              <a:rPr lang="en-US" b="1" dirty="0" smtClean="0"/>
              <a:t>in the </a:t>
            </a:r>
            <a:r>
              <a:rPr lang="en-US" b="1" dirty="0" err="1" smtClean="0"/>
              <a:t>rosuvastatin</a:t>
            </a:r>
            <a:r>
              <a:rPr lang="en-US" b="1" dirty="0" smtClean="0"/>
              <a:t> group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b="1" dirty="0" smtClean="0"/>
              <a:t>  and </a:t>
            </a:r>
            <a:r>
              <a:rPr lang="en-US" b="1" dirty="0"/>
              <a:t>15.1</a:t>
            </a:r>
            <a:r>
              <a:rPr lang="en-US" b="1" dirty="0" smtClean="0"/>
              <a:t>% and placebo group,</a:t>
            </a:r>
          </a:p>
          <a:p>
            <a:pPr algn="l" rtl="0">
              <a:buNone/>
            </a:pPr>
            <a:r>
              <a:rPr lang="en-US" b="1" dirty="0" smtClean="0"/>
              <a:t>  </a:t>
            </a:r>
            <a:r>
              <a:rPr lang="en-US" b="1" dirty="0"/>
              <a:t>(</a:t>
            </a:r>
            <a:r>
              <a:rPr lang="en-US" b="1" dirty="0" smtClean="0"/>
              <a:t>odds ratio </a:t>
            </a:r>
            <a:r>
              <a:rPr lang="en-US" b="1" dirty="0"/>
              <a:t>0.38, 0.20 to 0.71, P=0.003</a:t>
            </a:r>
            <a:r>
              <a:rPr lang="en-US" dirty="0"/>
              <a:t>).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Pancreatitis</a:t>
            </a:r>
            <a:br>
              <a:rPr lang="en-US" b="1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A </a:t>
            </a:r>
            <a:r>
              <a:rPr lang="en-US" dirty="0"/>
              <a:t>reduction in the cholesterol content of bile, with a </a:t>
            </a:r>
            <a:r>
              <a:rPr lang="en-US" dirty="0" smtClean="0"/>
              <a:t>resulting decreased </a:t>
            </a:r>
            <a:r>
              <a:rPr lang="en-US" dirty="0"/>
              <a:t>risk of gallstones, is proposed as a potential </a:t>
            </a:r>
            <a:r>
              <a:rPr lang="en-US" dirty="0" smtClean="0"/>
              <a:t>mechanism for </a:t>
            </a:r>
            <a:r>
              <a:rPr lang="en-US" dirty="0"/>
              <a:t>the effect of </a:t>
            </a:r>
            <a:r>
              <a:rPr lang="en-US" dirty="0" err="1"/>
              <a:t>statins</a:t>
            </a:r>
            <a:r>
              <a:rPr lang="en-US" dirty="0"/>
              <a:t> on the risk of acute pancreatitis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Font typeface="Wingdings" pitchFamily="2" charset="2"/>
              <a:buChar char="v"/>
            </a:pPr>
            <a:r>
              <a:rPr lang="en-US" dirty="0"/>
              <a:t>A meta-analysis of published and unpublished clinical </a:t>
            </a:r>
            <a:r>
              <a:rPr lang="en-US" dirty="0" smtClean="0"/>
              <a:t>trials investigated </a:t>
            </a:r>
            <a:r>
              <a:rPr lang="en-US" dirty="0"/>
              <a:t>the risk of pancreatitis in patients </a:t>
            </a:r>
            <a:r>
              <a:rPr lang="en-US" dirty="0" smtClean="0"/>
              <a:t>allocated to </a:t>
            </a:r>
            <a:r>
              <a:rPr lang="en-US" dirty="0" err="1"/>
              <a:t>statins</a:t>
            </a:r>
            <a:r>
              <a:rPr lang="en-US" dirty="0"/>
              <a:t> versus placebo</a:t>
            </a:r>
            <a:r>
              <a:rPr lang="en-US" dirty="0" smtClean="0"/>
              <a:t>.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In </a:t>
            </a:r>
            <a:r>
              <a:rPr lang="en-US" dirty="0"/>
              <a:t>16 placebo controlled trials </a:t>
            </a:r>
            <a:r>
              <a:rPr lang="en-US" dirty="0" smtClean="0"/>
              <a:t>of 113 </a:t>
            </a:r>
            <a:r>
              <a:rPr lang="en-US" dirty="0"/>
              <a:t>800 patients followed over a weighted mean </a:t>
            </a:r>
            <a:r>
              <a:rPr lang="en-US" dirty="0" smtClean="0"/>
              <a:t>follow-up of </a:t>
            </a:r>
            <a:r>
              <a:rPr lang="en-US" dirty="0"/>
              <a:t>4.1 years, 134 people taking </a:t>
            </a:r>
            <a:r>
              <a:rPr lang="en-US" dirty="0" err="1"/>
              <a:t>statins</a:t>
            </a:r>
            <a:r>
              <a:rPr lang="en-US" dirty="0"/>
              <a:t> and 175 people </a:t>
            </a:r>
            <a:r>
              <a:rPr lang="en-US" dirty="0" smtClean="0"/>
              <a:t>taking placebo </a:t>
            </a:r>
            <a:r>
              <a:rPr lang="en-US" dirty="0"/>
              <a:t>developed pancreatitis (relative risk 0.77, 0.62 </a:t>
            </a:r>
            <a:r>
              <a:rPr lang="en-US" dirty="0" smtClean="0"/>
              <a:t>to 0.97</a:t>
            </a:r>
            <a:r>
              <a:rPr lang="en-US" dirty="0"/>
              <a:t>) </a:t>
            </a:r>
            <a:r>
              <a:rPr lang="en-US" b="1" dirty="0"/>
              <a:t>and a number needed to treat of 1175 over five years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dirty="0"/>
              <a:t>When used for primary prevention</a:t>
            </a:r>
            <a:r>
              <a:rPr lang="en-US" dirty="0"/>
              <a:t>, </a:t>
            </a:r>
            <a:r>
              <a:rPr lang="en-US" dirty="0" err="1"/>
              <a:t>statins</a:t>
            </a:r>
            <a:r>
              <a:rPr lang="en-US" dirty="0"/>
              <a:t> are generally</a:t>
            </a:r>
          </a:p>
          <a:p>
            <a:pPr algn="l" rtl="0">
              <a:buNone/>
            </a:pPr>
            <a:r>
              <a:rPr lang="en-US" dirty="0"/>
              <a:t>prescribed to asymptomatic people for a prolonged </a:t>
            </a:r>
            <a:r>
              <a:rPr lang="en-US" dirty="0" smtClean="0"/>
              <a:t>period of </a:t>
            </a:r>
            <a:r>
              <a:rPr lang="en-US" dirty="0"/>
              <a:t>time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b="1" dirty="0" smtClean="0"/>
              <a:t>Therefore</a:t>
            </a:r>
            <a:r>
              <a:rPr lang="en-US" b="1" dirty="0"/>
              <a:t>, the risks must be carefully weighed</a:t>
            </a:r>
          </a:p>
          <a:p>
            <a:pPr algn="l" rtl="0">
              <a:buNone/>
            </a:pPr>
            <a:r>
              <a:rPr lang="en-US" b="1" dirty="0"/>
              <a:t>against the benefits. </a:t>
            </a: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As </a:t>
            </a:r>
            <a:r>
              <a:rPr lang="en-US" dirty="0"/>
              <a:t>well as lipid lowering </a:t>
            </a:r>
            <a:r>
              <a:rPr lang="en-US" dirty="0" err="1" smtClean="0"/>
              <a:t>properties,statins</a:t>
            </a:r>
            <a:r>
              <a:rPr lang="en-US" dirty="0" smtClean="0"/>
              <a:t> </a:t>
            </a:r>
            <a:r>
              <a:rPr lang="en-US" dirty="0"/>
              <a:t>are thought to exert </a:t>
            </a:r>
            <a:r>
              <a:rPr lang="en-US" b="1" dirty="0"/>
              <a:t>additional effects, known </a:t>
            </a:r>
            <a:r>
              <a:rPr lang="en-US" b="1" dirty="0" smtClean="0"/>
              <a:t>as </a:t>
            </a:r>
            <a:r>
              <a:rPr lang="en-US" b="1" dirty="0" err="1" smtClean="0"/>
              <a:t>pleiotropic</a:t>
            </a:r>
            <a:r>
              <a:rPr lang="en-US" b="1" dirty="0" smtClean="0"/>
              <a:t> </a:t>
            </a:r>
            <a:r>
              <a:rPr lang="en-US" b="1" dirty="0"/>
              <a:t>effects</a:t>
            </a:r>
            <a:r>
              <a:rPr lang="en-US" dirty="0"/>
              <a:t>. The </a:t>
            </a:r>
            <a:r>
              <a:rPr lang="en-US" dirty="0" err="1"/>
              <a:t>pleiotropic</a:t>
            </a:r>
            <a:r>
              <a:rPr lang="en-US" dirty="0"/>
              <a:t> benefits of </a:t>
            </a:r>
            <a:r>
              <a:rPr lang="en-US" dirty="0" err="1"/>
              <a:t>statins</a:t>
            </a:r>
            <a:r>
              <a:rPr lang="en-US" dirty="0"/>
              <a:t> </a:t>
            </a:r>
            <a:r>
              <a:rPr lang="en-US" dirty="0" smtClean="0"/>
              <a:t>may be </a:t>
            </a:r>
            <a:r>
              <a:rPr lang="en-US" dirty="0"/>
              <a:t>mediated by a reduction in systemic </a:t>
            </a:r>
            <a:r>
              <a:rPr lang="en-US" dirty="0" smtClean="0"/>
              <a:t>inflammation , endothelial </a:t>
            </a:r>
            <a:r>
              <a:rPr lang="en-US" dirty="0"/>
              <a:t>dysfunction, and platelet hyper-reactivity.</a:t>
            </a:r>
            <a:endParaRPr lang="he-I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Erectile dysfunction</a:t>
            </a:r>
            <a:br>
              <a:rPr lang="en-US" b="1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Several </a:t>
            </a:r>
            <a:r>
              <a:rPr lang="en-US" dirty="0"/>
              <a:t>studies have investigated the association </a:t>
            </a:r>
            <a:r>
              <a:rPr lang="en-US" dirty="0" smtClean="0"/>
              <a:t>between </a:t>
            </a:r>
            <a:r>
              <a:rPr lang="en-US" dirty="0" err="1" smtClean="0"/>
              <a:t>statins</a:t>
            </a:r>
            <a:r>
              <a:rPr lang="en-US" dirty="0" smtClean="0"/>
              <a:t> </a:t>
            </a:r>
            <a:r>
              <a:rPr lang="en-US" dirty="0"/>
              <a:t>and erectile dysfunction, with the hypothesis </a:t>
            </a:r>
            <a:r>
              <a:rPr lang="en-US" dirty="0" smtClean="0"/>
              <a:t>that </a:t>
            </a:r>
            <a:r>
              <a:rPr lang="en-US" dirty="0" err="1" smtClean="0"/>
              <a:t>statins</a:t>
            </a:r>
            <a:r>
              <a:rPr lang="en-US" dirty="0" smtClean="0"/>
              <a:t> </a:t>
            </a:r>
            <a:r>
              <a:rPr lang="en-US" dirty="0"/>
              <a:t>improve erectile function through beneficial effects </a:t>
            </a:r>
            <a:r>
              <a:rPr lang="en-US" dirty="0" smtClean="0"/>
              <a:t>on the </a:t>
            </a:r>
            <a:r>
              <a:rPr lang="en-US" dirty="0"/>
              <a:t>endothelium and increased availability of nitric </a:t>
            </a:r>
            <a:r>
              <a:rPr lang="en-US" dirty="0" smtClean="0"/>
              <a:t>oxide.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/>
              <a:t>In </a:t>
            </a:r>
            <a:r>
              <a:rPr lang="en-US" b="1" dirty="0"/>
              <a:t>animal models, administration of </a:t>
            </a:r>
            <a:r>
              <a:rPr lang="en-US" b="1" dirty="0" err="1"/>
              <a:t>atorvastatin</a:t>
            </a:r>
            <a:r>
              <a:rPr lang="en-US" b="1" dirty="0"/>
              <a:t> is </a:t>
            </a:r>
            <a:r>
              <a:rPr lang="en-US" b="1" dirty="0" smtClean="0"/>
              <a:t>associated with </a:t>
            </a:r>
            <a:r>
              <a:rPr lang="en-US" b="1" dirty="0"/>
              <a:t>improved erection</a:t>
            </a:r>
            <a:r>
              <a:rPr lang="en-US" dirty="0"/>
              <a:t> through modulation of </a:t>
            </a:r>
            <a:r>
              <a:rPr lang="en-US" dirty="0" smtClean="0"/>
              <a:t>penile </a:t>
            </a:r>
            <a:r>
              <a:rPr lang="en-US" dirty="0" err="1" smtClean="0"/>
              <a:t>RhoA</a:t>
            </a:r>
            <a:r>
              <a:rPr lang="en-US" dirty="0" smtClean="0"/>
              <a:t>-Rho </a:t>
            </a:r>
            <a:r>
              <a:rPr lang="en-US" dirty="0" err="1"/>
              <a:t>kinase</a:t>
            </a:r>
            <a:r>
              <a:rPr lang="en-US" dirty="0"/>
              <a:t>, a pathway that is particularly </a:t>
            </a:r>
            <a:r>
              <a:rPr lang="en-US" dirty="0" smtClean="0"/>
              <a:t>important in </a:t>
            </a:r>
            <a:r>
              <a:rPr lang="en-US" dirty="0"/>
              <a:t>patients with diabetes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b="1" dirty="0"/>
              <a:t>There is a concern, however, </a:t>
            </a:r>
            <a:r>
              <a:rPr lang="en-US" b="1" dirty="0" smtClean="0"/>
              <a:t>that </a:t>
            </a:r>
            <a:r>
              <a:rPr lang="en-US" b="1" dirty="0" err="1" smtClean="0"/>
              <a:t>statins</a:t>
            </a:r>
            <a:r>
              <a:rPr lang="en-US" b="1" dirty="0" smtClean="0"/>
              <a:t> </a:t>
            </a:r>
            <a:r>
              <a:rPr lang="en-US" b="1" dirty="0"/>
              <a:t>could theoretically worsen erectile function in </a:t>
            </a:r>
            <a:r>
              <a:rPr lang="en-US" b="1" dirty="0" smtClean="0"/>
              <a:t>some men </a:t>
            </a:r>
            <a:r>
              <a:rPr lang="en-US" b="1" dirty="0"/>
              <a:t>through decreased synthesis of testosterone</a:t>
            </a:r>
            <a:r>
              <a:rPr lang="en-US" dirty="0" smtClean="0"/>
              <a:t>.</a:t>
            </a:r>
            <a:endParaRPr lang="en-US" dirty="0"/>
          </a:p>
          <a:p>
            <a:pPr algn="l" rtl="0">
              <a:buFont typeface="Wingdings" pitchFamily="2" charset="2"/>
              <a:buChar char="§"/>
            </a:pPr>
            <a:r>
              <a:rPr lang="en-US" b="1" dirty="0" smtClean="0"/>
              <a:t>There are no </a:t>
            </a:r>
            <a:r>
              <a:rPr lang="en-US" b="1" dirty="0"/>
              <a:t>definitive conclusion </a:t>
            </a:r>
            <a:r>
              <a:rPr lang="en-US" dirty="0" smtClean="0"/>
              <a:t>about  </a:t>
            </a:r>
            <a:r>
              <a:rPr lang="en-US" dirty="0"/>
              <a:t>the effect of </a:t>
            </a:r>
            <a:r>
              <a:rPr lang="en-US" dirty="0" err="1"/>
              <a:t>statins</a:t>
            </a:r>
            <a:r>
              <a:rPr lang="en-US" dirty="0"/>
              <a:t> for erectile dysfunction </a:t>
            </a:r>
            <a:r>
              <a:rPr lang="en-US" dirty="0" smtClean="0"/>
              <a:t>and further </a:t>
            </a:r>
            <a:r>
              <a:rPr lang="en-US" dirty="0"/>
              <a:t>research is needed.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100" b="1" dirty="0" smtClean="0"/>
              <a:t>Chronic obstructive pulmonary disease (COPD)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Inflammation </a:t>
            </a:r>
            <a:r>
              <a:rPr lang="en-US" sz="2800" dirty="0"/>
              <a:t>is an important component of the </a:t>
            </a:r>
            <a:r>
              <a:rPr lang="en-US" sz="2800" dirty="0" err="1" smtClean="0"/>
              <a:t>pathophysiology</a:t>
            </a:r>
            <a:r>
              <a:rPr lang="en-US" sz="2800" dirty="0" smtClean="0"/>
              <a:t> of </a:t>
            </a:r>
            <a:r>
              <a:rPr lang="en-US" sz="2800" dirty="0"/>
              <a:t>COPD and it is </a:t>
            </a:r>
            <a:r>
              <a:rPr lang="en-US" sz="2800" dirty="0" smtClean="0"/>
              <a:t>hypothesized </a:t>
            </a:r>
            <a:r>
              <a:rPr lang="en-US" sz="2800" dirty="0"/>
              <a:t>that </a:t>
            </a:r>
            <a:r>
              <a:rPr lang="en-US" sz="2800" dirty="0" err="1"/>
              <a:t>statins</a:t>
            </a:r>
            <a:r>
              <a:rPr lang="en-US" sz="2800" dirty="0"/>
              <a:t> </a:t>
            </a:r>
            <a:r>
              <a:rPr lang="en-US" sz="2800" dirty="0" smtClean="0"/>
              <a:t>may improve </a:t>
            </a:r>
            <a:r>
              <a:rPr lang="en-US" sz="2800" dirty="0"/>
              <a:t>outcomes in COPD and resulting secondary </a:t>
            </a:r>
            <a:r>
              <a:rPr lang="en-US" sz="2800" dirty="0" smtClean="0"/>
              <a:t>pulmonary hypertension </a:t>
            </a:r>
            <a:r>
              <a:rPr lang="en-US" sz="2800" dirty="0"/>
              <a:t>through a reduction in </a:t>
            </a:r>
            <a:r>
              <a:rPr lang="en-US" sz="2800" dirty="0" err="1"/>
              <a:t>neutrophil</a:t>
            </a:r>
            <a:r>
              <a:rPr lang="en-US" sz="2800" dirty="0"/>
              <a:t> numbers</a:t>
            </a:r>
            <a:r>
              <a:rPr lang="en-US" sz="2800" dirty="0" smtClean="0"/>
              <a:t>, T </a:t>
            </a:r>
            <a:r>
              <a:rPr lang="en-US" sz="2800" dirty="0"/>
              <a:t>cell activation, and synthesis of </a:t>
            </a:r>
            <a:r>
              <a:rPr lang="en-US" sz="2800" dirty="0" err="1"/>
              <a:t>endothelin</a:t>
            </a:r>
            <a:r>
              <a:rPr lang="en-US" sz="2800" dirty="0"/>
              <a:t> 1</a:t>
            </a:r>
            <a:r>
              <a:rPr lang="en-US" sz="2800" dirty="0" smtClean="0"/>
              <a:t>.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b="1" dirty="0" smtClean="0"/>
              <a:t>           Not enough evidence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Cancer</a:t>
            </a:r>
            <a:br>
              <a:rPr lang="en-US" b="1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Although </a:t>
            </a:r>
            <a:r>
              <a:rPr lang="en-US" dirty="0"/>
              <a:t>individual RCTs have reported an </a:t>
            </a:r>
            <a:r>
              <a:rPr lang="en-US" b="1" dirty="0"/>
              <a:t>excess </a:t>
            </a:r>
            <a:r>
              <a:rPr lang="en-US" b="1" dirty="0" smtClean="0"/>
              <a:t>incidence of </a:t>
            </a:r>
            <a:r>
              <a:rPr lang="en-US" b="1" dirty="0"/>
              <a:t>gastrointestinal cancer and breast cancer with </a:t>
            </a:r>
            <a:r>
              <a:rPr lang="en-US" b="1" dirty="0" err="1"/>
              <a:t>statin</a:t>
            </a:r>
            <a:r>
              <a:rPr lang="en-US" b="1" dirty="0"/>
              <a:t> therapy</a:t>
            </a:r>
            <a:r>
              <a:rPr lang="en-US" dirty="0" smtClean="0"/>
              <a:t>, 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CTT analyzed the risk of cancer in 27 RCTs of </a:t>
            </a:r>
            <a:r>
              <a:rPr lang="en-US" dirty="0" err="1"/>
              <a:t>statins</a:t>
            </a:r>
            <a:r>
              <a:rPr lang="en-US" dirty="0" smtClean="0"/>
              <a:t>.</a:t>
            </a:r>
            <a:endParaRPr lang="en-US" dirty="0"/>
          </a:p>
          <a:p>
            <a:pPr algn="l" rtl="0">
              <a:buFont typeface="Wingdings" pitchFamily="2" charset="2"/>
              <a:buChar char="v"/>
            </a:pPr>
            <a:r>
              <a:rPr lang="en-US" dirty="0"/>
              <a:t>Among 67 258 patients allocated to </a:t>
            </a:r>
            <a:r>
              <a:rPr lang="en-US" dirty="0" err="1"/>
              <a:t>statin</a:t>
            </a:r>
            <a:r>
              <a:rPr lang="en-US" dirty="0"/>
              <a:t> </a:t>
            </a: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and </a:t>
            </a:r>
            <a:r>
              <a:rPr lang="en-US" dirty="0"/>
              <a:t>67 </a:t>
            </a:r>
            <a:r>
              <a:rPr lang="en-US" dirty="0" smtClean="0"/>
              <a:t>279 patients </a:t>
            </a:r>
            <a:r>
              <a:rPr lang="en-US" dirty="0"/>
              <a:t>allocated to placebo for a median of five years, </a:t>
            </a:r>
            <a:r>
              <a:rPr lang="en-US" dirty="0" smtClean="0"/>
              <a:t>the incidence </a:t>
            </a:r>
            <a:r>
              <a:rPr lang="en-US" dirty="0"/>
              <a:t>of any cancer was 1.4% per year in both </a:t>
            </a:r>
            <a:r>
              <a:rPr lang="en-US" dirty="0" smtClean="0"/>
              <a:t>groups (</a:t>
            </a:r>
            <a:r>
              <a:rPr lang="en-US" dirty="0"/>
              <a:t>relative risk 1.00, 0.96 to 1.05</a:t>
            </a:r>
            <a:r>
              <a:rPr lang="en-US" dirty="0" smtClean="0"/>
              <a:t>).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Cancer mortality was 0.5</a:t>
            </a:r>
            <a:r>
              <a:rPr lang="en-US" dirty="0" smtClean="0"/>
              <a:t>% in </a:t>
            </a:r>
            <a:r>
              <a:rPr lang="en-US" dirty="0"/>
              <a:t>both groups and no effect was seen </a:t>
            </a:r>
            <a:r>
              <a:rPr lang="en-US" dirty="0" smtClean="0"/>
              <a:t> at </a:t>
            </a:r>
            <a:r>
              <a:rPr lang="en-US" dirty="0"/>
              <a:t>higher doses </a:t>
            </a:r>
            <a:r>
              <a:rPr lang="en-US" dirty="0" smtClean="0"/>
              <a:t>of </a:t>
            </a:r>
            <a:r>
              <a:rPr lang="en-US" dirty="0" err="1" smtClean="0"/>
              <a:t>statins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There was also no difference between the groups </a:t>
            </a:r>
            <a:r>
              <a:rPr lang="en-US" dirty="0" smtClean="0"/>
              <a:t>at 23 </a:t>
            </a:r>
            <a:r>
              <a:rPr lang="en-US" dirty="0"/>
              <a:t>individual sites or when cancer was considered in total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b="1" dirty="0" smtClean="0"/>
              <a:t> These </a:t>
            </a:r>
            <a:r>
              <a:rPr lang="en-US" b="1" dirty="0"/>
              <a:t>data from a large, individual patient </a:t>
            </a:r>
            <a:r>
              <a:rPr lang="en-US" b="1" dirty="0" smtClean="0"/>
              <a:t>meta-analysis of </a:t>
            </a:r>
            <a:r>
              <a:rPr lang="en-US" b="1" dirty="0"/>
              <a:t>randomized trials suggests that </a:t>
            </a:r>
            <a:r>
              <a:rPr lang="en-US" b="1" dirty="0" err="1"/>
              <a:t>statins</a:t>
            </a:r>
            <a:r>
              <a:rPr lang="en-US" b="1" dirty="0"/>
              <a:t> do not cause </a:t>
            </a:r>
            <a:r>
              <a:rPr lang="en-US" b="1" dirty="0" smtClean="0"/>
              <a:t>an excess </a:t>
            </a:r>
            <a:r>
              <a:rPr lang="en-US" b="1" dirty="0"/>
              <a:t>risk of cancer.</a:t>
            </a:r>
            <a:endParaRPr lang="he-I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Fatigue</a:t>
            </a:r>
            <a:br>
              <a:rPr lang="en-US" b="1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JUPITER </a:t>
            </a:r>
            <a:r>
              <a:rPr lang="en-US" dirty="0"/>
              <a:t>is currently the largest RCT to have assessed the</a:t>
            </a:r>
          </a:p>
          <a:p>
            <a:pPr algn="l" rtl="0">
              <a:buNone/>
            </a:pPr>
            <a:r>
              <a:rPr lang="en-US" dirty="0" smtClean="0"/>
              <a:t>      effect </a:t>
            </a:r>
            <a:r>
              <a:rPr lang="en-US" dirty="0"/>
              <a:t>of </a:t>
            </a:r>
            <a:r>
              <a:rPr lang="en-US" dirty="0" err="1"/>
              <a:t>statins</a:t>
            </a:r>
            <a:r>
              <a:rPr lang="en-US" dirty="0"/>
              <a:t> on fatigue (n=17 802). </a:t>
            </a: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rate of fatigue </a:t>
            </a:r>
            <a:r>
              <a:rPr lang="en-US" dirty="0" smtClean="0"/>
              <a:t>was nearly </a:t>
            </a:r>
            <a:r>
              <a:rPr lang="en-US" dirty="0"/>
              <a:t>identical in patients </a:t>
            </a:r>
            <a:r>
              <a:rPr lang="en-US" dirty="0" smtClean="0"/>
              <a:t>treated </a:t>
            </a:r>
          </a:p>
          <a:p>
            <a:pPr algn="l" rtl="0">
              <a:buNone/>
            </a:pPr>
            <a:r>
              <a:rPr lang="en-US" dirty="0" smtClean="0"/>
              <a:t>      </a:t>
            </a:r>
            <a:r>
              <a:rPr lang="en-US" dirty="0"/>
              <a:t>with placebo or </a:t>
            </a:r>
            <a:r>
              <a:rPr lang="en-US" dirty="0" err="1" smtClean="0"/>
              <a:t>rosuvastatin</a:t>
            </a:r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1.7/100 </a:t>
            </a:r>
            <a:r>
              <a:rPr lang="en-US" dirty="0"/>
              <a:t>person years for </a:t>
            </a:r>
            <a:r>
              <a:rPr lang="en-US" dirty="0" smtClean="0"/>
              <a:t>placebo</a:t>
            </a:r>
          </a:p>
          <a:p>
            <a:pPr algn="l" rtl="0">
              <a:buNone/>
            </a:pPr>
            <a:r>
              <a:rPr lang="en-US" dirty="0" smtClean="0"/>
              <a:t>      </a:t>
            </a:r>
            <a:r>
              <a:rPr lang="en-US" dirty="0"/>
              <a:t>v 1.8/100 person </a:t>
            </a:r>
            <a:r>
              <a:rPr lang="en-US" dirty="0" smtClean="0"/>
              <a:t>years  for </a:t>
            </a:r>
            <a:r>
              <a:rPr lang="en-US" dirty="0"/>
              <a:t>patients with on-treatment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Font typeface="Wingdings" pitchFamily="2" charset="2"/>
              <a:buChar char="v"/>
            </a:pPr>
            <a:r>
              <a:rPr lang="en-US" dirty="0"/>
              <a:t>Similarly, the Oxford Cholesterol Study Group found no</a:t>
            </a:r>
          </a:p>
          <a:p>
            <a:pPr algn="l" rtl="0">
              <a:buNone/>
            </a:pPr>
            <a:r>
              <a:rPr lang="en-US" dirty="0" smtClean="0"/>
              <a:t>      significant </a:t>
            </a:r>
            <a:r>
              <a:rPr lang="en-US" dirty="0"/>
              <a:t>difference in the report of fatigue in a 152 week</a:t>
            </a:r>
          </a:p>
          <a:p>
            <a:pPr algn="l" rtl="0">
              <a:buNone/>
            </a:pPr>
            <a:r>
              <a:rPr lang="en-US" dirty="0" smtClean="0"/>
              <a:t>      RCT </a:t>
            </a:r>
            <a:r>
              <a:rPr lang="en-US" dirty="0"/>
              <a:t>of 621 participants allocated to </a:t>
            </a:r>
            <a:r>
              <a:rPr lang="en-US" dirty="0" err="1"/>
              <a:t>simvastatin</a:t>
            </a:r>
            <a:r>
              <a:rPr lang="en-US" dirty="0"/>
              <a:t> 20-40 mg</a:t>
            </a:r>
          </a:p>
          <a:p>
            <a:pPr algn="l" rtl="0">
              <a:buNone/>
            </a:pPr>
            <a:r>
              <a:rPr lang="en-US" dirty="0" smtClean="0"/>
              <a:t>      daily </a:t>
            </a:r>
            <a:r>
              <a:rPr lang="en-US" dirty="0"/>
              <a:t>versus placebo</a:t>
            </a:r>
            <a:r>
              <a:rPr lang="en-US" dirty="0" smtClean="0"/>
              <a:t>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Balance of benefits and harms</a:t>
            </a:r>
            <a:br>
              <a:rPr lang="en-US" b="1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dirty="0" smtClean="0"/>
              <a:t>Recent </a:t>
            </a:r>
            <a:r>
              <a:rPr lang="en-US" dirty="0"/>
              <a:t>US cholesterol treatment guidelines may increase </a:t>
            </a:r>
            <a:r>
              <a:rPr lang="en-US" dirty="0" smtClean="0"/>
              <a:t>the number </a:t>
            </a:r>
            <a:r>
              <a:rPr lang="en-US" dirty="0"/>
              <a:t>of adults eligible for </a:t>
            </a:r>
            <a:r>
              <a:rPr lang="en-US" dirty="0" err="1"/>
              <a:t>statin</a:t>
            </a:r>
            <a:r>
              <a:rPr lang="en-US" dirty="0"/>
              <a:t> treatment by as many </a:t>
            </a:r>
            <a:r>
              <a:rPr lang="en-US" dirty="0" smtClean="0"/>
              <a:t>as 13 </a:t>
            </a:r>
            <a:r>
              <a:rPr lang="en-US" dirty="0"/>
              <a:t>million</a:t>
            </a:r>
            <a:r>
              <a:rPr lang="en-US" dirty="0" smtClean="0"/>
              <a:t>.</a:t>
            </a:r>
            <a:endParaRPr lang="en-US" dirty="0"/>
          </a:p>
          <a:p>
            <a:pPr algn="l" rtl="0">
              <a:buFont typeface="Wingdings" pitchFamily="2" charset="2"/>
              <a:buChar char="§"/>
            </a:pPr>
            <a:r>
              <a:rPr lang="en-US" dirty="0"/>
              <a:t>The new guidelines are based on data from multiple large</a:t>
            </a:r>
          </a:p>
          <a:p>
            <a:pPr algn="l" rtl="0">
              <a:buNone/>
            </a:pPr>
            <a:r>
              <a:rPr lang="en-US" b="1" dirty="0" smtClean="0"/>
              <a:t>      RCTs </a:t>
            </a:r>
            <a:r>
              <a:rPr lang="en-US" b="1" dirty="0"/>
              <a:t>and meta-analyses that show significant and consistent</a:t>
            </a:r>
          </a:p>
          <a:p>
            <a:pPr algn="l" rtl="0">
              <a:buNone/>
            </a:pPr>
            <a:r>
              <a:rPr lang="en-US" b="1" dirty="0" smtClean="0"/>
              <a:t>      reductions </a:t>
            </a:r>
            <a:r>
              <a:rPr lang="en-US" b="1" dirty="0"/>
              <a:t>in cardiovascular events and all cause mortality</a:t>
            </a:r>
          </a:p>
          <a:p>
            <a:pPr algn="l" rtl="0">
              <a:buNone/>
            </a:pPr>
            <a:r>
              <a:rPr lang="en-US" b="1" dirty="0" smtClean="0"/>
              <a:t>      with </a:t>
            </a:r>
            <a:r>
              <a:rPr lang="en-US" b="1" dirty="0" err="1"/>
              <a:t>statin</a:t>
            </a:r>
            <a:r>
              <a:rPr lang="en-US" b="1" dirty="0"/>
              <a:t> use in nearly all populations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CTT  meta-analysis </a:t>
            </a:r>
            <a:r>
              <a:rPr lang="en-US" dirty="0"/>
              <a:t>of 22 trials and 134 537 patients, all </a:t>
            </a:r>
            <a:r>
              <a:rPr lang="en-US" b="1" dirty="0" smtClean="0"/>
              <a:t>patients allocated </a:t>
            </a:r>
            <a:r>
              <a:rPr lang="en-US" b="1" dirty="0"/>
              <a:t>to </a:t>
            </a:r>
            <a:r>
              <a:rPr lang="en-US" b="1" dirty="0" err="1"/>
              <a:t>statins</a:t>
            </a:r>
            <a:r>
              <a:rPr lang="en-US" b="1" dirty="0"/>
              <a:t> </a:t>
            </a:r>
            <a:r>
              <a:rPr lang="en-US" b="1" dirty="0" smtClean="0"/>
              <a:t>-experienced </a:t>
            </a:r>
            <a:r>
              <a:rPr lang="en-US" b="1" dirty="0"/>
              <a:t>a 21% relative risk </a:t>
            </a:r>
            <a:r>
              <a:rPr lang="en-US" b="1" dirty="0" smtClean="0"/>
              <a:t>reduction per </a:t>
            </a:r>
            <a:r>
              <a:rPr lang="en-US" b="1" dirty="0"/>
              <a:t>1.0 </a:t>
            </a:r>
            <a:r>
              <a:rPr lang="en-US" b="1" dirty="0" err="1"/>
              <a:t>mmol</a:t>
            </a:r>
            <a:r>
              <a:rPr lang="en-US" b="1" dirty="0"/>
              <a:t>/L of LDL-C lowering, regardless of </a:t>
            </a:r>
            <a:r>
              <a:rPr lang="en-US" b="1" dirty="0" smtClean="0"/>
              <a:t>baseline   LDL-C </a:t>
            </a:r>
            <a:r>
              <a:rPr lang="en-US" b="1" dirty="0"/>
              <a:t>and at all levels of cardiovascular risk</a:t>
            </a:r>
            <a:r>
              <a:rPr lang="en-US" b="1" dirty="0" smtClean="0"/>
              <a:t>.</a:t>
            </a:r>
          </a:p>
          <a:p>
            <a:pPr algn="l" rtl="0">
              <a:buFont typeface="Wingdings" pitchFamily="2" charset="2"/>
              <a:buChar char="§"/>
            </a:pPr>
            <a:endParaRPr lang="en-US" b="1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On the basis </a:t>
            </a:r>
            <a:r>
              <a:rPr lang="en-US" dirty="0" smtClean="0"/>
              <a:t>of those </a:t>
            </a:r>
            <a:r>
              <a:rPr lang="en-US" dirty="0"/>
              <a:t>data and our review of the non-cardiovascular effects </a:t>
            </a:r>
            <a:r>
              <a:rPr lang="en-US" dirty="0" smtClean="0"/>
              <a:t>of </a:t>
            </a:r>
            <a:r>
              <a:rPr lang="en-US" dirty="0" err="1" smtClean="0"/>
              <a:t>statins</a:t>
            </a:r>
            <a:r>
              <a:rPr lang="en-US" dirty="0"/>
              <a:t>, for most patients</a:t>
            </a:r>
            <a:r>
              <a:rPr lang="en-US" b="1" dirty="0"/>
              <a:t>, the benefits of </a:t>
            </a:r>
            <a:r>
              <a:rPr lang="en-US" b="1" dirty="0" err="1"/>
              <a:t>statins</a:t>
            </a:r>
            <a:r>
              <a:rPr lang="en-US" b="1" dirty="0"/>
              <a:t> far </a:t>
            </a:r>
            <a:r>
              <a:rPr lang="en-US" b="1" dirty="0" smtClean="0"/>
              <a:t>outweigh the </a:t>
            </a:r>
            <a:r>
              <a:rPr lang="en-US" b="1" dirty="0"/>
              <a:t>harms.</a:t>
            </a:r>
            <a:endParaRPr lang="he-I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 rtl="0" fontAlgn="t">
              <a:buNone/>
            </a:pPr>
            <a:r>
              <a:rPr lang="en-US" b="1" dirty="0" smtClean="0"/>
              <a:t>Medical Definition of </a:t>
            </a:r>
            <a:r>
              <a:rPr lang="en-US" b="1" i="1" dirty="0" smtClean="0"/>
              <a:t>PLEIOTROPIC 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endParaRPr lang="en-US" b="1" dirty="0" smtClean="0"/>
          </a:p>
          <a:p>
            <a:pPr algn="l" rtl="0" fontAlgn="t">
              <a:buNone/>
            </a:pPr>
            <a:r>
              <a:rPr lang="en-US" dirty="0" smtClean="0"/>
              <a:t>   producing more than one effect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9" y="0"/>
            <a:ext cx="6768752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b="1" dirty="0"/>
              <a:t>Conversely, </a:t>
            </a:r>
            <a:r>
              <a:rPr lang="en-US" b="1" dirty="0" err="1"/>
              <a:t>statins</a:t>
            </a:r>
            <a:r>
              <a:rPr lang="en-US" b="1" dirty="0"/>
              <a:t> could have harmful effects through</a:t>
            </a:r>
          </a:p>
          <a:p>
            <a:pPr algn="l" rtl="0">
              <a:buNone/>
            </a:pPr>
            <a:r>
              <a:rPr lang="en-US" b="1" dirty="0"/>
              <a:t>excessive cholesterol lowering or through other mechanisms</a:t>
            </a:r>
            <a:r>
              <a:rPr lang="en-US" b="1" dirty="0" smtClean="0"/>
              <a:t>.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/>
              <a:t>Although </a:t>
            </a:r>
            <a:r>
              <a:rPr lang="en-US" dirty="0" err="1"/>
              <a:t>statins</a:t>
            </a:r>
            <a:r>
              <a:rPr lang="en-US" dirty="0"/>
              <a:t> are well tolerated by most patients, there are</a:t>
            </a:r>
          </a:p>
          <a:p>
            <a:pPr algn="l" rtl="0">
              <a:buNone/>
            </a:pPr>
            <a:r>
              <a:rPr lang="en-US" dirty="0"/>
              <a:t>widespread concerns about the potential harms associated</a:t>
            </a:r>
          </a:p>
          <a:p>
            <a:pPr algn="l" rtl="0">
              <a:buNone/>
            </a:pPr>
            <a:r>
              <a:rPr lang="en-US" dirty="0"/>
              <a:t>with their use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b="1" dirty="0"/>
              <a:t>Non-cardiovascular harms associated </a:t>
            </a:r>
            <a:r>
              <a:rPr lang="en-US" b="1" dirty="0" smtClean="0"/>
              <a:t>with</a:t>
            </a:r>
          </a:p>
          <a:p>
            <a:pPr algn="l" rtl="0">
              <a:buNone/>
            </a:pPr>
            <a:r>
              <a:rPr lang="en-US" b="1" dirty="0" smtClean="0"/>
              <a:t>      </a:t>
            </a:r>
            <a:r>
              <a:rPr lang="en-US" b="1" dirty="0" err="1" smtClean="0"/>
              <a:t>statins</a:t>
            </a:r>
            <a:r>
              <a:rPr lang="en-US" b="1" dirty="0" smtClean="0"/>
              <a:t> </a:t>
            </a:r>
            <a:r>
              <a:rPr lang="en-US" b="1" dirty="0"/>
              <a:t>in clinical trials include </a:t>
            </a:r>
            <a:r>
              <a:rPr lang="en-US" b="1" dirty="0" err="1"/>
              <a:t>myopathy</a:t>
            </a:r>
            <a:r>
              <a:rPr lang="en-US" b="1" dirty="0"/>
              <a:t> and diabetes</a:t>
            </a:r>
            <a:r>
              <a:rPr lang="en-US" b="1" dirty="0" smtClean="0"/>
              <a:t>,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b="1" dirty="0" smtClean="0"/>
              <a:t>and non-cardiovascular </a:t>
            </a:r>
            <a:r>
              <a:rPr lang="en-US" b="1" dirty="0"/>
              <a:t>benefits include reduced incidence of</a:t>
            </a:r>
          </a:p>
          <a:p>
            <a:pPr algn="l" rtl="0">
              <a:buNone/>
            </a:pPr>
            <a:r>
              <a:rPr lang="en-US" b="1" dirty="0" smtClean="0"/>
              <a:t>     contrast </a:t>
            </a:r>
            <a:r>
              <a:rPr lang="en-US" b="1" dirty="0"/>
              <a:t>nephropathy and pancreatitis</a:t>
            </a:r>
            <a:r>
              <a:rPr lang="en-US" b="1" dirty="0" smtClean="0"/>
              <a:t>.</a:t>
            </a:r>
          </a:p>
          <a:p>
            <a:pPr algn="l" rtl="0">
              <a:buNone/>
            </a:pPr>
            <a:r>
              <a:rPr lang="en-US" b="1" dirty="0" smtClean="0"/>
              <a:t> </a:t>
            </a:r>
            <a:endParaRPr lang="he-IL" dirty="0"/>
          </a:p>
        </p:txBody>
      </p:sp>
      <p:pic>
        <p:nvPicPr>
          <p:cNvPr id="4" name="תמונה 3" descr="https://encrypted-tbn3.gstatic.com/images?q=tbn:ANd9GcSIJXbAN4BDdoEGfb97UQlMsoy4WQdKFK0xLJutwTu2CpmuMocfvKdVS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04664"/>
            <a:ext cx="8763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dirty="0" err="1"/>
              <a:t>Myalgias</a:t>
            </a:r>
            <a:r>
              <a:rPr lang="en-US" dirty="0"/>
              <a:t> without a documented increase in </a:t>
            </a:r>
            <a:r>
              <a:rPr lang="en-US" dirty="0" err="1" smtClean="0"/>
              <a:t>creatine</a:t>
            </a:r>
            <a:r>
              <a:rPr lang="en-US" dirty="0" smtClean="0"/>
              <a:t> </a:t>
            </a:r>
            <a:r>
              <a:rPr lang="en-US" dirty="0" err="1" smtClean="0"/>
              <a:t>kinase</a:t>
            </a:r>
            <a:r>
              <a:rPr lang="en-US" dirty="0" smtClean="0"/>
              <a:t> </a:t>
            </a:r>
            <a:r>
              <a:rPr lang="en-US" dirty="0"/>
              <a:t>were reported in 21 studies </a:t>
            </a:r>
            <a:r>
              <a:rPr lang="en-US" dirty="0" smtClean="0"/>
              <a:t>of</a:t>
            </a:r>
          </a:p>
          <a:p>
            <a:pPr algn="l" rtl="0">
              <a:buNone/>
            </a:pPr>
            <a:r>
              <a:rPr lang="en-US" dirty="0" smtClean="0"/>
              <a:t>    </a:t>
            </a:r>
            <a:r>
              <a:rPr lang="en-US" dirty="0"/>
              <a:t>48 138 patients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The relative </a:t>
            </a:r>
            <a:r>
              <a:rPr lang="en-US" dirty="0"/>
              <a:t>risk of </a:t>
            </a:r>
            <a:r>
              <a:rPr lang="en-US" dirty="0" err="1"/>
              <a:t>myalgias</a:t>
            </a:r>
            <a:r>
              <a:rPr lang="en-US" dirty="0"/>
              <a:t> with </a:t>
            </a:r>
            <a:r>
              <a:rPr lang="en-US" dirty="0" err="1"/>
              <a:t>statins</a:t>
            </a:r>
            <a:r>
              <a:rPr lang="en-US" dirty="0"/>
              <a:t> compared with </a:t>
            </a:r>
            <a:r>
              <a:rPr lang="en-US" dirty="0" smtClean="0"/>
              <a:t>placebo was </a:t>
            </a:r>
            <a:r>
              <a:rPr lang="en-US" dirty="0"/>
              <a:t>0.99 (0.96 to 1.03</a:t>
            </a:r>
            <a:r>
              <a:rPr lang="en-US" dirty="0" smtClean="0"/>
              <a:t>).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/>
              <a:t>When examined individually, </a:t>
            </a:r>
            <a:r>
              <a:rPr lang="en-US" dirty="0" smtClean="0"/>
              <a:t>only </a:t>
            </a:r>
            <a:r>
              <a:rPr lang="en-US" dirty="0" err="1" smtClean="0"/>
              <a:t>atorvastatin</a:t>
            </a:r>
            <a:r>
              <a:rPr lang="en-US" dirty="0" smtClean="0"/>
              <a:t> </a:t>
            </a:r>
            <a:r>
              <a:rPr lang="en-US" dirty="0"/>
              <a:t>was associated with a greater incidence of </a:t>
            </a:r>
            <a:r>
              <a:rPr lang="en-US" dirty="0" err="1" smtClean="0"/>
              <a:t>myalgias</a:t>
            </a:r>
            <a:r>
              <a:rPr lang="en-US" dirty="0" smtClean="0"/>
              <a:t> when </a:t>
            </a:r>
            <a:r>
              <a:rPr lang="en-US" dirty="0"/>
              <a:t>compared with placebo (5.1% </a:t>
            </a:r>
            <a:r>
              <a:rPr lang="en-US" i="1" dirty="0"/>
              <a:t>v 1.6%; </a:t>
            </a:r>
            <a:r>
              <a:rPr lang="en-US" i="1" dirty="0" smtClean="0"/>
              <a:t>relative </a:t>
            </a:r>
            <a:r>
              <a:rPr lang="en-US" dirty="0" smtClean="0"/>
              <a:t>difference </a:t>
            </a:r>
            <a:r>
              <a:rPr lang="en-US" dirty="0"/>
              <a:t>per 1000 patients 31.9, 2.1 to 61.6; P=0.04).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dirty="0" err="1" smtClean="0"/>
              <a:t>cerivastatin</a:t>
            </a:r>
            <a:r>
              <a:rPr lang="en-US" dirty="0" smtClean="0"/>
              <a:t> </a:t>
            </a:r>
            <a:r>
              <a:rPr lang="en-US" dirty="0"/>
              <a:t>was </a:t>
            </a:r>
            <a:r>
              <a:rPr lang="en-US" dirty="0" smtClean="0"/>
              <a:t>analyzed separately </a:t>
            </a:r>
            <a:r>
              <a:rPr lang="en-US" dirty="0"/>
              <a:t>(four trials, N=total 2282; 1898 randomized </a:t>
            </a:r>
            <a:r>
              <a:rPr lang="en-US" dirty="0" smtClean="0"/>
              <a:t>to </a:t>
            </a:r>
            <a:r>
              <a:rPr lang="en-US" dirty="0" err="1" smtClean="0"/>
              <a:t>cerivastatin</a:t>
            </a:r>
            <a:r>
              <a:rPr lang="en-US" dirty="0"/>
              <a:t>, 384 randomized to placebo). 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Treatment with </a:t>
            </a:r>
            <a:r>
              <a:rPr lang="en-US" dirty="0" err="1" smtClean="0"/>
              <a:t>cerivastatin</a:t>
            </a:r>
            <a:r>
              <a:rPr lang="en-US" dirty="0" smtClean="0"/>
              <a:t> </a:t>
            </a:r>
            <a:r>
              <a:rPr lang="en-US" dirty="0"/>
              <a:t>compared with placebo resulted in a </a:t>
            </a:r>
            <a:r>
              <a:rPr lang="en-US" dirty="0" smtClean="0"/>
              <a:t>12-foldincreased </a:t>
            </a:r>
            <a:r>
              <a:rPr lang="en-US" dirty="0"/>
              <a:t>risk of </a:t>
            </a:r>
            <a:r>
              <a:rPr lang="en-US" dirty="0" err="1" smtClean="0"/>
              <a:t>rhabdomyolysis</a:t>
            </a:r>
            <a:endParaRPr lang="en-US" dirty="0" smtClean="0"/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(risk difference 12.4, </a:t>
            </a:r>
            <a:r>
              <a:rPr lang="en-US" dirty="0" smtClean="0"/>
              <a:t>5.4 to </a:t>
            </a:r>
            <a:r>
              <a:rPr lang="en-US" dirty="0"/>
              <a:t>19.3; P&lt;0.001</a:t>
            </a:r>
            <a:r>
              <a:rPr lang="en-US" dirty="0" smtClean="0"/>
              <a:t>).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err="1"/>
              <a:t>Cerivastatin</a:t>
            </a:r>
            <a:r>
              <a:rPr lang="en-US" b="1" dirty="0"/>
              <a:t> was withdrawn from </a:t>
            </a:r>
            <a:r>
              <a:rPr lang="en-US" b="1" dirty="0" smtClean="0"/>
              <a:t>the market </a:t>
            </a:r>
            <a:r>
              <a:rPr lang="en-US" b="1" dirty="0"/>
              <a:t>in 2001 because of the observed increase in </a:t>
            </a:r>
            <a:r>
              <a:rPr lang="en-US" b="1" dirty="0" err="1"/>
              <a:t>rhabdomyolysis</a:t>
            </a:r>
            <a:r>
              <a:rPr lang="en-US" b="1" dirty="0"/>
              <a:t>.</a:t>
            </a:r>
            <a:endParaRPr lang="he-IL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3fd1f8e8-d4eb-4fa9-9edf-90e13be718c2">5RW434VQ3H3S-1676-416</_dlc_DocId>
    <_dlc_DocIdUrl xmlns="3fd1f8e8-d4eb-4fa9-9edf-90e13be718c2">
      <Url>https://in.bgu.ac.il/en/fohs/communityhealth/Family/_layouts/DocIdRedir.aspx?ID=5RW434VQ3H3S-1676-416</Url>
      <Description>5RW434VQ3H3S-1676-416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20CD1E41E780448208F8808979BD79" ma:contentTypeVersion="1" ma:contentTypeDescription="Create a new document." ma:contentTypeScope="" ma:versionID="ad130ab8db62f4f9709cb38e704301fb">
  <xsd:schema xmlns:xsd="http://www.w3.org/2001/XMLSchema" xmlns:xs="http://www.w3.org/2001/XMLSchema" xmlns:p="http://schemas.microsoft.com/office/2006/metadata/properties" xmlns:ns1="http://schemas.microsoft.com/sharepoint/v3" xmlns:ns2="3fd1f8e8-d4eb-4fa9-9edf-90e13be718c2" targetNamespace="http://schemas.microsoft.com/office/2006/metadata/properties" ma:root="true" ma:fieldsID="47750e731ab311b4de22089ee675c24a" ns1:_="" ns2:_="">
    <xsd:import namespace="http://schemas.microsoft.com/sharepoint/v3"/>
    <xsd:import namespace="3fd1f8e8-d4eb-4fa9-9edf-90e13be718c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1f8e8-d4eb-4fa9-9edf-90e13be718c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0963B7-3C14-4E31-93BE-08C4B9C86A77}"/>
</file>

<file path=customXml/itemProps2.xml><?xml version="1.0" encoding="utf-8"?>
<ds:datastoreItem xmlns:ds="http://schemas.openxmlformats.org/officeDocument/2006/customXml" ds:itemID="{7193E857-8C50-49C7-B4E4-BA91388685A0}"/>
</file>

<file path=customXml/itemProps3.xml><?xml version="1.0" encoding="utf-8"?>
<ds:datastoreItem xmlns:ds="http://schemas.openxmlformats.org/officeDocument/2006/customXml" ds:itemID="{61E38E2B-C2B6-46C4-81C4-30294E25E907}"/>
</file>

<file path=customXml/itemProps4.xml><?xml version="1.0" encoding="utf-8"?>
<ds:datastoreItem xmlns:ds="http://schemas.openxmlformats.org/officeDocument/2006/customXml" ds:itemID="{3477288C-5082-4C90-85FD-FE8BE9C592AC}"/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3140</Words>
  <Application>Microsoft Office PowerPoint</Application>
  <PresentationFormat>On-screen Show (4:3)</PresentationFormat>
  <Paragraphs>291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ערכת נושא Office</vt:lpstr>
      <vt:lpstr>Non-cardiovascular effects associated with statins Chintan S Desai, Seth S Martin, Roger S Blumenthal STATE OF THE ART REVIEW</vt:lpstr>
      <vt:lpstr>Introduction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Interacting drug or food </vt:lpstr>
      <vt:lpstr>PowerPoint Presentation</vt:lpstr>
      <vt:lpstr>PowerPoint Presentation</vt:lpstr>
      <vt:lpstr>Re-challenge </vt:lpstr>
      <vt:lpstr>PowerPoint Presentation</vt:lpstr>
      <vt:lpstr>Diabetes </vt:lpstr>
      <vt:lpstr>PowerPoint Presentation</vt:lpstr>
      <vt:lpstr>PowerPoint Presentation</vt:lpstr>
      <vt:lpstr>PowerPoint Presentation</vt:lpstr>
      <vt:lpstr>מי הוא החולה בסיכון מוגבר לפתח סוכרת תחת טיפול בסטטינים ?</vt:lpstr>
      <vt:lpstr>PowerPoint Presentation</vt:lpstr>
      <vt:lpstr>Liver</vt:lpstr>
      <vt:lpstr>PowerPoint Presentation</vt:lpstr>
      <vt:lpstr>Cataracts</vt:lpstr>
      <vt:lpstr>RCT vs OBSERVATIONAL STUDIES</vt:lpstr>
      <vt:lpstr>Dementia and cognition </vt:lpstr>
      <vt:lpstr>PowerPoint Presentation</vt:lpstr>
      <vt:lpstr>PowerPoint Presentation</vt:lpstr>
      <vt:lpstr>RCTs have generally reported null effects on dementia and cognition. </vt:lpstr>
      <vt:lpstr>יש !!!!!!!</vt:lpstr>
      <vt:lpstr>Venous thromboembolism </vt:lpstr>
      <vt:lpstr>  Kidney . Contrast induced nephropathy    </vt:lpstr>
      <vt:lpstr>PowerPoint Presentation</vt:lpstr>
      <vt:lpstr>PowerPoint Presentation</vt:lpstr>
      <vt:lpstr>PowerPoint Presentation</vt:lpstr>
      <vt:lpstr>Pancreatitis </vt:lpstr>
      <vt:lpstr>Erectile dysfunction </vt:lpstr>
      <vt:lpstr>Chronic obstructive pulmonary disease (COPD) </vt:lpstr>
      <vt:lpstr>Cancer </vt:lpstr>
      <vt:lpstr>Fatigue </vt:lpstr>
      <vt:lpstr>Balance of benefits and harms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Non-cardiovascular effects associated with statins Chintan S Desai, Seth S Martin, Roger S Blumenthal STATE OF THE ART REVIEW</dc:title>
  <dc:creator>1234</dc:creator>
  <cp:lastModifiedBy>Lital Inghel</cp:lastModifiedBy>
  <cp:revision>45</cp:revision>
  <dcterms:created xsi:type="dcterms:W3CDTF">2014-07-26T03:10:26Z</dcterms:created>
  <dcterms:modified xsi:type="dcterms:W3CDTF">2014-12-14T06:33:42Z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0x010100EF20CD1E41E780448208F8808979BD79</vt:lpwstr>
  </property>
  <property fmtid="{D5CDD505-2E9C-101B-9397-08002B2CF9AE}" pid="3" name="_dlc_DocIdItemGuid">
    <vt:lpwstr>5019fc58-043a-48c4-a34e-9b7db682ee47</vt:lpwstr>
  </property>
</Properties>
</file>