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57" r:id="rId5"/>
    <p:sldId id="263" r:id="rId6"/>
    <p:sldId id="261"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9" d="100"/>
          <a:sy n="69" d="100"/>
        </p:scale>
        <p:origin x="56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B6974-B9B0-E978-C311-6C40048186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16FF0D-81A1-4134-64ED-CFD1F53D2B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C5715F-7CEA-2933-9257-312F52985032}"/>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CCA35175-9533-626C-7B4E-01CE2228C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15327-A726-6F67-93FA-33915DCAB700}"/>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305285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0AD75-BE3F-A363-5F86-C2BF12455D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857286-4983-4FEB-CA60-C8BA335C2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585FE-C2B2-9AAC-730A-53B78179D18F}"/>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30E2E14D-9511-4402-8908-4C6A993F5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127F9-F00F-B08B-5D7B-64747395ADB9}"/>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341476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C2D8F0-0752-E73B-527A-DF95774741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52E034-FD80-4897-ECC2-6308C63728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2B1CB6-3C67-A579-AA99-BA3C9B3901BC}"/>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72B9EEB0-62DF-DD31-A2B3-EAD148A1F3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A2B63-DB7E-D8DB-4097-4D61BDB7D207}"/>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1353759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CA87-A939-7E49-A170-7FA0A7EDD3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9581E-630E-E210-7996-C09A9350AD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77F05-D66C-FA79-CE00-54F742B1A24B}"/>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5053BD46-DF61-C29D-1A8A-179537C9D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26C4D-8AA7-4CAA-6D91-CA7398ED47E2}"/>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140441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DD85-84D5-D4EA-C334-0622CB1BAE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B5EB97-BA14-C395-C483-F3B7628C39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F1DF58-2A0A-4867-8B34-C0CB3BAD886F}"/>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719C307E-FF8C-C98B-9F65-D64F06C60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0D163-91A9-FA2B-D124-3943953D66A3}"/>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184912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77CA-76B7-2E98-BB55-3DDB076B93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D220FE-2F93-50EF-4B83-A2246E30B3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039911-E6C4-C5C3-C4D7-5DC7355F26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449726-EC36-CE0F-7AE0-60916B28BC35}"/>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6" name="Footer Placeholder 5">
            <a:extLst>
              <a:ext uri="{FF2B5EF4-FFF2-40B4-BE49-F238E27FC236}">
                <a16:creationId xmlns:a16="http://schemas.microsoft.com/office/drawing/2014/main" id="{405AB0A7-CBBE-E401-3D3E-932238466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58ED4F-F64D-A756-9E11-766747711189}"/>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168150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07574-B849-3137-2B09-92F3820CBB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96654F-6A95-B22D-6D81-6824EDAA0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5BFD21-B182-1BA1-A990-32E10BD86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B936E1-80FE-F262-8068-46FEBB6C9B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E9822A-52F3-526F-AA8E-22E091D1A3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1C682F-74E9-5C7A-4D7E-56EA6D0AC22A}"/>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8" name="Footer Placeholder 7">
            <a:extLst>
              <a:ext uri="{FF2B5EF4-FFF2-40B4-BE49-F238E27FC236}">
                <a16:creationId xmlns:a16="http://schemas.microsoft.com/office/drawing/2014/main" id="{2409A6E7-6AA3-7FF8-EEF3-AAF34470E1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360BDC-BD4D-AAA9-01C6-D6083C672869}"/>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67416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4AA6-B192-A2B8-DEAD-2C8EC5ECEA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60E407-5C98-9EF9-89BC-7BC1EDFB9285}"/>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4" name="Footer Placeholder 3">
            <a:extLst>
              <a:ext uri="{FF2B5EF4-FFF2-40B4-BE49-F238E27FC236}">
                <a16:creationId xmlns:a16="http://schemas.microsoft.com/office/drawing/2014/main" id="{A7305E16-E54B-F341-0855-98AE5D0117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B9D5C1-21AB-2C14-C665-775E3900EF50}"/>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222059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201636-293C-F8A1-5FAC-E4B30AA64A5B}"/>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3" name="Footer Placeholder 2">
            <a:extLst>
              <a:ext uri="{FF2B5EF4-FFF2-40B4-BE49-F238E27FC236}">
                <a16:creationId xmlns:a16="http://schemas.microsoft.com/office/drawing/2014/main" id="{2FB364A5-D549-2A29-0AB8-C8A3305FD2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316787-2DF8-3B13-383D-0DE33D208D18}"/>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205876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7F3-9BF2-236F-ED71-328D71B65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937AB2-2BA8-428C-A28D-F1CCC9F1CB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2A3554-9E95-1A35-2306-6FBBA6F4F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82801E-A5E0-92D1-E045-54F80FEF4FF4}"/>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6" name="Footer Placeholder 5">
            <a:extLst>
              <a:ext uri="{FF2B5EF4-FFF2-40B4-BE49-F238E27FC236}">
                <a16:creationId xmlns:a16="http://schemas.microsoft.com/office/drawing/2014/main" id="{DE618ABC-403B-430C-A794-468AEFEA02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00C613-8EA0-69BD-5033-6492CFAC60E1}"/>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233328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8B28C-9AA1-9145-4E63-10B79D609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61091B-5735-6A82-A027-61052B1790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5A107C-EA11-73CF-1ECD-0B9647253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02DC14-6C45-F426-1E90-2B43FCEE261D}"/>
              </a:ext>
            </a:extLst>
          </p:cNvPr>
          <p:cNvSpPr>
            <a:spLocks noGrp="1"/>
          </p:cNvSpPr>
          <p:nvPr>
            <p:ph type="dt" sz="half" idx="10"/>
          </p:nvPr>
        </p:nvSpPr>
        <p:spPr/>
        <p:txBody>
          <a:bodyPr/>
          <a:lstStyle/>
          <a:p>
            <a:fld id="{E5FC28F3-A2E3-47C9-99D2-76D523BD0385}" type="datetimeFigureOut">
              <a:rPr lang="en-US" smtClean="0"/>
              <a:t>3/12/2025</a:t>
            </a:fld>
            <a:endParaRPr lang="en-US"/>
          </a:p>
        </p:txBody>
      </p:sp>
      <p:sp>
        <p:nvSpPr>
          <p:cNvPr id="6" name="Footer Placeholder 5">
            <a:extLst>
              <a:ext uri="{FF2B5EF4-FFF2-40B4-BE49-F238E27FC236}">
                <a16:creationId xmlns:a16="http://schemas.microsoft.com/office/drawing/2014/main" id="{E4B2DAD9-55DA-4AFC-A8B0-40731069A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ACD9C8-1E13-9613-B46A-9F45C825D602}"/>
              </a:ext>
            </a:extLst>
          </p:cNvPr>
          <p:cNvSpPr>
            <a:spLocks noGrp="1"/>
          </p:cNvSpPr>
          <p:nvPr>
            <p:ph type="sldNum" sz="quarter" idx="12"/>
          </p:nvPr>
        </p:nvSpPr>
        <p:spPr/>
        <p:txBody>
          <a:bodyPr/>
          <a:lstStyle/>
          <a:p>
            <a:fld id="{6C72DBDE-7175-4180-AD9E-481778F5F657}" type="slidenum">
              <a:rPr lang="en-US" smtClean="0"/>
              <a:t>‹#›</a:t>
            </a:fld>
            <a:endParaRPr lang="en-US"/>
          </a:p>
        </p:txBody>
      </p:sp>
    </p:spTree>
    <p:extLst>
      <p:ext uri="{BB962C8B-B14F-4D97-AF65-F5344CB8AC3E}">
        <p14:creationId xmlns:p14="http://schemas.microsoft.com/office/powerpoint/2010/main" val="338850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B9F2C3-0111-6821-D381-2851C9EC5B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1E7BA2-2304-CBA6-901E-86D960BBA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95936D-25B2-0703-FAEF-028BE77D1C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5FC28F3-A2E3-47C9-99D2-76D523BD0385}" type="datetimeFigureOut">
              <a:rPr lang="en-US" smtClean="0"/>
              <a:t>3/12/2025</a:t>
            </a:fld>
            <a:endParaRPr lang="en-US"/>
          </a:p>
        </p:txBody>
      </p:sp>
      <p:sp>
        <p:nvSpPr>
          <p:cNvPr id="5" name="Footer Placeholder 4">
            <a:extLst>
              <a:ext uri="{FF2B5EF4-FFF2-40B4-BE49-F238E27FC236}">
                <a16:creationId xmlns:a16="http://schemas.microsoft.com/office/drawing/2014/main" id="{3ADF6B72-C1AE-8C7C-5DAA-9B78DFB432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45DBC8A-52AE-0C70-86B3-60D7B96C2C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72DBDE-7175-4180-AD9E-481778F5F657}" type="slidenum">
              <a:rPr lang="en-US" smtClean="0"/>
              <a:t>‹#›</a:t>
            </a:fld>
            <a:endParaRPr lang="en-US"/>
          </a:p>
        </p:txBody>
      </p:sp>
    </p:spTree>
    <p:extLst>
      <p:ext uri="{BB962C8B-B14F-4D97-AF65-F5344CB8AC3E}">
        <p14:creationId xmlns:p14="http://schemas.microsoft.com/office/powerpoint/2010/main" val="1222297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1FEC590B-3306-47E9-BD67-97F3F76169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1" name="Color">
              <a:extLst>
                <a:ext uri="{FF2B5EF4-FFF2-40B4-BE49-F238E27FC236}">
                  <a16:creationId xmlns:a16="http://schemas.microsoft.com/office/drawing/2014/main" id="{54F87DBC-E43C-4CE4-A8C5-61E3D6819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a:extLst>
                <a:ext uri="{FF2B5EF4-FFF2-40B4-BE49-F238E27FC236}">
                  <a16:creationId xmlns:a16="http://schemas.microsoft.com/office/drawing/2014/main" id="{CD39A88A-7F84-4ACA-877B-E28BC26CD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A47AAF5E-1692-48C9-98FB-6432BF0B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5" name="Freeform: Shape 14">
              <a:extLst>
                <a:ext uri="{FF2B5EF4-FFF2-40B4-BE49-F238E27FC236}">
                  <a16:creationId xmlns:a16="http://schemas.microsoft.com/office/drawing/2014/main" id="{5F36A26D-E71D-4663-B197-8B7BFA37A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6" name="Freeform: Shape 15">
              <a:extLst>
                <a:ext uri="{FF2B5EF4-FFF2-40B4-BE49-F238E27FC236}">
                  <a16:creationId xmlns:a16="http://schemas.microsoft.com/office/drawing/2014/main" id="{8A821CEB-DA96-4952-93B9-81F9C42BA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18C8EDE0-D69B-4F65-9AB7-DDE7EAD78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546F0982-BF10-4BF6-842A-F631654FF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2B313509-2128-42CA-81B6-C9EC23E4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1589188C-E06E-4F8A-BDD1-02ADF1408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6B4E610F-FCD0-483F-B9F2-6DF2C28FE8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BA7CE779-183D-9DA3-5534-502F735B3424}"/>
              </a:ext>
            </a:extLst>
          </p:cNvPr>
          <p:cNvSpPr>
            <a:spLocks noGrp="1"/>
          </p:cNvSpPr>
          <p:nvPr>
            <p:ph type="ctrTitle"/>
          </p:nvPr>
        </p:nvSpPr>
        <p:spPr>
          <a:xfrm>
            <a:off x="789708" y="666351"/>
            <a:ext cx="10558405" cy="2108893"/>
          </a:xfrm>
        </p:spPr>
        <p:txBody>
          <a:bodyPr anchor="b">
            <a:normAutofit/>
          </a:bodyPr>
          <a:lstStyle/>
          <a:p>
            <a:pPr rtl="1"/>
            <a:r>
              <a:rPr lang="he-IL" sz="4800" dirty="0">
                <a:solidFill>
                  <a:schemeClr val="bg1"/>
                </a:solidFill>
                <a:latin typeface="Tahoma" panose="020B0604030504040204" pitchFamily="34" charset="0"/>
                <a:ea typeface="Tahoma" panose="020B0604030504040204" pitchFamily="34" charset="0"/>
                <a:cs typeface="Tahoma" panose="020B0604030504040204" pitchFamily="34" charset="0"/>
              </a:rPr>
              <a:t>הוראה הוגנת מגדרית</a:t>
            </a:r>
            <a:endParaRPr lang="en-US" sz="4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DE77A4F1-5446-3100-0AD5-48FBCA50DAD8}"/>
              </a:ext>
            </a:extLst>
          </p:cNvPr>
          <p:cNvSpPr>
            <a:spLocks noGrp="1"/>
          </p:cNvSpPr>
          <p:nvPr>
            <p:ph type="subTitle" idx="1"/>
          </p:nvPr>
        </p:nvSpPr>
        <p:spPr>
          <a:xfrm>
            <a:off x="338328" y="3441596"/>
            <a:ext cx="11009785" cy="2658954"/>
          </a:xfrm>
        </p:spPr>
        <p:txBody>
          <a:bodyPr anchor="t">
            <a:normAutofit fontScale="92500" lnSpcReduction="10000"/>
          </a:bodyPr>
          <a:lstStyle/>
          <a:p>
            <a:pPr rtl="1"/>
            <a:r>
              <a:rPr lang="he-IL" sz="2200" dirty="0">
                <a:solidFill>
                  <a:schemeClr val="bg1"/>
                </a:solidFill>
              </a:rPr>
              <a:t>מציגות ומציגים:</a:t>
            </a:r>
            <a:br>
              <a:rPr lang="en-US" sz="2200" dirty="0">
                <a:solidFill>
                  <a:schemeClr val="bg1"/>
                </a:solidFill>
              </a:rPr>
            </a:br>
            <a:endParaRPr lang="he-IL" sz="2200" dirty="0">
              <a:solidFill>
                <a:schemeClr val="bg1"/>
              </a:solidFill>
            </a:endParaRPr>
          </a:p>
          <a:p>
            <a:pPr rtl="1"/>
            <a:r>
              <a:rPr lang="he-IL" b="1" dirty="0">
                <a:solidFill>
                  <a:schemeClr val="bg1"/>
                </a:solidFill>
              </a:rPr>
              <a:t>פרופ' יעל השילוני דולב</a:t>
            </a:r>
            <a:br>
              <a:rPr lang="en-US" sz="1800" dirty="0">
                <a:solidFill>
                  <a:schemeClr val="bg1"/>
                </a:solidFill>
              </a:rPr>
            </a:br>
            <a:r>
              <a:rPr lang="he-IL" sz="1800" dirty="0">
                <a:solidFill>
                  <a:schemeClr val="bg1"/>
                </a:solidFill>
              </a:rPr>
              <a:t>יועצת הנשיא להוגנות מגדרית, המחלקה לסוציולוגיה ואנתרופולוגיה</a:t>
            </a:r>
            <a:br>
              <a:rPr lang="en-US" sz="1800" dirty="0">
                <a:solidFill>
                  <a:schemeClr val="bg1"/>
                </a:solidFill>
              </a:rPr>
            </a:br>
            <a:endParaRPr lang="he-IL" sz="1800" dirty="0">
              <a:solidFill>
                <a:schemeClr val="bg1"/>
              </a:solidFill>
            </a:endParaRPr>
          </a:p>
          <a:p>
            <a:pPr rtl="1"/>
            <a:r>
              <a:rPr lang="he-IL" sz="2200" b="1" dirty="0">
                <a:solidFill>
                  <a:schemeClr val="bg1"/>
                </a:solidFill>
              </a:rPr>
              <a:t>פרופ' הללי </a:t>
            </a:r>
            <a:r>
              <a:rPr lang="he-IL" sz="2200" b="1" dirty="0" err="1">
                <a:solidFill>
                  <a:schemeClr val="bg1"/>
                </a:solidFill>
              </a:rPr>
              <a:t>פינסון</a:t>
            </a:r>
            <a:br>
              <a:rPr lang="en-US" sz="1800" dirty="0">
                <a:solidFill>
                  <a:schemeClr val="bg1"/>
                </a:solidFill>
              </a:rPr>
            </a:br>
            <a:r>
              <a:rPr lang="he-IL" sz="1800" dirty="0">
                <a:solidFill>
                  <a:schemeClr val="bg1"/>
                </a:solidFill>
              </a:rPr>
              <a:t>בית הספר לחינוך</a:t>
            </a:r>
          </a:p>
          <a:p>
            <a:pPr rtl="1"/>
            <a:r>
              <a:rPr lang="he-IL" sz="2200" b="1" dirty="0">
                <a:solidFill>
                  <a:schemeClr val="bg1"/>
                </a:solidFill>
              </a:rPr>
              <a:t>ד"ר ארז מגור</a:t>
            </a:r>
            <a:br>
              <a:rPr lang="en-US" sz="1800" dirty="0">
                <a:solidFill>
                  <a:schemeClr val="bg1"/>
                </a:solidFill>
              </a:rPr>
            </a:br>
            <a:r>
              <a:rPr lang="he-IL" sz="1800" dirty="0">
                <a:solidFill>
                  <a:schemeClr val="bg1"/>
                </a:solidFill>
              </a:rPr>
              <a:t>המחלקה לסוציולוגיה ואנתרופולוגיה</a:t>
            </a:r>
            <a:endParaRPr lang="en-US" sz="1800" dirty="0">
              <a:solidFill>
                <a:schemeClr val="bg1"/>
              </a:solidFill>
            </a:endParaRPr>
          </a:p>
        </p:txBody>
      </p:sp>
      <p:pic>
        <p:nvPicPr>
          <p:cNvPr id="9" name="Picture 8">
            <a:extLst>
              <a:ext uri="{FF2B5EF4-FFF2-40B4-BE49-F238E27FC236}">
                <a16:creationId xmlns:a16="http://schemas.microsoft.com/office/drawing/2014/main" id="{C674F05B-DEF8-5081-7980-6DB7E1AECEA4}"/>
              </a:ext>
            </a:extLst>
          </p:cNvPr>
          <p:cNvPicPr>
            <a:picLocks noChangeAspect="1"/>
          </p:cNvPicPr>
          <p:nvPr/>
        </p:nvPicPr>
        <p:blipFill>
          <a:blip r:embed="rId2"/>
          <a:stretch>
            <a:fillRect/>
          </a:stretch>
        </p:blipFill>
        <p:spPr>
          <a:xfrm>
            <a:off x="4020264" y="0"/>
            <a:ext cx="3419952" cy="571580"/>
          </a:xfrm>
          <a:prstGeom prst="rect">
            <a:avLst/>
          </a:prstGeom>
        </p:spPr>
      </p:pic>
    </p:spTree>
    <p:extLst>
      <p:ext uri="{BB962C8B-B14F-4D97-AF65-F5344CB8AC3E}">
        <p14:creationId xmlns:p14="http://schemas.microsoft.com/office/powerpoint/2010/main" val="309399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699C7-6205-8114-1502-1EF6B19B511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C3B9B30A-83E1-A357-0975-F4C4FAF4CFDC}"/>
              </a:ext>
            </a:extLst>
          </p:cNvPr>
          <p:cNvPicPr>
            <a:picLocks noChangeAspect="1"/>
          </p:cNvPicPr>
          <p:nvPr/>
        </p:nvPicPr>
        <p:blipFill>
          <a:blip r:embed="rId2"/>
          <a:stretch>
            <a:fillRect/>
          </a:stretch>
        </p:blipFill>
        <p:spPr>
          <a:xfrm>
            <a:off x="3559078" y="4112584"/>
            <a:ext cx="5180923" cy="1423086"/>
          </a:xfrm>
          <a:prstGeom prst="rect">
            <a:avLst/>
          </a:prstGeom>
        </p:spPr>
      </p:pic>
      <p:pic>
        <p:nvPicPr>
          <p:cNvPr id="6" name="Picture 5">
            <a:extLst>
              <a:ext uri="{FF2B5EF4-FFF2-40B4-BE49-F238E27FC236}">
                <a16:creationId xmlns:a16="http://schemas.microsoft.com/office/drawing/2014/main" id="{AA16FC0E-6790-19FE-09A5-A7B257EAA16C}"/>
              </a:ext>
            </a:extLst>
          </p:cNvPr>
          <p:cNvPicPr>
            <a:picLocks noChangeAspect="1"/>
          </p:cNvPicPr>
          <p:nvPr/>
        </p:nvPicPr>
        <p:blipFill>
          <a:blip r:embed="rId3"/>
          <a:stretch>
            <a:fillRect/>
          </a:stretch>
        </p:blipFill>
        <p:spPr>
          <a:xfrm>
            <a:off x="3429493" y="1202218"/>
            <a:ext cx="5440093" cy="1753419"/>
          </a:xfrm>
          <a:prstGeom prst="rect">
            <a:avLst/>
          </a:prstGeom>
        </p:spPr>
      </p:pic>
    </p:spTree>
    <p:extLst>
      <p:ext uri="{BB962C8B-B14F-4D97-AF65-F5344CB8AC3E}">
        <p14:creationId xmlns:p14="http://schemas.microsoft.com/office/powerpoint/2010/main" val="150257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E33BF-A544-3139-D11B-03F56FE2CB92}"/>
              </a:ext>
            </a:extLst>
          </p:cNvPr>
          <p:cNvSpPr>
            <a:spLocks noGrp="1"/>
          </p:cNvSpPr>
          <p:nvPr>
            <p:ph type="title"/>
          </p:nvPr>
        </p:nvSpPr>
        <p:spPr/>
        <p:txBody>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מטרת המפגש</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0A40FB-2305-115C-3198-84E381861821}"/>
              </a:ext>
            </a:extLst>
          </p:cNvPr>
          <p:cNvSpPr>
            <a:spLocks noGrp="1"/>
          </p:cNvSpPr>
          <p:nvPr>
            <p:ph idx="1"/>
          </p:nvPr>
        </p:nvSpPr>
        <p:spPr>
          <a:xfrm>
            <a:off x="420624" y="1825625"/>
            <a:ext cx="10933176" cy="4351338"/>
          </a:xfrm>
        </p:spPr>
        <p:txBody>
          <a:bodyPr/>
          <a:lstStyle/>
          <a:p>
            <a:pPr algn="r" rtl="1">
              <a:lnSpc>
                <a:spcPct val="150000"/>
              </a:lnSpc>
            </a:pPr>
            <a:r>
              <a:rPr lang="he-IL" dirty="0"/>
              <a:t>לעורר מודעות להטיות סמויות וגלויות</a:t>
            </a:r>
          </a:p>
          <a:p>
            <a:pPr algn="r" rtl="1">
              <a:lnSpc>
                <a:spcPct val="150000"/>
              </a:lnSpc>
            </a:pPr>
            <a:r>
              <a:rPr lang="he-IL" dirty="0"/>
              <a:t>לעורר מודעות להשפעות המבנים "הטבעיים" וההטיות שהם עלולים לייצר</a:t>
            </a:r>
          </a:p>
          <a:p>
            <a:pPr algn="r" rtl="1">
              <a:lnSpc>
                <a:spcPct val="150000"/>
              </a:lnSpc>
            </a:pPr>
            <a:r>
              <a:rPr lang="he-IL" dirty="0"/>
              <a:t>להציע דרכים ורעיונות לביסוס של סביבה הוגנת מבחינה מגדרית</a:t>
            </a:r>
          </a:p>
          <a:p>
            <a:pPr algn="r" rtl="1">
              <a:lnSpc>
                <a:spcPct val="150000"/>
              </a:lnSpc>
            </a:pPr>
            <a:r>
              <a:rPr lang="he-IL" dirty="0"/>
              <a:t>להציף דילמות ובעיות משותפות, להתלבט יחד ולחשוב על פתרונות אפשריים </a:t>
            </a:r>
            <a:endParaRPr lang="en-US" dirty="0"/>
          </a:p>
        </p:txBody>
      </p:sp>
    </p:spTree>
    <p:extLst>
      <p:ext uri="{BB962C8B-B14F-4D97-AF65-F5344CB8AC3E}">
        <p14:creationId xmlns:p14="http://schemas.microsoft.com/office/powerpoint/2010/main" val="2135790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FE76-23B1-A4F6-A3BF-58A541B1D3F7}"/>
              </a:ext>
            </a:extLst>
          </p:cNvPr>
          <p:cNvSpPr>
            <a:spLocks noGrp="1"/>
          </p:cNvSpPr>
          <p:nvPr>
            <p:ph type="title"/>
          </p:nvPr>
        </p:nvSpPr>
        <p:spPr/>
        <p:txBody>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מופעים</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Oval 2">
            <a:extLst>
              <a:ext uri="{FF2B5EF4-FFF2-40B4-BE49-F238E27FC236}">
                <a16:creationId xmlns:a16="http://schemas.microsoft.com/office/drawing/2014/main" id="{874BB8C5-090D-938F-2C33-89F41DFD96AD}"/>
              </a:ext>
            </a:extLst>
          </p:cNvPr>
          <p:cNvSpPr/>
          <p:nvPr/>
        </p:nvSpPr>
        <p:spPr>
          <a:xfrm>
            <a:off x="8310192" y="2711148"/>
            <a:ext cx="3401748"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rtl="1"/>
            <a:r>
              <a:rPr lang="he-IL" dirty="0"/>
              <a:t>זמן על הבמה: מי משתתף וכמה זמן הוא תופס</a:t>
            </a:r>
            <a:endParaRPr lang="en-US" dirty="0"/>
          </a:p>
        </p:txBody>
      </p:sp>
      <p:sp>
        <p:nvSpPr>
          <p:cNvPr id="4" name="Oval 3">
            <a:extLst>
              <a:ext uri="{FF2B5EF4-FFF2-40B4-BE49-F238E27FC236}">
                <a16:creationId xmlns:a16="http://schemas.microsoft.com/office/drawing/2014/main" id="{7985D428-89D5-EA46-1945-A6369F1BC055}"/>
              </a:ext>
            </a:extLst>
          </p:cNvPr>
          <p:cNvSpPr/>
          <p:nvPr/>
        </p:nvSpPr>
        <p:spPr>
          <a:xfrm>
            <a:off x="8310192" y="3815620"/>
            <a:ext cx="3401748"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אופי המשוב</a:t>
            </a:r>
            <a:endParaRPr lang="en-US" dirty="0"/>
          </a:p>
        </p:txBody>
      </p:sp>
      <p:sp>
        <p:nvSpPr>
          <p:cNvPr id="5" name="Oval 4">
            <a:extLst>
              <a:ext uri="{FF2B5EF4-FFF2-40B4-BE49-F238E27FC236}">
                <a16:creationId xmlns:a16="http://schemas.microsoft.com/office/drawing/2014/main" id="{10F13DAE-92B0-C2C2-84EE-DE11F0394425}"/>
              </a:ext>
            </a:extLst>
          </p:cNvPr>
          <p:cNvSpPr/>
          <p:nvPr/>
        </p:nvSpPr>
        <p:spPr>
          <a:xfrm>
            <a:off x="3958299" y="1575006"/>
            <a:ext cx="4229862"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rtl="1"/>
            <a:r>
              <a:rPr lang="he-IL" dirty="0"/>
              <a:t>טווח הציפיות: איזה שאלות מפנים לסטודנטיות; איזה חלק בפרויקט מצפים שיעשו: </a:t>
            </a:r>
            <a:br>
              <a:rPr lang="en-US" dirty="0"/>
            </a:br>
            <a:r>
              <a:rPr lang="he-IL" dirty="0"/>
              <a:t>"אתן טובות בעיצוב..."</a:t>
            </a:r>
            <a:endParaRPr lang="en-US" dirty="0"/>
          </a:p>
        </p:txBody>
      </p:sp>
      <p:sp>
        <p:nvSpPr>
          <p:cNvPr id="6" name="Oval 5">
            <a:extLst>
              <a:ext uri="{FF2B5EF4-FFF2-40B4-BE49-F238E27FC236}">
                <a16:creationId xmlns:a16="http://schemas.microsoft.com/office/drawing/2014/main" id="{4517132A-B696-489E-0F0A-99DD14EDADA6}"/>
              </a:ext>
            </a:extLst>
          </p:cNvPr>
          <p:cNvSpPr/>
          <p:nvPr/>
        </p:nvSpPr>
        <p:spPr>
          <a:xfrm>
            <a:off x="8228838" y="1460468"/>
            <a:ext cx="3483102"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rtl="1"/>
            <a:r>
              <a:rPr lang="he-IL" dirty="0"/>
              <a:t>מבנה השתתפות: במה פתוחה ושיח חופשי לא משקף הזדמנות שווה</a:t>
            </a:r>
            <a:endParaRPr lang="en-US" dirty="0"/>
          </a:p>
        </p:txBody>
      </p:sp>
      <p:sp>
        <p:nvSpPr>
          <p:cNvPr id="7" name="Oval 6">
            <a:extLst>
              <a:ext uri="{FF2B5EF4-FFF2-40B4-BE49-F238E27FC236}">
                <a16:creationId xmlns:a16="http://schemas.microsoft.com/office/drawing/2014/main" id="{902F5BCF-C77E-2AE9-31CA-8988E7A984ED}"/>
              </a:ext>
            </a:extLst>
          </p:cNvPr>
          <p:cNvSpPr/>
          <p:nvPr/>
        </p:nvSpPr>
        <p:spPr>
          <a:xfrm>
            <a:off x="3963162" y="3269043"/>
            <a:ext cx="4265676"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תכנים ממוגדרים: סוגי דוגמאות, היעדר ייצוג נשי, חוסר במקורות הזדהות </a:t>
            </a:r>
            <a:endParaRPr lang="en-US" dirty="0"/>
          </a:p>
        </p:txBody>
      </p:sp>
      <p:sp>
        <p:nvSpPr>
          <p:cNvPr id="8" name="Oval 7">
            <a:extLst>
              <a:ext uri="{FF2B5EF4-FFF2-40B4-BE49-F238E27FC236}">
                <a16:creationId xmlns:a16="http://schemas.microsoft.com/office/drawing/2014/main" id="{99A20E56-0877-6EC3-0AEF-E00AD07C769F}"/>
              </a:ext>
            </a:extLst>
          </p:cNvPr>
          <p:cNvSpPr/>
          <p:nvPr/>
        </p:nvSpPr>
        <p:spPr>
          <a:xfrm>
            <a:off x="774192" y="2821876"/>
            <a:ext cx="1947672" cy="142646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e-IL" dirty="0"/>
              <a:t>שיקוף של נורמות חברתיות</a:t>
            </a:r>
            <a:endParaRPr lang="en-US" dirty="0"/>
          </a:p>
        </p:txBody>
      </p:sp>
      <p:sp>
        <p:nvSpPr>
          <p:cNvPr id="10" name="Oval 9">
            <a:extLst>
              <a:ext uri="{FF2B5EF4-FFF2-40B4-BE49-F238E27FC236}">
                <a16:creationId xmlns:a16="http://schemas.microsoft.com/office/drawing/2014/main" id="{919FCD92-9F8C-F912-12AB-F972783C283F}"/>
              </a:ext>
            </a:extLst>
          </p:cNvPr>
          <p:cNvSpPr/>
          <p:nvPr/>
        </p:nvSpPr>
        <p:spPr>
          <a:xfrm>
            <a:off x="4649724" y="4731544"/>
            <a:ext cx="2892552"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התייחסויות והערות לא מקצועיות</a:t>
            </a:r>
            <a:endParaRPr lang="en-US" dirty="0"/>
          </a:p>
        </p:txBody>
      </p:sp>
      <p:sp>
        <p:nvSpPr>
          <p:cNvPr id="12" name="Oval 11">
            <a:extLst>
              <a:ext uri="{FF2B5EF4-FFF2-40B4-BE49-F238E27FC236}">
                <a16:creationId xmlns:a16="http://schemas.microsoft.com/office/drawing/2014/main" id="{CB270C7A-4A19-1D52-05F3-4969712BF371}"/>
              </a:ext>
            </a:extLst>
          </p:cNvPr>
          <p:cNvSpPr/>
          <p:nvPr/>
        </p:nvSpPr>
        <p:spPr>
          <a:xfrm>
            <a:off x="8310192" y="4731544"/>
            <a:ext cx="3401748" cy="1426464"/>
          </a:xfrm>
          <a:prstGeom prst="ellipse">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שפה ממוגדרת</a:t>
            </a:r>
            <a:endParaRPr lang="en-US" dirty="0"/>
          </a:p>
        </p:txBody>
      </p:sp>
    </p:spTree>
    <p:extLst>
      <p:ext uri="{BB962C8B-B14F-4D97-AF65-F5344CB8AC3E}">
        <p14:creationId xmlns:p14="http://schemas.microsoft.com/office/powerpoint/2010/main" val="12749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animBg="1"/>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0A45A-AC77-E805-3EFE-CC55417598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873F83-7465-0F36-F088-696113AEE280}"/>
              </a:ext>
            </a:extLst>
          </p:cNvPr>
          <p:cNvSpPr>
            <a:spLocks noGrp="1"/>
          </p:cNvSpPr>
          <p:nvPr>
            <p:ph type="title"/>
          </p:nvPr>
        </p:nvSpPr>
        <p:spPr/>
        <p:txBody>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ממצאים</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3" name="Rectangle: Rounded Corners 12">
            <a:extLst>
              <a:ext uri="{FF2B5EF4-FFF2-40B4-BE49-F238E27FC236}">
                <a16:creationId xmlns:a16="http://schemas.microsoft.com/office/drawing/2014/main" id="{152DBEA7-D325-786C-6DA0-7F48C9C3B4F9}"/>
              </a:ext>
            </a:extLst>
          </p:cNvPr>
          <p:cNvSpPr/>
          <p:nvPr/>
        </p:nvSpPr>
        <p:spPr>
          <a:xfrm>
            <a:off x="560832" y="2147514"/>
            <a:ext cx="5611368" cy="13504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בכיתות רבות יש "אקלים צונן" כלפי נשים באמצעות התנהגויות קטנות וסמויות: ליד מי המרצה עומד, אל מי הוא פונה, עם מי הוא יוצר קשר עין, תחרותיות, ביקורת בונה לבנים מול הטלת ספק כלפי נשים</a:t>
            </a:r>
            <a:endParaRPr lang="en-US" dirty="0"/>
          </a:p>
        </p:txBody>
      </p:sp>
      <p:sp>
        <p:nvSpPr>
          <p:cNvPr id="14" name="Rectangle: Rounded Corners 13">
            <a:extLst>
              <a:ext uri="{FF2B5EF4-FFF2-40B4-BE49-F238E27FC236}">
                <a16:creationId xmlns:a16="http://schemas.microsoft.com/office/drawing/2014/main" id="{539C07C2-ACCA-02EE-F708-BAFC56F5792D}"/>
              </a:ext>
            </a:extLst>
          </p:cNvPr>
          <p:cNvSpPr/>
          <p:nvPr/>
        </p:nvSpPr>
        <p:spPr>
          <a:xfrm>
            <a:off x="778764" y="3344973"/>
            <a:ext cx="2587752" cy="4991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a:t>Sadker</a:t>
            </a:r>
            <a:r>
              <a:rPr lang="en-US" dirty="0"/>
              <a:t>, 1994</a:t>
            </a:r>
          </a:p>
        </p:txBody>
      </p:sp>
      <p:sp>
        <p:nvSpPr>
          <p:cNvPr id="16" name="Rectangle: Rounded Corners 15">
            <a:extLst>
              <a:ext uri="{FF2B5EF4-FFF2-40B4-BE49-F238E27FC236}">
                <a16:creationId xmlns:a16="http://schemas.microsoft.com/office/drawing/2014/main" id="{F9EE85EC-9ED9-1C34-4923-1DA9F701E85E}"/>
              </a:ext>
            </a:extLst>
          </p:cNvPr>
          <p:cNvSpPr/>
          <p:nvPr/>
        </p:nvSpPr>
        <p:spPr>
          <a:xfrm>
            <a:off x="7041642" y="2147514"/>
            <a:ext cx="4923672" cy="135048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מחקר רחב על השתתפות בכיתות ביולוגיה מצא שסטודנטיות משתתפות בשיעור נמוך בהרבה (40%) מחלקן היחסי בהרכב </a:t>
            </a:r>
            <a:r>
              <a:rPr lang="he-IL" dirty="0" err="1"/>
              <a:t>האוכלוסיה</a:t>
            </a:r>
            <a:r>
              <a:rPr lang="he-IL" dirty="0"/>
              <a:t> בכיתה (60%) </a:t>
            </a:r>
            <a:endParaRPr lang="en-US" dirty="0"/>
          </a:p>
        </p:txBody>
      </p:sp>
      <p:sp>
        <p:nvSpPr>
          <p:cNvPr id="17" name="Rectangle: Rounded Corners 16">
            <a:extLst>
              <a:ext uri="{FF2B5EF4-FFF2-40B4-BE49-F238E27FC236}">
                <a16:creationId xmlns:a16="http://schemas.microsoft.com/office/drawing/2014/main" id="{94E7CAE2-E39F-0A8E-3B87-A6CEA694B19C}"/>
              </a:ext>
            </a:extLst>
          </p:cNvPr>
          <p:cNvSpPr/>
          <p:nvPr/>
        </p:nvSpPr>
        <p:spPr>
          <a:xfrm>
            <a:off x="560832" y="4580632"/>
            <a:ext cx="5611368" cy="13255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he-IL" dirty="0"/>
              <a:t>מחקר אחד מצא שבנים מדברים 1.6 פעמים יותר מגודלם באוכלוסיית הכיתה. בכל הכיתות שנבדקו הגברים יהיו הראשונים להגיב, והסטודנט הבולט (בהשתתפות) היה גבר</a:t>
            </a:r>
            <a:endParaRPr lang="en-US" dirty="0"/>
          </a:p>
        </p:txBody>
      </p:sp>
      <p:sp>
        <p:nvSpPr>
          <p:cNvPr id="8" name="Rectangle: Rounded Corners 7">
            <a:extLst>
              <a:ext uri="{FF2B5EF4-FFF2-40B4-BE49-F238E27FC236}">
                <a16:creationId xmlns:a16="http://schemas.microsoft.com/office/drawing/2014/main" id="{B5CDA816-C4FA-3358-DC4E-1DD14A87D38F}"/>
              </a:ext>
            </a:extLst>
          </p:cNvPr>
          <p:cNvSpPr/>
          <p:nvPr/>
        </p:nvSpPr>
        <p:spPr>
          <a:xfrm>
            <a:off x="7215006" y="3373615"/>
            <a:ext cx="2587752" cy="4991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Eddy &amp; Brownell, 201</a:t>
            </a:r>
            <a:r>
              <a:rPr lang="he-IL" dirty="0"/>
              <a:t>4</a:t>
            </a:r>
            <a:endParaRPr lang="en-US" dirty="0"/>
          </a:p>
        </p:txBody>
      </p:sp>
      <p:sp>
        <p:nvSpPr>
          <p:cNvPr id="18" name="Rectangle: Rounded Corners 17">
            <a:extLst>
              <a:ext uri="{FF2B5EF4-FFF2-40B4-BE49-F238E27FC236}">
                <a16:creationId xmlns:a16="http://schemas.microsoft.com/office/drawing/2014/main" id="{3AA9973A-C8E4-FB79-AE00-B32E91993353}"/>
              </a:ext>
            </a:extLst>
          </p:cNvPr>
          <p:cNvSpPr/>
          <p:nvPr/>
        </p:nvSpPr>
        <p:spPr>
          <a:xfrm>
            <a:off x="778764" y="5807762"/>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Lee &amp; McCabe, 2021</a:t>
            </a:r>
          </a:p>
        </p:txBody>
      </p:sp>
    </p:spTree>
    <p:extLst>
      <p:ext uri="{BB962C8B-B14F-4D97-AF65-F5344CB8AC3E}">
        <p14:creationId xmlns:p14="http://schemas.microsoft.com/office/powerpoint/2010/main" val="166283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arn(inVertical)">
                                      <p:cBhvr>
                                        <p:cTn id="23" dur="500"/>
                                        <p:tgtEl>
                                          <p:spTgt spid="17"/>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arn(inVertical)">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8"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EC00A5BA-946D-B1B1-64AB-5391F8FDAE79}"/>
              </a:ext>
            </a:extLst>
          </p:cNvPr>
          <p:cNvSpPr/>
          <p:nvPr/>
        </p:nvSpPr>
        <p:spPr>
          <a:xfrm>
            <a:off x="265176" y="2791029"/>
            <a:ext cx="6492240" cy="131330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אינטראקציות ארוכות בין המרצה לסטודנטים הן ביחס של 6:1 לטובת בנים. רק בכיתות עם רוב נשי הסטודנטיות ייכנסו בכלל לאינטראקציות ארוכות עם המרצה, וגם אז זה בתגובה למאמץ של המרצה ולא באופן יזום על ידי סטודנטיות</a:t>
            </a:r>
            <a:endParaRPr lang="en-US" dirty="0"/>
          </a:p>
        </p:txBody>
      </p:sp>
      <p:sp>
        <p:nvSpPr>
          <p:cNvPr id="4" name="Rectangle: Rounded Corners 3">
            <a:extLst>
              <a:ext uri="{FF2B5EF4-FFF2-40B4-BE49-F238E27FC236}">
                <a16:creationId xmlns:a16="http://schemas.microsoft.com/office/drawing/2014/main" id="{F5F78316-5C87-2ACB-11A3-0D48450E0E28}"/>
              </a:ext>
            </a:extLst>
          </p:cNvPr>
          <p:cNvSpPr/>
          <p:nvPr/>
        </p:nvSpPr>
        <p:spPr>
          <a:xfrm>
            <a:off x="446532" y="4061018"/>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Lee &amp; McCabe, 2021</a:t>
            </a:r>
          </a:p>
        </p:txBody>
      </p:sp>
      <p:sp>
        <p:nvSpPr>
          <p:cNvPr id="5" name="Rectangle: Rounded Corners 4">
            <a:extLst>
              <a:ext uri="{FF2B5EF4-FFF2-40B4-BE49-F238E27FC236}">
                <a16:creationId xmlns:a16="http://schemas.microsoft.com/office/drawing/2014/main" id="{3076CA3F-158F-F8A7-890B-7C15A2148D10}"/>
              </a:ext>
            </a:extLst>
          </p:cNvPr>
          <p:cNvSpPr/>
          <p:nvPr/>
        </p:nvSpPr>
        <p:spPr>
          <a:xfrm>
            <a:off x="5510784" y="1497764"/>
            <a:ext cx="649224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בנים מתפרצים הרבה יותר לשיחות לעומת נשים. סטודנטים גברים מרגישים בנוח להשתלט על השיחה בכיתה</a:t>
            </a:r>
            <a:endParaRPr lang="en-US" dirty="0"/>
          </a:p>
        </p:txBody>
      </p:sp>
      <p:sp>
        <p:nvSpPr>
          <p:cNvPr id="6" name="Rectangle: Rounded Corners 5">
            <a:extLst>
              <a:ext uri="{FF2B5EF4-FFF2-40B4-BE49-F238E27FC236}">
                <a16:creationId xmlns:a16="http://schemas.microsoft.com/office/drawing/2014/main" id="{987AAE69-3C78-F3FE-6173-759CA40BEA91}"/>
              </a:ext>
            </a:extLst>
          </p:cNvPr>
          <p:cNvSpPr/>
          <p:nvPr/>
        </p:nvSpPr>
        <p:spPr>
          <a:xfrm>
            <a:off x="9113520" y="2480993"/>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err="1"/>
              <a:t>Matuso</a:t>
            </a:r>
            <a:r>
              <a:rPr lang="en-US" dirty="0"/>
              <a:t>, 2019</a:t>
            </a:r>
          </a:p>
        </p:txBody>
      </p:sp>
      <p:sp>
        <p:nvSpPr>
          <p:cNvPr id="7" name="Rectangle: Rounded Corners 6">
            <a:extLst>
              <a:ext uri="{FF2B5EF4-FFF2-40B4-BE49-F238E27FC236}">
                <a16:creationId xmlns:a16="http://schemas.microsoft.com/office/drawing/2014/main" id="{F1B7FC46-FA10-A784-F36F-869ED3E3E220}"/>
              </a:ext>
            </a:extLst>
          </p:cNvPr>
          <p:cNvSpPr/>
          <p:nvPr/>
        </p:nvSpPr>
        <p:spPr>
          <a:xfrm>
            <a:off x="5476494" y="4286690"/>
            <a:ext cx="649224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אופי הפנייה לגברים ונשים בכיתה הוא שונה:</a:t>
            </a:r>
            <a:br>
              <a:rPr lang="en-US" dirty="0"/>
            </a:br>
            <a:r>
              <a:rPr lang="en-US" dirty="0"/>
              <a:t>“Mr. Jones” vs. “Young lady”</a:t>
            </a:r>
          </a:p>
        </p:txBody>
      </p:sp>
      <p:sp>
        <p:nvSpPr>
          <p:cNvPr id="8" name="Rectangle: Rounded Corners 7">
            <a:extLst>
              <a:ext uri="{FF2B5EF4-FFF2-40B4-BE49-F238E27FC236}">
                <a16:creationId xmlns:a16="http://schemas.microsoft.com/office/drawing/2014/main" id="{F21821B4-FCD6-799A-A2B9-AFA30264435D}"/>
              </a:ext>
            </a:extLst>
          </p:cNvPr>
          <p:cNvSpPr/>
          <p:nvPr/>
        </p:nvSpPr>
        <p:spPr>
          <a:xfrm>
            <a:off x="9113520" y="5222613"/>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Lee &amp; McCabe, 2021</a:t>
            </a:r>
          </a:p>
        </p:txBody>
      </p:sp>
      <p:sp>
        <p:nvSpPr>
          <p:cNvPr id="9" name="Rectangle: Rounded Corners 8">
            <a:extLst>
              <a:ext uri="{FF2B5EF4-FFF2-40B4-BE49-F238E27FC236}">
                <a16:creationId xmlns:a16="http://schemas.microsoft.com/office/drawing/2014/main" id="{11A0D12C-4F31-9DBE-1CBF-3B0890DC8350}"/>
              </a:ext>
            </a:extLst>
          </p:cNvPr>
          <p:cNvSpPr/>
          <p:nvPr/>
        </p:nvSpPr>
        <p:spPr>
          <a:xfrm>
            <a:off x="265176" y="5511890"/>
            <a:ext cx="649224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סטודנטיות מתנצלות הרבה יותר מסטודנטים. סף הדברים שסטודנט וסטודנטית מחשיבים כפגיעה בנורמות הוא שונה</a:t>
            </a:r>
            <a:endParaRPr lang="en-US" dirty="0"/>
          </a:p>
        </p:txBody>
      </p:sp>
      <p:sp>
        <p:nvSpPr>
          <p:cNvPr id="10" name="Rectangle: Rounded Corners 9">
            <a:extLst>
              <a:ext uri="{FF2B5EF4-FFF2-40B4-BE49-F238E27FC236}">
                <a16:creationId xmlns:a16="http://schemas.microsoft.com/office/drawing/2014/main" id="{883D2E49-9157-DC4B-07D9-B4708D5E6845}"/>
              </a:ext>
            </a:extLst>
          </p:cNvPr>
          <p:cNvSpPr/>
          <p:nvPr/>
        </p:nvSpPr>
        <p:spPr>
          <a:xfrm>
            <a:off x="525018" y="6527216"/>
            <a:ext cx="2587752" cy="33078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Schuman &amp; Ross, 2010</a:t>
            </a:r>
          </a:p>
        </p:txBody>
      </p:sp>
      <p:sp>
        <p:nvSpPr>
          <p:cNvPr id="11" name="Rectangle: Rounded Corners 10">
            <a:extLst>
              <a:ext uri="{FF2B5EF4-FFF2-40B4-BE49-F238E27FC236}">
                <a16:creationId xmlns:a16="http://schemas.microsoft.com/office/drawing/2014/main" id="{F9279661-F2E3-BFE1-48CD-07B15400F94B}"/>
              </a:ext>
            </a:extLst>
          </p:cNvPr>
          <p:cNvSpPr/>
          <p:nvPr/>
        </p:nvSpPr>
        <p:spPr>
          <a:xfrm>
            <a:off x="265176" y="204499"/>
            <a:ext cx="649224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מורים והורים כאחד מחזיקים בתפיסות סטריאוטיפיות לגבי ההתאמה של בנים ובנות לעסוק בתחומי המדעים</a:t>
            </a:r>
            <a:endParaRPr lang="en-US" dirty="0"/>
          </a:p>
        </p:txBody>
      </p:sp>
      <p:sp>
        <p:nvSpPr>
          <p:cNvPr id="12" name="Rectangle: Rounded Corners 11">
            <a:extLst>
              <a:ext uri="{FF2B5EF4-FFF2-40B4-BE49-F238E27FC236}">
                <a16:creationId xmlns:a16="http://schemas.microsoft.com/office/drawing/2014/main" id="{9FA61FA7-1B4B-C0A5-3339-AD73615D6327}"/>
              </a:ext>
            </a:extLst>
          </p:cNvPr>
          <p:cNvSpPr/>
          <p:nvPr/>
        </p:nvSpPr>
        <p:spPr>
          <a:xfrm>
            <a:off x="373380" y="1191430"/>
            <a:ext cx="3384804"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Richard, Wagner &amp; Killion, 2017</a:t>
            </a:r>
          </a:p>
        </p:txBody>
      </p:sp>
    </p:spTree>
    <p:extLst>
      <p:ext uri="{BB962C8B-B14F-4D97-AF65-F5344CB8AC3E}">
        <p14:creationId xmlns:p14="http://schemas.microsoft.com/office/powerpoint/2010/main" val="384784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Vertical)">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C2D2E-AA4E-20BA-43F5-004AFF79B0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BD0EB-55B6-2CF6-0686-AC9E2D3A0772}"/>
              </a:ext>
            </a:extLst>
          </p:cNvPr>
          <p:cNvSpPr>
            <a:spLocks noGrp="1"/>
          </p:cNvSpPr>
          <p:nvPr>
            <p:ph type="title"/>
          </p:nvPr>
        </p:nvSpPr>
        <p:spPr/>
        <p:txBody>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ממצאים</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Rounded Corners 3">
            <a:extLst>
              <a:ext uri="{FF2B5EF4-FFF2-40B4-BE49-F238E27FC236}">
                <a16:creationId xmlns:a16="http://schemas.microsoft.com/office/drawing/2014/main" id="{D7ECC410-3298-B1EE-338B-9FE8690356CA}"/>
              </a:ext>
            </a:extLst>
          </p:cNvPr>
          <p:cNvSpPr/>
          <p:nvPr/>
        </p:nvSpPr>
        <p:spPr>
          <a:xfrm>
            <a:off x="329184" y="2349218"/>
            <a:ext cx="6492240" cy="117665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he-IL" dirty="0"/>
              <a:t>בניסוי שבו </a:t>
            </a:r>
            <a:r>
              <a:rPr lang="he-IL" dirty="0" err="1"/>
              <a:t>ההנחייה</a:t>
            </a:r>
            <a:r>
              <a:rPr lang="he-IL" dirty="0"/>
              <a:t> לפני שאלת מבחן </a:t>
            </a:r>
            <a:r>
              <a:rPr lang="he-IL" dirty="0" err="1"/>
              <a:t>היתה</a:t>
            </a:r>
            <a:r>
              <a:rPr lang="he-IL" dirty="0"/>
              <a:t> שבמבחן זה נמצא שאין הבדלי ביצוע בין גברים לנשים הסטודנטיות מצליחות פי שלוש ממבחן שבו </a:t>
            </a:r>
            <a:r>
              <a:rPr lang="he-IL" dirty="0" err="1"/>
              <a:t>ההנחייה</a:t>
            </a:r>
            <a:r>
              <a:rPr lang="he-IL" dirty="0"/>
              <a:t> הפותחת קובעת שגברים נוטים להצליח יותר במבחן</a:t>
            </a:r>
            <a:endParaRPr lang="en-US" dirty="0"/>
          </a:p>
        </p:txBody>
      </p:sp>
      <p:sp>
        <p:nvSpPr>
          <p:cNvPr id="5" name="Rectangle: Rounded Corners 4">
            <a:extLst>
              <a:ext uri="{FF2B5EF4-FFF2-40B4-BE49-F238E27FC236}">
                <a16:creationId xmlns:a16="http://schemas.microsoft.com/office/drawing/2014/main" id="{E3AA098E-A425-D969-3384-B8A741F25578}"/>
              </a:ext>
            </a:extLst>
          </p:cNvPr>
          <p:cNvSpPr/>
          <p:nvPr/>
        </p:nvSpPr>
        <p:spPr>
          <a:xfrm>
            <a:off x="7941954" y="5953875"/>
            <a:ext cx="4105656" cy="796480"/>
          </a:xfrm>
          <a:prstGeom prst="roundRect">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"יש בינינו הבדלים, וזה בסדר"?</a:t>
            </a:r>
          </a:p>
        </p:txBody>
      </p:sp>
      <p:sp>
        <p:nvSpPr>
          <p:cNvPr id="7" name="Rectangle: Rounded Corners 6">
            <a:extLst>
              <a:ext uri="{FF2B5EF4-FFF2-40B4-BE49-F238E27FC236}">
                <a16:creationId xmlns:a16="http://schemas.microsoft.com/office/drawing/2014/main" id="{180FBEB3-45DC-B096-A632-70637C26B26C}"/>
              </a:ext>
            </a:extLst>
          </p:cNvPr>
          <p:cNvSpPr/>
          <p:nvPr/>
        </p:nvSpPr>
        <p:spPr>
          <a:xfrm>
            <a:off x="7484754" y="3627440"/>
            <a:ext cx="448056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מחקרים ניסויים מצאו הבדל ביחס לרעיונות שנאמרים בקול נשי לעומת קול גברי</a:t>
            </a:r>
            <a:endParaRPr lang="en-US" dirty="0"/>
          </a:p>
        </p:txBody>
      </p:sp>
      <p:sp>
        <p:nvSpPr>
          <p:cNvPr id="10" name="Rectangle: Rounded Corners 9">
            <a:extLst>
              <a:ext uri="{FF2B5EF4-FFF2-40B4-BE49-F238E27FC236}">
                <a16:creationId xmlns:a16="http://schemas.microsoft.com/office/drawing/2014/main" id="{8EED2B3B-C5BB-9BB2-AD69-521F4469EEA0}"/>
              </a:ext>
            </a:extLst>
          </p:cNvPr>
          <p:cNvSpPr/>
          <p:nvPr/>
        </p:nvSpPr>
        <p:spPr>
          <a:xfrm>
            <a:off x="7670294" y="4648744"/>
            <a:ext cx="2587752" cy="4991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Eddy &amp; Brownell, 2016</a:t>
            </a:r>
          </a:p>
        </p:txBody>
      </p:sp>
      <p:sp>
        <p:nvSpPr>
          <p:cNvPr id="11" name="Rectangle: Rounded Corners 10">
            <a:extLst>
              <a:ext uri="{FF2B5EF4-FFF2-40B4-BE49-F238E27FC236}">
                <a16:creationId xmlns:a16="http://schemas.microsoft.com/office/drawing/2014/main" id="{C9C082A8-8B3A-75C5-9159-7FC541B8437A}"/>
              </a:ext>
            </a:extLst>
          </p:cNvPr>
          <p:cNvSpPr/>
          <p:nvPr/>
        </p:nvSpPr>
        <p:spPr>
          <a:xfrm>
            <a:off x="7484754" y="2418495"/>
            <a:ext cx="4480560" cy="1107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dirty="0"/>
              <a:t>בנות זוכות למחמאות על יכולת ובנים על מאמץ: מעצב תפיסה שונה של אינטליגנציה כדבר סטטי או מתפתח ונבנה</a:t>
            </a:r>
            <a:endParaRPr lang="en-US" dirty="0"/>
          </a:p>
        </p:txBody>
      </p:sp>
      <p:sp>
        <p:nvSpPr>
          <p:cNvPr id="12" name="Rectangle: Rounded Corners 11">
            <a:extLst>
              <a:ext uri="{FF2B5EF4-FFF2-40B4-BE49-F238E27FC236}">
                <a16:creationId xmlns:a16="http://schemas.microsoft.com/office/drawing/2014/main" id="{4E134E7D-6524-F5DA-16C6-E5933EB83927}"/>
              </a:ext>
            </a:extLst>
          </p:cNvPr>
          <p:cNvSpPr/>
          <p:nvPr/>
        </p:nvSpPr>
        <p:spPr>
          <a:xfrm>
            <a:off x="2871216" y="5964611"/>
            <a:ext cx="5308482" cy="796480"/>
          </a:xfrm>
          <a:prstGeom prst="roundRect">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he-IL" dirty="0"/>
              <a:t>כל אלה מייצרים הבדלים בתפיסת השייכות והמסוגלות</a:t>
            </a:r>
          </a:p>
        </p:txBody>
      </p:sp>
      <p:sp>
        <p:nvSpPr>
          <p:cNvPr id="15" name="Rectangle: Rounded Corners 14">
            <a:extLst>
              <a:ext uri="{FF2B5EF4-FFF2-40B4-BE49-F238E27FC236}">
                <a16:creationId xmlns:a16="http://schemas.microsoft.com/office/drawing/2014/main" id="{C3131997-3035-5FD2-E247-8A90F0B4FC0D}"/>
              </a:ext>
            </a:extLst>
          </p:cNvPr>
          <p:cNvSpPr/>
          <p:nvPr/>
        </p:nvSpPr>
        <p:spPr>
          <a:xfrm>
            <a:off x="514164" y="3439091"/>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Lee, et al., 2020</a:t>
            </a:r>
          </a:p>
        </p:txBody>
      </p:sp>
      <p:sp>
        <p:nvSpPr>
          <p:cNvPr id="19" name="Rectangle: Rounded Corners 18">
            <a:extLst>
              <a:ext uri="{FF2B5EF4-FFF2-40B4-BE49-F238E27FC236}">
                <a16:creationId xmlns:a16="http://schemas.microsoft.com/office/drawing/2014/main" id="{C1FA4B3A-080F-06C9-4FAB-A973A8058D0F}"/>
              </a:ext>
            </a:extLst>
          </p:cNvPr>
          <p:cNvSpPr/>
          <p:nvPr/>
        </p:nvSpPr>
        <p:spPr>
          <a:xfrm>
            <a:off x="329184" y="4278242"/>
            <a:ext cx="4923672" cy="132556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he-IL" dirty="0"/>
              <a:t>סטריאוטיפים מגדריים משפיעים באופן דרסטי על ביצועי הסטודנטיות, ועל החלטותיהן המקצועיות לעתיד</a:t>
            </a:r>
            <a:endParaRPr lang="en-US" dirty="0"/>
          </a:p>
        </p:txBody>
      </p:sp>
      <p:sp>
        <p:nvSpPr>
          <p:cNvPr id="20" name="Rectangle: Rounded Corners 19">
            <a:extLst>
              <a:ext uri="{FF2B5EF4-FFF2-40B4-BE49-F238E27FC236}">
                <a16:creationId xmlns:a16="http://schemas.microsoft.com/office/drawing/2014/main" id="{1F03651D-E488-07EB-DDB4-92919F633CD0}"/>
              </a:ext>
            </a:extLst>
          </p:cNvPr>
          <p:cNvSpPr/>
          <p:nvPr/>
        </p:nvSpPr>
        <p:spPr>
          <a:xfrm>
            <a:off x="514164" y="5444672"/>
            <a:ext cx="2587752" cy="49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Spencer, Steele &amp; Quinn, 1999</a:t>
            </a:r>
          </a:p>
        </p:txBody>
      </p:sp>
    </p:spTree>
    <p:extLst>
      <p:ext uri="{BB962C8B-B14F-4D97-AF65-F5344CB8AC3E}">
        <p14:creationId xmlns:p14="http://schemas.microsoft.com/office/powerpoint/2010/main" val="182560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arn(inVertical)">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11" grpId="0" animBg="1"/>
      <p:bldP spid="12"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3C44F-5F7A-7D82-B7A6-7A144479A9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D9570D-37D6-BF43-858E-0F385EB30EA0}"/>
              </a:ext>
            </a:extLst>
          </p:cNvPr>
          <p:cNvSpPr>
            <a:spLocks noGrp="1"/>
          </p:cNvSpPr>
          <p:nvPr>
            <p:ph type="title"/>
          </p:nvPr>
        </p:nvSpPr>
        <p:spPr/>
        <p:txBody>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דילמות</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Rounded Corners 2">
            <a:extLst>
              <a:ext uri="{FF2B5EF4-FFF2-40B4-BE49-F238E27FC236}">
                <a16:creationId xmlns:a16="http://schemas.microsoft.com/office/drawing/2014/main" id="{97EA46A3-9F9E-BCD9-6E2D-CE29814DB0C5}"/>
              </a:ext>
            </a:extLst>
          </p:cNvPr>
          <p:cNvSpPr/>
          <p:nvPr/>
        </p:nvSpPr>
        <p:spPr>
          <a:xfrm>
            <a:off x="694944" y="1460819"/>
            <a:ext cx="11018520" cy="15554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he-IL" dirty="0"/>
              <a:t>בכיתה שלי, הבנים עונים על רוב השאלות שאני שואל, למרות שאני שואל שאלות כלליות ולא מפנה ספציפית אליהם. אני רוצה שהסטודנטיות ישתתפו יותר אבל חושש שאם אפנה אליהן ישירות הן יחושו לא בנוח כי זכותן לא להשתתף. זו בסוף בחירה של כל אחד ואחת. </a:t>
            </a:r>
          </a:p>
          <a:p>
            <a:pPr algn="ctr" rtl="1"/>
            <a:r>
              <a:rPr lang="he-IL" dirty="0"/>
              <a:t>האם נכון להפנות שאלות מפורשות לבנות כדי לשנות את המצב? האם נכון לדבר על הבעיה באופן מפורש? </a:t>
            </a:r>
            <a:endParaRPr lang="en-US" dirty="0"/>
          </a:p>
        </p:txBody>
      </p:sp>
      <p:sp>
        <p:nvSpPr>
          <p:cNvPr id="4" name="Rectangle: Rounded Corners 3">
            <a:extLst>
              <a:ext uri="{FF2B5EF4-FFF2-40B4-BE49-F238E27FC236}">
                <a16:creationId xmlns:a16="http://schemas.microsoft.com/office/drawing/2014/main" id="{0B973E37-7D33-FDD5-E238-7B0FC8E1EFFD}"/>
              </a:ext>
            </a:extLst>
          </p:cNvPr>
          <p:cNvSpPr/>
          <p:nvPr/>
        </p:nvSpPr>
        <p:spPr>
          <a:xfrm>
            <a:off x="694944" y="3134424"/>
            <a:ext cx="11018520" cy="155543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he-IL" dirty="0"/>
              <a:t>הייתי שמח להפוך את הכיתה שלי להוגנת יותר מגדרית אבל מרבית המחקרים היסודיים בתחום נכתבו על ידי גברים. אני חושש שהניסיון להוסיף באופן מלאכותי מחקרים של חוקרות או לעשות אפליה מתקנת בכיתה תפגע ביכולת שלהן להשתלב בעולם בחוף שכן בחוץ אף אחד לא בונה סביבה מתקנת כזאת</a:t>
            </a:r>
            <a:endParaRPr lang="en-US" dirty="0"/>
          </a:p>
        </p:txBody>
      </p:sp>
      <p:sp>
        <p:nvSpPr>
          <p:cNvPr id="5" name="Rectangle: Rounded Corners 4">
            <a:extLst>
              <a:ext uri="{FF2B5EF4-FFF2-40B4-BE49-F238E27FC236}">
                <a16:creationId xmlns:a16="http://schemas.microsoft.com/office/drawing/2014/main" id="{AD9171E8-83DB-249E-02C1-D8AB87484550}"/>
              </a:ext>
            </a:extLst>
          </p:cNvPr>
          <p:cNvSpPr/>
          <p:nvPr/>
        </p:nvSpPr>
        <p:spPr>
          <a:xfrm>
            <a:off x="694944" y="4808028"/>
            <a:ext cx="11018520" cy="155543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he-IL" dirty="0"/>
              <a:t>אני חושש שניסיון מכוון של תיקון עלול להוביל לפוליטיזציה שאין לנו שליטה עליה. איפה אני שם את הגבולות? למה דווקא תיקון של עיוות מגדרי ולא של עיוותים אחרים? האם לא עדיף להשאיר את התיקונים הערכיים מחוץ לכיתה שצריכה להתמקד בידע ובמקצועיות? </a:t>
            </a:r>
            <a:endParaRPr lang="en-US" dirty="0"/>
          </a:p>
        </p:txBody>
      </p:sp>
    </p:spTree>
    <p:extLst>
      <p:ext uri="{BB962C8B-B14F-4D97-AF65-F5344CB8AC3E}">
        <p14:creationId xmlns:p14="http://schemas.microsoft.com/office/powerpoint/2010/main" val="1625101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931</TotalTime>
  <Words>646</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Tahoma</vt:lpstr>
      <vt:lpstr>Office Theme</vt:lpstr>
      <vt:lpstr>הוראה הוגנת מגדרית</vt:lpstr>
      <vt:lpstr>PowerPoint Presentation</vt:lpstr>
      <vt:lpstr>מטרת המפגש</vt:lpstr>
      <vt:lpstr>מופעים</vt:lpstr>
      <vt:lpstr>ממצאים</vt:lpstr>
      <vt:lpstr>PowerPoint Presentation</vt:lpstr>
      <vt:lpstr>ממצאים</vt:lpstr>
      <vt:lpstr>דילמות</vt:lpstr>
    </vt:vector>
  </TitlesOfParts>
  <Company>Ben Gurion University of The Negev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איתי פולק</dc:creator>
  <cp:lastModifiedBy>איתי פולק</cp:lastModifiedBy>
  <cp:revision>3</cp:revision>
  <dcterms:created xsi:type="dcterms:W3CDTF">2025-03-12T20:26:13Z</dcterms:created>
  <dcterms:modified xsi:type="dcterms:W3CDTF">2025-03-13T11:57:29Z</dcterms:modified>
</cp:coreProperties>
</file>