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93" r:id="rId4"/>
    <p:sldId id="261" r:id="rId5"/>
    <p:sldId id="263" r:id="rId6"/>
    <p:sldId id="276" r:id="rId7"/>
    <p:sldId id="259" r:id="rId8"/>
    <p:sldId id="264" r:id="rId9"/>
    <p:sldId id="265" r:id="rId10"/>
    <p:sldId id="266" r:id="rId11"/>
    <p:sldId id="267" r:id="rId12"/>
    <p:sldId id="280" r:id="rId13"/>
    <p:sldId id="282" r:id="rId14"/>
    <p:sldId id="281" r:id="rId15"/>
    <p:sldId id="272" r:id="rId16"/>
    <p:sldId id="273" r:id="rId17"/>
    <p:sldId id="274" r:id="rId18"/>
    <p:sldId id="277" r:id="rId19"/>
    <p:sldId id="284" r:id="rId20"/>
    <p:sldId id="285" r:id="rId21"/>
    <p:sldId id="286" r:id="rId22"/>
    <p:sldId id="291" r:id="rId23"/>
    <p:sldId id="289" r:id="rId24"/>
    <p:sldId id="290" r:id="rId25"/>
    <p:sldId id="292" r:id="rId26"/>
    <p:sldId id="294"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8E59"/>
    <a:srgbClr val="EA773E"/>
    <a:srgbClr val="D378E8"/>
    <a:srgbClr val="7CBF33"/>
    <a:srgbClr val="B124D2"/>
    <a:srgbClr val="CCCC00"/>
    <a:srgbClr val="008000"/>
    <a:srgbClr val="CD65E5"/>
    <a:srgbClr val="FFFF00"/>
    <a:srgbClr val="B1AC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D0387-B7A7-44E4-A95A-F3E3A7C848C6}" type="datetimeFigureOut">
              <a:rPr lang="en-US" smtClean="0"/>
              <a:t>10/30/2024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23617A-DBEC-4895-8217-1E894EB5BBAC}" type="slidenum">
              <a:rPr lang="en-US" smtClean="0"/>
              <a:t>‹#›</a:t>
            </a:fld>
            <a:endParaRPr lang="en-US"/>
          </a:p>
        </p:txBody>
      </p:sp>
    </p:spTree>
    <p:extLst>
      <p:ext uri="{BB962C8B-B14F-4D97-AF65-F5344CB8AC3E}">
        <p14:creationId xmlns:p14="http://schemas.microsoft.com/office/powerpoint/2010/main" val="3403012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6C23617A-DBEC-4895-8217-1E894EB5BBAC}" type="slidenum">
              <a:rPr lang="en-US" smtClean="0"/>
              <a:t>3</a:t>
            </a:fld>
            <a:endParaRPr lang="en-US"/>
          </a:p>
        </p:txBody>
      </p:sp>
    </p:spTree>
    <p:extLst>
      <p:ext uri="{BB962C8B-B14F-4D97-AF65-F5344CB8AC3E}">
        <p14:creationId xmlns:p14="http://schemas.microsoft.com/office/powerpoint/2010/main" val="3496397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6C23617A-DBEC-4895-8217-1E894EB5BBAC}" type="slidenum">
              <a:rPr lang="en-US" smtClean="0"/>
              <a:t>6</a:t>
            </a:fld>
            <a:endParaRPr lang="en-US"/>
          </a:p>
        </p:txBody>
      </p:sp>
    </p:spTree>
    <p:extLst>
      <p:ext uri="{BB962C8B-B14F-4D97-AF65-F5344CB8AC3E}">
        <p14:creationId xmlns:p14="http://schemas.microsoft.com/office/powerpoint/2010/main" val="220810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23617A-DBEC-4895-8217-1E894EB5BBAC}" type="slidenum">
              <a:rPr lang="en-US" smtClean="0"/>
              <a:t>7</a:t>
            </a:fld>
            <a:endParaRPr lang="en-US"/>
          </a:p>
        </p:txBody>
      </p:sp>
    </p:spTree>
    <p:extLst>
      <p:ext uri="{BB962C8B-B14F-4D97-AF65-F5344CB8AC3E}">
        <p14:creationId xmlns:p14="http://schemas.microsoft.com/office/powerpoint/2010/main" val="3635006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6C23617A-DBEC-4895-8217-1E894EB5BBAC}" type="slidenum">
              <a:rPr lang="en-US" smtClean="0"/>
              <a:t>9</a:t>
            </a:fld>
            <a:endParaRPr lang="en-US"/>
          </a:p>
        </p:txBody>
      </p:sp>
    </p:spTree>
    <p:extLst>
      <p:ext uri="{BB962C8B-B14F-4D97-AF65-F5344CB8AC3E}">
        <p14:creationId xmlns:p14="http://schemas.microsoft.com/office/powerpoint/2010/main" val="632852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6C23617A-DBEC-4895-8217-1E894EB5BBAC}" type="slidenum">
              <a:rPr lang="en-US" smtClean="0"/>
              <a:t>11</a:t>
            </a:fld>
            <a:endParaRPr lang="en-US"/>
          </a:p>
        </p:txBody>
      </p:sp>
    </p:spTree>
    <p:extLst>
      <p:ext uri="{BB962C8B-B14F-4D97-AF65-F5344CB8AC3E}">
        <p14:creationId xmlns:p14="http://schemas.microsoft.com/office/powerpoint/2010/main" val="1625933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Bowden, 2021</a:t>
            </a:r>
          </a:p>
        </p:txBody>
      </p:sp>
      <p:sp>
        <p:nvSpPr>
          <p:cNvPr id="4" name="Slide Number Placeholder 3"/>
          <p:cNvSpPr>
            <a:spLocks noGrp="1"/>
          </p:cNvSpPr>
          <p:nvPr>
            <p:ph type="sldNum" sz="quarter" idx="5"/>
          </p:nvPr>
        </p:nvSpPr>
        <p:spPr/>
        <p:txBody>
          <a:bodyPr/>
          <a:lstStyle/>
          <a:p>
            <a:fld id="{6C23617A-DBEC-4895-8217-1E894EB5BBAC}" type="slidenum">
              <a:rPr lang="en-US" smtClean="0"/>
              <a:t>22</a:t>
            </a:fld>
            <a:endParaRPr lang="en-US"/>
          </a:p>
        </p:txBody>
      </p:sp>
    </p:spTree>
    <p:extLst>
      <p:ext uri="{BB962C8B-B14F-4D97-AF65-F5344CB8AC3E}">
        <p14:creationId xmlns:p14="http://schemas.microsoft.com/office/powerpoint/2010/main" val="192456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23617A-DBEC-4895-8217-1E894EB5BBAC}" type="slidenum">
              <a:rPr lang="en-US" smtClean="0"/>
              <a:t>23</a:t>
            </a:fld>
            <a:endParaRPr lang="en-US"/>
          </a:p>
        </p:txBody>
      </p:sp>
    </p:spTree>
    <p:extLst>
      <p:ext uri="{BB962C8B-B14F-4D97-AF65-F5344CB8AC3E}">
        <p14:creationId xmlns:p14="http://schemas.microsoft.com/office/powerpoint/2010/main" val="819269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6C23617A-DBEC-4895-8217-1E894EB5BBAC}" type="slidenum">
              <a:rPr lang="en-US" smtClean="0"/>
              <a:t>24</a:t>
            </a:fld>
            <a:endParaRPr lang="en-US"/>
          </a:p>
        </p:txBody>
      </p:sp>
    </p:spTree>
    <p:extLst>
      <p:ext uri="{BB962C8B-B14F-4D97-AF65-F5344CB8AC3E}">
        <p14:creationId xmlns:p14="http://schemas.microsoft.com/office/powerpoint/2010/main" val="7123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40E57-7572-6FFA-5EF9-4F34164CA202}"/>
              </a:ext>
            </a:extLst>
          </p:cNvPr>
          <p:cNvSpPr>
            <a:spLocks noGrp="1"/>
          </p:cNvSpPr>
          <p:nvPr>
            <p:ph type="ctrTitle"/>
          </p:nvPr>
        </p:nvSpPr>
        <p:spPr>
          <a:xfrm>
            <a:off x="1524000" y="1122363"/>
            <a:ext cx="9144000" cy="2387600"/>
          </a:xfrm>
        </p:spPr>
        <p:txBody>
          <a:bodyPr anchor="b">
            <a:normAutofit/>
          </a:bodyPr>
          <a:lstStyle>
            <a:lvl1pPr algn="ctr" rtl="1">
              <a:defRPr sz="50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35287D78-5AC5-1AAA-DE25-7E29C35751B4}"/>
              </a:ext>
            </a:extLst>
          </p:cNvPr>
          <p:cNvSpPr>
            <a:spLocks noGrp="1"/>
          </p:cNvSpPr>
          <p:nvPr>
            <p:ph type="subTitle" idx="1"/>
          </p:nvPr>
        </p:nvSpPr>
        <p:spPr>
          <a:xfrm>
            <a:off x="1524000" y="3602038"/>
            <a:ext cx="9144000" cy="1655762"/>
          </a:xfrm>
        </p:spPr>
        <p:txBody>
          <a:bodyPr/>
          <a:lstStyle>
            <a:lvl1pPr marL="0" indent="0" algn="ctr" rtl="1">
              <a:buNone/>
              <a:defRPr sz="2400">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CD9B803-F678-C6EF-39CE-E8C19113C2ED}"/>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5" name="Footer Placeholder 4">
            <a:extLst>
              <a:ext uri="{FF2B5EF4-FFF2-40B4-BE49-F238E27FC236}">
                <a16:creationId xmlns:a16="http://schemas.microsoft.com/office/drawing/2014/main" id="{75DE160F-E310-41D9-77FB-B0EABC9ABD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6574D-F737-83D2-4877-19749880EFF7}"/>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421829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AD28A-49C2-815D-2B65-549CDF207C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DF3D21-5596-4551-D727-5FDBBD1012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95A20-6C40-036F-6AF8-F269AF4F3BD2}"/>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5" name="Footer Placeholder 4">
            <a:extLst>
              <a:ext uri="{FF2B5EF4-FFF2-40B4-BE49-F238E27FC236}">
                <a16:creationId xmlns:a16="http://schemas.microsoft.com/office/drawing/2014/main" id="{AFB4D36E-B77D-6CF1-C5A2-AE2FF9FBA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905506-A9F8-17A2-5B1B-8AA2FB1ABE79}"/>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322680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647159-ADCB-AB09-283E-CE14C3788F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B1EB86-0DC5-0AC8-E0EF-25786CBE27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F5214D-69A5-60B2-EE17-1FFF41A11A02}"/>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5" name="Footer Placeholder 4">
            <a:extLst>
              <a:ext uri="{FF2B5EF4-FFF2-40B4-BE49-F238E27FC236}">
                <a16:creationId xmlns:a16="http://schemas.microsoft.com/office/drawing/2014/main" id="{15474E82-8432-2A1E-00CF-A9B949935A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7BF697-B3F8-1233-F550-5C7A9FD40A27}"/>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138652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140AE-411F-3B6A-9060-7EC30659041B}"/>
              </a:ext>
            </a:extLst>
          </p:cNvPr>
          <p:cNvSpPr>
            <a:spLocks noGrp="1"/>
          </p:cNvSpPr>
          <p:nvPr>
            <p:ph type="title"/>
          </p:nvPr>
        </p:nvSpPr>
        <p:spPr/>
        <p:txBody>
          <a:bodyPr/>
          <a:lstStyle>
            <a:lvl1pPr algn="r" rtl="1">
              <a:defRPr>
                <a:latin typeface="Gisha" panose="020B0502040204020203" pitchFamily="34" charset="-79"/>
                <a:cs typeface="Gisha" panose="020B0502040204020203" pitchFamily="34" charset="-79"/>
              </a:defRPr>
            </a:lvl1pPr>
          </a:lstStyle>
          <a:p>
            <a:r>
              <a:rPr lang="en-US" dirty="0"/>
              <a:t>Click to edit Master title style</a:t>
            </a:r>
          </a:p>
        </p:txBody>
      </p:sp>
      <p:sp>
        <p:nvSpPr>
          <p:cNvPr id="3" name="Content Placeholder 2">
            <a:extLst>
              <a:ext uri="{FF2B5EF4-FFF2-40B4-BE49-F238E27FC236}">
                <a16:creationId xmlns:a16="http://schemas.microsoft.com/office/drawing/2014/main" id="{C535DF9C-4F66-D87C-8969-174D5A7B90BF}"/>
              </a:ext>
            </a:extLst>
          </p:cNvPr>
          <p:cNvSpPr>
            <a:spLocks noGrp="1"/>
          </p:cNvSpPr>
          <p:nvPr>
            <p:ph idx="1"/>
          </p:nvPr>
        </p:nvSpPr>
        <p:spPr/>
        <p:txBody>
          <a:bodyPr/>
          <a:lstStyle>
            <a:lvl1pPr algn="r" rtl="1">
              <a:defRPr>
                <a:latin typeface="Arial" panose="020B0604020202020204" pitchFamily="34" charset="0"/>
                <a:cs typeface="Arial" panose="020B0604020202020204" pitchFamily="34" charset="0"/>
              </a:defRPr>
            </a:lvl1pPr>
            <a:lvl2pPr algn="r" rtl="1">
              <a:defRPr>
                <a:latin typeface="Arial" panose="020B0604020202020204" pitchFamily="34" charset="0"/>
                <a:cs typeface="Arial" panose="020B0604020202020204" pitchFamily="34" charset="0"/>
              </a:defRPr>
            </a:lvl2pPr>
            <a:lvl3pPr algn="r" rtl="1">
              <a:defRPr>
                <a:latin typeface="Arial" panose="020B0604020202020204" pitchFamily="34" charset="0"/>
                <a:cs typeface="Arial" panose="020B0604020202020204" pitchFamily="34" charset="0"/>
              </a:defRPr>
            </a:lvl3pPr>
            <a:lvl4pPr algn="r" rtl="1">
              <a:defRPr>
                <a:latin typeface="Arial" panose="020B0604020202020204" pitchFamily="34" charset="0"/>
                <a:cs typeface="Arial" panose="020B0604020202020204" pitchFamily="34" charset="0"/>
              </a:defRPr>
            </a:lvl4pPr>
            <a:lvl5pPr algn="r" rtl="1">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9D1F57C-A4FF-1203-2296-EF5F49CA5F75}"/>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5" name="Footer Placeholder 4">
            <a:extLst>
              <a:ext uri="{FF2B5EF4-FFF2-40B4-BE49-F238E27FC236}">
                <a16:creationId xmlns:a16="http://schemas.microsoft.com/office/drawing/2014/main" id="{3FBE4256-CD92-9A31-6500-39F4610EC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C2223-89A6-C740-79C9-17AA1F5FBA21}"/>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369395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3A098-EC4D-37B4-45A7-FC644432C6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B67101-E671-D1D4-8CC9-CDA0AA6653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B57C12-CE12-E0EB-922D-886640A0935A}"/>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5" name="Footer Placeholder 4">
            <a:extLst>
              <a:ext uri="{FF2B5EF4-FFF2-40B4-BE49-F238E27FC236}">
                <a16:creationId xmlns:a16="http://schemas.microsoft.com/office/drawing/2014/main" id="{BB90DF2A-BFF1-757A-840C-3D49FB7A7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9BC3D4-3D70-55FF-D5E4-7346BD800654}"/>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388597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DAA9-4612-1C4F-907B-E7A5569CC7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5B812-B50C-13A8-73D8-0B7EDE9657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A3A9C1-C711-A091-5B64-8B6BF1F6E2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AB660C-9811-9B28-CDF8-3E295ED54D9F}"/>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6" name="Footer Placeholder 5">
            <a:extLst>
              <a:ext uri="{FF2B5EF4-FFF2-40B4-BE49-F238E27FC236}">
                <a16:creationId xmlns:a16="http://schemas.microsoft.com/office/drawing/2014/main" id="{4C75143E-7710-4CC6-94F5-A5FF5A9AD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EA9E12-48F5-A568-B040-19BD9C1AEF1E}"/>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81596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AF10E-1493-4F7A-60AD-E34D2C6249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7E636-26D0-56DA-A715-AD15CDA044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B198F-A703-B57D-A2BC-42E8F3952D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FC98C2-5FCB-DBB9-63FB-007590D3A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5F0C63-DBBF-13B5-ED9B-51406C55AF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A43C7C-68AA-BFEB-81AB-747D2005FF58}"/>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8" name="Footer Placeholder 7">
            <a:extLst>
              <a:ext uri="{FF2B5EF4-FFF2-40B4-BE49-F238E27FC236}">
                <a16:creationId xmlns:a16="http://schemas.microsoft.com/office/drawing/2014/main" id="{085554BE-64DE-289B-B30F-C39F5A2289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8CB615-4A3C-5B19-F689-5D3A671D9B99}"/>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68640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81832-E8F5-EC67-45C2-BF9C0221ED8E}"/>
              </a:ext>
            </a:extLst>
          </p:cNvPr>
          <p:cNvSpPr>
            <a:spLocks noGrp="1"/>
          </p:cNvSpPr>
          <p:nvPr>
            <p:ph type="title"/>
          </p:nvPr>
        </p:nvSpPr>
        <p:spPr/>
        <p:txBody>
          <a:bodyPr/>
          <a:lstStyle>
            <a:lvl1pPr algn="r" rtl="1">
              <a:defRPr>
                <a:latin typeface="Gisha" panose="020B0502040204020203" pitchFamily="34" charset="-79"/>
                <a:cs typeface="Gisha" panose="020B0502040204020203" pitchFamily="34" charset="-79"/>
              </a:defRPr>
            </a:lvl1pPr>
          </a:lstStyle>
          <a:p>
            <a:r>
              <a:rPr lang="en-US" dirty="0"/>
              <a:t>Click to edit Master title style</a:t>
            </a:r>
          </a:p>
        </p:txBody>
      </p:sp>
      <p:sp>
        <p:nvSpPr>
          <p:cNvPr id="3" name="Date Placeholder 2">
            <a:extLst>
              <a:ext uri="{FF2B5EF4-FFF2-40B4-BE49-F238E27FC236}">
                <a16:creationId xmlns:a16="http://schemas.microsoft.com/office/drawing/2014/main" id="{B039FAE0-B001-E5C3-1FC5-29EB388FE1D2}"/>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4" name="Footer Placeholder 3">
            <a:extLst>
              <a:ext uri="{FF2B5EF4-FFF2-40B4-BE49-F238E27FC236}">
                <a16:creationId xmlns:a16="http://schemas.microsoft.com/office/drawing/2014/main" id="{051FF65C-C732-A957-C984-48BA5D2489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EC4749-AAB1-3CE4-32CA-AA7CAF77A424}"/>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421437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C8A78-3550-770E-A471-FA3C1AC877F4}"/>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3" name="Footer Placeholder 2">
            <a:extLst>
              <a:ext uri="{FF2B5EF4-FFF2-40B4-BE49-F238E27FC236}">
                <a16:creationId xmlns:a16="http://schemas.microsoft.com/office/drawing/2014/main" id="{3740840F-8D0B-5678-49B7-1B33F15352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29647E-F469-016F-C0EB-BE0CEED36615}"/>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220868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AB7A-7056-C6E2-D972-A9C6AD2BC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572DDC-C5E5-B456-94CE-BE233CA09F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D9E6B8-21C5-084E-A4BB-D5BE484A5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7AD115-96BE-1688-EE0D-EE73B66DC567}"/>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6" name="Footer Placeholder 5">
            <a:extLst>
              <a:ext uri="{FF2B5EF4-FFF2-40B4-BE49-F238E27FC236}">
                <a16:creationId xmlns:a16="http://schemas.microsoft.com/office/drawing/2014/main" id="{CE82ED5D-6447-C673-74C6-A1BD7ADFA8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7280CA-EF97-BF19-314C-43A08D08CBE6}"/>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94398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6D573-3DFC-9679-90BD-56617E874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E84AB5-910B-FE49-BF61-472960FEA5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97D980-0071-3ABF-1F40-296B6E687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1782A8-F1D4-BA1C-C585-25C24345524B}"/>
              </a:ext>
            </a:extLst>
          </p:cNvPr>
          <p:cNvSpPr>
            <a:spLocks noGrp="1"/>
          </p:cNvSpPr>
          <p:nvPr>
            <p:ph type="dt" sz="half" idx="10"/>
          </p:nvPr>
        </p:nvSpPr>
        <p:spPr/>
        <p:txBody>
          <a:bodyPr/>
          <a:lstStyle/>
          <a:p>
            <a:fld id="{E41F578B-2BC2-4A16-9DE5-E347A91A70FE}" type="datetimeFigureOut">
              <a:rPr lang="en-US" smtClean="0"/>
              <a:t>10/30/2024</a:t>
            </a:fld>
            <a:endParaRPr lang="en-US"/>
          </a:p>
        </p:txBody>
      </p:sp>
      <p:sp>
        <p:nvSpPr>
          <p:cNvPr id="6" name="Footer Placeholder 5">
            <a:extLst>
              <a:ext uri="{FF2B5EF4-FFF2-40B4-BE49-F238E27FC236}">
                <a16:creationId xmlns:a16="http://schemas.microsoft.com/office/drawing/2014/main" id="{BF0AEE96-46E6-F545-2268-039D72A6B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78355C-8E59-A565-70CD-3254C257F531}"/>
              </a:ext>
            </a:extLst>
          </p:cNvPr>
          <p:cNvSpPr>
            <a:spLocks noGrp="1"/>
          </p:cNvSpPr>
          <p:nvPr>
            <p:ph type="sldNum" sz="quarter" idx="12"/>
          </p:nvPr>
        </p:nvSpPr>
        <p:spPr/>
        <p:txBody>
          <a:bodyPr/>
          <a:lstStyle/>
          <a:p>
            <a:fld id="{75A7696A-14A1-4387-AD37-06C4D7420686}" type="slidenum">
              <a:rPr lang="en-US" smtClean="0"/>
              <a:t>‹#›</a:t>
            </a:fld>
            <a:endParaRPr lang="en-US"/>
          </a:p>
        </p:txBody>
      </p:sp>
    </p:spTree>
    <p:extLst>
      <p:ext uri="{BB962C8B-B14F-4D97-AF65-F5344CB8AC3E}">
        <p14:creationId xmlns:p14="http://schemas.microsoft.com/office/powerpoint/2010/main" val="1724518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6266FE-0450-F982-C1A4-F1E103188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BD2A90-84C1-8FF6-6176-00AC9C8A31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B2723-3E27-0027-BAE5-6E08F6701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41F578B-2BC2-4A16-9DE5-E347A91A70FE}" type="datetimeFigureOut">
              <a:rPr lang="en-US" smtClean="0"/>
              <a:t>10/30/2024</a:t>
            </a:fld>
            <a:endParaRPr lang="en-US"/>
          </a:p>
        </p:txBody>
      </p:sp>
      <p:sp>
        <p:nvSpPr>
          <p:cNvPr id="5" name="Footer Placeholder 4">
            <a:extLst>
              <a:ext uri="{FF2B5EF4-FFF2-40B4-BE49-F238E27FC236}">
                <a16:creationId xmlns:a16="http://schemas.microsoft.com/office/drawing/2014/main" id="{192AEC18-99A8-83EC-F161-0743FA8981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F74FF53-5B18-D8FE-B5D6-4CFB05B96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5A7696A-14A1-4387-AD37-06C4D7420686}" type="slidenum">
              <a:rPr lang="en-US" smtClean="0"/>
              <a:t>‹#›</a:t>
            </a:fld>
            <a:endParaRPr lang="en-US"/>
          </a:p>
        </p:txBody>
      </p:sp>
    </p:spTree>
    <p:extLst>
      <p:ext uri="{BB962C8B-B14F-4D97-AF65-F5344CB8AC3E}">
        <p14:creationId xmlns:p14="http://schemas.microsoft.com/office/powerpoint/2010/main" val="123744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svg"/><Relationship Id="rId3" Type="http://schemas.openxmlformats.org/officeDocument/2006/relationships/image" Target="../media/image15.svg"/><Relationship Id="rId7" Type="http://schemas.openxmlformats.org/officeDocument/2006/relationships/image" Target="../media/image19.svg"/><Relationship Id="rId12"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svg"/><Relationship Id="rId5" Type="http://schemas.openxmlformats.org/officeDocument/2006/relationships/image" Target="../media/image17.svg"/><Relationship Id="rId15" Type="http://schemas.openxmlformats.org/officeDocument/2006/relationships/image" Target="../media/image27.sv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svg"/><Relationship Id="rId14" Type="http://schemas.openxmlformats.org/officeDocument/2006/relationships/image" Target="../media/image2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F9C70-D7CA-F8D0-FC8A-BAC39B1E8979}"/>
              </a:ext>
            </a:extLst>
          </p:cNvPr>
          <p:cNvSpPr>
            <a:spLocks noGrp="1"/>
          </p:cNvSpPr>
          <p:nvPr>
            <p:ph type="ctrTitle"/>
          </p:nvPr>
        </p:nvSpPr>
        <p:spPr>
          <a:xfrm>
            <a:off x="521208" y="1122363"/>
            <a:ext cx="11219688" cy="2387600"/>
          </a:xfrm>
        </p:spPr>
        <p:txBody>
          <a:bodyPr/>
          <a:lstStyle/>
          <a:p>
            <a:r>
              <a:rPr lang="he-IL" dirty="0">
                <a:solidFill>
                  <a:srgbClr val="87370F"/>
                </a:solidFill>
              </a:rPr>
              <a:t>למה הם לא באים לשיעור?</a:t>
            </a:r>
            <a:br>
              <a:rPr lang="he-IL" dirty="0">
                <a:solidFill>
                  <a:srgbClr val="87370F"/>
                </a:solidFill>
              </a:rPr>
            </a:br>
            <a:r>
              <a:rPr lang="he-IL" sz="3000" dirty="0">
                <a:solidFill>
                  <a:srgbClr val="87370F"/>
                </a:solidFill>
              </a:rPr>
              <a:t>כיצד נוכל להשפיע על הנוכחות והמעורבות של הסטודנטים?</a:t>
            </a:r>
            <a:endParaRPr lang="en-US" dirty="0">
              <a:solidFill>
                <a:srgbClr val="87370F"/>
              </a:solidFill>
            </a:endParaRPr>
          </a:p>
        </p:txBody>
      </p:sp>
      <p:sp>
        <p:nvSpPr>
          <p:cNvPr id="3" name="Subtitle 2">
            <a:extLst>
              <a:ext uri="{FF2B5EF4-FFF2-40B4-BE49-F238E27FC236}">
                <a16:creationId xmlns:a16="http://schemas.microsoft.com/office/drawing/2014/main" id="{4CA10271-DB3E-B8DE-7C44-82F6AE274E0E}"/>
              </a:ext>
            </a:extLst>
          </p:cNvPr>
          <p:cNvSpPr>
            <a:spLocks noGrp="1"/>
          </p:cNvSpPr>
          <p:nvPr>
            <p:ph type="subTitle" idx="1"/>
          </p:nvPr>
        </p:nvSpPr>
        <p:spPr/>
        <p:txBody>
          <a:bodyPr/>
          <a:lstStyle/>
          <a:p>
            <a:endParaRPr lang="he-IL" dirty="0"/>
          </a:p>
          <a:p>
            <a:r>
              <a:rPr lang="he-IL" dirty="0"/>
              <a:t>ד"ר איתי פולק</a:t>
            </a:r>
          </a:p>
          <a:p>
            <a:r>
              <a:rPr lang="he-IL" dirty="0"/>
              <a:t>30.10.24</a:t>
            </a:r>
            <a:endParaRPr lang="en-US" dirty="0"/>
          </a:p>
        </p:txBody>
      </p:sp>
      <p:pic>
        <p:nvPicPr>
          <p:cNvPr id="4" name="Picture 3" descr="Text&#10;&#10;Description automatically generated">
            <a:extLst>
              <a:ext uri="{FF2B5EF4-FFF2-40B4-BE49-F238E27FC236}">
                <a16:creationId xmlns:a16="http://schemas.microsoft.com/office/drawing/2014/main" id="{E36190CF-0FF6-CD33-9303-1322CAB515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146" y="6195698"/>
            <a:ext cx="2084934" cy="554471"/>
          </a:xfrm>
          <a:prstGeom prst="rect">
            <a:avLst/>
          </a:prstGeom>
        </p:spPr>
      </p:pic>
      <p:cxnSp>
        <p:nvCxnSpPr>
          <p:cNvPr id="6" name="Straight Connector 5">
            <a:extLst>
              <a:ext uri="{FF2B5EF4-FFF2-40B4-BE49-F238E27FC236}">
                <a16:creationId xmlns:a16="http://schemas.microsoft.com/office/drawing/2014/main" id="{BFCDA7D7-5253-5A5D-B14B-3F8F15CFDF7B}"/>
              </a:ext>
            </a:extLst>
          </p:cNvPr>
          <p:cNvCxnSpPr/>
          <p:nvPr/>
        </p:nvCxnSpPr>
        <p:spPr>
          <a:xfrm flipH="1">
            <a:off x="2505456" y="6428232"/>
            <a:ext cx="9015984" cy="0"/>
          </a:xfrm>
          <a:prstGeom prst="line">
            <a:avLst/>
          </a:prstGeom>
          <a:ln>
            <a:solidFill>
              <a:srgbClr val="87370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397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3ED4-BD83-3D34-E15E-4773DA6339A5}"/>
              </a:ext>
            </a:extLst>
          </p:cNvPr>
          <p:cNvSpPr>
            <a:spLocks noGrp="1"/>
          </p:cNvSpPr>
          <p:nvPr>
            <p:ph type="title"/>
          </p:nvPr>
        </p:nvSpPr>
        <p:spPr>
          <a:xfrm>
            <a:off x="0" y="365125"/>
            <a:ext cx="12192000" cy="1325563"/>
          </a:xfrm>
          <a:solidFill>
            <a:schemeClr val="accent2">
              <a:lumMod val="20000"/>
              <a:lumOff val="80000"/>
            </a:schemeClr>
          </a:solidFill>
          <a:effectLst>
            <a:softEdge rad="63500"/>
          </a:effectLst>
        </p:spPr>
        <p:txBody>
          <a:bodyPr>
            <a:noAutofit/>
          </a:bodyPr>
          <a:lstStyle/>
          <a:p>
            <a:pPr algn="ctr"/>
            <a:r>
              <a:rPr lang="he-IL" sz="3200" dirty="0">
                <a:solidFill>
                  <a:schemeClr val="accent2">
                    <a:lumMod val="50000"/>
                  </a:schemeClr>
                </a:solidFill>
              </a:rPr>
              <a:t>מה מתרחש בקטע? למה שמתם לב? </a:t>
            </a:r>
            <a:br>
              <a:rPr lang="en-US" sz="3200" dirty="0">
                <a:solidFill>
                  <a:schemeClr val="accent2">
                    <a:lumMod val="50000"/>
                  </a:schemeClr>
                </a:solidFill>
              </a:rPr>
            </a:br>
            <a:r>
              <a:rPr lang="he-IL" sz="3200" dirty="0">
                <a:solidFill>
                  <a:schemeClr val="accent2">
                    <a:lumMod val="50000"/>
                  </a:schemeClr>
                </a:solidFill>
              </a:rPr>
              <a:t>מה עושה פרופ' ארבלי שיכול להסביר את הנוכחות הגבוהה?</a:t>
            </a:r>
            <a:endParaRPr lang="en-US" sz="3200" dirty="0">
              <a:solidFill>
                <a:schemeClr val="accent2">
                  <a:lumMod val="50000"/>
                </a:schemeClr>
              </a:solidFill>
            </a:endParaRPr>
          </a:p>
        </p:txBody>
      </p:sp>
      <p:sp>
        <p:nvSpPr>
          <p:cNvPr id="3" name="Content Placeholder 2">
            <a:extLst>
              <a:ext uri="{FF2B5EF4-FFF2-40B4-BE49-F238E27FC236}">
                <a16:creationId xmlns:a16="http://schemas.microsoft.com/office/drawing/2014/main" id="{C8B5210D-ED1D-D6C8-EDC1-7FD675E8CBA3}"/>
              </a:ext>
            </a:extLst>
          </p:cNvPr>
          <p:cNvSpPr>
            <a:spLocks noGrp="1"/>
          </p:cNvSpPr>
          <p:nvPr>
            <p:ph idx="1"/>
          </p:nvPr>
        </p:nvSpPr>
        <p:spPr/>
        <p:txBody>
          <a:bodyPr>
            <a:normAutofit fontScale="55000" lnSpcReduction="20000"/>
          </a:bodyPr>
          <a:lstStyle/>
          <a:p>
            <a:r>
              <a:rPr lang="he-IL" dirty="0"/>
              <a:t>נוכחות – מפנה מבט לשורות העליונות – מכנס את כל הכיתה</a:t>
            </a:r>
          </a:p>
          <a:p>
            <a:r>
              <a:rPr lang="he-IL" dirty="0"/>
              <a:t>חוזר על הדברים בכמה צורות – גם מי שלא מבין מצליח לעקוב ולהרגיש שהוא מבין</a:t>
            </a:r>
          </a:p>
          <a:p>
            <a:r>
              <a:rPr lang="he-IL" dirty="0"/>
              <a:t>מראה פיזית – עוזר בהצגה כפולה – תמונה ודיבור</a:t>
            </a:r>
          </a:p>
          <a:p>
            <a:r>
              <a:rPr lang="he-IL" dirty="0"/>
              <a:t>מחזק הבנה בשאלות – בודק הבנה</a:t>
            </a:r>
          </a:p>
          <a:p>
            <a:r>
              <a:rPr lang="he-IL" dirty="0"/>
              <a:t>פירוק והרכבה</a:t>
            </a:r>
          </a:p>
          <a:p>
            <a:r>
              <a:rPr lang="he-IL" dirty="0"/>
              <a:t>מיקוד מילולי</a:t>
            </a:r>
          </a:p>
          <a:p>
            <a:r>
              <a:rPr lang="he-IL" dirty="0"/>
              <a:t>אין לו בעיה שאנשים יקומו, הם לא מפריעים / </a:t>
            </a:r>
          </a:p>
          <a:p>
            <a:r>
              <a:rPr lang="he-IL" dirty="0"/>
              <a:t>רוצה ללמד – הוא מתקרב לסטודנטים, ממהר להתקרב</a:t>
            </a:r>
          </a:p>
          <a:p>
            <a:r>
              <a:rPr lang="he-IL" dirty="0"/>
              <a:t>כבוד לסטודנטים – תיקון עדין</a:t>
            </a:r>
          </a:p>
          <a:p>
            <a:r>
              <a:rPr lang="he-IL" dirty="0"/>
              <a:t>מאוד שירותי – למען הסטודנטים. הוא מאוד נעים. אולי הם חוששים לאכזב אותו</a:t>
            </a:r>
          </a:p>
          <a:p>
            <a:r>
              <a:rPr lang="he-IL" dirty="0"/>
              <a:t>שולט בחומר. משדר שקט, בטוח בעצמו, יודע מה הוא הולך להגיד</a:t>
            </a:r>
          </a:p>
          <a:p>
            <a:r>
              <a:rPr lang="he-IL" dirty="0"/>
              <a:t>מרצה שמוליך אותי בחומר הזה. מסוג הנושאים שאולי קל יותר ללמוד</a:t>
            </a:r>
          </a:p>
          <a:p>
            <a:r>
              <a:rPr lang="he-IL" dirty="0"/>
              <a:t>לא מפריע עצמו מהסטודנטים – מדבר בגוף ראשון רבים</a:t>
            </a:r>
          </a:p>
          <a:p>
            <a:r>
              <a:rPr lang="he-IL" dirty="0"/>
              <a:t>משלב מצגת ולוח – מגביר קשב</a:t>
            </a:r>
            <a:endParaRPr lang="en-US" dirty="0"/>
          </a:p>
        </p:txBody>
      </p:sp>
    </p:spTree>
    <p:extLst>
      <p:ext uri="{BB962C8B-B14F-4D97-AF65-F5344CB8AC3E}">
        <p14:creationId xmlns:p14="http://schemas.microsoft.com/office/powerpoint/2010/main" val="394900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C0C2-9876-A0A4-EC08-2218125B5EE8}"/>
              </a:ext>
            </a:extLst>
          </p:cNvPr>
          <p:cNvSpPr>
            <a:spLocks noGrp="1"/>
          </p:cNvSpPr>
          <p:nvPr>
            <p:ph type="title"/>
          </p:nvPr>
        </p:nvSpPr>
        <p:spPr>
          <a:xfrm>
            <a:off x="1388615" y="196451"/>
            <a:ext cx="10515600" cy="682440"/>
          </a:xfrm>
        </p:spPr>
        <p:txBody>
          <a:bodyPr>
            <a:normAutofit fontScale="90000"/>
          </a:bodyPr>
          <a:lstStyle/>
          <a:p>
            <a:r>
              <a:rPr lang="he-IL" dirty="0">
                <a:solidFill>
                  <a:schemeClr val="accent2">
                    <a:lumMod val="50000"/>
                  </a:schemeClr>
                </a:solidFill>
              </a:rPr>
              <a:t>זה רק נראה פשוט... </a:t>
            </a:r>
            <a:endParaRPr lang="en-US" dirty="0">
              <a:solidFill>
                <a:schemeClr val="accent2">
                  <a:lumMod val="50000"/>
                </a:schemeClr>
              </a:solidFill>
            </a:endParaRPr>
          </a:p>
        </p:txBody>
      </p:sp>
      <p:sp>
        <p:nvSpPr>
          <p:cNvPr id="9" name="Rectangle: Rounded Corners 8">
            <a:extLst>
              <a:ext uri="{FF2B5EF4-FFF2-40B4-BE49-F238E27FC236}">
                <a16:creationId xmlns:a16="http://schemas.microsoft.com/office/drawing/2014/main" id="{AB748CDA-C3B9-8789-C98E-CD331906F684}"/>
              </a:ext>
            </a:extLst>
          </p:cNvPr>
          <p:cNvSpPr/>
          <p:nvPr/>
        </p:nvSpPr>
        <p:spPr>
          <a:xfrm>
            <a:off x="8389399" y="1530427"/>
            <a:ext cx="3674615" cy="92333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he-IL" dirty="0"/>
              <a:t>על פי המחקר, </a:t>
            </a:r>
            <a:br>
              <a:rPr lang="en-US" dirty="0"/>
            </a:br>
            <a:r>
              <a:rPr lang="he-IL" dirty="0"/>
              <a:t>תנאי הקורס לא מעודדים הגעה</a:t>
            </a:r>
            <a:endParaRPr lang="en-US" dirty="0"/>
          </a:p>
        </p:txBody>
      </p:sp>
      <p:sp>
        <p:nvSpPr>
          <p:cNvPr id="11" name="Rectangle: Rounded Corners 10">
            <a:extLst>
              <a:ext uri="{FF2B5EF4-FFF2-40B4-BE49-F238E27FC236}">
                <a16:creationId xmlns:a16="http://schemas.microsoft.com/office/drawing/2014/main" id="{45591DD0-A1C2-4C10-4885-619E99A0D240}"/>
              </a:ext>
            </a:extLst>
          </p:cNvPr>
          <p:cNvSpPr/>
          <p:nvPr/>
        </p:nvSpPr>
        <p:spPr>
          <a:xfrm>
            <a:off x="1686754" y="843918"/>
            <a:ext cx="6254321" cy="514905"/>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כיתה גדולה מאוד</a:t>
            </a:r>
            <a:endParaRPr lang="en-US" dirty="0"/>
          </a:p>
        </p:txBody>
      </p:sp>
      <p:sp>
        <p:nvSpPr>
          <p:cNvPr id="12" name="Rectangle: Rounded Corners 11">
            <a:extLst>
              <a:ext uri="{FF2B5EF4-FFF2-40B4-BE49-F238E27FC236}">
                <a16:creationId xmlns:a16="http://schemas.microsoft.com/office/drawing/2014/main" id="{9A5AC3DE-0A57-347A-7B89-A3C37A847BF3}"/>
              </a:ext>
            </a:extLst>
          </p:cNvPr>
          <p:cNvSpPr/>
          <p:nvPr/>
        </p:nvSpPr>
        <p:spPr>
          <a:xfrm>
            <a:off x="1686758" y="1457962"/>
            <a:ext cx="6254320" cy="514905"/>
          </a:xfrm>
          <a:prstGeom prst="round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קורס שירות – לא במוקד העניין ותחום הלימוד של הסטודנטים</a:t>
            </a:r>
            <a:endParaRPr lang="en-US" dirty="0"/>
          </a:p>
        </p:txBody>
      </p:sp>
      <p:sp>
        <p:nvSpPr>
          <p:cNvPr id="13" name="Rectangle: Rounded Corners 12">
            <a:extLst>
              <a:ext uri="{FF2B5EF4-FFF2-40B4-BE49-F238E27FC236}">
                <a16:creationId xmlns:a16="http://schemas.microsoft.com/office/drawing/2014/main" id="{7EA4248B-955C-BD80-51C4-835DAB20AF65}"/>
              </a:ext>
            </a:extLst>
          </p:cNvPr>
          <p:cNvSpPr/>
          <p:nvPr/>
        </p:nvSpPr>
        <p:spPr>
          <a:xfrm>
            <a:off x="1686758" y="2069461"/>
            <a:ext cx="6254319" cy="514905"/>
          </a:xfrm>
          <a:prstGeom prst="roundRect">
            <a:avLst/>
          </a:prstGeom>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rtl="1"/>
            <a:r>
              <a:rPr lang="he-IL" dirty="0"/>
              <a:t>חומר בסיסי –  נגיש ממקורות אחרים</a:t>
            </a:r>
            <a:endParaRPr lang="en-US" dirty="0"/>
          </a:p>
        </p:txBody>
      </p:sp>
      <p:sp>
        <p:nvSpPr>
          <p:cNvPr id="14" name="Rectangle: Rounded Corners 13">
            <a:extLst>
              <a:ext uri="{FF2B5EF4-FFF2-40B4-BE49-F238E27FC236}">
                <a16:creationId xmlns:a16="http://schemas.microsoft.com/office/drawing/2014/main" id="{ECBB1537-25D7-5AE3-5148-8D8E2693A565}"/>
              </a:ext>
            </a:extLst>
          </p:cNvPr>
          <p:cNvSpPr/>
          <p:nvPr/>
        </p:nvSpPr>
        <p:spPr>
          <a:xfrm>
            <a:off x="1686754" y="2679647"/>
            <a:ext cx="6254321" cy="514905"/>
          </a:xfrm>
          <a:prstGeom prst="roundRect">
            <a:avLst/>
          </a:prstGeom>
          <a:solidFill>
            <a:srgbClr val="ED8E59"/>
          </a:solidFill>
        </p:spPr>
        <p:style>
          <a:lnRef idx="1">
            <a:schemeClr val="accent2"/>
          </a:lnRef>
          <a:fillRef idx="2">
            <a:schemeClr val="accent2"/>
          </a:fillRef>
          <a:effectRef idx="1">
            <a:schemeClr val="accent2"/>
          </a:effectRef>
          <a:fontRef idx="minor">
            <a:schemeClr val="dk1"/>
          </a:fontRef>
        </p:style>
        <p:txBody>
          <a:bodyPr rtlCol="0" anchor="ctr"/>
          <a:lstStyle/>
          <a:p>
            <a:pPr algn="ctr" rtl="1"/>
            <a:r>
              <a:rPr lang="he-IL" dirty="0"/>
              <a:t>קל ללכת לאיבוד – עומס מושגי, תוכן מופשט שקשה לדמיין </a:t>
            </a:r>
            <a:endParaRPr lang="en-US" dirty="0"/>
          </a:p>
        </p:txBody>
      </p:sp>
      <p:cxnSp>
        <p:nvCxnSpPr>
          <p:cNvPr id="16" name="Straight Arrow Connector 15">
            <a:extLst>
              <a:ext uri="{FF2B5EF4-FFF2-40B4-BE49-F238E27FC236}">
                <a16:creationId xmlns:a16="http://schemas.microsoft.com/office/drawing/2014/main" id="{7EAB5226-5872-603F-8D1D-26D650F9CB58}"/>
              </a:ext>
            </a:extLst>
          </p:cNvPr>
          <p:cNvCxnSpPr>
            <a:cxnSpLocks/>
            <a:stCxn id="9" idx="1"/>
          </p:cNvCxnSpPr>
          <p:nvPr/>
        </p:nvCxnSpPr>
        <p:spPr>
          <a:xfrm flipH="1" flipV="1">
            <a:off x="7949955" y="1353738"/>
            <a:ext cx="439444" cy="63835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8" name="Straight Arrow Connector 17">
            <a:extLst>
              <a:ext uri="{FF2B5EF4-FFF2-40B4-BE49-F238E27FC236}">
                <a16:creationId xmlns:a16="http://schemas.microsoft.com/office/drawing/2014/main" id="{23C47F81-E0B2-9F41-89A9-73C669EAFBF9}"/>
              </a:ext>
            </a:extLst>
          </p:cNvPr>
          <p:cNvCxnSpPr>
            <a:cxnSpLocks/>
            <a:stCxn id="9" idx="1"/>
            <a:endCxn id="12" idx="3"/>
          </p:cNvCxnSpPr>
          <p:nvPr/>
        </p:nvCxnSpPr>
        <p:spPr>
          <a:xfrm flipH="1" flipV="1">
            <a:off x="7941078" y="1715415"/>
            <a:ext cx="448321" cy="276677"/>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88181284-9EBB-E3EB-ED28-9A169A20EE36}"/>
              </a:ext>
            </a:extLst>
          </p:cNvPr>
          <p:cNvCxnSpPr>
            <a:cxnSpLocks/>
            <a:stCxn id="9" idx="1"/>
            <a:endCxn id="13" idx="3"/>
          </p:cNvCxnSpPr>
          <p:nvPr/>
        </p:nvCxnSpPr>
        <p:spPr>
          <a:xfrm flipH="1">
            <a:off x="7941077" y="1992092"/>
            <a:ext cx="448322" cy="334822"/>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Straight Arrow Connector 21">
            <a:extLst>
              <a:ext uri="{FF2B5EF4-FFF2-40B4-BE49-F238E27FC236}">
                <a16:creationId xmlns:a16="http://schemas.microsoft.com/office/drawing/2014/main" id="{16574AE4-2E5E-0973-A7BA-D8023790FC39}"/>
              </a:ext>
            </a:extLst>
          </p:cNvPr>
          <p:cNvCxnSpPr>
            <a:cxnSpLocks/>
            <a:stCxn id="9" idx="1"/>
          </p:cNvCxnSpPr>
          <p:nvPr/>
        </p:nvCxnSpPr>
        <p:spPr>
          <a:xfrm flipH="1">
            <a:off x="7941075" y="1992092"/>
            <a:ext cx="448324" cy="724262"/>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5" name="Rectangle: Rounded Corners 24">
            <a:extLst>
              <a:ext uri="{FF2B5EF4-FFF2-40B4-BE49-F238E27FC236}">
                <a16:creationId xmlns:a16="http://schemas.microsoft.com/office/drawing/2014/main" id="{4CA0EE47-4F0C-C7D3-8A2D-B2BCD77905F1}"/>
              </a:ext>
            </a:extLst>
          </p:cNvPr>
          <p:cNvSpPr/>
          <p:nvPr/>
        </p:nvSpPr>
        <p:spPr>
          <a:xfrm>
            <a:off x="8389399" y="4280662"/>
            <a:ext cx="3674615" cy="92333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he-IL" dirty="0"/>
              <a:t>בתנאים כאלה, טעויות גוררות קנס מייד</a:t>
            </a:r>
          </a:p>
          <a:p>
            <a:pPr algn="ctr" rtl="1"/>
            <a:r>
              <a:rPr lang="he-IL" dirty="0"/>
              <a:t>צריך להחליט בכל רגע:</a:t>
            </a:r>
            <a:endParaRPr lang="en-US" dirty="0"/>
          </a:p>
        </p:txBody>
      </p:sp>
      <p:sp>
        <p:nvSpPr>
          <p:cNvPr id="26" name="Rectangle: Rounded Corners 25">
            <a:extLst>
              <a:ext uri="{FF2B5EF4-FFF2-40B4-BE49-F238E27FC236}">
                <a16:creationId xmlns:a16="http://schemas.microsoft.com/office/drawing/2014/main" id="{2C667626-8C2D-ABB8-D89E-136A6BE005AF}"/>
              </a:ext>
            </a:extLst>
          </p:cNvPr>
          <p:cNvSpPr/>
          <p:nvPr/>
        </p:nvSpPr>
        <p:spPr>
          <a:xfrm>
            <a:off x="1695634" y="3634970"/>
            <a:ext cx="6249881" cy="514905"/>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באיזה קצב להתקדם</a:t>
            </a:r>
            <a:endParaRPr lang="en-US" dirty="0"/>
          </a:p>
        </p:txBody>
      </p:sp>
      <p:sp>
        <p:nvSpPr>
          <p:cNvPr id="27" name="Rectangle: Rounded Corners 26">
            <a:extLst>
              <a:ext uri="{FF2B5EF4-FFF2-40B4-BE49-F238E27FC236}">
                <a16:creationId xmlns:a16="http://schemas.microsoft.com/office/drawing/2014/main" id="{74DFC0D8-46B2-BF63-DB6D-3F4F777CE243}"/>
              </a:ext>
            </a:extLst>
          </p:cNvPr>
          <p:cNvSpPr/>
          <p:nvPr/>
        </p:nvSpPr>
        <p:spPr>
          <a:xfrm>
            <a:off x="1686755" y="4227422"/>
            <a:ext cx="6254322" cy="514905"/>
          </a:xfrm>
          <a:prstGeom prst="round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איך לנהל את ההשתתפות הסטודנטים – כמה לשתף, את מי ואיך?</a:t>
            </a:r>
            <a:endParaRPr lang="en-US" dirty="0"/>
          </a:p>
        </p:txBody>
      </p:sp>
      <p:sp>
        <p:nvSpPr>
          <p:cNvPr id="28" name="Rectangle: Rounded Corners 27">
            <a:extLst>
              <a:ext uri="{FF2B5EF4-FFF2-40B4-BE49-F238E27FC236}">
                <a16:creationId xmlns:a16="http://schemas.microsoft.com/office/drawing/2014/main" id="{082B1896-857D-DB63-7475-C95B8639C1B4}"/>
              </a:ext>
            </a:extLst>
          </p:cNvPr>
          <p:cNvSpPr/>
          <p:nvPr/>
        </p:nvSpPr>
        <p:spPr>
          <a:xfrm>
            <a:off x="1695634" y="4838921"/>
            <a:ext cx="6254322" cy="514905"/>
          </a:xfrm>
          <a:prstGeom prst="roundRect">
            <a:avLst/>
          </a:prstGeom>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איך להתמודד עם אי-הבנה של הסטודנטים?</a:t>
            </a:r>
            <a:endParaRPr lang="en-US" dirty="0"/>
          </a:p>
        </p:txBody>
      </p:sp>
      <p:sp>
        <p:nvSpPr>
          <p:cNvPr id="29" name="Rectangle: Rounded Corners 28">
            <a:extLst>
              <a:ext uri="{FF2B5EF4-FFF2-40B4-BE49-F238E27FC236}">
                <a16:creationId xmlns:a16="http://schemas.microsoft.com/office/drawing/2014/main" id="{25A7F236-DC6F-79AB-3868-64B8FB302191}"/>
              </a:ext>
            </a:extLst>
          </p:cNvPr>
          <p:cNvSpPr/>
          <p:nvPr/>
        </p:nvSpPr>
        <p:spPr>
          <a:xfrm>
            <a:off x="1695634" y="5459244"/>
            <a:ext cx="6245441" cy="514905"/>
          </a:xfrm>
          <a:prstGeom prst="roundRect">
            <a:avLst/>
          </a:prstGeom>
          <a:solidFill>
            <a:srgbClr val="ED8E59"/>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איך לגרום לסטודנטים להרגיש נראים?</a:t>
            </a:r>
            <a:endParaRPr lang="en-US" dirty="0"/>
          </a:p>
        </p:txBody>
      </p:sp>
      <p:cxnSp>
        <p:nvCxnSpPr>
          <p:cNvPr id="30" name="Straight Arrow Connector 29">
            <a:extLst>
              <a:ext uri="{FF2B5EF4-FFF2-40B4-BE49-F238E27FC236}">
                <a16:creationId xmlns:a16="http://schemas.microsoft.com/office/drawing/2014/main" id="{8CE02289-A940-299C-61B2-7277C8565248}"/>
              </a:ext>
            </a:extLst>
          </p:cNvPr>
          <p:cNvCxnSpPr>
            <a:cxnSpLocks/>
            <a:stCxn id="25" idx="1"/>
          </p:cNvCxnSpPr>
          <p:nvPr/>
        </p:nvCxnSpPr>
        <p:spPr>
          <a:xfrm flipH="1" flipV="1">
            <a:off x="7949955" y="4089054"/>
            <a:ext cx="439444" cy="653273"/>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1" name="Straight Arrow Connector 30">
            <a:extLst>
              <a:ext uri="{FF2B5EF4-FFF2-40B4-BE49-F238E27FC236}">
                <a16:creationId xmlns:a16="http://schemas.microsoft.com/office/drawing/2014/main" id="{62DAEA0F-F072-586B-14F8-B5E4D65FD668}"/>
              </a:ext>
            </a:extLst>
          </p:cNvPr>
          <p:cNvCxnSpPr>
            <a:cxnSpLocks/>
            <a:stCxn id="25" idx="1"/>
          </p:cNvCxnSpPr>
          <p:nvPr/>
        </p:nvCxnSpPr>
        <p:spPr>
          <a:xfrm flipH="1" flipV="1">
            <a:off x="7941076" y="4490019"/>
            <a:ext cx="448323" cy="252308"/>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Straight Arrow Connector 31">
            <a:extLst>
              <a:ext uri="{FF2B5EF4-FFF2-40B4-BE49-F238E27FC236}">
                <a16:creationId xmlns:a16="http://schemas.microsoft.com/office/drawing/2014/main" id="{E9B0CDFC-B5A4-5EA6-956B-2C460DC80899}"/>
              </a:ext>
            </a:extLst>
          </p:cNvPr>
          <p:cNvCxnSpPr>
            <a:cxnSpLocks/>
            <a:stCxn id="25" idx="1"/>
          </p:cNvCxnSpPr>
          <p:nvPr/>
        </p:nvCxnSpPr>
        <p:spPr>
          <a:xfrm flipH="1">
            <a:off x="7941076" y="4742327"/>
            <a:ext cx="448323" cy="359191"/>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3" name="Straight Arrow Connector 32">
            <a:extLst>
              <a:ext uri="{FF2B5EF4-FFF2-40B4-BE49-F238E27FC236}">
                <a16:creationId xmlns:a16="http://schemas.microsoft.com/office/drawing/2014/main" id="{991B0691-41BB-1C0B-CAC9-EDE423009729}"/>
              </a:ext>
            </a:extLst>
          </p:cNvPr>
          <p:cNvCxnSpPr>
            <a:cxnSpLocks/>
            <a:stCxn id="25" idx="1"/>
          </p:cNvCxnSpPr>
          <p:nvPr/>
        </p:nvCxnSpPr>
        <p:spPr>
          <a:xfrm flipH="1">
            <a:off x="7952171" y="4742327"/>
            <a:ext cx="437228" cy="761935"/>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4" name="Rectangle: Rounded Corners 33">
            <a:extLst>
              <a:ext uri="{FF2B5EF4-FFF2-40B4-BE49-F238E27FC236}">
                <a16:creationId xmlns:a16="http://schemas.microsoft.com/office/drawing/2014/main" id="{57EDDADF-822F-4C49-4836-11F7A7EA5DAE}"/>
              </a:ext>
            </a:extLst>
          </p:cNvPr>
          <p:cNvSpPr/>
          <p:nvPr/>
        </p:nvSpPr>
        <p:spPr>
          <a:xfrm>
            <a:off x="541538" y="6309149"/>
            <a:ext cx="11371555" cy="51490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he-IL" dirty="0"/>
              <a:t>האתגר הוא באיזון: לשלוט במהלך, להכתיב קצב, אבל גם להיות קשוב ופתוח לשאלות ולגרום להם להרגיש שהם מבינים</a:t>
            </a:r>
          </a:p>
        </p:txBody>
      </p:sp>
    </p:spTree>
    <p:extLst>
      <p:ext uri="{BB962C8B-B14F-4D97-AF65-F5344CB8AC3E}">
        <p14:creationId xmlns:p14="http://schemas.microsoft.com/office/powerpoint/2010/main" val="409218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inVertical)">
                                      <p:cBhvr>
                                        <p:cTn id="15" dur="500"/>
                                        <p:tgtEl>
                                          <p:spTgt spid="1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arn(inVertical)">
                                      <p:cBhvr>
                                        <p:cTn id="23" dur="500"/>
                                        <p:tgtEl>
                                          <p:spTgt spid="2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arn(inVertical)">
                                      <p:cBhvr>
                                        <p:cTn id="31" dur="500"/>
                                        <p:tgtEl>
                                          <p:spTgt spid="2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barn(inVertical)">
                                      <p:cBhvr>
                                        <p:cTn id="39" dur="500"/>
                                        <p:tgtEl>
                                          <p:spTgt spid="25"/>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barn(inVertical)">
                                      <p:cBhvr>
                                        <p:cTn id="44" dur="500"/>
                                        <p:tgtEl>
                                          <p:spTgt spid="26"/>
                                        </p:tgtEl>
                                      </p:cBhvr>
                                    </p:animEffect>
                                  </p:childTnLst>
                                </p:cTn>
                              </p:par>
                              <p:par>
                                <p:cTn id="45" presetID="16" presetClass="entr" presetSubtype="21"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arn(inVertical)">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barn(inVertical)">
                                      <p:cBhvr>
                                        <p:cTn id="52" dur="500"/>
                                        <p:tgtEl>
                                          <p:spTgt spid="31"/>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barn(inVertical)">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barn(inVertical)">
                                      <p:cBhvr>
                                        <p:cTn id="60" dur="500"/>
                                        <p:tgtEl>
                                          <p:spTgt spid="32"/>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barn(inVertical)">
                                      <p:cBhvr>
                                        <p:cTn id="63" dur="500"/>
                                        <p:tgtEl>
                                          <p:spTgt spid="28"/>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barn(inVertical)">
                                      <p:cBhvr>
                                        <p:cTn id="68" dur="500"/>
                                        <p:tgtEl>
                                          <p:spTgt spid="33"/>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barn(inVertical)">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barn(inVertical)">
                                      <p:cBhvr>
                                        <p:cTn id="7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25" grpId="0" animBg="1"/>
      <p:bldP spid="26" grpId="0" animBg="1"/>
      <p:bldP spid="27" grpId="0" animBg="1"/>
      <p:bldP spid="28" grpId="0" animBg="1"/>
      <p:bldP spid="29"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5B59-C0B4-9C70-0056-A9D525059C1B}"/>
              </a:ext>
            </a:extLst>
          </p:cNvPr>
          <p:cNvSpPr>
            <a:spLocks noGrp="1"/>
          </p:cNvSpPr>
          <p:nvPr>
            <p:ph type="title"/>
          </p:nvPr>
        </p:nvSpPr>
        <p:spPr>
          <a:xfrm>
            <a:off x="0" y="80966"/>
            <a:ext cx="12192000" cy="768731"/>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פעולות הוראה תומכות הבנה</a:t>
            </a:r>
            <a:endParaRPr lang="en-US" dirty="0">
              <a:solidFill>
                <a:schemeClr val="accent2">
                  <a:lumMod val="50000"/>
                </a:schemeClr>
              </a:solidFill>
            </a:endParaRPr>
          </a:p>
        </p:txBody>
      </p:sp>
      <p:sp>
        <p:nvSpPr>
          <p:cNvPr id="4" name="Rectangle: Rounded Corners 3">
            <a:extLst>
              <a:ext uri="{FF2B5EF4-FFF2-40B4-BE49-F238E27FC236}">
                <a16:creationId xmlns:a16="http://schemas.microsoft.com/office/drawing/2014/main" id="{1A914392-FCFC-7BDC-B834-655E9477F939}"/>
              </a:ext>
            </a:extLst>
          </p:cNvPr>
          <p:cNvSpPr/>
          <p:nvPr/>
        </p:nvSpPr>
        <p:spPr>
          <a:xfrm>
            <a:off x="2359108" y="929834"/>
            <a:ext cx="7629236" cy="630936"/>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sz="2000" dirty="0">
                <a:solidFill>
                  <a:schemeClr val="tx1"/>
                </a:solidFill>
              </a:rPr>
              <a:t>אייל עסוק בשאלה: איך להציג את התוכן בבהירות מקסימלית?</a:t>
            </a:r>
            <a:endParaRPr lang="en-US" sz="2000" dirty="0">
              <a:solidFill>
                <a:schemeClr val="tx1"/>
              </a:solidFill>
            </a:endParaRPr>
          </a:p>
        </p:txBody>
      </p:sp>
      <p:sp>
        <p:nvSpPr>
          <p:cNvPr id="8" name="Rectangle: Rounded Corners 7">
            <a:extLst>
              <a:ext uri="{FF2B5EF4-FFF2-40B4-BE49-F238E27FC236}">
                <a16:creationId xmlns:a16="http://schemas.microsoft.com/office/drawing/2014/main" id="{84F65F5E-BC67-57FC-D129-D84F0C44272A}"/>
              </a:ext>
            </a:extLst>
          </p:cNvPr>
          <p:cNvSpPr/>
          <p:nvPr/>
        </p:nvSpPr>
        <p:spPr>
          <a:xfrm>
            <a:off x="8961515" y="1961239"/>
            <a:ext cx="2920336"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קצב התקדמות מבוקר</a:t>
            </a:r>
            <a:endParaRPr lang="en-US" dirty="0"/>
          </a:p>
        </p:txBody>
      </p:sp>
      <p:sp>
        <p:nvSpPr>
          <p:cNvPr id="9" name="Rectangle: Rounded Corners 8">
            <a:extLst>
              <a:ext uri="{FF2B5EF4-FFF2-40B4-BE49-F238E27FC236}">
                <a16:creationId xmlns:a16="http://schemas.microsoft.com/office/drawing/2014/main" id="{27F759F4-A399-236A-83E7-84501E5B7E47}"/>
              </a:ext>
            </a:extLst>
          </p:cNvPr>
          <p:cNvSpPr/>
          <p:nvPr/>
        </p:nvSpPr>
        <p:spPr>
          <a:xfrm>
            <a:off x="8728357" y="3818851"/>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ניהול העומס הקוגניטיבי באמצעות התקדמות ספירלית</a:t>
            </a:r>
            <a:endParaRPr lang="en-US" dirty="0"/>
          </a:p>
        </p:txBody>
      </p:sp>
      <p:sp>
        <p:nvSpPr>
          <p:cNvPr id="10" name="Rectangle: Rounded Corners 9">
            <a:extLst>
              <a:ext uri="{FF2B5EF4-FFF2-40B4-BE49-F238E27FC236}">
                <a16:creationId xmlns:a16="http://schemas.microsoft.com/office/drawing/2014/main" id="{596AB248-DB64-844C-D5C8-CF82F58D1DC1}"/>
              </a:ext>
            </a:extLst>
          </p:cNvPr>
          <p:cNvSpPr/>
          <p:nvPr/>
        </p:nvSpPr>
        <p:spPr>
          <a:xfrm>
            <a:off x="8645234" y="5536313"/>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תשובות מהירות וקצרות, בלי לחרוג מהמסלול שנקבע</a:t>
            </a:r>
          </a:p>
        </p:txBody>
      </p:sp>
      <p:sp>
        <p:nvSpPr>
          <p:cNvPr id="11" name="Rectangle: Rounded Corners 10">
            <a:extLst>
              <a:ext uri="{FF2B5EF4-FFF2-40B4-BE49-F238E27FC236}">
                <a16:creationId xmlns:a16="http://schemas.microsoft.com/office/drawing/2014/main" id="{C133C600-4883-8BE0-6BDE-B00F5663C72E}"/>
              </a:ext>
            </a:extLst>
          </p:cNvPr>
          <p:cNvSpPr/>
          <p:nvPr/>
        </p:nvSpPr>
        <p:spPr>
          <a:xfrm>
            <a:off x="1676672" y="5482261"/>
            <a:ext cx="5971034"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dirty="0">
                <a:solidFill>
                  <a:srgbClr val="C00000"/>
                </a:solidFill>
              </a:rPr>
              <a:t> "תיכף גם נבין מאיפה זה הגיע" (אחרי 20 שניות) למה זה </a:t>
            </a:r>
            <a:r>
              <a:rPr lang="en-US" dirty="0">
                <a:solidFill>
                  <a:srgbClr val="C00000"/>
                </a:solidFill>
              </a:rPr>
              <a:t>D</a:t>
            </a:r>
            <a:r>
              <a:rPr lang="he-IL" dirty="0">
                <a:solidFill>
                  <a:srgbClr val="C00000"/>
                </a:solidFill>
              </a:rPr>
              <a:t>?"</a:t>
            </a:r>
            <a:endParaRPr lang="en-US" dirty="0">
              <a:solidFill>
                <a:srgbClr val="C00000"/>
              </a:solidFill>
            </a:endParaRPr>
          </a:p>
        </p:txBody>
      </p:sp>
      <p:sp>
        <p:nvSpPr>
          <p:cNvPr id="17" name="Rectangle: Rounded Corners 16">
            <a:extLst>
              <a:ext uri="{FF2B5EF4-FFF2-40B4-BE49-F238E27FC236}">
                <a16:creationId xmlns:a16="http://schemas.microsoft.com/office/drawing/2014/main" id="{F3C54298-29F9-FB16-F787-F882DBB207A0}"/>
              </a:ext>
            </a:extLst>
          </p:cNvPr>
          <p:cNvSpPr/>
          <p:nvPr/>
        </p:nvSpPr>
        <p:spPr>
          <a:xfrm>
            <a:off x="8686795" y="6329070"/>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סימון ברור של מעברים: ממקד ומרכז</a:t>
            </a:r>
          </a:p>
        </p:txBody>
      </p:sp>
      <p:sp>
        <p:nvSpPr>
          <p:cNvPr id="18" name="Rectangle: Rounded Corners 17">
            <a:extLst>
              <a:ext uri="{FF2B5EF4-FFF2-40B4-BE49-F238E27FC236}">
                <a16:creationId xmlns:a16="http://schemas.microsoft.com/office/drawing/2014/main" id="{C71F7DF0-4CEB-3D2D-9DCA-F3A698FD1A0F}"/>
              </a:ext>
            </a:extLst>
          </p:cNvPr>
          <p:cNvSpPr/>
          <p:nvPr/>
        </p:nvSpPr>
        <p:spPr>
          <a:xfrm>
            <a:off x="1676672" y="6400800"/>
            <a:ext cx="5971034" cy="45720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just" rtl="1"/>
            <a:r>
              <a:rPr lang="he-IL" dirty="0">
                <a:solidFill>
                  <a:srgbClr val="C00000"/>
                </a:solidFill>
              </a:rPr>
              <a:t>"אוקיי. שימו לב" "נקודה נוספת, שימו לב"</a:t>
            </a:r>
            <a:endParaRPr lang="en-US" dirty="0">
              <a:solidFill>
                <a:srgbClr val="C00000"/>
              </a:solidFill>
            </a:endParaRPr>
          </a:p>
        </p:txBody>
      </p:sp>
      <p:cxnSp>
        <p:nvCxnSpPr>
          <p:cNvPr id="20" name="Straight Connector 19">
            <a:extLst>
              <a:ext uri="{FF2B5EF4-FFF2-40B4-BE49-F238E27FC236}">
                <a16:creationId xmlns:a16="http://schemas.microsoft.com/office/drawing/2014/main" id="{2638EAF7-859A-7473-FF8A-A525D89D20CB}"/>
              </a:ext>
            </a:extLst>
          </p:cNvPr>
          <p:cNvCxnSpPr>
            <a:cxnSpLocks/>
          </p:cNvCxnSpPr>
          <p:nvPr/>
        </p:nvCxnSpPr>
        <p:spPr>
          <a:xfrm flipH="1">
            <a:off x="3215640" y="6190488"/>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D204D9FD-427C-8FCF-C9F7-24552F65A0A0}"/>
              </a:ext>
            </a:extLst>
          </p:cNvPr>
          <p:cNvCxnSpPr>
            <a:cxnSpLocks/>
          </p:cNvCxnSpPr>
          <p:nvPr/>
        </p:nvCxnSpPr>
        <p:spPr>
          <a:xfrm flipH="1">
            <a:off x="3236976" y="5218176"/>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a:extLst>
              <a:ext uri="{FF2B5EF4-FFF2-40B4-BE49-F238E27FC236}">
                <a16:creationId xmlns:a16="http://schemas.microsoft.com/office/drawing/2014/main" id="{A548758E-A65A-C154-7D1A-F660B400AD5B}"/>
              </a:ext>
            </a:extLst>
          </p:cNvPr>
          <p:cNvCxnSpPr>
            <a:cxnSpLocks/>
          </p:cNvCxnSpPr>
          <p:nvPr/>
        </p:nvCxnSpPr>
        <p:spPr>
          <a:xfrm flipH="1">
            <a:off x="3293366" y="2773680"/>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Rounded Corners 23">
            <a:extLst>
              <a:ext uri="{FF2B5EF4-FFF2-40B4-BE49-F238E27FC236}">
                <a16:creationId xmlns:a16="http://schemas.microsoft.com/office/drawing/2014/main" id="{29D873DE-D2AC-62AD-9E43-946702694F25}"/>
              </a:ext>
            </a:extLst>
          </p:cNvPr>
          <p:cNvSpPr/>
          <p:nvPr/>
        </p:nvSpPr>
        <p:spPr>
          <a:xfrm>
            <a:off x="4577" y="3036578"/>
            <a:ext cx="7643130"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solidFill>
                  <a:srgbClr val="C00000"/>
                </a:solidFill>
              </a:rPr>
              <a:t>דוגמה: שני סוכרים ששונים סביב פחמן אחד </a:t>
            </a:r>
            <a:r>
              <a:rPr lang="en-US" dirty="0">
                <a:solidFill>
                  <a:srgbClr val="C00000"/>
                </a:solidFill>
              </a:rPr>
              <a:t>D</a:t>
            </a:r>
            <a:r>
              <a:rPr lang="he-IL" dirty="0">
                <a:solidFill>
                  <a:srgbClr val="C00000"/>
                </a:solidFill>
              </a:rPr>
              <a:t> ו-</a:t>
            </a:r>
            <a:r>
              <a:rPr lang="en-US" dirty="0">
                <a:solidFill>
                  <a:srgbClr val="C00000"/>
                </a:solidFill>
              </a:rPr>
              <a:t>L</a:t>
            </a:r>
            <a:r>
              <a:rPr lang="he-IL" dirty="0">
                <a:solidFill>
                  <a:srgbClr val="C00000"/>
                </a:solidFill>
              </a:rPr>
              <a:t> – </a:t>
            </a:r>
            <a:r>
              <a:rPr lang="he-IL" dirty="0" err="1">
                <a:solidFill>
                  <a:srgbClr val="C00000"/>
                </a:solidFill>
              </a:rPr>
              <a:t>ריבוז</a:t>
            </a:r>
            <a:r>
              <a:rPr lang="he-IL" dirty="0">
                <a:solidFill>
                  <a:srgbClr val="C00000"/>
                </a:solidFill>
              </a:rPr>
              <a:t> </a:t>
            </a:r>
            <a:r>
              <a:rPr lang="he-IL" dirty="0" err="1">
                <a:solidFill>
                  <a:srgbClr val="C00000"/>
                </a:solidFill>
              </a:rPr>
              <a:t>וארבינוז</a:t>
            </a:r>
            <a:r>
              <a:rPr lang="he-IL" dirty="0">
                <a:solidFill>
                  <a:srgbClr val="C00000"/>
                </a:solidFill>
              </a:rPr>
              <a:t> (2:25)</a:t>
            </a:r>
            <a:endParaRPr lang="en-US" dirty="0">
              <a:solidFill>
                <a:srgbClr val="C00000"/>
              </a:solidFill>
            </a:endParaRPr>
          </a:p>
        </p:txBody>
      </p:sp>
      <p:sp>
        <p:nvSpPr>
          <p:cNvPr id="25" name="Rectangle: Rounded Corners 24">
            <a:extLst>
              <a:ext uri="{FF2B5EF4-FFF2-40B4-BE49-F238E27FC236}">
                <a16:creationId xmlns:a16="http://schemas.microsoft.com/office/drawing/2014/main" id="{662A4C6E-234B-B018-67B7-7015CF9A4E88}"/>
              </a:ext>
            </a:extLst>
          </p:cNvPr>
          <p:cNvSpPr/>
          <p:nvPr/>
        </p:nvSpPr>
        <p:spPr>
          <a:xfrm>
            <a:off x="-94494" y="3533268"/>
            <a:ext cx="7742201"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solidFill>
                  <a:srgbClr val="C00000"/>
                </a:solidFill>
              </a:rPr>
              <a:t>הכללה: לסוכרים כאלה אנחנו קוראים </a:t>
            </a:r>
            <a:r>
              <a:rPr lang="he-IL" dirty="0" err="1">
                <a:solidFill>
                  <a:srgbClr val="C00000"/>
                </a:solidFill>
              </a:rPr>
              <a:t>אפימרים</a:t>
            </a:r>
            <a:r>
              <a:rPr lang="he-IL" dirty="0">
                <a:solidFill>
                  <a:srgbClr val="C00000"/>
                </a:solidFill>
              </a:rPr>
              <a:t>" (3:20)</a:t>
            </a:r>
            <a:endParaRPr lang="en-US" dirty="0">
              <a:solidFill>
                <a:srgbClr val="C00000"/>
              </a:solidFill>
            </a:endParaRPr>
          </a:p>
        </p:txBody>
      </p:sp>
      <p:sp>
        <p:nvSpPr>
          <p:cNvPr id="27" name="Rectangle: Rounded Corners 26">
            <a:extLst>
              <a:ext uri="{FF2B5EF4-FFF2-40B4-BE49-F238E27FC236}">
                <a16:creationId xmlns:a16="http://schemas.microsoft.com/office/drawing/2014/main" id="{07BF7D5A-39B3-DEB2-CCBF-B67BA67C5655}"/>
              </a:ext>
            </a:extLst>
          </p:cNvPr>
          <p:cNvSpPr/>
          <p:nvPr/>
        </p:nvSpPr>
        <p:spPr>
          <a:xfrm>
            <a:off x="-220979" y="4017265"/>
            <a:ext cx="7868687"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solidFill>
                  <a:srgbClr val="C00000"/>
                </a:solidFill>
              </a:rPr>
              <a:t>קישור למושג קודם: אנחנו נקרא להם </a:t>
            </a:r>
            <a:r>
              <a:rPr lang="he-IL" dirty="0" err="1">
                <a:solidFill>
                  <a:srgbClr val="C00000"/>
                </a:solidFill>
              </a:rPr>
              <a:t>אפימרים</a:t>
            </a:r>
            <a:r>
              <a:rPr lang="he-IL" dirty="0">
                <a:solidFill>
                  <a:srgbClr val="C00000"/>
                </a:solidFill>
              </a:rPr>
              <a:t>, והם למעשה די-</a:t>
            </a:r>
            <a:r>
              <a:rPr lang="he-IL" dirty="0" err="1">
                <a:solidFill>
                  <a:srgbClr val="C00000"/>
                </a:solidFill>
              </a:rPr>
              <a:t>אסטריומרים</a:t>
            </a:r>
            <a:r>
              <a:rPr lang="he-IL" dirty="0">
                <a:solidFill>
                  <a:srgbClr val="C00000"/>
                </a:solidFill>
              </a:rPr>
              <a:t>" (3:40)</a:t>
            </a:r>
            <a:endParaRPr lang="en-US" dirty="0">
              <a:solidFill>
                <a:srgbClr val="C00000"/>
              </a:solidFill>
            </a:endParaRPr>
          </a:p>
        </p:txBody>
      </p:sp>
      <p:sp>
        <p:nvSpPr>
          <p:cNvPr id="3" name="Rectangle: Rounded Corners 2">
            <a:extLst>
              <a:ext uri="{FF2B5EF4-FFF2-40B4-BE49-F238E27FC236}">
                <a16:creationId xmlns:a16="http://schemas.microsoft.com/office/drawing/2014/main" id="{0073A398-20FC-9CA1-BA2D-8DB3FB1FCB62}"/>
              </a:ext>
            </a:extLst>
          </p:cNvPr>
          <p:cNvSpPr/>
          <p:nvPr/>
        </p:nvSpPr>
        <p:spPr>
          <a:xfrm>
            <a:off x="1139172" y="1698946"/>
            <a:ext cx="6508535" cy="474089"/>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r" rtl="1"/>
            <a:r>
              <a:rPr lang="he-IL" dirty="0">
                <a:solidFill>
                  <a:srgbClr val="C00000"/>
                </a:solidFill>
              </a:rPr>
              <a:t>הסברים קצרים (דקות בודדות) עצירות תכופות לשאלות</a:t>
            </a:r>
            <a:endParaRPr lang="en-US" dirty="0">
              <a:solidFill>
                <a:srgbClr val="C00000"/>
              </a:solidFill>
            </a:endParaRPr>
          </a:p>
        </p:txBody>
      </p:sp>
      <p:sp>
        <p:nvSpPr>
          <p:cNvPr id="5" name="Rectangle: Rounded Corners 4">
            <a:extLst>
              <a:ext uri="{FF2B5EF4-FFF2-40B4-BE49-F238E27FC236}">
                <a16:creationId xmlns:a16="http://schemas.microsoft.com/office/drawing/2014/main" id="{0AF8B0E6-BCF3-B2B9-DB50-633B43AEBA02}"/>
              </a:ext>
            </a:extLst>
          </p:cNvPr>
          <p:cNvSpPr/>
          <p:nvPr/>
        </p:nvSpPr>
        <p:spPr>
          <a:xfrm>
            <a:off x="1139171" y="2208968"/>
            <a:ext cx="6508535" cy="474089"/>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r" rtl="1"/>
            <a:r>
              <a:rPr lang="he-IL" dirty="0">
                <a:solidFill>
                  <a:srgbClr val="C00000"/>
                </a:solidFill>
              </a:rPr>
              <a:t>ככל שהעומס הקוגניטיבי עולה, תכיפות העצירות לשאלות עולה</a:t>
            </a:r>
            <a:endParaRPr lang="en-US" dirty="0">
              <a:solidFill>
                <a:srgbClr val="C00000"/>
              </a:solidFill>
            </a:endParaRPr>
          </a:p>
        </p:txBody>
      </p:sp>
      <p:sp>
        <p:nvSpPr>
          <p:cNvPr id="7" name="TextBox 6">
            <a:extLst>
              <a:ext uri="{FF2B5EF4-FFF2-40B4-BE49-F238E27FC236}">
                <a16:creationId xmlns:a16="http://schemas.microsoft.com/office/drawing/2014/main" id="{5D0DEBF9-8AD9-A3D5-7C5C-0EEBE8EC11B8}"/>
              </a:ext>
            </a:extLst>
          </p:cNvPr>
          <p:cNvSpPr txBox="1"/>
          <p:nvPr/>
        </p:nvSpPr>
        <p:spPr>
          <a:xfrm>
            <a:off x="4577" y="4584760"/>
            <a:ext cx="7643130" cy="369332"/>
          </a:xfrm>
          <a:prstGeom prst="rect">
            <a:avLst/>
          </a:prstGeom>
          <a:noFill/>
        </p:spPr>
        <p:txBody>
          <a:bodyPr wrap="square">
            <a:spAutoFit/>
          </a:bodyPr>
          <a:lstStyle/>
          <a:p>
            <a:pPr algn="r" rtl="1"/>
            <a:r>
              <a:rPr lang="he-IL" dirty="0">
                <a:solidFill>
                  <a:srgbClr val="C00000"/>
                </a:solidFill>
              </a:rPr>
              <a:t>חיבור לדוגמה ויישום: "שימו לב די-</a:t>
            </a:r>
            <a:r>
              <a:rPr lang="he-IL" dirty="0" err="1">
                <a:solidFill>
                  <a:srgbClr val="C00000"/>
                </a:solidFill>
              </a:rPr>
              <a:t>ריבוז</a:t>
            </a:r>
            <a:r>
              <a:rPr lang="he-IL" dirty="0">
                <a:solidFill>
                  <a:srgbClr val="C00000"/>
                </a:solidFill>
              </a:rPr>
              <a:t> פה הוא די-</a:t>
            </a:r>
            <a:r>
              <a:rPr lang="he-IL" dirty="0" err="1">
                <a:solidFill>
                  <a:srgbClr val="C00000"/>
                </a:solidFill>
              </a:rPr>
              <a:t>אסטריומר</a:t>
            </a:r>
            <a:r>
              <a:rPr lang="he-IL" dirty="0">
                <a:solidFill>
                  <a:srgbClr val="C00000"/>
                </a:solidFill>
              </a:rPr>
              <a:t> של </a:t>
            </a:r>
            <a:r>
              <a:rPr lang="he-IL" dirty="0" err="1">
                <a:solidFill>
                  <a:srgbClr val="C00000"/>
                </a:solidFill>
              </a:rPr>
              <a:t>ארבינוז</a:t>
            </a:r>
            <a:r>
              <a:rPr lang="he-IL" dirty="0">
                <a:solidFill>
                  <a:srgbClr val="C00000"/>
                </a:solidFill>
              </a:rPr>
              <a:t>" (3:45)</a:t>
            </a:r>
            <a:endParaRPr lang="en-US" dirty="0">
              <a:solidFill>
                <a:srgbClr val="C00000"/>
              </a:solidFill>
            </a:endParaRPr>
          </a:p>
        </p:txBody>
      </p:sp>
    </p:spTree>
    <p:extLst>
      <p:ext uri="{BB962C8B-B14F-4D97-AF65-F5344CB8AC3E}">
        <p14:creationId xmlns:p14="http://schemas.microsoft.com/office/powerpoint/2010/main" val="236365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arn(inVertical)">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barn(inVertical)">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arn(inVertic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arn(inVertical)">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arn(inVertical)">
                                      <p:cBhvr>
                                        <p:cTn id="6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7" grpId="0"/>
      <p:bldP spid="18" grpId="0"/>
      <p:bldP spid="24" grpId="0"/>
      <p:bldP spid="25" grpId="0"/>
      <p:bldP spid="27" grpId="0"/>
      <p:bldP spid="3"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AA67D-AD2B-A3EB-CB7C-FE4160B873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3420B2-9A95-54A6-D8AF-6095E66C4B41}"/>
              </a:ext>
            </a:extLst>
          </p:cNvPr>
          <p:cNvSpPr>
            <a:spLocks noGrp="1"/>
          </p:cNvSpPr>
          <p:nvPr>
            <p:ph type="title"/>
          </p:nvPr>
        </p:nvSpPr>
        <p:spPr>
          <a:xfrm>
            <a:off x="0" y="80966"/>
            <a:ext cx="12192000" cy="768731"/>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פעולות הוראה תומכות הבנה</a:t>
            </a:r>
            <a:endParaRPr lang="en-US" dirty="0">
              <a:solidFill>
                <a:schemeClr val="accent2">
                  <a:lumMod val="50000"/>
                </a:schemeClr>
              </a:solidFill>
            </a:endParaRPr>
          </a:p>
        </p:txBody>
      </p:sp>
      <p:sp>
        <p:nvSpPr>
          <p:cNvPr id="4" name="Rectangle: Rounded Corners 3">
            <a:extLst>
              <a:ext uri="{FF2B5EF4-FFF2-40B4-BE49-F238E27FC236}">
                <a16:creationId xmlns:a16="http://schemas.microsoft.com/office/drawing/2014/main" id="{112C069F-6B9E-E817-B8CB-AABBAFFF583A}"/>
              </a:ext>
            </a:extLst>
          </p:cNvPr>
          <p:cNvSpPr/>
          <p:nvPr/>
        </p:nvSpPr>
        <p:spPr>
          <a:xfrm>
            <a:off x="1997755" y="929834"/>
            <a:ext cx="8196489" cy="630936"/>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sz="2000" dirty="0">
                <a:solidFill>
                  <a:schemeClr val="tx1"/>
                </a:solidFill>
              </a:rPr>
              <a:t>ובמקביל הוא גם שואל את עצמו: איך לנהל את הלמידה של הסטודנטים בשיעור? </a:t>
            </a:r>
            <a:endParaRPr lang="en-US" sz="2000" dirty="0">
              <a:solidFill>
                <a:schemeClr val="tx1"/>
              </a:solidFill>
            </a:endParaRPr>
          </a:p>
        </p:txBody>
      </p:sp>
      <p:sp>
        <p:nvSpPr>
          <p:cNvPr id="8" name="Rectangle: Rounded Corners 7">
            <a:extLst>
              <a:ext uri="{FF2B5EF4-FFF2-40B4-BE49-F238E27FC236}">
                <a16:creationId xmlns:a16="http://schemas.microsoft.com/office/drawing/2014/main" id="{181B9692-94C2-119E-BE60-EAC6424204D0}"/>
              </a:ext>
            </a:extLst>
          </p:cNvPr>
          <p:cNvSpPr/>
          <p:nvPr/>
        </p:nvSpPr>
        <p:spPr>
          <a:xfrm>
            <a:off x="8362011" y="1920875"/>
            <a:ext cx="3829989"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t>צעדים למניעת בלבול או הכללות שגויות</a:t>
            </a:r>
            <a:endParaRPr lang="en-US" dirty="0"/>
          </a:p>
        </p:txBody>
      </p:sp>
      <p:sp>
        <p:nvSpPr>
          <p:cNvPr id="9" name="Rectangle: Rounded Corners 8">
            <a:extLst>
              <a:ext uri="{FF2B5EF4-FFF2-40B4-BE49-F238E27FC236}">
                <a16:creationId xmlns:a16="http://schemas.microsoft.com/office/drawing/2014/main" id="{FA6EC2F6-EA40-F279-EA7B-EC3EBF03215D}"/>
              </a:ext>
            </a:extLst>
          </p:cNvPr>
          <p:cNvSpPr/>
          <p:nvPr/>
        </p:nvSpPr>
        <p:spPr>
          <a:xfrm>
            <a:off x="8137238" y="2753210"/>
            <a:ext cx="4054762" cy="69125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sz="1800" dirty="0"/>
              <a:t>הכתבה </a:t>
            </a:r>
            <a:r>
              <a:rPr lang="he-IL" sz="1800" dirty="0" err="1"/>
              <a:t>וחזרתיות</a:t>
            </a:r>
            <a:r>
              <a:rPr lang="he-IL" sz="1800" dirty="0"/>
              <a:t>: שינוי הטון והקצב מאותת על הגדרה חשובה</a:t>
            </a:r>
            <a:endParaRPr lang="en-US" dirty="0"/>
          </a:p>
        </p:txBody>
      </p:sp>
      <p:sp>
        <p:nvSpPr>
          <p:cNvPr id="10" name="Rectangle: Rounded Corners 9">
            <a:extLst>
              <a:ext uri="{FF2B5EF4-FFF2-40B4-BE49-F238E27FC236}">
                <a16:creationId xmlns:a16="http://schemas.microsoft.com/office/drawing/2014/main" id="{09435187-6749-5F03-BBDE-58F0068D2111}"/>
              </a:ext>
            </a:extLst>
          </p:cNvPr>
          <p:cNvSpPr/>
          <p:nvPr/>
        </p:nvSpPr>
        <p:spPr>
          <a:xfrm>
            <a:off x="8565206" y="3819600"/>
            <a:ext cx="3626794"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sz="1800" dirty="0"/>
              <a:t>הכוונה מפורשת לידע הנדרש והנמדד</a:t>
            </a:r>
            <a:endParaRPr lang="he-IL" dirty="0"/>
          </a:p>
        </p:txBody>
      </p:sp>
      <p:sp>
        <p:nvSpPr>
          <p:cNvPr id="11" name="Rectangle: Rounded Corners 10">
            <a:extLst>
              <a:ext uri="{FF2B5EF4-FFF2-40B4-BE49-F238E27FC236}">
                <a16:creationId xmlns:a16="http://schemas.microsoft.com/office/drawing/2014/main" id="{64F86FD5-3CEC-BE03-3C6B-CF6E0142F060}"/>
              </a:ext>
            </a:extLst>
          </p:cNvPr>
          <p:cNvSpPr/>
          <p:nvPr/>
        </p:nvSpPr>
        <p:spPr>
          <a:xfrm>
            <a:off x="1676672" y="3736743"/>
            <a:ext cx="5971034"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sz="1800" dirty="0">
                <a:solidFill>
                  <a:srgbClr val="C00000"/>
                </a:solidFill>
              </a:rPr>
              <a:t>"לא מצפה שתזכרו את השמות האלה"</a:t>
            </a:r>
            <a:endParaRPr lang="en-US" dirty="0">
              <a:solidFill>
                <a:srgbClr val="C00000"/>
              </a:solidFill>
            </a:endParaRPr>
          </a:p>
        </p:txBody>
      </p:sp>
      <p:sp>
        <p:nvSpPr>
          <p:cNvPr id="17" name="Rectangle: Rounded Corners 16">
            <a:extLst>
              <a:ext uri="{FF2B5EF4-FFF2-40B4-BE49-F238E27FC236}">
                <a16:creationId xmlns:a16="http://schemas.microsoft.com/office/drawing/2014/main" id="{94D113E0-C94A-0213-3554-4BD794F7BB5A}"/>
              </a:ext>
            </a:extLst>
          </p:cNvPr>
          <p:cNvSpPr/>
          <p:nvPr/>
        </p:nvSpPr>
        <p:spPr>
          <a:xfrm>
            <a:off x="8482084" y="4651935"/>
            <a:ext cx="3709916"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t>שיתוף תוך כדאי הסבר באמצעות שאלות סגורות ממקדות</a:t>
            </a:r>
          </a:p>
        </p:txBody>
      </p:sp>
      <p:sp>
        <p:nvSpPr>
          <p:cNvPr id="18" name="Rectangle: Rounded Corners 17">
            <a:extLst>
              <a:ext uri="{FF2B5EF4-FFF2-40B4-BE49-F238E27FC236}">
                <a16:creationId xmlns:a16="http://schemas.microsoft.com/office/drawing/2014/main" id="{E5DBC037-AF05-8926-77D6-D111C9001F53}"/>
              </a:ext>
            </a:extLst>
          </p:cNvPr>
          <p:cNvSpPr/>
          <p:nvPr/>
        </p:nvSpPr>
        <p:spPr>
          <a:xfrm>
            <a:off x="1676672" y="4599257"/>
            <a:ext cx="5971034" cy="45720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just" rtl="1"/>
            <a:r>
              <a:rPr lang="he-IL" dirty="0">
                <a:solidFill>
                  <a:srgbClr val="C00000"/>
                </a:solidFill>
              </a:rPr>
              <a:t>"זה השם של הסוכר </a:t>
            </a:r>
            <a:r>
              <a:rPr lang="en-US" dirty="0">
                <a:solidFill>
                  <a:srgbClr val="C00000"/>
                </a:solidFill>
              </a:rPr>
              <a:t>D</a:t>
            </a:r>
            <a:r>
              <a:rPr lang="he-IL" dirty="0">
                <a:solidFill>
                  <a:srgbClr val="C00000"/>
                </a:solidFill>
              </a:rPr>
              <a:t>-גלקטוז, למה הוא </a:t>
            </a:r>
            <a:r>
              <a:rPr lang="en-US" dirty="0">
                <a:solidFill>
                  <a:srgbClr val="C00000"/>
                </a:solidFill>
              </a:rPr>
              <a:t>D</a:t>
            </a:r>
            <a:r>
              <a:rPr lang="he-IL" dirty="0">
                <a:solidFill>
                  <a:srgbClr val="C00000"/>
                </a:solidFill>
              </a:rPr>
              <a:t>?"</a:t>
            </a:r>
            <a:endParaRPr lang="en-US" dirty="0">
              <a:solidFill>
                <a:srgbClr val="C00000"/>
              </a:solidFill>
            </a:endParaRPr>
          </a:p>
        </p:txBody>
      </p:sp>
      <p:cxnSp>
        <p:nvCxnSpPr>
          <p:cNvPr id="23" name="Straight Connector 22">
            <a:extLst>
              <a:ext uri="{FF2B5EF4-FFF2-40B4-BE49-F238E27FC236}">
                <a16:creationId xmlns:a16="http://schemas.microsoft.com/office/drawing/2014/main" id="{8DEF832F-C53A-7359-0BE1-320C580BE9F3}"/>
              </a:ext>
            </a:extLst>
          </p:cNvPr>
          <p:cNvCxnSpPr>
            <a:cxnSpLocks/>
          </p:cNvCxnSpPr>
          <p:nvPr/>
        </p:nvCxnSpPr>
        <p:spPr>
          <a:xfrm flipH="1">
            <a:off x="1274618" y="2709026"/>
            <a:ext cx="9605818"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Rounded Corners 23">
            <a:extLst>
              <a:ext uri="{FF2B5EF4-FFF2-40B4-BE49-F238E27FC236}">
                <a16:creationId xmlns:a16="http://schemas.microsoft.com/office/drawing/2014/main" id="{1EB273A4-E100-6E69-92C3-4328FC39347B}"/>
              </a:ext>
            </a:extLst>
          </p:cNvPr>
          <p:cNvSpPr/>
          <p:nvPr/>
        </p:nvSpPr>
        <p:spPr>
          <a:xfrm>
            <a:off x="-220979" y="2892520"/>
            <a:ext cx="7868686"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sz="1800" dirty="0">
                <a:solidFill>
                  <a:srgbClr val="C00000"/>
                </a:solidFill>
              </a:rPr>
              <a:t>"שוב, שני סוכרים ששונים בקונפיגורציה סביב פחמן אחד... אנחנו נקרא להם </a:t>
            </a:r>
            <a:r>
              <a:rPr lang="he-IL" sz="1800" dirty="0" err="1">
                <a:solidFill>
                  <a:srgbClr val="C00000"/>
                </a:solidFill>
              </a:rPr>
              <a:t>אפימרים</a:t>
            </a:r>
            <a:r>
              <a:rPr lang="he-IL" sz="1800" dirty="0">
                <a:solidFill>
                  <a:srgbClr val="C00000"/>
                </a:solidFill>
              </a:rPr>
              <a:t>"</a:t>
            </a:r>
            <a:endParaRPr lang="en-US" dirty="0">
              <a:solidFill>
                <a:srgbClr val="C00000"/>
              </a:solidFill>
            </a:endParaRPr>
          </a:p>
        </p:txBody>
      </p:sp>
      <p:sp>
        <p:nvSpPr>
          <p:cNvPr id="3" name="Rectangle: Rounded Corners 2">
            <a:extLst>
              <a:ext uri="{FF2B5EF4-FFF2-40B4-BE49-F238E27FC236}">
                <a16:creationId xmlns:a16="http://schemas.microsoft.com/office/drawing/2014/main" id="{9490BBC1-F1C4-CD0B-6610-4915725490F8}"/>
              </a:ext>
            </a:extLst>
          </p:cNvPr>
          <p:cNvSpPr/>
          <p:nvPr/>
        </p:nvSpPr>
        <p:spPr>
          <a:xfrm>
            <a:off x="-220979" y="1875707"/>
            <a:ext cx="7868686" cy="611499"/>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r" rtl="1"/>
            <a:r>
              <a:rPr lang="he-IL" dirty="0">
                <a:solidFill>
                  <a:srgbClr val="C00000"/>
                </a:solidFill>
              </a:rPr>
              <a:t>"ה-</a:t>
            </a:r>
            <a:r>
              <a:rPr lang="en-US" dirty="0">
                <a:solidFill>
                  <a:srgbClr val="C00000"/>
                </a:solidFill>
              </a:rPr>
              <a:t>OH</a:t>
            </a:r>
            <a:r>
              <a:rPr lang="he-IL" dirty="0">
                <a:solidFill>
                  <a:srgbClr val="C00000"/>
                </a:solidFill>
              </a:rPr>
              <a:t> וה-</a:t>
            </a:r>
            <a:r>
              <a:rPr lang="en-US" dirty="0">
                <a:solidFill>
                  <a:srgbClr val="C00000"/>
                </a:solidFill>
              </a:rPr>
              <a:t>H</a:t>
            </a:r>
            <a:r>
              <a:rPr lang="he-IL" dirty="0">
                <a:solidFill>
                  <a:srgbClr val="C00000"/>
                </a:solidFill>
              </a:rPr>
              <a:t> איפה הם נמצאים ביחס למישור הלוח?... </a:t>
            </a:r>
            <a:br>
              <a:rPr lang="en-US" dirty="0">
                <a:solidFill>
                  <a:srgbClr val="C00000"/>
                </a:solidFill>
              </a:rPr>
            </a:br>
            <a:r>
              <a:rPr lang="he-IL" dirty="0">
                <a:solidFill>
                  <a:srgbClr val="C00000"/>
                </a:solidFill>
              </a:rPr>
              <a:t>בואו לא נשכח את זה, זה מבנה תלת ממדי"</a:t>
            </a:r>
            <a:endParaRPr lang="en-US" b="1" dirty="0">
              <a:solidFill>
                <a:srgbClr val="C00000"/>
              </a:solidFill>
            </a:endParaRPr>
          </a:p>
        </p:txBody>
      </p:sp>
      <p:cxnSp>
        <p:nvCxnSpPr>
          <p:cNvPr id="13" name="Straight Connector 12">
            <a:extLst>
              <a:ext uri="{FF2B5EF4-FFF2-40B4-BE49-F238E27FC236}">
                <a16:creationId xmlns:a16="http://schemas.microsoft.com/office/drawing/2014/main" id="{7C9CB3EE-7A9A-87B8-0E4E-6EB4FAC5CB58}"/>
              </a:ext>
            </a:extLst>
          </p:cNvPr>
          <p:cNvCxnSpPr>
            <a:cxnSpLocks/>
          </p:cNvCxnSpPr>
          <p:nvPr/>
        </p:nvCxnSpPr>
        <p:spPr>
          <a:xfrm flipH="1">
            <a:off x="1366982" y="3646516"/>
            <a:ext cx="9513454"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a:extLst>
              <a:ext uri="{FF2B5EF4-FFF2-40B4-BE49-F238E27FC236}">
                <a16:creationId xmlns:a16="http://schemas.microsoft.com/office/drawing/2014/main" id="{3325C36D-EAFE-F918-A80A-E3F9D5F06ACC}"/>
              </a:ext>
            </a:extLst>
          </p:cNvPr>
          <p:cNvCxnSpPr>
            <a:cxnSpLocks/>
          </p:cNvCxnSpPr>
          <p:nvPr/>
        </p:nvCxnSpPr>
        <p:spPr>
          <a:xfrm flipH="1">
            <a:off x="1366982" y="4436225"/>
            <a:ext cx="9513454"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2E5DA9C7-34A0-FBB6-4F52-AA0042E12C2C}"/>
              </a:ext>
            </a:extLst>
          </p:cNvPr>
          <p:cNvCxnSpPr>
            <a:cxnSpLocks/>
          </p:cNvCxnSpPr>
          <p:nvPr/>
        </p:nvCxnSpPr>
        <p:spPr>
          <a:xfrm flipH="1">
            <a:off x="1366982" y="5392189"/>
            <a:ext cx="9513454"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Rectangle: Rounded Corners 15">
            <a:extLst>
              <a:ext uri="{FF2B5EF4-FFF2-40B4-BE49-F238E27FC236}">
                <a16:creationId xmlns:a16="http://schemas.microsoft.com/office/drawing/2014/main" id="{C95F8A4F-5FCE-98F0-BBFC-180764D7546A}"/>
              </a:ext>
            </a:extLst>
          </p:cNvPr>
          <p:cNvSpPr/>
          <p:nvPr/>
        </p:nvSpPr>
        <p:spPr>
          <a:xfrm>
            <a:off x="8565206" y="5484270"/>
            <a:ext cx="3626794"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sz="1800" dirty="0"/>
              <a:t>שאלות פיגום</a:t>
            </a:r>
            <a:endParaRPr lang="he-IL" dirty="0"/>
          </a:p>
        </p:txBody>
      </p:sp>
      <p:sp>
        <p:nvSpPr>
          <p:cNvPr id="19" name="Rectangle: Rounded Corners 18">
            <a:extLst>
              <a:ext uri="{FF2B5EF4-FFF2-40B4-BE49-F238E27FC236}">
                <a16:creationId xmlns:a16="http://schemas.microsoft.com/office/drawing/2014/main" id="{E8E8E39B-B301-910F-8353-84167E58CAD7}"/>
              </a:ext>
            </a:extLst>
          </p:cNvPr>
          <p:cNvSpPr/>
          <p:nvPr/>
        </p:nvSpPr>
        <p:spPr>
          <a:xfrm>
            <a:off x="120072" y="5461771"/>
            <a:ext cx="7527634" cy="45720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just" rtl="1"/>
            <a:r>
              <a:rPr lang="he-IL" sz="1800" dirty="0">
                <a:solidFill>
                  <a:srgbClr val="C00000"/>
                </a:solidFill>
              </a:rPr>
              <a:t>"מה מסתתר מאחורי הציור" (עמום) "ה-</a:t>
            </a:r>
            <a:r>
              <a:rPr lang="en-US" sz="1800" dirty="0">
                <a:solidFill>
                  <a:srgbClr val="C00000"/>
                </a:solidFill>
              </a:rPr>
              <a:t>OH</a:t>
            </a:r>
            <a:r>
              <a:rPr lang="he-IL" sz="1800" dirty="0">
                <a:solidFill>
                  <a:srgbClr val="C00000"/>
                </a:solidFill>
              </a:rPr>
              <a:t> וה-</a:t>
            </a:r>
            <a:r>
              <a:rPr lang="en-US" sz="1800" dirty="0">
                <a:solidFill>
                  <a:srgbClr val="C00000"/>
                </a:solidFill>
              </a:rPr>
              <a:t>H</a:t>
            </a:r>
            <a:r>
              <a:rPr lang="he-IL" sz="1800" dirty="0">
                <a:solidFill>
                  <a:srgbClr val="C00000"/>
                </a:solidFill>
              </a:rPr>
              <a:t> איפה הם נמצאים?" (ממוקד)</a:t>
            </a:r>
            <a:endParaRPr lang="en-US" dirty="0">
              <a:solidFill>
                <a:srgbClr val="C00000"/>
              </a:solidFill>
            </a:endParaRPr>
          </a:p>
        </p:txBody>
      </p:sp>
      <p:cxnSp>
        <p:nvCxnSpPr>
          <p:cNvPr id="21" name="Straight Connector 20">
            <a:extLst>
              <a:ext uri="{FF2B5EF4-FFF2-40B4-BE49-F238E27FC236}">
                <a16:creationId xmlns:a16="http://schemas.microsoft.com/office/drawing/2014/main" id="{4E2C0D2D-A0EC-9DE6-D1A7-2EB011E7592F}"/>
              </a:ext>
            </a:extLst>
          </p:cNvPr>
          <p:cNvCxnSpPr>
            <a:cxnSpLocks/>
          </p:cNvCxnSpPr>
          <p:nvPr/>
        </p:nvCxnSpPr>
        <p:spPr>
          <a:xfrm flipH="1">
            <a:off x="1366982" y="6163425"/>
            <a:ext cx="9513454"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Rectangle: Rounded Corners 25">
            <a:extLst>
              <a:ext uri="{FF2B5EF4-FFF2-40B4-BE49-F238E27FC236}">
                <a16:creationId xmlns:a16="http://schemas.microsoft.com/office/drawing/2014/main" id="{D6F23EC2-5D4E-53FF-9D7F-89D29610DA31}"/>
              </a:ext>
            </a:extLst>
          </p:cNvPr>
          <p:cNvSpPr/>
          <p:nvPr/>
        </p:nvSpPr>
        <p:spPr>
          <a:xfrm>
            <a:off x="8565206" y="6316603"/>
            <a:ext cx="3626794"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sz="1800" dirty="0"/>
              <a:t>עצירות תכופות לשאלות</a:t>
            </a:r>
            <a:endParaRPr lang="he-IL" dirty="0"/>
          </a:p>
        </p:txBody>
      </p:sp>
      <p:sp>
        <p:nvSpPr>
          <p:cNvPr id="28" name="Rectangle: Rounded Corners 27">
            <a:extLst>
              <a:ext uri="{FF2B5EF4-FFF2-40B4-BE49-F238E27FC236}">
                <a16:creationId xmlns:a16="http://schemas.microsoft.com/office/drawing/2014/main" id="{6C9D644F-7F60-7855-2E4F-7715DE2B74EC}"/>
              </a:ext>
            </a:extLst>
          </p:cNvPr>
          <p:cNvSpPr/>
          <p:nvPr/>
        </p:nvSpPr>
        <p:spPr>
          <a:xfrm>
            <a:off x="120072" y="6324283"/>
            <a:ext cx="7527634" cy="45720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just" rtl="1"/>
            <a:r>
              <a:rPr lang="he-IL" sz="1800" dirty="0">
                <a:solidFill>
                  <a:srgbClr val="C00000"/>
                </a:solidFill>
              </a:rPr>
              <a:t>הסטודנטים יודעים שההפוגה תגיע בקרוב: לא צריך להיאבק על מקום, וכדאי להתאמץ עוד קצת</a:t>
            </a:r>
            <a:endParaRPr lang="en-US" dirty="0">
              <a:solidFill>
                <a:srgbClr val="C00000"/>
              </a:solidFill>
            </a:endParaRPr>
          </a:p>
        </p:txBody>
      </p:sp>
    </p:spTree>
    <p:extLst>
      <p:ext uri="{BB962C8B-B14F-4D97-AF65-F5344CB8AC3E}">
        <p14:creationId xmlns:p14="http://schemas.microsoft.com/office/powerpoint/2010/main" val="160574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fade">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7" grpId="0"/>
      <p:bldP spid="18" grpId="0"/>
      <p:bldP spid="24" grpId="0"/>
      <p:bldP spid="3" grpId="0"/>
      <p:bldP spid="16" grpId="0"/>
      <p:bldP spid="19" grpId="0"/>
      <p:bldP spid="26"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AA08804-72F7-8DAC-6846-82B87E0F0278}"/>
              </a:ext>
            </a:extLst>
          </p:cNvPr>
          <p:cNvSpPr/>
          <p:nvPr/>
        </p:nvSpPr>
        <p:spPr>
          <a:xfrm>
            <a:off x="0" y="1429143"/>
            <a:ext cx="12192000" cy="630936"/>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solidFill>
                  <a:srgbClr val="C00000"/>
                </a:solidFill>
              </a:rPr>
              <a:t>הרצאה אינטראקטיבית: המרצה מובילה, מקפידה על קצב, ובאופן מתוכנן מערבת את הסטודנטים. יש תחושת למידה פעילה גם בהרצאה</a:t>
            </a:r>
            <a:endParaRPr lang="en-US" dirty="0">
              <a:solidFill>
                <a:srgbClr val="C00000"/>
              </a:solidFill>
            </a:endParaRPr>
          </a:p>
        </p:txBody>
      </p:sp>
      <p:sp>
        <p:nvSpPr>
          <p:cNvPr id="6" name="Title 1">
            <a:extLst>
              <a:ext uri="{FF2B5EF4-FFF2-40B4-BE49-F238E27FC236}">
                <a16:creationId xmlns:a16="http://schemas.microsoft.com/office/drawing/2014/main" id="{A480AF0A-D890-31C4-AB65-52C95C0BBDBD}"/>
              </a:ext>
            </a:extLst>
          </p:cNvPr>
          <p:cNvSpPr txBox="1">
            <a:spLocks/>
          </p:cNvSpPr>
          <p:nvPr/>
        </p:nvSpPr>
        <p:spPr>
          <a:xfrm>
            <a:off x="0" y="80966"/>
            <a:ext cx="12192000" cy="768731"/>
          </a:xfrm>
          <a:prstGeom prst="rect">
            <a:avLst/>
          </a:prstGeom>
          <a:solidFill>
            <a:schemeClr val="accent2">
              <a:lumMod val="20000"/>
              <a:lumOff val="80000"/>
            </a:schemeClr>
          </a:solidFill>
          <a:effectLst>
            <a:softEdge rad="63500"/>
          </a:effectLst>
        </p:spPr>
        <p:txBody>
          <a:bodyPr vert="horz" lIns="91440" tIns="45720" rIns="91440" bIns="45720" rtlCol="0" anchor="ctr">
            <a:normAutofit/>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r>
              <a:rPr lang="he-IL" dirty="0">
                <a:solidFill>
                  <a:schemeClr val="accent2">
                    <a:lumMod val="50000"/>
                  </a:schemeClr>
                </a:solidFill>
              </a:rPr>
              <a:t>פעולות הוראה תומכות הבנה</a:t>
            </a:r>
            <a:endParaRPr lang="en-US" dirty="0">
              <a:solidFill>
                <a:schemeClr val="accent2">
                  <a:lumMod val="50000"/>
                </a:schemeClr>
              </a:solidFill>
            </a:endParaRPr>
          </a:p>
        </p:txBody>
      </p:sp>
      <p:sp>
        <p:nvSpPr>
          <p:cNvPr id="7" name="Rectangle: Rounded Corners 6">
            <a:extLst>
              <a:ext uri="{FF2B5EF4-FFF2-40B4-BE49-F238E27FC236}">
                <a16:creationId xmlns:a16="http://schemas.microsoft.com/office/drawing/2014/main" id="{6F4D60B8-5BCE-F34C-C353-7431F0DD8150}"/>
              </a:ext>
            </a:extLst>
          </p:cNvPr>
          <p:cNvSpPr/>
          <p:nvPr/>
        </p:nvSpPr>
        <p:spPr>
          <a:xfrm>
            <a:off x="0" y="2608382"/>
            <a:ext cx="12192000" cy="630936"/>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solidFill>
                  <a:srgbClr val="C00000"/>
                </a:solidFill>
              </a:rPr>
              <a:t>התאמת המבנה והקצב לרמת המורכבות והקושי: עצירות, המחשות, הכללות, סימונים ברורים לשלבי ההרצאה</a:t>
            </a:r>
            <a:endParaRPr lang="en-US" dirty="0">
              <a:solidFill>
                <a:srgbClr val="C00000"/>
              </a:solidFill>
            </a:endParaRPr>
          </a:p>
        </p:txBody>
      </p:sp>
      <p:sp>
        <p:nvSpPr>
          <p:cNvPr id="8" name="Rectangle: Rounded Corners 7">
            <a:extLst>
              <a:ext uri="{FF2B5EF4-FFF2-40B4-BE49-F238E27FC236}">
                <a16:creationId xmlns:a16="http://schemas.microsoft.com/office/drawing/2014/main" id="{BCCD0799-2BB4-C3DC-521E-9CFA2F491CE7}"/>
              </a:ext>
            </a:extLst>
          </p:cNvPr>
          <p:cNvSpPr/>
          <p:nvPr/>
        </p:nvSpPr>
        <p:spPr>
          <a:xfrm>
            <a:off x="0" y="3787621"/>
            <a:ext cx="12192000" cy="630936"/>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solidFill>
                  <a:srgbClr val="C00000"/>
                </a:solidFill>
              </a:rPr>
              <a:t>הסטודנטים חשים שהם מצליחים להבין ולעקוב אחר המהלך. המרצה מכוון להבנה שלהם</a:t>
            </a:r>
            <a:endParaRPr lang="en-US" dirty="0">
              <a:solidFill>
                <a:srgbClr val="C00000"/>
              </a:solidFill>
            </a:endParaRPr>
          </a:p>
        </p:txBody>
      </p:sp>
      <p:sp>
        <p:nvSpPr>
          <p:cNvPr id="9" name="Rectangle: Rounded Corners 8">
            <a:extLst>
              <a:ext uri="{FF2B5EF4-FFF2-40B4-BE49-F238E27FC236}">
                <a16:creationId xmlns:a16="http://schemas.microsoft.com/office/drawing/2014/main" id="{AD660FAB-71A6-3859-261E-7E120EF0477E}"/>
              </a:ext>
            </a:extLst>
          </p:cNvPr>
          <p:cNvSpPr/>
          <p:nvPr/>
        </p:nvSpPr>
        <p:spPr>
          <a:xfrm>
            <a:off x="0" y="4966860"/>
            <a:ext cx="12192000" cy="630936"/>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solidFill>
                  <a:srgbClr val="C00000"/>
                </a:solidFill>
              </a:rPr>
              <a:t>יש ערך להגעה, השיעור עוזר להבין את החומר ולהכין את עצמנו למבחן</a:t>
            </a:r>
            <a:endParaRPr lang="en-US" dirty="0">
              <a:solidFill>
                <a:srgbClr val="C00000"/>
              </a:solidFill>
            </a:endParaRPr>
          </a:p>
        </p:txBody>
      </p:sp>
      <p:sp>
        <p:nvSpPr>
          <p:cNvPr id="11" name="Rectangle: Rounded Corners 10">
            <a:extLst>
              <a:ext uri="{FF2B5EF4-FFF2-40B4-BE49-F238E27FC236}">
                <a16:creationId xmlns:a16="http://schemas.microsoft.com/office/drawing/2014/main" id="{7A0060BB-1F13-1362-09D0-C90DDB838D40}"/>
              </a:ext>
            </a:extLst>
          </p:cNvPr>
          <p:cNvSpPr/>
          <p:nvPr/>
        </p:nvSpPr>
        <p:spPr>
          <a:xfrm>
            <a:off x="83127" y="6146098"/>
            <a:ext cx="12192000" cy="630936"/>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rtl="1"/>
            <a:r>
              <a:rPr lang="he-IL" dirty="0">
                <a:solidFill>
                  <a:srgbClr val="C00000"/>
                </a:solidFill>
              </a:rPr>
              <a:t>חיזוק תחושת השייכות והאחריות המשותפת: המרצה מתאמץ שנבין, אבל דורש שנהיה מרוכזים וממוקדים לאורך כל השיעור</a:t>
            </a:r>
            <a:endParaRPr lang="en-US" dirty="0">
              <a:solidFill>
                <a:srgbClr val="C00000"/>
              </a:solidFill>
            </a:endParaRPr>
          </a:p>
        </p:txBody>
      </p:sp>
    </p:spTree>
    <p:extLst>
      <p:ext uri="{BB962C8B-B14F-4D97-AF65-F5344CB8AC3E}">
        <p14:creationId xmlns:p14="http://schemas.microsoft.com/office/powerpoint/2010/main" val="131844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5BFE4EE-A11E-414B-2A09-3BA401BA61AD}"/>
              </a:ext>
            </a:extLst>
          </p:cNvPr>
          <p:cNvSpPr txBox="1">
            <a:spLocks/>
          </p:cNvSpPr>
          <p:nvPr/>
        </p:nvSpPr>
        <p:spPr>
          <a:xfrm>
            <a:off x="3246638" y="616658"/>
            <a:ext cx="5698724" cy="679482"/>
          </a:xfrm>
          <a:prstGeom prst="rect">
            <a:avLst/>
          </a:prstGeom>
        </p:spPr>
        <p:txBody>
          <a:bodyPr vert="horz" lIns="91440" tIns="45720" rIns="91440" bIns="45720" rtlCol="0" anchor="ctr">
            <a:normAutofit fontScale="97500"/>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r>
              <a:rPr lang="he-IL" sz="2000" dirty="0"/>
              <a:t>דוגמה 2: ד"ר אילן מנור שיעור בקורס מושגי יסוד בתקשורת, שנה א' סמסטר א’.</a:t>
            </a:r>
          </a:p>
        </p:txBody>
      </p:sp>
      <p:sp>
        <p:nvSpPr>
          <p:cNvPr id="4" name="Title 1">
            <a:extLst>
              <a:ext uri="{FF2B5EF4-FFF2-40B4-BE49-F238E27FC236}">
                <a16:creationId xmlns:a16="http://schemas.microsoft.com/office/drawing/2014/main" id="{82ACDBD8-8152-9247-14EF-E44789DA3CBA}"/>
              </a:ext>
            </a:extLst>
          </p:cNvPr>
          <p:cNvSpPr txBox="1">
            <a:spLocks/>
          </p:cNvSpPr>
          <p:nvPr/>
        </p:nvSpPr>
        <p:spPr>
          <a:xfrm>
            <a:off x="3246637" y="4349949"/>
            <a:ext cx="5698724" cy="1309795"/>
          </a:xfrm>
          <a:prstGeom prst="roundRect">
            <a:avLst/>
          </a:prstGeom>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7500" lnSpcReduction="10000"/>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r>
              <a:rPr lang="he-IL" sz="2000" dirty="0"/>
              <a:t>נצפה בקטע ונחשוב: מה עושה המרצה שיכול להסביר את הנוכחות הגבוהה בכיתה לאורך הסמסטר?</a:t>
            </a:r>
          </a:p>
          <a:p>
            <a:pPr algn="ctr"/>
            <a:r>
              <a:rPr lang="he-IL" sz="2000" dirty="0"/>
              <a:t>באיזה אסטרטגיות הוא משתמש?</a:t>
            </a:r>
            <a:br>
              <a:rPr lang="en-US" sz="2000" dirty="0"/>
            </a:br>
            <a:r>
              <a:rPr lang="he-IL" sz="2000" dirty="0"/>
              <a:t>איזה הזדמנויות זה מייצר ואיזה אתגרים?</a:t>
            </a:r>
            <a:endParaRPr lang="en-US" sz="2000" dirty="0"/>
          </a:p>
        </p:txBody>
      </p:sp>
      <p:sp>
        <p:nvSpPr>
          <p:cNvPr id="5" name="Title 1">
            <a:extLst>
              <a:ext uri="{FF2B5EF4-FFF2-40B4-BE49-F238E27FC236}">
                <a16:creationId xmlns:a16="http://schemas.microsoft.com/office/drawing/2014/main" id="{0D17ED93-FC17-412D-86D7-11347C592DA0}"/>
              </a:ext>
            </a:extLst>
          </p:cNvPr>
          <p:cNvSpPr txBox="1">
            <a:spLocks/>
          </p:cNvSpPr>
          <p:nvPr/>
        </p:nvSpPr>
        <p:spPr>
          <a:xfrm>
            <a:off x="2278324" y="2097124"/>
            <a:ext cx="7635351" cy="679482"/>
          </a:xfrm>
          <a:prstGeom prst="rect">
            <a:avLst/>
          </a:prstGeom>
        </p:spPr>
        <p:txBody>
          <a:bodyPr vert="horz" lIns="91440" tIns="45720" rIns="91440" bIns="45720" rtlCol="0" anchor="ctr">
            <a:normAutofit fontScale="97500"/>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endParaRPr lang="he-IL" sz="2000" dirty="0"/>
          </a:p>
        </p:txBody>
      </p:sp>
      <p:sp>
        <p:nvSpPr>
          <p:cNvPr id="6" name="Rectangle: Rounded Corners 5">
            <a:extLst>
              <a:ext uri="{FF2B5EF4-FFF2-40B4-BE49-F238E27FC236}">
                <a16:creationId xmlns:a16="http://schemas.microsoft.com/office/drawing/2014/main" id="{40341AA0-A5DE-8B3D-FEB8-A24161F67E45}"/>
              </a:ext>
            </a:extLst>
          </p:cNvPr>
          <p:cNvSpPr/>
          <p:nvPr/>
        </p:nvSpPr>
        <p:spPr>
          <a:xfrm>
            <a:off x="1812523" y="2097124"/>
            <a:ext cx="8566951" cy="1207363"/>
          </a:xfrm>
          <a:prstGeom prst="roundRect">
            <a:avLst/>
          </a:prstGeom>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r>
              <a:rPr lang="he-IL" sz="1800"/>
              <a:t>בפתיחת השיעור אילן מציג לכיתה קטע קצר מהסרט 'הרשת החברתית' ודן בדרך שבה מוצגת דמותו של שון פארקר (מייסד נאפסטר) בפגישה הראשונה עם מייסדי פייסבוק, ובתפקיד שלו כמנהיג דעה – המושג אותו אילן רוצה ללמד  </a:t>
            </a:r>
            <a:endParaRPr lang="he-IL" sz="1800" dirty="0"/>
          </a:p>
        </p:txBody>
      </p:sp>
    </p:spTree>
    <p:extLst>
      <p:ext uri="{BB962C8B-B14F-4D97-AF65-F5344CB8AC3E}">
        <p14:creationId xmlns:p14="http://schemas.microsoft.com/office/powerpoint/2010/main" val="367644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02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B28AB-7389-FCAE-1492-1A62F43BD93E}"/>
              </a:ext>
            </a:extLst>
          </p:cNvPr>
          <p:cNvSpPr>
            <a:spLocks noGrp="1"/>
          </p:cNvSpPr>
          <p:nvPr>
            <p:ph type="title"/>
          </p:nvPr>
        </p:nvSpPr>
        <p:spPr>
          <a:xfrm>
            <a:off x="83127" y="365126"/>
            <a:ext cx="12034981" cy="918730"/>
          </a:xfrm>
          <a:solidFill>
            <a:schemeClr val="accent2">
              <a:lumMod val="20000"/>
              <a:lumOff val="80000"/>
            </a:schemeClr>
          </a:solidFill>
          <a:effectLst>
            <a:softEdge rad="63500"/>
          </a:effectLst>
        </p:spPr>
        <p:txBody>
          <a:bodyPr>
            <a:normAutofit fontScale="90000"/>
          </a:bodyPr>
          <a:lstStyle/>
          <a:p>
            <a:pPr algn="ctr"/>
            <a:r>
              <a:rPr lang="he-IL" sz="3600" dirty="0">
                <a:solidFill>
                  <a:srgbClr val="C00000"/>
                </a:solidFill>
              </a:rPr>
              <a:t>מה מתרחש בקטע? למה שמתם לב?</a:t>
            </a:r>
            <a:br>
              <a:rPr lang="he-IL" sz="3600" dirty="0">
                <a:solidFill>
                  <a:srgbClr val="C00000"/>
                </a:solidFill>
              </a:rPr>
            </a:br>
            <a:r>
              <a:rPr lang="he-IL" sz="3600" dirty="0">
                <a:solidFill>
                  <a:srgbClr val="C00000"/>
                </a:solidFill>
              </a:rPr>
              <a:t>מהי האסטרטגיה הפדגוגית של ד"ר מנור?</a:t>
            </a:r>
            <a:endParaRPr lang="en-US" sz="3600" dirty="0">
              <a:solidFill>
                <a:srgbClr val="C00000"/>
              </a:solidFill>
            </a:endParaRPr>
          </a:p>
        </p:txBody>
      </p:sp>
      <p:sp>
        <p:nvSpPr>
          <p:cNvPr id="3" name="Content Placeholder 2">
            <a:extLst>
              <a:ext uri="{FF2B5EF4-FFF2-40B4-BE49-F238E27FC236}">
                <a16:creationId xmlns:a16="http://schemas.microsoft.com/office/drawing/2014/main" id="{2E2CDB90-0F2D-7314-01F5-F35480BA0B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22355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A5C8F-1228-7FE5-48AD-F3B03BB25EFF}"/>
              </a:ext>
            </a:extLst>
          </p:cNvPr>
          <p:cNvSpPr>
            <a:spLocks noGrp="1"/>
          </p:cNvSpPr>
          <p:nvPr>
            <p:ph type="title"/>
          </p:nvPr>
        </p:nvSpPr>
        <p:spPr>
          <a:xfrm>
            <a:off x="0" y="277090"/>
            <a:ext cx="12192000" cy="807893"/>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אתגרים פדגוגיים</a:t>
            </a:r>
            <a:endParaRPr lang="en-US" dirty="0">
              <a:solidFill>
                <a:schemeClr val="accent2">
                  <a:lumMod val="50000"/>
                </a:schemeClr>
              </a:solidFill>
            </a:endParaRPr>
          </a:p>
        </p:txBody>
      </p:sp>
      <p:sp>
        <p:nvSpPr>
          <p:cNvPr id="4" name="Rectangle: Rounded Corners 3">
            <a:extLst>
              <a:ext uri="{FF2B5EF4-FFF2-40B4-BE49-F238E27FC236}">
                <a16:creationId xmlns:a16="http://schemas.microsoft.com/office/drawing/2014/main" id="{679F8334-60B9-46EC-0C77-22E1CBD29997}"/>
              </a:ext>
            </a:extLst>
          </p:cNvPr>
          <p:cNvSpPr/>
          <p:nvPr/>
        </p:nvSpPr>
        <p:spPr>
          <a:xfrm>
            <a:off x="2273623" y="1084983"/>
            <a:ext cx="7924800" cy="951346"/>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2400" dirty="0"/>
              <a:t>הידע בשיעור נבנה בתהליך של חשיבה משותפת</a:t>
            </a:r>
            <a:endParaRPr lang="en-US" sz="2400" dirty="0"/>
          </a:p>
        </p:txBody>
      </p:sp>
      <p:sp>
        <p:nvSpPr>
          <p:cNvPr id="7" name="Rectangle: Rounded Corners 6">
            <a:extLst>
              <a:ext uri="{FF2B5EF4-FFF2-40B4-BE49-F238E27FC236}">
                <a16:creationId xmlns:a16="http://schemas.microsoft.com/office/drawing/2014/main" id="{7A63DADD-777F-105B-1210-51020CD05C6D}"/>
              </a:ext>
            </a:extLst>
          </p:cNvPr>
          <p:cNvSpPr/>
          <p:nvPr/>
        </p:nvSpPr>
        <p:spPr>
          <a:xfrm>
            <a:off x="8042891" y="2172155"/>
            <a:ext cx="3114635" cy="80789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סטודנטים פעילים ומעורבים</a:t>
            </a:r>
            <a:endParaRPr lang="en-US" dirty="0"/>
          </a:p>
        </p:txBody>
      </p:sp>
      <p:sp>
        <p:nvSpPr>
          <p:cNvPr id="8" name="Rectangle: Rounded Corners 7">
            <a:extLst>
              <a:ext uri="{FF2B5EF4-FFF2-40B4-BE49-F238E27FC236}">
                <a16:creationId xmlns:a16="http://schemas.microsoft.com/office/drawing/2014/main" id="{2F8D6C71-1DA0-7A53-57C4-258147E93940}"/>
              </a:ext>
            </a:extLst>
          </p:cNvPr>
          <p:cNvSpPr/>
          <p:nvPr/>
        </p:nvSpPr>
        <p:spPr>
          <a:xfrm>
            <a:off x="8042892" y="3057619"/>
            <a:ext cx="3114634" cy="80789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יצירת משמעות ושינוי ידע קודם</a:t>
            </a:r>
            <a:endParaRPr lang="en-US" dirty="0"/>
          </a:p>
        </p:txBody>
      </p:sp>
      <p:sp>
        <p:nvSpPr>
          <p:cNvPr id="9" name="Arrow: Right 8">
            <a:extLst>
              <a:ext uri="{FF2B5EF4-FFF2-40B4-BE49-F238E27FC236}">
                <a16:creationId xmlns:a16="http://schemas.microsoft.com/office/drawing/2014/main" id="{A2741BC8-298A-30F1-7157-FC29BE6CB3DC}"/>
              </a:ext>
            </a:extLst>
          </p:cNvPr>
          <p:cNvSpPr/>
          <p:nvPr/>
        </p:nvSpPr>
        <p:spPr>
          <a:xfrm rot="2224242">
            <a:off x="6910620" y="1975702"/>
            <a:ext cx="845041" cy="1912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361235E6-FDC1-DA4F-3E67-717B94B6D0C1}"/>
              </a:ext>
            </a:extLst>
          </p:cNvPr>
          <p:cNvSpPr/>
          <p:nvPr/>
        </p:nvSpPr>
        <p:spPr>
          <a:xfrm>
            <a:off x="489396" y="2145434"/>
            <a:ext cx="3114635" cy="80789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סיכון להצפת רעיונות שגויים ומטעים ("השפעה פסיבית")</a:t>
            </a:r>
            <a:endParaRPr lang="en-US" dirty="0"/>
          </a:p>
        </p:txBody>
      </p:sp>
      <p:sp>
        <p:nvSpPr>
          <p:cNvPr id="12" name="Rectangle: Rounded Corners 11">
            <a:extLst>
              <a:ext uri="{FF2B5EF4-FFF2-40B4-BE49-F238E27FC236}">
                <a16:creationId xmlns:a16="http://schemas.microsoft.com/office/drawing/2014/main" id="{96CC3A97-58A3-7551-A665-0A06136225EB}"/>
              </a:ext>
            </a:extLst>
          </p:cNvPr>
          <p:cNvSpPr/>
          <p:nvPr/>
        </p:nvSpPr>
        <p:spPr>
          <a:xfrm>
            <a:off x="489395" y="3062432"/>
            <a:ext cx="3114635" cy="80789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הסטודנטים עסוקים ברעיונות של עצמם ולא בידע החדש</a:t>
            </a:r>
            <a:endParaRPr lang="en-US" dirty="0"/>
          </a:p>
        </p:txBody>
      </p:sp>
      <p:sp>
        <p:nvSpPr>
          <p:cNvPr id="13" name="Rectangle: Rounded Corners 12">
            <a:extLst>
              <a:ext uri="{FF2B5EF4-FFF2-40B4-BE49-F238E27FC236}">
                <a16:creationId xmlns:a16="http://schemas.microsoft.com/office/drawing/2014/main" id="{CA259167-AC79-0ED0-55B7-435A231E4823}"/>
              </a:ext>
            </a:extLst>
          </p:cNvPr>
          <p:cNvSpPr/>
          <p:nvPr/>
        </p:nvSpPr>
        <p:spPr>
          <a:xfrm>
            <a:off x="489395" y="3979430"/>
            <a:ext cx="3114635" cy="80789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הסטודנטים מושכים את השיחה לכיוונים שלהם</a:t>
            </a:r>
            <a:endParaRPr lang="en-US" dirty="0"/>
          </a:p>
        </p:txBody>
      </p:sp>
      <p:sp>
        <p:nvSpPr>
          <p:cNvPr id="14" name="Rectangle: Rounded Corners 13">
            <a:extLst>
              <a:ext uri="{FF2B5EF4-FFF2-40B4-BE49-F238E27FC236}">
                <a16:creationId xmlns:a16="http://schemas.microsoft.com/office/drawing/2014/main" id="{FAB7DA95-44CF-B93E-A181-1F247D472E17}"/>
              </a:ext>
            </a:extLst>
          </p:cNvPr>
          <p:cNvSpPr/>
          <p:nvPr/>
        </p:nvSpPr>
        <p:spPr>
          <a:xfrm>
            <a:off x="4545469" y="4808760"/>
            <a:ext cx="2946400" cy="698295"/>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he-IL" dirty="0"/>
              <a:t>איזה דילמות זה מעלה?</a:t>
            </a:r>
            <a:endParaRPr lang="en-US" dirty="0"/>
          </a:p>
        </p:txBody>
      </p:sp>
      <p:sp>
        <p:nvSpPr>
          <p:cNvPr id="15" name="Rectangle: Rounded Corners 14">
            <a:extLst>
              <a:ext uri="{FF2B5EF4-FFF2-40B4-BE49-F238E27FC236}">
                <a16:creationId xmlns:a16="http://schemas.microsoft.com/office/drawing/2014/main" id="{6FCB1EDB-C86F-7FBB-6EA4-08697C460E62}"/>
              </a:ext>
            </a:extLst>
          </p:cNvPr>
          <p:cNvSpPr/>
          <p:nvPr/>
        </p:nvSpPr>
        <p:spPr>
          <a:xfrm>
            <a:off x="6018669" y="5709971"/>
            <a:ext cx="4636654" cy="73494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עד כמה לתת במה לטעויות? איך לעבוד איתן?</a:t>
            </a:r>
            <a:endParaRPr lang="en-US" dirty="0"/>
          </a:p>
        </p:txBody>
      </p:sp>
      <p:sp>
        <p:nvSpPr>
          <p:cNvPr id="19" name="Arrow: Right 18">
            <a:extLst>
              <a:ext uri="{FF2B5EF4-FFF2-40B4-BE49-F238E27FC236}">
                <a16:creationId xmlns:a16="http://schemas.microsoft.com/office/drawing/2014/main" id="{2AA337B7-2EB7-C048-2676-D2BC555183E2}"/>
              </a:ext>
            </a:extLst>
          </p:cNvPr>
          <p:cNvSpPr/>
          <p:nvPr/>
        </p:nvSpPr>
        <p:spPr>
          <a:xfrm rot="8422271">
            <a:off x="3912043" y="1989266"/>
            <a:ext cx="845041" cy="1912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B5DB3DFA-CC60-5615-61B5-CDF28ED98C6F}"/>
              </a:ext>
            </a:extLst>
          </p:cNvPr>
          <p:cNvSpPr/>
          <p:nvPr/>
        </p:nvSpPr>
        <p:spPr>
          <a:xfrm>
            <a:off x="1382015" y="5709971"/>
            <a:ext cx="4636654" cy="73494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עד כמה ללכת עם ההצעות המזדמנות ועם מה שמעסיק את הסטודנטים? (</a:t>
            </a:r>
            <a:r>
              <a:rPr lang="he-IL" dirty="0" err="1"/>
              <a:t>אינפלואנסרים</a:t>
            </a:r>
            <a:r>
              <a:rPr lang="he-IL" dirty="0"/>
              <a:t>)</a:t>
            </a:r>
            <a:endParaRPr lang="en-US" dirty="0"/>
          </a:p>
        </p:txBody>
      </p:sp>
    </p:spTree>
    <p:extLst>
      <p:ext uri="{BB962C8B-B14F-4D97-AF65-F5344CB8AC3E}">
        <p14:creationId xmlns:p14="http://schemas.microsoft.com/office/powerpoint/2010/main" val="56827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5"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0661DA-5729-FDB7-E30A-A498C3F0D7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DFFF92-626A-F52C-1EA0-08A5FF6253DD}"/>
              </a:ext>
            </a:extLst>
          </p:cNvPr>
          <p:cNvSpPr>
            <a:spLocks noGrp="1"/>
          </p:cNvSpPr>
          <p:nvPr>
            <p:ph type="title"/>
          </p:nvPr>
        </p:nvSpPr>
        <p:spPr>
          <a:xfrm>
            <a:off x="0" y="80966"/>
            <a:ext cx="12192000" cy="768731"/>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השיעור כאירוע של הבניית ידע משותף</a:t>
            </a:r>
            <a:endParaRPr lang="en-US" dirty="0">
              <a:solidFill>
                <a:schemeClr val="accent2">
                  <a:lumMod val="50000"/>
                </a:schemeClr>
              </a:solidFill>
            </a:endParaRPr>
          </a:p>
        </p:txBody>
      </p:sp>
      <p:sp>
        <p:nvSpPr>
          <p:cNvPr id="8" name="Rectangle: Rounded Corners 7">
            <a:extLst>
              <a:ext uri="{FF2B5EF4-FFF2-40B4-BE49-F238E27FC236}">
                <a16:creationId xmlns:a16="http://schemas.microsoft.com/office/drawing/2014/main" id="{26460D78-4EA6-1899-EC2C-125E2B0454AC}"/>
              </a:ext>
            </a:extLst>
          </p:cNvPr>
          <p:cNvSpPr/>
          <p:nvPr/>
        </p:nvSpPr>
        <p:spPr>
          <a:xfrm>
            <a:off x="8976360" y="1638496"/>
            <a:ext cx="2920336"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טריגר מעורר עניין</a:t>
            </a:r>
            <a:endParaRPr lang="en-US" dirty="0"/>
          </a:p>
        </p:txBody>
      </p:sp>
      <p:sp>
        <p:nvSpPr>
          <p:cNvPr id="9" name="Rectangle: Rounded Corners 8">
            <a:extLst>
              <a:ext uri="{FF2B5EF4-FFF2-40B4-BE49-F238E27FC236}">
                <a16:creationId xmlns:a16="http://schemas.microsoft.com/office/drawing/2014/main" id="{C73E7198-71FB-01B8-C4FD-7AAA929BEA21}"/>
              </a:ext>
            </a:extLst>
          </p:cNvPr>
          <p:cNvSpPr/>
          <p:nvPr/>
        </p:nvSpPr>
        <p:spPr>
          <a:xfrm>
            <a:off x="8701639" y="3027139"/>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שיתוף אינטנסיבי של הסטודנטים</a:t>
            </a:r>
            <a:endParaRPr lang="en-US" dirty="0"/>
          </a:p>
        </p:txBody>
      </p:sp>
      <p:sp>
        <p:nvSpPr>
          <p:cNvPr id="10" name="Rectangle: Rounded Corners 9">
            <a:extLst>
              <a:ext uri="{FF2B5EF4-FFF2-40B4-BE49-F238E27FC236}">
                <a16:creationId xmlns:a16="http://schemas.microsoft.com/office/drawing/2014/main" id="{DC44DB38-D2F9-45FD-5D52-E7C1314B036B}"/>
              </a:ext>
            </a:extLst>
          </p:cNvPr>
          <p:cNvSpPr/>
          <p:nvPr/>
        </p:nvSpPr>
        <p:spPr>
          <a:xfrm>
            <a:off x="8701639" y="5661153"/>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ביסוס יחסים של קרבה ואכפתיות</a:t>
            </a:r>
          </a:p>
        </p:txBody>
      </p:sp>
      <p:sp>
        <p:nvSpPr>
          <p:cNvPr id="11" name="Rectangle: Rounded Corners 10">
            <a:extLst>
              <a:ext uri="{FF2B5EF4-FFF2-40B4-BE49-F238E27FC236}">
                <a16:creationId xmlns:a16="http://schemas.microsoft.com/office/drawing/2014/main" id="{F442C653-9AB4-3E5C-87F7-4B6F70B026CC}"/>
              </a:ext>
            </a:extLst>
          </p:cNvPr>
          <p:cNvSpPr/>
          <p:nvPr/>
        </p:nvSpPr>
        <p:spPr>
          <a:xfrm>
            <a:off x="1676672" y="5612357"/>
            <a:ext cx="5971034"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dirty="0">
                <a:solidFill>
                  <a:srgbClr val="C00000"/>
                </a:solidFill>
              </a:rPr>
              <a:t>ניסיון לזכור שמות, אווירה נינוחה, לעיתים לא פורמלית ומחויכת</a:t>
            </a:r>
            <a:endParaRPr lang="en-US" dirty="0">
              <a:solidFill>
                <a:srgbClr val="C00000"/>
              </a:solidFill>
            </a:endParaRPr>
          </a:p>
        </p:txBody>
      </p:sp>
      <p:sp>
        <p:nvSpPr>
          <p:cNvPr id="17" name="Rectangle: Rounded Corners 16">
            <a:extLst>
              <a:ext uri="{FF2B5EF4-FFF2-40B4-BE49-F238E27FC236}">
                <a16:creationId xmlns:a16="http://schemas.microsoft.com/office/drawing/2014/main" id="{2E3F205B-9919-7B83-F2B4-28BB5B60C806}"/>
              </a:ext>
            </a:extLst>
          </p:cNvPr>
          <p:cNvSpPr/>
          <p:nvPr/>
        </p:nvSpPr>
        <p:spPr>
          <a:xfrm>
            <a:off x="8701639" y="4548546"/>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עמדה </a:t>
            </a:r>
            <a:r>
              <a:rPr lang="he-IL" dirty="0" err="1"/>
              <a:t>דיאלוגית</a:t>
            </a:r>
            <a:r>
              <a:rPr lang="he-IL" dirty="0"/>
              <a:t>: שמירת הרעיונות של הסטודנטים באוויר</a:t>
            </a:r>
          </a:p>
        </p:txBody>
      </p:sp>
      <p:sp>
        <p:nvSpPr>
          <p:cNvPr id="18" name="Rectangle: Rounded Corners 17">
            <a:extLst>
              <a:ext uri="{FF2B5EF4-FFF2-40B4-BE49-F238E27FC236}">
                <a16:creationId xmlns:a16="http://schemas.microsoft.com/office/drawing/2014/main" id="{53F521A2-D209-F028-CC41-E9E1A2B79211}"/>
              </a:ext>
            </a:extLst>
          </p:cNvPr>
          <p:cNvSpPr/>
          <p:nvPr/>
        </p:nvSpPr>
        <p:spPr>
          <a:xfrm>
            <a:off x="20584" y="4542782"/>
            <a:ext cx="7627122" cy="45720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r" rtl="1"/>
            <a:r>
              <a:rPr lang="he-IL" dirty="0">
                <a:solidFill>
                  <a:srgbClr val="C00000"/>
                </a:solidFill>
              </a:rPr>
              <a:t>"הערכה. בינגו. מי אמר הערכה?" </a:t>
            </a:r>
            <a:br>
              <a:rPr lang="en-US" dirty="0">
                <a:solidFill>
                  <a:srgbClr val="C00000"/>
                </a:solidFill>
              </a:rPr>
            </a:br>
            <a:r>
              <a:rPr lang="he-IL" dirty="0">
                <a:solidFill>
                  <a:srgbClr val="C00000"/>
                </a:solidFill>
              </a:rPr>
              <a:t>"מה שבן אומר על השפעה פסיבית לא לחלוטין מדויק"</a:t>
            </a:r>
            <a:endParaRPr lang="en-US" dirty="0">
              <a:solidFill>
                <a:srgbClr val="C00000"/>
              </a:solidFill>
            </a:endParaRPr>
          </a:p>
        </p:txBody>
      </p:sp>
      <p:cxnSp>
        <p:nvCxnSpPr>
          <p:cNvPr id="20" name="Straight Connector 19">
            <a:extLst>
              <a:ext uri="{FF2B5EF4-FFF2-40B4-BE49-F238E27FC236}">
                <a16:creationId xmlns:a16="http://schemas.microsoft.com/office/drawing/2014/main" id="{094011D8-F081-AB86-7F54-BAC689058FFE}"/>
              </a:ext>
            </a:extLst>
          </p:cNvPr>
          <p:cNvCxnSpPr>
            <a:cxnSpLocks/>
          </p:cNvCxnSpPr>
          <p:nvPr/>
        </p:nvCxnSpPr>
        <p:spPr>
          <a:xfrm flipH="1">
            <a:off x="3169455" y="5340738"/>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2BF64D94-08B2-8156-A890-103CACB678CC}"/>
              </a:ext>
            </a:extLst>
          </p:cNvPr>
          <p:cNvCxnSpPr>
            <a:cxnSpLocks/>
          </p:cNvCxnSpPr>
          <p:nvPr/>
        </p:nvCxnSpPr>
        <p:spPr>
          <a:xfrm flipH="1">
            <a:off x="3236976" y="4239124"/>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a:extLst>
              <a:ext uri="{FF2B5EF4-FFF2-40B4-BE49-F238E27FC236}">
                <a16:creationId xmlns:a16="http://schemas.microsoft.com/office/drawing/2014/main" id="{92F857A2-9103-EB87-74F2-3F149173AD91}"/>
              </a:ext>
            </a:extLst>
          </p:cNvPr>
          <p:cNvCxnSpPr>
            <a:cxnSpLocks/>
          </p:cNvCxnSpPr>
          <p:nvPr/>
        </p:nvCxnSpPr>
        <p:spPr>
          <a:xfrm flipH="1">
            <a:off x="3236976" y="2385755"/>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Rounded Corners 23">
            <a:extLst>
              <a:ext uri="{FF2B5EF4-FFF2-40B4-BE49-F238E27FC236}">
                <a16:creationId xmlns:a16="http://schemas.microsoft.com/office/drawing/2014/main" id="{AFAB01D9-A519-81BD-F4DD-B77AF8D92E9A}"/>
              </a:ext>
            </a:extLst>
          </p:cNvPr>
          <p:cNvSpPr/>
          <p:nvPr/>
        </p:nvSpPr>
        <p:spPr>
          <a:xfrm>
            <a:off x="4577" y="2528579"/>
            <a:ext cx="7643130"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solidFill>
                  <a:srgbClr val="C00000"/>
                </a:solidFill>
              </a:rPr>
              <a:t>סיעור מוחות – איסוף רעיונות, יצירת מפה משותפת (שכוללת טעויות)</a:t>
            </a:r>
            <a:endParaRPr lang="en-US" dirty="0">
              <a:solidFill>
                <a:srgbClr val="C00000"/>
              </a:solidFill>
            </a:endParaRPr>
          </a:p>
        </p:txBody>
      </p:sp>
      <p:sp>
        <p:nvSpPr>
          <p:cNvPr id="25" name="Rectangle: Rounded Corners 24">
            <a:extLst>
              <a:ext uri="{FF2B5EF4-FFF2-40B4-BE49-F238E27FC236}">
                <a16:creationId xmlns:a16="http://schemas.microsoft.com/office/drawing/2014/main" id="{6AA6A052-94AD-D8CB-7835-42A79A169C2E}"/>
              </a:ext>
            </a:extLst>
          </p:cNvPr>
          <p:cNvSpPr/>
          <p:nvPr/>
        </p:nvSpPr>
        <p:spPr>
          <a:xfrm>
            <a:off x="-94494" y="3025269"/>
            <a:ext cx="7742201"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solidFill>
                  <a:srgbClr val="C00000"/>
                </a:solidFill>
              </a:rPr>
              <a:t>בחינת הרעיונות מול התיאוריה ועדכון המפה והידע הקודם</a:t>
            </a:r>
            <a:endParaRPr lang="en-US" dirty="0">
              <a:solidFill>
                <a:srgbClr val="C00000"/>
              </a:solidFill>
            </a:endParaRPr>
          </a:p>
        </p:txBody>
      </p:sp>
      <p:sp>
        <p:nvSpPr>
          <p:cNvPr id="27" name="Rectangle: Rounded Corners 26">
            <a:extLst>
              <a:ext uri="{FF2B5EF4-FFF2-40B4-BE49-F238E27FC236}">
                <a16:creationId xmlns:a16="http://schemas.microsoft.com/office/drawing/2014/main" id="{5BE8D384-3D86-5E62-71B1-A0FF7C1F400A}"/>
              </a:ext>
            </a:extLst>
          </p:cNvPr>
          <p:cNvSpPr/>
          <p:nvPr/>
        </p:nvSpPr>
        <p:spPr>
          <a:xfrm>
            <a:off x="0" y="3509266"/>
            <a:ext cx="7647708"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solidFill>
                  <a:srgbClr val="C00000"/>
                </a:solidFill>
              </a:rPr>
              <a:t>שיתוף הסטודנטים בהסברים לשאלות – "מה ההבדל [בין משפיען למנהיג דעה]?"</a:t>
            </a:r>
            <a:endParaRPr lang="en-US" dirty="0">
              <a:solidFill>
                <a:srgbClr val="C00000"/>
              </a:solidFill>
            </a:endParaRPr>
          </a:p>
        </p:txBody>
      </p:sp>
      <p:sp>
        <p:nvSpPr>
          <p:cNvPr id="5" name="Rectangle: Rounded Corners 4">
            <a:extLst>
              <a:ext uri="{FF2B5EF4-FFF2-40B4-BE49-F238E27FC236}">
                <a16:creationId xmlns:a16="http://schemas.microsoft.com/office/drawing/2014/main" id="{8FDDD7BF-440B-0A2B-59F6-3900CD95032A}"/>
              </a:ext>
            </a:extLst>
          </p:cNvPr>
          <p:cNvSpPr/>
          <p:nvPr/>
        </p:nvSpPr>
        <p:spPr>
          <a:xfrm>
            <a:off x="1139171" y="1639823"/>
            <a:ext cx="6508535" cy="474089"/>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r" rtl="1"/>
            <a:r>
              <a:rPr lang="he-IL" dirty="0">
                <a:solidFill>
                  <a:srgbClr val="C00000"/>
                </a:solidFill>
              </a:rPr>
              <a:t>"הרשת החברתית", התמקדות בדמויות</a:t>
            </a:r>
            <a:endParaRPr lang="en-US" dirty="0">
              <a:solidFill>
                <a:srgbClr val="C00000"/>
              </a:solidFill>
            </a:endParaRPr>
          </a:p>
        </p:txBody>
      </p:sp>
    </p:spTree>
    <p:extLst>
      <p:ext uri="{BB962C8B-B14F-4D97-AF65-F5344CB8AC3E}">
        <p14:creationId xmlns:p14="http://schemas.microsoft.com/office/powerpoint/2010/main" val="40299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arn(inVertic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arn(inVertic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arn(inVertical)">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7" grpId="0"/>
      <p:bldP spid="18" grpId="0"/>
      <p:bldP spid="24" grpId="0"/>
      <p:bldP spid="25" grpId="0"/>
      <p:bldP spid="27"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7B92-EFE7-C645-B875-C2EF82011630}"/>
              </a:ext>
            </a:extLst>
          </p:cNvPr>
          <p:cNvSpPr>
            <a:spLocks noGrp="1"/>
          </p:cNvSpPr>
          <p:nvPr>
            <p:ph type="title"/>
          </p:nvPr>
        </p:nvSpPr>
        <p:spPr>
          <a:xfrm>
            <a:off x="0" y="133950"/>
            <a:ext cx="12192000" cy="622296"/>
          </a:xfrm>
          <a:solidFill>
            <a:schemeClr val="accent2">
              <a:lumMod val="20000"/>
              <a:lumOff val="80000"/>
            </a:schemeClr>
          </a:solidFill>
          <a:effectLst>
            <a:softEdge rad="63500"/>
          </a:effectLst>
        </p:spPr>
        <p:txBody>
          <a:bodyPr>
            <a:normAutofit fontScale="90000"/>
          </a:bodyPr>
          <a:lstStyle/>
          <a:p>
            <a:pPr algn="ctr"/>
            <a:r>
              <a:rPr lang="he-IL" dirty="0">
                <a:solidFill>
                  <a:schemeClr val="accent2">
                    <a:lumMod val="50000"/>
                  </a:schemeClr>
                </a:solidFill>
              </a:rPr>
              <a:t>מטרת המפגש</a:t>
            </a:r>
            <a:endParaRPr lang="en-US" dirty="0">
              <a:solidFill>
                <a:schemeClr val="accent2">
                  <a:lumMod val="50000"/>
                </a:schemeClr>
              </a:solidFill>
            </a:endParaRPr>
          </a:p>
        </p:txBody>
      </p:sp>
      <p:sp>
        <p:nvSpPr>
          <p:cNvPr id="4" name="Rectangle: Rounded Corners 3">
            <a:extLst>
              <a:ext uri="{FF2B5EF4-FFF2-40B4-BE49-F238E27FC236}">
                <a16:creationId xmlns:a16="http://schemas.microsoft.com/office/drawing/2014/main" id="{18D14879-FF59-8D3C-6FFB-D43EED568415}"/>
              </a:ext>
            </a:extLst>
          </p:cNvPr>
          <p:cNvSpPr/>
          <p:nvPr/>
        </p:nvSpPr>
        <p:spPr>
          <a:xfrm>
            <a:off x="1373133" y="3988217"/>
            <a:ext cx="3447548" cy="9834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600" dirty="0">
                <a:solidFill>
                  <a:schemeClr val="tx1"/>
                </a:solidFill>
                <a:latin typeface="Tahoma" panose="020B0604030504040204" pitchFamily="34" charset="0"/>
                <a:ea typeface="Tahoma" panose="020B0604030504040204" pitchFamily="34" charset="0"/>
                <a:cs typeface="Tahoma" panose="020B0604030504040204" pitchFamily="34" charset="0"/>
              </a:rPr>
              <a:t>שיקול דעת: מה היתרונות והחסרונות בכל פעולה</a:t>
            </a:r>
          </a:p>
        </p:txBody>
      </p:sp>
      <p:sp>
        <p:nvSpPr>
          <p:cNvPr id="5" name="Rectangle: Rounded Corners 4">
            <a:extLst>
              <a:ext uri="{FF2B5EF4-FFF2-40B4-BE49-F238E27FC236}">
                <a16:creationId xmlns:a16="http://schemas.microsoft.com/office/drawing/2014/main" id="{BA42B27D-DA5D-97D4-2041-0D26897DC44C}"/>
              </a:ext>
            </a:extLst>
          </p:cNvPr>
          <p:cNvSpPr/>
          <p:nvPr/>
        </p:nvSpPr>
        <p:spPr>
          <a:xfrm>
            <a:off x="1373133" y="3196227"/>
            <a:ext cx="3447548" cy="9834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600" dirty="0">
                <a:solidFill>
                  <a:schemeClr val="tx1"/>
                </a:solidFill>
                <a:latin typeface="Tahoma" panose="020B0604030504040204" pitchFamily="34" charset="0"/>
                <a:ea typeface="Tahoma" panose="020B0604030504040204" pitchFamily="34" charset="0"/>
                <a:cs typeface="Tahoma" panose="020B0604030504040204" pitchFamily="34" charset="0"/>
              </a:rPr>
              <a:t>רפרטואר: להרחיב דרכי תגובה</a:t>
            </a:r>
          </a:p>
        </p:txBody>
      </p:sp>
      <p:sp>
        <p:nvSpPr>
          <p:cNvPr id="6" name="Rectangle: Rounded Corners 5">
            <a:extLst>
              <a:ext uri="{FF2B5EF4-FFF2-40B4-BE49-F238E27FC236}">
                <a16:creationId xmlns:a16="http://schemas.microsoft.com/office/drawing/2014/main" id="{21FC6B22-E69B-9502-A851-963F816A05D9}"/>
              </a:ext>
            </a:extLst>
          </p:cNvPr>
          <p:cNvSpPr/>
          <p:nvPr/>
        </p:nvSpPr>
        <p:spPr>
          <a:xfrm>
            <a:off x="1373133" y="2560733"/>
            <a:ext cx="3447548" cy="9199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600" dirty="0">
                <a:solidFill>
                  <a:schemeClr val="tx1"/>
                </a:solidFill>
                <a:latin typeface="Tahoma" panose="020B0604030504040204" pitchFamily="34" charset="0"/>
                <a:ea typeface="Tahoma" panose="020B0604030504040204" pitchFamily="34" charset="0"/>
                <a:cs typeface="Tahoma" panose="020B0604030504040204" pitchFamily="34" charset="0"/>
              </a:rPr>
              <a:t>רגישות: זיהוי של מצבים</a:t>
            </a:r>
          </a:p>
        </p:txBody>
      </p:sp>
      <p:sp>
        <p:nvSpPr>
          <p:cNvPr id="7" name="Rectangle: Rounded Corners 6">
            <a:extLst>
              <a:ext uri="{FF2B5EF4-FFF2-40B4-BE49-F238E27FC236}">
                <a16:creationId xmlns:a16="http://schemas.microsoft.com/office/drawing/2014/main" id="{C000EF47-A347-6B74-F28D-9F79A97D0AE9}"/>
              </a:ext>
            </a:extLst>
          </p:cNvPr>
          <p:cNvSpPr/>
          <p:nvPr/>
        </p:nvSpPr>
        <p:spPr>
          <a:xfrm>
            <a:off x="1373133" y="1697632"/>
            <a:ext cx="3447548" cy="9834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b="1" dirty="0">
                <a:solidFill>
                  <a:srgbClr val="87370F"/>
                </a:solidFill>
                <a:latin typeface="Tahoma" panose="020B0604030504040204" pitchFamily="34" charset="0"/>
                <a:ea typeface="Tahoma" panose="020B0604030504040204" pitchFamily="34" charset="0"/>
                <a:cs typeface="Tahoma" panose="020B0604030504040204" pitchFamily="34" charset="0"/>
              </a:rPr>
              <a:t>ללמוד בעזרת צפייה בווידאו</a:t>
            </a:r>
          </a:p>
        </p:txBody>
      </p:sp>
      <p:sp>
        <p:nvSpPr>
          <p:cNvPr id="8" name="Rectangle: Rounded Corners 7">
            <a:extLst>
              <a:ext uri="{FF2B5EF4-FFF2-40B4-BE49-F238E27FC236}">
                <a16:creationId xmlns:a16="http://schemas.microsoft.com/office/drawing/2014/main" id="{56B411E7-C442-69CD-6479-D9A471886FFE}"/>
              </a:ext>
            </a:extLst>
          </p:cNvPr>
          <p:cNvSpPr/>
          <p:nvPr/>
        </p:nvSpPr>
        <p:spPr>
          <a:xfrm>
            <a:off x="136192" y="5304304"/>
            <a:ext cx="6157641" cy="123539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600" b="1" dirty="0">
                <a:solidFill>
                  <a:srgbClr val="87370F"/>
                </a:solidFill>
                <a:latin typeface="Tahoma" panose="020B0604030504040204" pitchFamily="34" charset="0"/>
                <a:ea typeface="Tahoma" panose="020B0604030504040204" pitchFamily="34" charset="0"/>
                <a:cs typeface="Tahoma" panose="020B0604030504040204" pitchFamily="34" charset="0"/>
              </a:rPr>
              <a:t>עובדים לאט, בסבלנות</a:t>
            </a:r>
            <a:br>
              <a:rPr lang="en-US" sz="1600" b="1" dirty="0">
                <a:solidFill>
                  <a:srgbClr val="87370F"/>
                </a:solidFill>
                <a:latin typeface="Tahoma" panose="020B0604030504040204" pitchFamily="34" charset="0"/>
                <a:ea typeface="Tahoma" panose="020B0604030504040204" pitchFamily="34" charset="0"/>
                <a:cs typeface="Tahoma" panose="020B0604030504040204" pitchFamily="34" charset="0"/>
              </a:rPr>
            </a:br>
            <a:r>
              <a:rPr lang="he-IL" sz="1600" b="1" dirty="0">
                <a:solidFill>
                  <a:srgbClr val="87370F"/>
                </a:solidFill>
                <a:latin typeface="Tahoma" panose="020B0604030504040204" pitchFamily="34" charset="0"/>
                <a:ea typeface="Tahoma" panose="020B0604030504040204" pitchFamily="34" charset="0"/>
                <a:cs typeface="Tahoma" panose="020B0604030504040204" pitchFamily="34" charset="0"/>
              </a:rPr>
              <a:t>ננסה להבין את ההתרחשות</a:t>
            </a:r>
            <a:br>
              <a:rPr lang="en-US" sz="1600" b="1" dirty="0">
                <a:solidFill>
                  <a:srgbClr val="87370F"/>
                </a:solidFill>
                <a:latin typeface="Tahoma" panose="020B0604030504040204" pitchFamily="34" charset="0"/>
                <a:ea typeface="Tahoma" panose="020B0604030504040204" pitchFamily="34" charset="0"/>
                <a:cs typeface="Tahoma" panose="020B0604030504040204" pitchFamily="34" charset="0"/>
              </a:rPr>
            </a:br>
            <a:r>
              <a:rPr lang="he-IL" sz="1600" b="1" dirty="0">
                <a:solidFill>
                  <a:srgbClr val="87370F"/>
                </a:solidFill>
                <a:latin typeface="Tahoma" panose="020B0604030504040204" pitchFamily="34" charset="0"/>
                <a:ea typeface="Tahoma" panose="020B0604030504040204" pitchFamily="34" charset="0"/>
                <a:cs typeface="Tahoma" panose="020B0604030504040204" pitchFamily="34" charset="0"/>
              </a:rPr>
              <a:t>להציף דילמות ולחשוב על פתרונות</a:t>
            </a:r>
          </a:p>
        </p:txBody>
      </p:sp>
      <p:sp>
        <p:nvSpPr>
          <p:cNvPr id="9" name="Rectangle: Rounded Corners 8">
            <a:extLst>
              <a:ext uri="{FF2B5EF4-FFF2-40B4-BE49-F238E27FC236}">
                <a16:creationId xmlns:a16="http://schemas.microsoft.com/office/drawing/2014/main" id="{3387C979-9022-2DC1-810C-DB011B15A559}"/>
              </a:ext>
            </a:extLst>
          </p:cNvPr>
          <p:cNvSpPr/>
          <p:nvPr/>
        </p:nvSpPr>
        <p:spPr>
          <a:xfrm>
            <a:off x="7070727" y="4133559"/>
            <a:ext cx="3594098" cy="9834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600" dirty="0">
                <a:solidFill>
                  <a:schemeClr val="tx1"/>
                </a:solidFill>
                <a:latin typeface="Tahoma" panose="020B0604030504040204" pitchFamily="34" charset="0"/>
                <a:ea typeface="Tahoma" panose="020B0604030504040204" pitchFamily="34" charset="0"/>
                <a:cs typeface="Tahoma" panose="020B0604030504040204" pitchFamily="34" charset="0"/>
              </a:rPr>
              <a:t>מהלכים תוספתיים: נתמקד בפעולות יומיומיות ולא במהפכות פדגוגיות</a:t>
            </a:r>
          </a:p>
        </p:txBody>
      </p:sp>
      <p:sp>
        <p:nvSpPr>
          <p:cNvPr id="10" name="Rectangle: Rounded Corners 9">
            <a:extLst>
              <a:ext uri="{FF2B5EF4-FFF2-40B4-BE49-F238E27FC236}">
                <a16:creationId xmlns:a16="http://schemas.microsoft.com/office/drawing/2014/main" id="{2D5A81E0-468F-C3A9-B55C-715C5F9ABE2A}"/>
              </a:ext>
            </a:extLst>
          </p:cNvPr>
          <p:cNvSpPr/>
          <p:nvPr/>
        </p:nvSpPr>
        <p:spPr>
          <a:xfrm>
            <a:off x="7070727" y="3389647"/>
            <a:ext cx="3594098" cy="9834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600" dirty="0">
                <a:solidFill>
                  <a:schemeClr val="tx1"/>
                </a:solidFill>
                <a:latin typeface="Tahoma" panose="020B0604030504040204" pitchFamily="34" charset="0"/>
                <a:ea typeface="Tahoma" panose="020B0604030504040204" pitchFamily="34" charset="0"/>
                <a:cs typeface="Tahoma" panose="020B0604030504040204" pitchFamily="34" charset="0"/>
              </a:rPr>
              <a:t>מהלך אינדוקטיבי: מה קורה בכיתות המלאות?</a:t>
            </a:r>
          </a:p>
        </p:txBody>
      </p:sp>
      <p:sp>
        <p:nvSpPr>
          <p:cNvPr id="11" name="Rectangle: Rounded Corners 10">
            <a:extLst>
              <a:ext uri="{FF2B5EF4-FFF2-40B4-BE49-F238E27FC236}">
                <a16:creationId xmlns:a16="http://schemas.microsoft.com/office/drawing/2014/main" id="{AC8DC37B-FDB2-15E2-1C01-054268E47545}"/>
              </a:ext>
            </a:extLst>
          </p:cNvPr>
          <p:cNvSpPr/>
          <p:nvPr/>
        </p:nvSpPr>
        <p:spPr>
          <a:xfrm>
            <a:off x="7070726" y="2645734"/>
            <a:ext cx="3594098" cy="9834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600" dirty="0">
                <a:solidFill>
                  <a:schemeClr val="tx1"/>
                </a:solidFill>
                <a:latin typeface="Tahoma" panose="020B0604030504040204" pitchFamily="34" charset="0"/>
                <a:ea typeface="Tahoma" panose="020B0604030504040204" pitchFamily="34" charset="0"/>
                <a:cs typeface="Tahoma" panose="020B0604030504040204" pitchFamily="34" charset="0"/>
              </a:rPr>
              <a:t>נאפיין את מקורות הבעיה, ונתמקד בדברים שבתחום ההשפעה שלנו</a:t>
            </a:r>
          </a:p>
        </p:txBody>
      </p:sp>
      <p:sp>
        <p:nvSpPr>
          <p:cNvPr id="12" name="Rectangle: Rounded Corners 11">
            <a:extLst>
              <a:ext uri="{FF2B5EF4-FFF2-40B4-BE49-F238E27FC236}">
                <a16:creationId xmlns:a16="http://schemas.microsoft.com/office/drawing/2014/main" id="{842C051A-1324-D489-6889-445C79828110}"/>
              </a:ext>
            </a:extLst>
          </p:cNvPr>
          <p:cNvSpPr/>
          <p:nvPr/>
        </p:nvSpPr>
        <p:spPr>
          <a:xfrm>
            <a:off x="7070725" y="1822807"/>
            <a:ext cx="3594099" cy="983411"/>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b="1" dirty="0">
                <a:solidFill>
                  <a:srgbClr val="87370F"/>
                </a:solidFill>
                <a:latin typeface="Tahoma" panose="020B0604030504040204" pitchFamily="34" charset="0"/>
                <a:ea typeface="Tahoma" panose="020B0604030504040204" pitchFamily="34" charset="0"/>
                <a:cs typeface="Tahoma" panose="020B0604030504040204" pitchFamily="34" charset="0"/>
              </a:rPr>
              <a:t>נוכחות בכיתה: למה הם לא באים ואיך נתמודד?</a:t>
            </a:r>
          </a:p>
        </p:txBody>
      </p:sp>
      <p:sp>
        <p:nvSpPr>
          <p:cNvPr id="13" name="Rectangle: Rounded Corners 12">
            <a:extLst>
              <a:ext uri="{FF2B5EF4-FFF2-40B4-BE49-F238E27FC236}">
                <a16:creationId xmlns:a16="http://schemas.microsoft.com/office/drawing/2014/main" id="{4EA0F306-C00C-2A44-FCAA-E0DF9960CF0A}"/>
              </a:ext>
            </a:extLst>
          </p:cNvPr>
          <p:cNvSpPr/>
          <p:nvPr/>
        </p:nvSpPr>
        <p:spPr>
          <a:xfrm>
            <a:off x="5898167" y="5429480"/>
            <a:ext cx="6157641" cy="123539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600" b="1" dirty="0">
                <a:solidFill>
                  <a:srgbClr val="87370F"/>
                </a:solidFill>
                <a:latin typeface="Tahoma" panose="020B0604030504040204" pitchFamily="34" charset="0"/>
                <a:ea typeface="Tahoma" panose="020B0604030504040204" pitchFamily="34" charset="0"/>
                <a:cs typeface="Tahoma" panose="020B0604030504040204" pitchFamily="34" charset="0"/>
              </a:rPr>
              <a:t>אין תשובות מוחלטות, לא אציג 'מתכון' או תשובות סגורות. אציע אפשרויות והכוונות. נחשוף נקודות עמומות. </a:t>
            </a:r>
            <a:br>
              <a:rPr lang="en-US" sz="1600" b="1" dirty="0">
                <a:solidFill>
                  <a:srgbClr val="87370F"/>
                </a:solidFill>
                <a:latin typeface="Tahoma" panose="020B0604030504040204" pitchFamily="34" charset="0"/>
                <a:ea typeface="Tahoma" panose="020B0604030504040204" pitchFamily="34" charset="0"/>
                <a:cs typeface="Tahoma" panose="020B0604030504040204" pitchFamily="34" charset="0"/>
              </a:rPr>
            </a:br>
            <a:r>
              <a:rPr lang="he-IL" sz="1600" b="1" dirty="0">
                <a:solidFill>
                  <a:srgbClr val="87370F"/>
                </a:solidFill>
                <a:latin typeface="Tahoma" panose="020B0604030504040204" pitchFamily="34" charset="0"/>
                <a:ea typeface="Tahoma" panose="020B0604030504040204" pitchFamily="34" charset="0"/>
                <a:cs typeface="Tahoma" panose="020B0604030504040204" pitchFamily="34" charset="0"/>
              </a:rPr>
              <a:t>אנחנו לומדים יחד</a:t>
            </a:r>
          </a:p>
        </p:txBody>
      </p:sp>
      <p:pic>
        <p:nvPicPr>
          <p:cNvPr id="15" name="Graphic 14" descr="Video camera outline">
            <a:extLst>
              <a:ext uri="{FF2B5EF4-FFF2-40B4-BE49-F238E27FC236}">
                <a16:creationId xmlns:a16="http://schemas.microsoft.com/office/drawing/2014/main" id="{31127CBC-73F2-0CE3-06B2-FC2A2C7D9A6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746" y="1240432"/>
            <a:ext cx="914400" cy="914400"/>
          </a:xfrm>
          <a:prstGeom prst="rect">
            <a:avLst/>
          </a:prstGeom>
        </p:spPr>
      </p:pic>
      <p:pic>
        <p:nvPicPr>
          <p:cNvPr id="17" name="Graphic 16" descr="Popcorn with solid fill">
            <a:extLst>
              <a:ext uri="{FF2B5EF4-FFF2-40B4-BE49-F238E27FC236}">
                <a16:creationId xmlns:a16="http://schemas.microsoft.com/office/drawing/2014/main" id="{343B4553-A391-ADEE-AB09-7215EA18F67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746" y="5788490"/>
            <a:ext cx="914400" cy="914400"/>
          </a:xfrm>
          <a:prstGeom prst="rect">
            <a:avLst/>
          </a:prstGeom>
        </p:spPr>
      </p:pic>
      <p:pic>
        <p:nvPicPr>
          <p:cNvPr id="20" name="Graphic 19" descr="Teacher outline">
            <a:extLst>
              <a:ext uri="{FF2B5EF4-FFF2-40B4-BE49-F238E27FC236}">
                <a16:creationId xmlns:a16="http://schemas.microsoft.com/office/drawing/2014/main" id="{3F3C9A23-30A6-6B96-01D9-9C9AA8D3526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062811" y="1240432"/>
            <a:ext cx="914400" cy="914400"/>
          </a:xfrm>
          <a:prstGeom prst="rect">
            <a:avLst/>
          </a:prstGeom>
        </p:spPr>
      </p:pic>
    </p:spTree>
    <p:extLst>
      <p:ext uri="{BB962C8B-B14F-4D97-AF65-F5344CB8AC3E}">
        <p14:creationId xmlns:p14="http://schemas.microsoft.com/office/powerpoint/2010/main" val="293042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inVertical)">
                                      <p:cBhvr>
                                        <p:cTn id="31" dur="500"/>
                                        <p:tgtEl>
                                          <p:spTgt spid="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arn(inVertical)">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arn(inVertic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barn(inVertical)">
                                      <p:cBhvr>
                                        <p:cTn id="44" dur="500"/>
                                        <p:tgtEl>
                                          <p:spTgt spid="8"/>
                                        </p:tgtEl>
                                      </p:cBhvr>
                                    </p:animEffect>
                                  </p:childTnLst>
                                </p:cTn>
                              </p:par>
                              <p:par>
                                <p:cTn id="45" presetID="16" presetClass="entr" presetSubtype="21"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523B9-1B45-286E-AB41-4D826CBBA9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638A51-43A0-7860-BDAF-64F0B7D5B420}"/>
              </a:ext>
            </a:extLst>
          </p:cNvPr>
          <p:cNvSpPr>
            <a:spLocks noGrp="1"/>
          </p:cNvSpPr>
          <p:nvPr>
            <p:ph type="title"/>
          </p:nvPr>
        </p:nvSpPr>
        <p:spPr>
          <a:xfrm>
            <a:off x="0" y="80966"/>
            <a:ext cx="12192000" cy="768731"/>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השיעור כאירוע של הבניית ידע משותף</a:t>
            </a:r>
            <a:endParaRPr lang="en-US" dirty="0">
              <a:solidFill>
                <a:schemeClr val="accent2">
                  <a:lumMod val="50000"/>
                </a:schemeClr>
              </a:solidFill>
            </a:endParaRPr>
          </a:p>
        </p:txBody>
      </p:sp>
      <p:sp>
        <p:nvSpPr>
          <p:cNvPr id="8" name="Rectangle: Rounded Corners 7">
            <a:extLst>
              <a:ext uri="{FF2B5EF4-FFF2-40B4-BE49-F238E27FC236}">
                <a16:creationId xmlns:a16="http://schemas.microsoft.com/office/drawing/2014/main" id="{3BDD8050-1AD6-8248-C8BC-CCFEBB5C3776}"/>
              </a:ext>
            </a:extLst>
          </p:cNvPr>
          <p:cNvSpPr/>
          <p:nvPr/>
        </p:nvSpPr>
        <p:spPr>
          <a:xfrm>
            <a:off x="8976360" y="1638496"/>
            <a:ext cx="2920336"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ויתור מבוקר על הבמה</a:t>
            </a:r>
            <a:endParaRPr lang="en-US" dirty="0"/>
          </a:p>
        </p:txBody>
      </p:sp>
      <p:sp>
        <p:nvSpPr>
          <p:cNvPr id="9" name="Rectangle: Rounded Corners 8">
            <a:extLst>
              <a:ext uri="{FF2B5EF4-FFF2-40B4-BE49-F238E27FC236}">
                <a16:creationId xmlns:a16="http://schemas.microsoft.com/office/drawing/2014/main" id="{6CC276BF-AA4F-D3CB-DAED-A0E12BF6F836}"/>
              </a:ext>
            </a:extLst>
          </p:cNvPr>
          <p:cNvSpPr/>
          <p:nvPr/>
        </p:nvSpPr>
        <p:spPr>
          <a:xfrm>
            <a:off x="8701638" y="2749768"/>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טעויות הן חלק מתהליך החשיבה והלימוד</a:t>
            </a:r>
            <a:endParaRPr lang="en-US" dirty="0"/>
          </a:p>
        </p:txBody>
      </p:sp>
      <p:sp>
        <p:nvSpPr>
          <p:cNvPr id="10" name="Rectangle: Rounded Corners 9">
            <a:extLst>
              <a:ext uri="{FF2B5EF4-FFF2-40B4-BE49-F238E27FC236}">
                <a16:creationId xmlns:a16="http://schemas.microsoft.com/office/drawing/2014/main" id="{4A83FA08-D8BA-25BD-77CD-83443090BB24}"/>
              </a:ext>
            </a:extLst>
          </p:cNvPr>
          <p:cNvSpPr/>
          <p:nvPr/>
        </p:nvSpPr>
        <p:spPr>
          <a:xfrm>
            <a:off x="8701637" y="4762304"/>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פתיחות לרעיונות של סטודנטים</a:t>
            </a:r>
          </a:p>
        </p:txBody>
      </p:sp>
      <p:sp>
        <p:nvSpPr>
          <p:cNvPr id="11" name="Rectangle: Rounded Corners 10">
            <a:extLst>
              <a:ext uri="{FF2B5EF4-FFF2-40B4-BE49-F238E27FC236}">
                <a16:creationId xmlns:a16="http://schemas.microsoft.com/office/drawing/2014/main" id="{CE4638E6-3D8C-1BD9-1F5F-F4DD536747C2}"/>
              </a:ext>
            </a:extLst>
          </p:cNvPr>
          <p:cNvSpPr/>
          <p:nvPr/>
        </p:nvSpPr>
        <p:spPr>
          <a:xfrm>
            <a:off x="1676673" y="4770474"/>
            <a:ext cx="6229654"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dirty="0">
                <a:solidFill>
                  <a:srgbClr val="C00000"/>
                </a:solidFill>
              </a:rPr>
              <a:t>"כן זה באמת דומה לרעיון שיש לנו היום של משפיען"</a:t>
            </a:r>
            <a:endParaRPr lang="en-US" dirty="0">
              <a:solidFill>
                <a:srgbClr val="C00000"/>
              </a:solidFill>
            </a:endParaRPr>
          </a:p>
        </p:txBody>
      </p:sp>
      <p:sp>
        <p:nvSpPr>
          <p:cNvPr id="17" name="Rectangle: Rounded Corners 16">
            <a:extLst>
              <a:ext uri="{FF2B5EF4-FFF2-40B4-BE49-F238E27FC236}">
                <a16:creationId xmlns:a16="http://schemas.microsoft.com/office/drawing/2014/main" id="{EB7B245E-D8FD-DB3E-C3BB-621768966CEB}"/>
              </a:ext>
            </a:extLst>
          </p:cNvPr>
          <p:cNvSpPr/>
          <p:nvPr/>
        </p:nvSpPr>
        <p:spPr>
          <a:xfrm>
            <a:off x="8701638" y="3682729"/>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עצירות יזומות לשאלות ושיתוף</a:t>
            </a:r>
          </a:p>
        </p:txBody>
      </p:sp>
      <p:sp>
        <p:nvSpPr>
          <p:cNvPr id="18" name="Rectangle: Rounded Corners 17">
            <a:extLst>
              <a:ext uri="{FF2B5EF4-FFF2-40B4-BE49-F238E27FC236}">
                <a16:creationId xmlns:a16="http://schemas.microsoft.com/office/drawing/2014/main" id="{624D65E5-984F-9A8D-E9F9-4ACB77F4B959}"/>
              </a:ext>
            </a:extLst>
          </p:cNvPr>
          <p:cNvSpPr/>
          <p:nvPr/>
        </p:nvSpPr>
        <p:spPr>
          <a:xfrm>
            <a:off x="20585" y="3812721"/>
            <a:ext cx="7885742" cy="457200"/>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r" rtl="1"/>
            <a:r>
              <a:rPr lang="he-IL" dirty="0">
                <a:solidFill>
                  <a:srgbClr val="C00000"/>
                </a:solidFill>
              </a:rPr>
              <a:t>סדר ברור, קל לעקוב, הזדמנויות מובנות רבות לבירור ובדיקת הבנה</a:t>
            </a:r>
            <a:endParaRPr lang="en-US" dirty="0">
              <a:solidFill>
                <a:srgbClr val="C00000"/>
              </a:solidFill>
            </a:endParaRPr>
          </a:p>
        </p:txBody>
      </p:sp>
      <p:cxnSp>
        <p:nvCxnSpPr>
          <p:cNvPr id="20" name="Straight Connector 19">
            <a:extLst>
              <a:ext uri="{FF2B5EF4-FFF2-40B4-BE49-F238E27FC236}">
                <a16:creationId xmlns:a16="http://schemas.microsoft.com/office/drawing/2014/main" id="{2A7C5E9A-8355-E78C-2945-2FF5406095C9}"/>
              </a:ext>
            </a:extLst>
          </p:cNvPr>
          <p:cNvCxnSpPr>
            <a:cxnSpLocks/>
          </p:cNvCxnSpPr>
          <p:nvPr/>
        </p:nvCxnSpPr>
        <p:spPr>
          <a:xfrm flipH="1">
            <a:off x="3215640" y="4564883"/>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632163E9-67FD-4893-A3C4-C6400D986C2D}"/>
              </a:ext>
            </a:extLst>
          </p:cNvPr>
          <p:cNvCxnSpPr>
            <a:cxnSpLocks/>
          </p:cNvCxnSpPr>
          <p:nvPr/>
        </p:nvCxnSpPr>
        <p:spPr>
          <a:xfrm flipH="1">
            <a:off x="3236976" y="3484051"/>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a:extLst>
              <a:ext uri="{FF2B5EF4-FFF2-40B4-BE49-F238E27FC236}">
                <a16:creationId xmlns:a16="http://schemas.microsoft.com/office/drawing/2014/main" id="{EB7093B3-9955-A4B9-9806-F3ABCC2F15B3}"/>
              </a:ext>
            </a:extLst>
          </p:cNvPr>
          <p:cNvCxnSpPr>
            <a:cxnSpLocks/>
          </p:cNvCxnSpPr>
          <p:nvPr/>
        </p:nvCxnSpPr>
        <p:spPr>
          <a:xfrm flipH="1">
            <a:off x="3236976" y="2394991"/>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Rounded Corners 23">
            <a:extLst>
              <a:ext uri="{FF2B5EF4-FFF2-40B4-BE49-F238E27FC236}">
                <a16:creationId xmlns:a16="http://schemas.microsoft.com/office/drawing/2014/main" id="{F0CD7F62-ABCB-DD3C-45D2-2F10726EA4ED}"/>
              </a:ext>
            </a:extLst>
          </p:cNvPr>
          <p:cNvSpPr/>
          <p:nvPr/>
        </p:nvSpPr>
        <p:spPr>
          <a:xfrm>
            <a:off x="4577" y="2528579"/>
            <a:ext cx="7901750" cy="4389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solidFill>
                  <a:srgbClr val="C00000"/>
                </a:solidFill>
              </a:rPr>
              <a:t>טעויות נכתבות על הלוח, נבחנות, ומסומנות בהמשך. בלי להרתיע ניסיונות עתידיים</a:t>
            </a:r>
            <a:endParaRPr lang="en-US" dirty="0">
              <a:solidFill>
                <a:srgbClr val="C00000"/>
              </a:solidFill>
            </a:endParaRPr>
          </a:p>
        </p:txBody>
      </p:sp>
      <p:sp>
        <p:nvSpPr>
          <p:cNvPr id="5" name="Rectangle: Rounded Corners 4">
            <a:extLst>
              <a:ext uri="{FF2B5EF4-FFF2-40B4-BE49-F238E27FC236}">
                <a16:creationId xmlns:a16="http://schemas.microsoft.com/office/drawing/2014/main" id="{9178C325-5261-FD85-CCA3-423A700C622B}"/>
              </a:ext>
            </a:extLst>
          </p:cNvPr>
          <p:cNvSpPr/>
          <p:nvPr/>
        </p:nvSpPr>
        <p:spPr>
          <a:xfrm>
            <a:off x="1" y="1639823"/>
            <a:ext cx="7906326" cy="474089"/>
          </a:xfrm>
          <a:prstGeom prst="round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r" rtl="1"/>
            <a:r>
              <a:rPr lang="he-IL" dirty="0">
                <a:solidFill>
                  <a:srgbClr val="C00000"/>
                </a:solidFill>
              </a:rPr>
              <a:t>מתן מרחב לביטוי הרעיונות וההשערות של הסטודנטים, בלי ויתור על סמכות אפיסטמית</a:t>
            </a:r>
            <a:endParaRPr lang="en-US" dirty="0">
              <a:solidFill>
                <a:srgbClr val="C00000"/>
              </a:solidFill>
            </a:endParaRPr>
          </a:p>
        </p:txBody>
      </p:sp>
      <p:cxnSp>
        <p:nvCxnSpPr>
          <p:cNvPr id="3" name="Straight Connector 2">
            <a:extLst>
              <a:ext uri="{FF2B5EF4-FFF2-40B4-BE49-F238E27FC236}">
                <a16:creationId xmlns:a16="http://schemas.microsoft.com/office/drawing/2014/main" id="{875E87ED-886D-2240-3F09-BEDEFD76A5E9}"/>
              </a:ext>
            </a:extLst>
          </p:cNvPr>
          <p:cNvCxnSpPr>
            <a:cxnSpLocks/>
          </p:cNvCxnSpPr>
          <p:nvPr/>
        </p:nvCxnSpPr>
        <p:spPr>
          <a:xfrm flipH="1">
            <a:off x="3215640" y="5373064"/>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Rectangle: Rounded Corners 5">
            <a:extLst>
              <a:ext uri="{FF2B5EF4-FFF2-40B4-BE49-F238E27FC236}">
                <a16:creationId xmlns:a16="http://schemas.microsoft.com/office/drawing/2014/main" id="{4B1A156B-D708-B401-AF41-EE681CC52653}"/>
              </a:ext>
            </a:extLst>
          </p:cNvPr>
          <p:cNvSpPr/>
          <p:nvPr/>
        </p:nvSpPr>
        <p:spPr>
          <a:xfrm>
            <a:off x="20585" y="2974371"/>
            <a:ext cx="7885742"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dirty="0">
                <a:solidFill>
                  <a:srgbClr val="C00000"/>
                </a:solidFill>
              </a:rPr>
              <a:t>לגיטימיות לטעות גם במסר הסמוי: "מה השם?  נועה, לא זה לא ההבדל"</a:t>
            </a:r>
            <a:endParaRPr lang="en-US" dirty="0">
              <a:solidFill>
                <a:srgbClr val="C00000"/>
              </a:solidFill>
            </a:endParaRPr>
          </a:p>
        </p:txBody>
      </p:sp>
      <p:sp>
        <p:nvSpPr>
          <p:cNvPr id="4" name="Rectangle: Rounded Corners 3">
            <a:extLst>
              <a:ext uri="{FF2B5EF4-FFF2-40B4-BE49-F238E27FC236}">
                <a16:creationId xmlns:a16="http://schemas.microsoft.com/office/drawing/2014/main" id="{C1E94A8A-5E33-A3D0-83FC-010711F06053}"/>
              </a:ext>
            </a:extLst>
          </p:cNvPr>
          <p:cNvSpPr/>
          <p:nvPr/>
        </p:nvSpPr>
        <p:spPr>
          <a:xfrm>
            <a:off x="8701636" y="5515954"/>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איזון בין סבלנות לדחיפות</a:t>
            </a:r>
          </a:p>
        </p:txBody>
      </p:sp>
      <p:sp>
        <p:nvSpPr>
          <p:cNvPr id="7" name="Rectangle: Rounded Corners 6">
            <a:extLst>
              <a:ext uri="{FF2B5EF4-FFF2-40B4-BE49-F238E27FC236}">
                <a16:creationId xmlns:a16="http://schemas.microsoft.com/office/drawing/2014/main" id="{56DDD63E-4406-8711-63BB-54A36F95E8DB}"/>
              </a:ext>
            </a:extLst>
          </p:cNvPr>
          <p:cNvSpPr/>
          <p:nvPr/>
        </p:nvSpPr>
        <p:spPr>
          <a:xfrm>
            <a:off x="20585" y="5483901"/>
            <a:ext cx="7885742"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dirty="0">
                <a:solidFill>
                  <a:srgbClr val="C00000"/>
                </a:solidFill>
              </a:rPr>
              <a:t>מרבית התרומות של הסטודנטים קצרות, אבל כשהתרומה לא ברורה, מתאפשר פיתוח</a:t>
            </a:r>
            <a:endParaRPr lang="en-US" dirty="0">
              <a:solidFill>
                <a:srgbClr val="C00000"/>
              </a:solidFill>
            </a:endParaRPr>
          </a:p>
        </p:txBody>
      </p:sp>
      <p:cxnSp>
        <p:nvCxnSpPr>
          <p:cNvPr id="12" name="Straight Connector 11">
            <a:extLst>
              <a:ext uri="{FF2B5EF4-FFF2-40B4-BE49-F238E27FC236}">
                <a16:creationId xmlns:a16="http://schemas.microsoft.com/office/drawing/2014/main" id="{EF337934-818E-904A-1979-8A4726447181}"/>
              </a:ext>
            </a:extLst>
          </p:cNvPr>
          <p:cNvCxnSpPr>
            <a:cxnSpLocks/>
          </p:cNvCxnSpPr>
          <p:nvPr/>
        </p:nvCxnSpPr>
        <p:spPr>
          <a:xfrm flipH="1">
            <a:off x="3229500" y="6024208"/>
            <a:ext cx="5760720" cy="0"/>
          </a:xfrm>
          <a:prstGeom prst="line">
            <a:avLst/>
          </a:prstGeom>
          <a:ln w="19050" cap="flat" cmpd="sng" algn="ctr">
            <a:solidFill>
              <a:schemeClr val="accent2">
                <a:lumMod val="40000"/>
                <a:lumOff val="6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Rectangle: Rounded Corners 12">
            <a:extLst>
              <a:ext uri="{FF2B5EF4-FFF2-40B4-BE49-F238E27FC236}">
                <a16:creationId xmlns:a16="http://schemas.microsoft.com/office/drawing/2014/main" id="{EE53F245-A56E-0F46-9F34-A8948A8CBDDA}"/>
              </a:ext>
            </a:extLst>
          </p:cNvPr>
          <p:cNvSpPr/>
          <p:nvPr/>
        </p:nvSpPr>
        <p:spPr>
          <a:xfrm>
            <a:off x="8722223" y="6227388"/>
            <a:ext cx="3469777"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משובים מיידעים: סימון הפער בין התשובה לדרישה/הידע הפורמלי</a:t>
            </a:r>
          </a:p>
        </p:txBody>
      </p:sp>
      <p:sp>
        <p:nvSpPr>
          <p:cNvPr id="14" name="Rectangle: Rounded Corners 13">
            <a:extLst>
              <a:ext uri="{FF2B5EF4-FFF2-40B4-BE49-F238E27FC236}">
                <a16:creationId xmlns:a16="http://schemas.microsoft.com/office/drawing/2014/main" id="{92A7DA59-3C80-399A-CF3D-D1DE65D2554A}"/>
              </a:ext>
            </a:extLst>
          </p:cNvPr>
          <p:cNvSpPr/>
          <p:nvPr/>
        </p:nvSpPr>
        <p:spPr>
          <a:xfrm>
            <a:off x="20585" y="6213054"/>
            <a:ext cx="7885742" cy="45720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he-IL" dirty="0">
                <a:solidFill>
                  <a:srgbClr val="C00000"/>
                </a:solidFill>
              </a:rPr>
              <a:t>"דווקא יש קשר, הוא אוסף את המידע..."</a:t>
            </a:r>
            <a:endParaRPr lang="en-US" dirty="0">
              <a:solidFill>
                <a:srgbClr val="C00000"/>
              </a:solidFill>
            </a:endParaRPr>
          </a:p>
        </p:txBody>
      </p:sp>
    </p:spTree>
    <p:extLst>
      <p:ext uri="{BB962C8B-B14F-4D97-AF65-F5344CB8AC3E}">
        <p14:creationId xmlns:p14="http://schemas.microsoft.com/office/powerpoint/2010/main" val="382844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arn(inVertic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Vertic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inVertic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arn(inVertical)">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inVertic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arn(inVertic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arn(inVertical)">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7" grpId="0"/>
      <p:bldP spid="18" grpId="0"/>
      <p:bldP spid="24" grpId="0"/>
      <p:bldP spid="5" grpId="0"/>
      <p:bldP spid="6" grpId="0"/>
      <p:bldP spid="4" grpId="0"/>
      <p:bldP spid="7"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377BF0-6A72-04B3-9EAD-096072D27853}"/>
              </a:ext>
            </a:extLst>
          </p:cNvPr>
          <p:cNvSpPr txBox="1">
            <a:spLocks/>
          </p:cNvSpPr>
          <p:nvPr/>
        </p:nvSpPr>
        <p:spPr>
          <a:xfrm>
            <a:off x="0" y="80966"/>
            <a:ext cx="12192000" cy="768731"/>
          </a:xfrm>
          <a:prstGeom prst="rect">
            <a:avLst/>
          </a:prstGeom>
          <a:solidFill>
            <a:schemeClr val="accent2">
              <a:lumMod val="20000"/>
              <a:lumOff val="80000"/>
            </a:schemeClr>
          </a:solidFill>
          <a:effectLst>
            <a:softEdge rad="63500"/>
          </a:effectLst>
        </p:spPr>
        <p:txBody>
          <a:bodyPr vert="horz" lIns="91440" tIns="45720" rIns="91440" bIns="45720" rtlCol="0" anchor="ctr">
            <a:normAutofit/>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r>
              <a:rPr lang="he-IL" dirty="0">
                <a:solidFill>
                  <a:schemeClr val="accent2">
                    <a:lumMod val="50000"/>
                  </a:schemeClr>
                </a:solidFill>
              </a:rPr>
              <a:t>השיעור כאירוע של הבניית ידע משותף</a:t>
            </a:r>
            <a:endParaRPr lang="en-US" dirty="0">
              <a:solidFill>
                <a:schemeClr val="accent2">
                  <a:lumMod val="50000"/>
                </a:schemeClr>
              </a:solidFill>
            </a:endParaRPr>
          </a:p>
        </p:txBody>
      </p:sp>
      <p:sp>
        <p:nvSpPr>
          <p:cNvPr id="5" name="Rectangle: Rounded Corners 4">
            <a:extLst>
              <a:ext uri="{FF2B5EF4-FFF2-40B4-BE49-F238E27FC236}">
                <a16:creationId xmlns:a16="http://schemas.microsoft.com/office/drawing/2014/main" id="{18008F26-25A6-C093-32EE-8899CFC4B535}"/>
              </a:ext>
            </a:extLst>
          </p:cNvPr>
          <p:cNvSpPr/>
          <p:nvPr/>
        </p:nvSpPr>
        <p:spPr>
          <a:xfrm>
            <a:off x="6613240" y="1644068"/>
            <a:ext cx="4064000" cy="93287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חלוקת האחריות בינו לבין הסטודנטים על קידום הרעיונות: הסטודנט כשותף פעיל ולא רק צרכן</a:t>
            </a:r>
          </a:p>
        </p:txBody>
      </p:sp>
      <p:sp>
        <p:nvSpPr>
          <p:cNvPr id="6" name="Rectangle: Rounded Corners 5">
            <a:extLst>
              <a:ext uri="{FF2B5EF4-FFF2-40B4-BE49-F238E27FC236}">
                <a16:creationId xmlns:a16="http://schemas.microsoft.com/office/drawing/2014/main" id="{275A2CA6-BB55-2702-1FDA-84D938A41C43}"/>
              </a:ext>
            </a:extLst>
          </p:cNvPr>
          <p:cNvSpPr/>
          <p:nvPr/>
        </p:nvSpPr>
        <p:spPr>
          <a:xfrm>
            <a:off x="1514761" y="1644069"/>
            <a:ext cx="4064001" cy="93287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העמדה </a:t>
            </a:r>
            <a:r>
              <a:rPr lang="he-IL" dirty="0" err="1"/>
              <a:t>הדיאלוגית</a:t>
            </a:r>
            <a:endParaRPr lang="he-IL" dirty="0"/>
          </a:p>
        </p:txBody>
      </p:sp>
      <p:sp>
        <p:nvSpPr>
          <p:cNvPr id="7" name="Rectangle: Rounded Corners 6">
            <a:extLst>
              <a:ext uri="{FF2B5EF4-FFF2-40B4-BE49-F238E27FC236}">
                <a16:creationId xmlns:a16="http://schemas.microsoft.com/office/drawing/2014/main" id="{B935EC5C-D376-C115-010B-5D17BB05E02A}"/>
              </a:ext>
            </a:extLst>
          </p:cNvPr>
          <p:cNvSpPr/>
          <p:nvPr/>
        </p:nvSpPr>
        <p:spPr>
          <a:xfrm>
            <a:off x="4063998" y="2710872"/>
            <a:ext cx="4064001" cy="93287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he-IL" dirty="0"/>
              <a:t>השיעור כאירוע חד-פעמי </a:t>
            </a:r>
            <a:br>
              <a:rPr lang="en-US" dirty="0"/>
            </a:br>
            <a:r>
              <a:rPr lang="he-IL" dirty="0"/>
              <a:t>שלא </a:t>
            </a:r>
            <a:r>
              <a:rPr lang="he-IL" dirty="0" err="1"/>
              <a:t>ישתחזר</a:t>
            </a:r>
            <a:r>
              <a:rPr lang="he-IL" dirty="0"/>
              <a:t> בדרך זהה</a:t>
            </a:r>
          </a:p>
        </p:txBody>
      </p:sp>
      <p:sp>
        <p:nvSpPr>
          <p:cNvPr id="8" name="Rectangle: Rounded Corners 7">
            <a:extLst>
              <a:ext uri="{FF2B5EF4-FFF2-40B4-BE49-F238E27FC236}">
                <a16:creationId xmlns:a16="http://schemas.microsoft.com/office/drawing/2014/main" id="{992B989B-8CEE-3162-BF5C-08211C97151A}"/>
              </a:ext>
            </a:extLst>
          </p:cNvPr>
          <p:cNvSpPr/>
          <p:nvPr/>
        </p:nvSpPr>
        <p:spPr>
          <a:xfrm>
            <a:off x="4063998" y="3814623"/>
            <a:ext cx="4064001" cy="93287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he-IL" dirty="0"/>
              <a:t>המרצה עובד עם הסטודנטים ולא רק עם התוכן שהוכן מראש</a:t>
            </a:r>
          </a:p>
        </p:txBody>
      </p:sp>
    </p:spTree>
    <p:extLst>
      <p:ext uri="{BB962C8B-B14F-4D97-AF65-F5344CB8AC3E}">
        <p14:creationId xmlns:p14="http://schemas.microsoft.com/office/powerpoint/2010/main" val="24812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B16AA9-5145-DDC8-E184-0423EF02FE0D}"/>
              </a:ext>
            </a:extLst>
          </p:cNvPr>
          <p:cNvSpPr>
            <a:spLocks noGrp="1"/>
          </p:cNvSpPr>
          <p:nvPr>
            <p:ph type="title"/>
          </p:nvPr>
        </p:nvSpPr>
        <p:spPr>
          <a:xfrm>
            <a:off x="-1" y="134929"/>
            <a:ext cx="12192000" cy="765924"/>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מעורבות</a:t>
            </a:r>
            <a:endParaRPr lang="en-US" dirty="0">
              <a:solidFill>
                <a:schemeClr val="accent2">
                  <a:lumMod val="50000"/>
                </a:schemeClr>
              </a:solidFill>
            </a:endParaRPr>
          </a:p>
        </p:txBody>
      </p:sp>
      <p:sp>
        <p:nvSpPr>
          <p:cNvPr id="5" name="Rectangle: Rounded Corners 4">
            <a:extLst>
              <a:ext uri="{FF2B5EF4-FFF2-40B4-BE49-F238E27FC236}">
                <a16:creationId xmlns:a16="http://schemas.microsoft.com/office/drawing/2014/main" id="{FD324ABD-166A-CC2B-4D61-5C1E17DF4CF4}"/>
              </a:ext>
            </a:extLst>
          </p:cNvPr>
          <p:cNvSpPr/>
          <p:nvPr/>
        </p:nvSpPr>
        <p:spPr>
          <a:xfrm>
            <a:off x="212430" y="1080655"/>
            <a:ext cx="11702479" cy="76592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2000" dirty="0"/>
              <a:t>המוטיבציה להיות מעורבים תלויה בציפיות שלנו לערך שנפיק מההשתתפות בתהליך הלימוד</a:t>
            </a:r>
            <a:endParaRPr lang="en-US" sz="2000" dirty="0"/>
          </a:p>
        </p:txBody>
      </p:sp>
      <p:sp>
        <p:nvSpPr>
          <p:cNvPr id="6" name="Rectangle: Rounded Corners 5">
            <a:extLst>
              <a:ext uri="{FF2B5EF4-FFF2-40B4-BE49-F238E27FC236}">
                <a16:creationId xmlns:a16="http://schemas.microsoft.com/office/drawing/2014/main" id="{6571570E-AD51-4F92-59E5-93969081E043}"/>
              </a:ext>
            </a:extLst>
          </p:cNvPr>
          <p:cNvSpPr/>
          <p:nvPr/>
        </p:nvSpPr>
        <p:spPr>
          <a:xfrm>
            <a:off x="9190182" y="2179782"/>
            <a:ext cx="2724728" cy="765924"/>
          </a:xfrm>
          <a:prstGeom prst="roundRect">
            <a:avLst/>
          </a:prstGeom>
          <a:solidFill>
            <a:srgbClr val="ED8E5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e-IL" sz="2000" b="1" dirty="0"/>
              <a:t>מעורבות רגשית</a:t>
            </a:r>
            <a:endParaRPr lang="en-US" sz="2000" b="1" dirty="0"/>
          </a:p>
        </p:txBody>
      </p:sp>
      <p:sp>
        <p:nvSpPr>
          <p:cNvPr id="7" name="Rectangle: Rounded Corners 6">
            <a:extLst>
              <a:ext uri="{FF2B5EF4-FFF2-40B4-BE49-F238E27FC236}">
                <a16:creationId xmlns:a16="http://schemas.microsoft.com/office/drawing/2014/main" id="{5FA69A45-DC65-790A-8FD6-61758EEAF693}"/>
              </a:ext>
            </a:extLst>
          </p:cNvPr>
          <p:cNvSpPr/>
          <p:nvPr/>
        </p:nvSpPr>
        <p:spPr>
          <a:xfrm>
            <a:off x="6197598" y="2179782"/>
            <a:ext cx="2724728" cy="765924"/>
          </a:xfrm>
          <a:prstGeom prst="round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e-IL" sz="2000" b="1" dirty="0"/>
              <a:t>מעורבות התנהגותית</a:t>
            </a:r>
            <a:endParaRPr lang="en-US" sz="2000" b="1" dirty="0"/>
          </a:p>
        </p:txBody>
      </p:sp>
      <p:sp>
        <p:nvSpPr>
          <p:cNvPr id="8" name="Rectangle: Rounded Corners 7">
            <a:extLst>
              <a:ext uri="{FF2B5EF4-FFF2-40B4-BE49-F238E27FC236}">
                <a16:creationId xmlns:a16="http://schemas.microsoft.com/office/drawing/2014/main" id="{C05DD051-CEE6-FB45-FD4C-B6FECE821ACD}"/>
              </a:ext>
            </a:extLst>
          </p:cNvPr>
          <p:cNvSpPr/>
          <p:nvPr/>
        </p:nvSpPr>
        <p:spPr>
          <a:xfrm>
            <a:off x="3205014" y="2179782"/>
            <a:ext cx="2724728" cy="765924"/>
          </a:xfrm>
          <a:prstGeom prst="roundRect">
            <a:avLst/>
          </a:prstGeom>
          <a:solidFill>
            <a:srgbClr val="D378E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e-IL" sz="2000" b="1" dirty="0"/>
              <a:t>מעורבות קוגניטיבית</a:t>
            </a:r>
            <a:endParaRPr lang="en-US" sz="2000" b="1" dirty="0"/>
          </a:p>
        </p:txBody>
      </p:sp>
      <p:sp>
        <p:nvSpPr>
          <p:cNvPr id="9" name="Rectangle: Rounded Corners 8">
            <a:extLst>
              <a:ext uri="{FF2B5EF4-FFF2-40B4-BE49-F238E27FC236}">
                <a16:creationId xmlns:a16="http://schemas.microsoft.com/office/drawing/2014/main" id="{686A821F-1F2D-8BF8-825D-CF42CA7EB29A}"/>
              </a:ext>
            </a:extLst>
          </p:cNvPr>
          <p:cNvSpPr/>
          <p:nvPr/>
        </p:nvSpPr>
        <p:spPr>
          <a:xfrm>
            <a:off x="212430" y="2179782"/>
            <a:ext cx="2724728" cy="765924"/>
          </a:xfrm>
          <a:prstGeom prst="round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e-IL" sz="2000" b="1" dirty="0"/>
              <a:t>מעורבות חברתית</a:t>
            </a:r>
            <a:endParaRPr lang="en-US" sz="2000" b="1" dirty="0"/>
          </a:p>
        </p:txBody>
      </p:sp>
      <p:sp>
        <p:nvSpPr>
          <p:cNvPr id="10" name="Rectangle: Rounded Corners 9">
            <a:extLst>
              <a:ext uri="{FF2B5EF4-FFF2-40B4-BE49-F238E27FC236}">
                <a16:creationId xmlns:a16="http://schemas.microsoft.com/office/drawing/2014/main" id="{C511F6C7-2C17-44EE-04FE-6C98D6642BC5}"/>
              </a:ext>
            </a:extLst>
          </p:cNvPr>
          <p:cNvSpPr/>
          <p:nvPr/>
        </p:nvSpPr>
        <p:spPr>
          <a:xfrm>
            <a:off x="3205014" y="3205018"/>
            <a:ext cx="2724728" cy="24799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he-IL" dirty="0"/>
              <a:t>המצב המנטלי שחווים ביחס לאובייקט שבהם עוסקים: כישורי חשיבה, תשומת לב, עניין, ניהול הזמן במטלות</a:t>
            </a:r>
            <a:endParaRPr lang="en-US" dirty="0"/>
          </a:p>
        </p:txBody>
      </p:sp>
      <p:sp>
        <p:nvSpPr>
          <p:cNvPr id="11" name="Rectangle: Rounded Corners 10">
            <a:extLst>
              <a:ext uri="{FF2B5EF4-FFF2-40B4-BE49-F238E27FC236}">
                <a16:creationId xmlns:a16="http://schemas.microsoft.com/office/drawing/2014/main" id="{BECE919E-172F-68F6-BCAA-31A0894D9ECA}"/>
              </a:ext>
            </a:extLst>
          </p:cNvPr>
          <p:cNvSpPr/>
          <p:nvPr/>
        </p:nvSpPr>
        <p:spPr>
          <a:xfrm>
            <a:off x="6197598" y="3278909"/>
            <a:ext cx="2724728" cy="247996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he-IL" dirty="0"/>
              <a:t>נוכחות, השתתפות פעילה בשיעור ובחיים האקדמיים, השקעה במטלות</a:t>
            </a:r>
            <a:endParaRPr lang="en-US" dirty="0"/>
          </a:p>
        </p:txBody>
      </p:sp>
      <p:sp>
        <p:nvSpPr>
          <p:cNvPr id="12" name="Rectangle: Rounded Corners 11">
            <a:extLst>
              <a:ext uri="{FF2B5EF4-FFF2-40B4-BE49-F238E27FC236}">
                <a16:creationId xmlns:a16="http://schemas.microsoft.com/office/drawing/2014/main" id="{3FC08628-2269-A72D-68EB-00F396589785}"/>
              </a:ext>
            </a:extLst>
          </p:cNvPr>
          <p:cNvSpPr/>
          <p:nvPr/>
        </p:nvSpPr>
        <p:spPr>
          <a:xfrm>
            <a:off x="9190182" y="3297382"/>
            <a:ext cx="2650835" cy="2479963"/>
          </a:xfrm>
          <a:prstGeom prst="roundRect">
            <a:avLst/>
          </a:prstGeom>
          <a:ln>
            <a:solidFill>
              <a:srgbClr val="EA773E"/>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he-IL" dirty="0"/>
              <a:t> הרגשות והתחושות בזמן הלמידה: סקרנות, גאווה, התעלות, פתיחות. היכולת לזהות את המטרה מאחורי המטלות האקדמיות</a:t>
            </a:r>
            <a:endParaRPr lang="en-US" dirty="0"/>
          </a:p>
        </p:txBody>
      </p:sp>
      <p:sp>
        <p:nvSpPr>
          <p:cNvPr id="13" name="Rectangle: Rounded Corners 12">
            <a:extLst>
              <a:ext uri="{FF2B5EF4-FFF2-40B4-BE49-F238E27FC236}">
                <a16:creationId xmlns:a16="http://schemas.microsoft.com/office/drawing/2014/main" id="{70FF5D83-106C-8EA2-2560-10B578229AA7}"/>
              </a:ext>
            </a:extLst>
          </p:cNvPr>
          <p:cNvSpPr/>
          <p:nvPr/>
        </p:nvSpPr>
        <p:spPr>
          <a:xfrm>
            <a:off x="212430" y="3205018"/>
            <a:ext cx="2724728" cy="2479963"/>
          </a:xfrm>
          <a:prstGeom prst="roundRect">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he-IL" dirty="0"/>
              <a:t>ההזדהות והשייכות שחשים הסטודנטים כלפי המוסד, המחלקה, חברי הסגל. מעצים את תחושת ההישג בלמידה ומצמצם את תחושת הקושי בתהליך</a:t>
            </a:r>
            <a:endParaRPr lang="en-US" dirty="0"/>
          </a:p>
        </p:txBody>
      </p:sp>
      <p:sp>
        <p:nvSpPr>
          <p:cNvPr id="14" name="Rectangle: Rounded Corners 13">
            <a:extLst>
              <a:ext uri="{FF2B5EF4-FFF2-40B4-BE49-F238E27FC236}">
                <a16:creationId xmlns:a16="http://schemas.microsoft.com/office/drawing/2014/main" id="{9385979A-15EC-D879-EB72-2A65224F3D98}"/>
              </a:ext>
            </a:extLst>
          </p:cNvPr>
          <p:cNvSpPr/>
          <p:nvPr/>
        </p:nvSpPr>
        <p:spPr>
          <a:xfrm>
            <a:off x="346358" y="5957147"/>
            <a:ext cx="11702479" cy="76592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2000" dirty="0"/>
              <a:t>מעורבות גבוהה על </a:t>
            </a:r>
            <a:r>
              <a:rPr lang="he-IL" sz="2000" dirty="0" err="1"/>
              <a:t>מימדה</a:t>
            </a:r>
            <a:r>
              <a:rPr lang="he-IL" sz="2000" dirty="0"/>
              <a:t> השונים מחזקת את תחושת המסוגלות ואת המאמץ שהסטודנטים משקיעים בלמידה</a:t>
            </a:r>
            <a:endParaRPr lang="en-US" sz="2000" dirty="0"/>
          </a:p>
        </p:txBody>
      </p:sp>
    </p:spTree>
    <p:extLst>
      <p:ext uri="{BB962C8B-B14F-4D97-AF65-F5344CB8AC3E}">
        <p14:creationId xmlns:p14="http://schemas.microsoft.com/office/powerpoint/2010/main" val="391996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inVertical)">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inVertical)">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EEC4C6-87DB-ECAE-24D7-2873753E88AD}"/>
              </a:ext>
            </a:extLst>
          </p:cNvPr>
          <p:cNvSpPr>
            <a:spLocks noGrp="1"/>
          </p:cNvSpPr>
          <p:nvPr>
            <p:ph type="title"/>
          </p:nvPr>
        </p:nvSpPr>
        <p:spPr>
          <a:xfrm>
            <a:off x="92364" y="124979"/>
            <a:ext cx="12007272" cy="752475"/>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מה אפשר לעשות?</a:t>
            </a:r>
            <a:endParaRPr lang="en-US" dirty="0">
              <a:solidFill>
                <a:schemeClr val="accent2">
                  <a:lumMod val="50000"/>
                </a:schemeClr>
              </a:solidFill>
            </a:endParaRPr>
          </a:p>
        </p:txBody>
      </p:sp>
      <p:sp>
        <p:nvSpPr>
          <p:cNvPr id="5" name="Rectangle 4">
            <a:extLst>
              <a:ext uri="{FF2B5EF4-FFF2-40B4-BE49-F238E27FC236}">
                <a16:creationId xmlns:a16="http://schemas.microsoft.com/office/drawing/2014/main" id="{FB6D19CF-F0CA-61D4-86FF-86D3878CB1A1}"/>
              </a:ext>
            </a:extLst>
          </p:cNvPr>
          <p:cNvSpPr/>
          <p:nvPr/>
        </p:nvSpPr>
        <p:spPr>
          <a:xfrm>
            <a:off x="8894623" y="1551709"/>
            <a:ext cx="2854035"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C00000"/>
                </a:solidFill>
              </a:rPr>
              <a:t>לחשוב על שאלה מניעה מעניינת ורלוונטית</a:t>
            </a:r>
            <a:endParaRPr lang="en-US" b="1" dirty="0">
              <a:solidFill>
                <a:srgbClr val="C00000"/>
              </a:solidFill>
            </a:endParaRPr>
          </a:p>
        </p:txBody>
      </p:sp>
      <p:sp>
        <p:nvSpPr>
          <p:cNvPr id="6" name="Rectangle 5">
            <a:extLst>
              <a:ext uri="{FF2B5EF4-FFF2-40B4-BE49-F238E27FC236}">
                <a16:creationId xmlns:a16="http://schemas.microsoft.com/office/drawing/2014/main" id="{705576B4-E688-23B3-867E-52CE36F54318}"/>
              </a:ext>
            </a:extLst>
          </p:cNvPr>
          <p:cNvSpPr/>
          <p:nvPr/>
        </p:nvSpPr>
        <p:spPr>
          <a:xfrm>
            <a:off x="8866912" y="2225965"/>
            <a:ext cx="2854035" cy="782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B55AEE31-15AD-6EA2-A785-425BB5F1BDAA}"/>
              </a:ext>
            </a:extLst>
          </p:cNvPr>
          <p:cNvSpPr/>
          <p:nvPr/>
        </p:nvSpPr>
        <p:spPr>
          <a:xfrm>
            <a:off x="8866912" y="2697017"/>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solidFill>
                  <a:schemeClr val="tx1"/>
                </a:solidFill>
              </a:rPr>
              <a:t>להשקיע זמן בפתיח של השיעור (לא רק לסכם בקצרה מה שעשינו ומה נעשה)</a:t>
            </a:r>
            <a:endParaRPr lang="en-US" dirty="0">
              <a:solidFill>
                <a:schemeClr val="tx1"/>
              </a:solidFill>
            </a:endParaRPr>
          </a:p>
        </p:txBody>
      </p:sp>
      <p:sp>
        <p:nvSpPr>
          <p:cNvPr id="8" name="Rectangle: Rounded Corners 7">
            <a:extLst>
              <a:ext uri="{FF2B5EF4-FFF2-40B4-BE49-F238E27FC236}">
                <a16:creationId xmlns:a16="http://schemas.microsoft.com/office/drawing/2014/main" id="{34A88F6E-9147-C7EB-AA79-F19FC1571830}"/>
              </a:ext>
            </a:extLst>
          </p:cNvPr>
          <p:cNvSpPr/>
          <p:nvPr/>
        </p:nvSpPr>
        <p:spPr>
          <a:xfrm>
            <a:off x="8839203" y="4073522"/>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solidFill>
                  <a:schemeClr val="tx1"/>
                </a:solidFill>
              </a:rPr>
              <a:t>לעורר אצל הסטודנטים תהייה וציפייה: שאלה גדולה, שאלה מערערת, שאלה שמאירה מחדש נושא מוכר</a:t>
            </a:r>
            <a:endParaRPr lang="en-US" dirty="0">
              <a:solidFill>
                <a:schemeClr val="tx1"/>
              </a:solidFill>
            </a:endParaRPr>
          </a:p>
        </p:txBody>
      </p:sp>
      <p:sp>
        <p:nvSpPr>
          <p:cNvPr id="9" name="Rectangle: Rounded Corners 8">
            <a:extLst>
              <a:ext uri="{FF2B5EF4-FFF2-40B4-BE49-F238E27FC236}">
                <a16:creationId xmlns:a16="http://schemas.microsoft.com/office/drawing/2014/main" id="{B588D808-7F3C-3E8F-2707-0BD0F2523571}"/>
              </a:ext>
            </a:extLst>
          </p:cNvPr>
          <p:cNvSpPr/>
          <p:nvPr/>
        </p:nvSpPr>
        <p:spPr>
          <a:xfrm>
            <a:off x="8866912" y="5546427"/>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solidFill>
                  <a:schemeClr val="tx1"/>
                </a:solidFill>
              </a:rPr>
              <a:t>לעזור לסטודנטים להבין מה רלוונטי ומעניין בנושא השיעור ביחס לחיים האישיים או המקצועיים</a:t>
            </a:r>
            <a:endParaRPr lang="en-US" dirty="0">
              <a:solidFill>
                <a:schemeClr val="tx1"/>
              </a:solidFill>
            </a:endParaRPr>
          </a:p>
        </p:txBody>
      </p:sp>
      <p:cxnSp>
        <p:nvCxnSpPr>
          <p:cNvPr id="11" name="Straight Connector 10">
            <a:extLst>
              <a:ext uri="{FF2B5EF4-FFF2-40B4-BE49-F238E27FC236}">
                <a16:creationId xmlns:a16="http://schemas.microsoft.com/office/drawing/2014/main" id="{45749B0A-8778-1DBB-3086-D195648DA151}"/>
              </a:ext>
            </a:extLst>
          </p:cNvPr>
          <p:cNvCxnSpPr/>
          <p:nvPr/>
        </p:nvCxnSpPr>
        <p:spPr>
          <a:xfrm>
            <a:off x="8285020" y="2304184"/>
            <a:ext cx="0" cy="4128944"/>
          </a:xfrm>
          <a:prstGeom prst="line">
            <a:avLst/>
          </a:prstGeom>
          <a:ln w="19050" cap="flat" cmpd="sng" algn="ctr">
            <a:solidFill>
              <a:schemeClr val="accent2">
                <a:lumMod val="20000"/>
                <a:lumOff val="8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Rectangle 11">
            <a:extLst>
              <a:ext uri="{FF2B5EF4-FFF2-40B4-BE49-F238E27FC236}">
                <a16:creationId xmlns:a16="http://schemas.microsoft.com/office/drawing/2014/main" id="{2C5CC68A-E02C-40FC-3853-C574F99527F7}"/>
              </a:ext>
            </a:extLst>
          </p:cNvPr>
          <p:cNvSpPr/>
          <p:nvPr/>
        </p:nvSpPr>
        <p:spPr>
          <a:xfrm>
            <a:off x="4798294" y="1556329"/>
            <a:ext cx="2854035"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C00000"/>
                </a:solidFill>
              </a:rPr>
              <a:t>לתת לסטודנטים מקום משמעותי בשיעור</a:t>
            </a:r>
            <a:endParaRPr lang="en-US" b="1" dirty="0">
              <a:solidFill>
                <a:srgbClr val="C00000"/>
              </a:solidFill>
            </a:endParaRPr>
          </a:p>
        </p:txBody>
      </p:sp>
      <p:sp>
        <p:nvSpPr>
          <p:cNvPr id="13" name="Rectangle 12">
            <a:extLst>
              <a:ext uri="{FF2B5EF4-FFF2-40B4-BE49-F238E27FC236}">
                <a16:creationId xmlns:a16="http://schemas.microsoft.com/office/drawing/2014/main" id="{9CF66E22-5702-D726-CA23-1AD2F773EEA2}"/>
              </a:ext>
            </a:extLst>
          </p:cNvPr>
          <p:cNvSpPr/>
          <p:nvPr/>
        </p:nvSpPr>
        <p:spPr>
          <a:xfrm>
            <a:off x="4770582" y="2230585"/>
            <a:ext cx="2854035" cy="782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7491415C-167A-B9FF-78C8-EB63F1198800}"/>
              </a:ext>
            </a:extLst>
          </p:cNvPr>
          <p:cNvSpPr/>
          <p:nvPr/>
        </p:nvSpPr>
        <p:spPr>
          <a:xfrm>
            <a:off x="4742873" y="2697017"/>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solidFill>
                  <a:schemeClr val="tx1"/>
                </a:solidFill>
              </a:rPr>
              <a:t>שלבו את הסטודנטים כחלק אינטגרלי מהתקדמות הידע בשיעור (לעיתים בהסברים, לעיתים בהשערות)</a:t>
            </a:r>
            <a:endParaRPr lang="en-US" dirty="0">
              <a:solidFill>
                <a:schemeClr val="tx1"/>
              </a:solidFill>
            </a:endParaRPr>
          </a:p>
        </p:txBody>
      </p:sp>
      <p:sp>
        <p:nvSpPr>
          <p:cNvPr id="15" name="Rectangle: Rounded Corners 14">
            <a:extLst>
              <a:ext uri="{FF2B5EF4-FFF2-40B4-BE49-F238E27FC236}">
                <a16:creationId xmlns:a16="http://schemas.microsoft.com/office/drawing/2014/main" id="{577E2DBA-AD31-5BCB-9D56-43E5D91F046B}"/>
              </a:ext>
            </a:extLst>
          </p:cNvPr>
          <p:cNvSpPr/>
          <p:nvPr/>
        </p:nvSpPr>
        <p:spPr>
          <a:xfrm>
            <a:off x="4770582" y="4059669"/>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solidFill>
                  <a:schemeClr val="tx1"/>
                </a:solidFill>
              </a:rPr>
              <a:t>הפכו את השיעור לאירוע חד-פעמי באמצעות הזדמנויות לתרומות ייחודיות של הסטודנטים</a:t>
            </a:r>
            <a:endParaRPr lang="en-US" dirty="0">
              <a:solidFill>
                <a:schemeClr val="tx1"/>
              </a:solidFill>
            </a:endParaRPr>
          </a:p>
        </p:txBody>
      </p:sp>
      <p:cxnSp>
        <p:nvCxnSpPr>
          <p:cNvPr id="16" name="Straight Connector 15">
            <a:extLst>
              <a:ext uri="{FF2B5EF4-FFF2-40B4-BE49-F238E27FC236}">
                <a16:creationId xmlns:a16="http://schemas.microsoft.com/office/drawing/2014/main" id="{66E206B2-05B4-6992-D437-5AE7C70CF107}"/>
              </a:ext>
            </a:extLst>
          </p:cNvPr>
          <p:cNvCxnSpPr/>
          <p:nvPr/>
        </p:nvCxnSpPr>
        <p:spPr>
          <a:xfrm>
            <a:off x="4105560" y="2391932"/>
            <a:ext cx="0" cy="4128944"/>
          </a:xfrm>
          <a:prstGeom prst="line">
            <a:avLst/>
          </a:prstGeom>
          <a:ln w="19050" cap="flat" cmpd="sng" algn="ctr">
            <a:solidFill>
              <a:schemeClr val="accent2">
                <a:lumMod val="20000"/>
                <a:lumOff val="8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18" name="Picture 17" descr="A black background with a black square&#10;&#10;Description automatically generated with medium confidence">
            <a:extLst>
              <a:ext uri="{FF2B5EF4-FFF2-40B4-BE49-F238E27FC236}">
                <a16:creationId xmlns:a16="http://schemas.microsoft.com/office/drawing/2014/main" id="{C953DB35-01FF-0B1B-8A31-364487C70F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1374243" y="1370564"/>
            <a:ext cx="926285" cy="926285"/>
          </a:xfrm>
          <a:prstGeom prst="rect">
            <a:avLst/>
          </a:prstGeom>
        </p:spPr>
      </p:pic>
      <p:pic>
        <p:nvPicPr>
          <p:cNvPr id="20" name="Picture 19" descr="A group of people in a circle with a gear in the middle&#10;&#10;Description automatically generated">
            <a:extLst>
              <a:ext uri="{FF2B5EF4-FFF2-40B4-BE49-F238E27FC236}">
                <a16:creationId xmlns:a16="http://schemas.microsoft.com/office/drawing/2014/main" id="{F7664702-235C-3BE1-29C9-6894E97030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029" y="1357743"/>
            <a:ext cx="926284" cy="926284"/>
          </a:xfrm>
          <a:prstGeom prst="rect">
            <a:avLst/>
          </a:prstGeom>
        </p:spPr>
      </p:pic>
      <p:sp>
        <p:nvSpPr>
          <p:cNvPr id="21" name="Rectangle 20">
            <a:extLst>
              <a:ext uri="{FF2B5EF4-FFF2-40B4-BE49-F238E27FC236}">
                <a16:creationId xmlns:a16="http://schemas.microsoft.com/office/drawing/2014/main" id="{95CE9473-E02F-A2A7-0E89-0DF61340DDD2}"/>
              </a:ext>
            </a:extLst>
          </p:cNvPr>
          <p:cNvSpPr/>
          <p:nvPr/>
        </p:nvSpPr>
        <p:spPr>
          <a:xfrm>
            <a:off x="618840" y="1570185"/>
            <a:ext cx="2854035"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b="1" dirty="0">
                <a:solidFill>
                  <a:srgbClr val="C00000"/>
                </a:solidFill>
              </a:rPr>
              <a:t>לשלב פעילויות של למידה התנסותית בשיעור</a:t>
            </a:r>
            <a:endParaRPr lang="en-US" b="1" dirty="0">
              <a:solidFill>
                <a:srgbClr val="C00000"/>
              </a:solidFill>
            </a:endParaRPr>
          </a:p>
        </p:txBody>
      </p:sp>
      <p:sp>
        <p:nvSpPr>
          <p:cNvPr id="22" name="Rectangle 21">
            <a:extLst>
              <a:ext uri="{FF2B5EF4-FFF2-40B4-BE49-F238E27FC236}">
                <a16:creationId xmlns:a16="http://schemas.microsoft.com/office/drawing/2014/main" id="{97ABC8C7-7279-FA24-411C-932580BE5D2B}"/>
              </a:ext>
            </a:extLst>
          </p:cNvPr>
          <p:cNvSpPr/>
          <p:nvPr/>
        </p:nvSpPr>
        <p:spPr>
          <a:xfrm>
            <a:off x="591128" y="2244441"/>
            <a:ext cx="2854035" cy="782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646799E9-1C7C-2A79-1575-4453B9553DCD}"/>
              </a:ext>
            </a:extLst>
          </p:cNvPr>
          <p:cNvSpPr/>
          <p:nvPr/>
        </p:nvSpPr>
        <p:spPr>
          <a:xfrm>
            <a:off x="563419" y="2683161"/>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solidFill>
                  <a:schemeClr val="tx1"/>
                </a:solidFill>
              </a:rPr>
              <a:t>צרו הזדמנות להתמודדות קצרה עם בעיה, תרגיל (או חלק ממנו) תוך כדי השיעור</a:t>
            </a:r>
            <a:endParaRPr lang="en-US" dirty="0">
              <a:solidFill>
                <a:schemeClr val="tx1"/>
              </a:solidFill>
            </a:endParaRPr>
          </a:p>
        </p:txBody>
      </p:sp>
      <p:sp>
        <p:nvSpPr>
          <p:cNvPr id="24" name="Rectangle: Rounded Corners 23">
            <a:extLst>
              <a:ext uri="{FF2B5EF4-FFF2-40B4-BE49-F238E27FC236}">
                <a16:creationId xmlns:a16="http://schemas.microsoft.com/office/drawing/2014/main" id="{769012B6-90F8-86A0-3FEA-A3E1059C8A20}"/>
              </a:ext>
            </a:extLst>
          </p:cNvPr>
          <p:cNvSpPr/>
          <p:nvPr/>
        </p:nvSpPr>
        <p:spPr>
          <a:xfrm>
            <a:off x="572650" y="4073521"/>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solidFill>
                  <a:schemeClr val="tx1"/>
                </a:solidFill>
              </a:rPr>
              <a:t>נצלו הזדמנויות להציע הכוונה תוך כדי התנסויות. הציעו עזרה למי שמתקשה, הסתובבו בחדר</a:t>
            </a:r>
            <a:endParaRPr lang="en-US" dirty="0">
              <a:solidFill>
                <a:schemeClr val="tx1"/>
              </a:solidFill>
            </a:endParaRPr>
          </a:p>
        </p:txBody>
      </p:sp>
      <p:sp>
        <p:nvSpPr>
          <p:cNvPr id="25" name="Rectangle: Rounded Corners 24">
            <a:extLst>
              <a:ext uri="{FF2B5EF4-FFF2-40B4-BE49-F238E27FC236}">
                <a16:creationId xmlns:a16="http://schemas.microsoft.com/office/drawing/2014/main" id="{D2BB90E6-728F-2495-60CD-6061173E9788}"/>
              </a:ext>
            </a:extLst>
          </p:cNvPr>
          <p:cNvSpPr/>
          <p:nvPr/>
        </p:nvSpPr>
        <p:spPr>
          <a:xfrm>
            <a:off x="591128" y="5389416"/>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solidFill>
                <a:schemeClr val="tx1"/>
              </a:solidFill>
            </a:endParaRPr>
          </a:p>
        </p:txBody>
      </p:sp>
      <p:sp>
        <p:nvSpPr>
          <p:cNvPr id="26" name="Rectangle: Rounded Corners 25">
            <a:extLst>
              <a:ext uri="{FF2B5EF4-FFF2-40B4-BE49-F238E27FC236}">
                <a16:creationId xmlns:a16="http://schemas.microsoft.com/office/drawing/2014/main" id="{F4CA4D3C-5792-EDE9-0458-DA47B6D10FB6}"/>
              </a:ext>
            </a:extLst>
          </p:cNvPr>
          <p:cNvSpPr/>
          <p:nvPr/>
        </p:nvSpPr>
        <p:spPr>
          <a:xfrm>
            <a:off x="563419" y="5472826"/>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solidFill>
                  <a:schemeClr val="tx1"/>
                </a:solidFill>
              </a:rPr>
              <a:t>שלבו ההזדמנויות של סיעור מוחות, העלאת השערות ועבדו עם הרעיונות של הסטודנטים</a:t>
            </a:r>
            <a:endParaRPr lang="en-US" dirty="0">
              <a:solidFill>
                <a:schemeClr val="tx1"/>
              </a:solidFill>
            </a:endParaRPr>
          </a:p>
        </p:txBody>
      </p:sp>
      <p:pic>
        <p:nvPicPr>
          <p:cNvPr id="28" name="Picture 27" descr="A close-up of hands on a puzzle&#10;&#10;Description automatically generated">
            <a:extLst>
              <a:ext uri="{FF2B5EF4-FFF2-40B4-BE49-F238E27FC236}">
                <a16:creationId xmlns:a16="http://schemas.microsoft.com/office/drawing/2014/main" id="{9C374032-6C08-7A3C-67CC-F827479B93E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4613" y="1579288"/>
            <a:ext cx="729520" cy="729520"/>
          </a:xfrm>
          <a:prstGeom prst="rect">
            <a:avLst/>
          </a:prstGeom>
        </p:spPr>
      </p:pic>
      <p:sp>
        <p:nvSpPr>
          <p:cNvPr id="29" name="Rectangle: Rounded Corners 28">
            <a:extLst>
              <a:ext uri="{FF2B5EF4-FFF2-40B4-BE49-F238E27FC236}">
                <a16:creationId xmlns:a16="http://schemas.microsoft.com/office/drawing/2014/main" id="{4320DBD2-2E9B-B4BC-6BD1-C63112A7B8D2}"/>
              </a:ext>
            </a:extLst>
          </p:cNvPr>
          <p:cNvSpPr/>
          <p:nvPr/>
        </p:nvSpPr>
        <p:spPr>
          <a:xfrm>
            <a:off x="4756727" y="5491019"/>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solidFill>
                  <a:schemeClr val="tx1"/>
                </a:solidFill>
              </a:rPr>
              <a:t>התאימו את הקצב לגודל הכיתה: אורך התרומות של התלמידים צריך להיות ביחס הפוך לגודל הכיתה</a:t>
            </a:r>
            <a:endParaRPr lang="en-US" dirty="0">
              <a:solidFill>
                <a:schemeClr val="tx1"/>
              </a:solidFill>
            </a:endParaRPr>
          </a:p>
        </p:txBody>
      </p:sp>
    </p:spTree>
    <p:extLst>
      <p:ext uri="{BB962C8B-B14F-4D97-AF65-F5344CB8AC3E}">
        <p14:creationId xmlns:p14="http://schemas.microsoft.com/office/powerpoint/2010/main" val="221325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nodePh="1">
                                  <p:stCondLst>
                                    <p:cond delay="0"/>
                                  </p:stCondLst>
                                  <p:endCondLst>
                                    <p:cond evt="begin" delay="0">
                                      <p:tn val="65"/>
                                    </p:cond>
                                  </p:end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P spid="12" grpId="0"/>
      <p:bldP spid="13" grpId="0" animBg="1"/>
      <p:bldP spid="14" grpId="0"/>
      <p:bldP spid="15" grpId="0"/>
      <p:bldP spid="21" grpId="0"/>
      <p:bldP spid="22" grpId="0" animBg="1"/>
      <p:bldP spid="23" grpId="0"/>
      <p:bldP spid="24" grpId="0"/>
      <p:bldP spid="25" grpId="0"/>
      <p:bldP spid="26" grpId="0"/>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12F7B-152C-8884-46B3-E2ABB5C8ABD4}"/>
              </a:ext>
            </a:extLst>
          </p:cNvPr>
          <p:cNvSpPr>
            <a:spLocks noGrp="1"/>
          </p:cNvSpPr>
          <p:nvPr>
            <p:ph type="title"/>
          </p:nvPr>
        </p:nvSpPr>
        <p:spPr>
          <a:xfrm>
            <a:off x="92364" y="124979"/>
            <a:ext cx="12007272" cy="752475"/>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מה אפשר לעשות?</a:t>
            </a:r>
            <a:endParaRPr lang="en-US" dirty="0">
              <a:solidFill>
                <a:schemeClr val="accent2">
                  <a:lumMod val="50000"/>
                </a:schemeClr>
              </a:solidFill>
            </a:endParaRPr>
          </a:p>
        </p:txBody>
      </p:sp>
      <p:sp>
        <p:nvSpPr>
          <p:cNvPr id="5" name="Rectangle 4">
            <a:extLst>
              <a:ext uri="{FF2B5EF4-FFF2-40B4-BE49-F238E27FC236}">
                <a16:creationId xmlns:a16="http://schemas.microsoft.com/office/drawing/2014/main" id="{8B89E8EB-6DE4-752C-EE73-EBB92624D5E4}"/>
              </a:ext>
            </a:extLst>
          </p:cNvPr>
          <p:cNvSpPr/>
          <p:nvPr/>
        </p:nvSpPr>
        <p:spPr>
          <a:xfrm>
            <a:off x="6945746" y="1410998"/>
            <a:ext cx="3611422"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C00000"/>
                </a:solidFill>
              </a:rPr>
              <a:t>נסו לחזק את תחושת ההבנה</a:t>
            </a:r>
            <a:endParaRPr lang="en-US" b="1" dirty="0">
              <a:solidFill>
                <a:srgbClr val="C00000"/>
              </a:solidFill>
            </a:endParaRPr>
          </a:p>
        </p:txBody>
      </p:sp>
      <p:sp>
        <p:nvSpPr>
          <p:cNvPr id="6" name="Rectangle 5">
            <a:extLst>
              <a:ext uri="{FF2B5EF4-FFF2-40B4-BE49-F238E27FC236}">
                <a16:creationId xmlns:a16="http://schemas.microsoft.com/office/drawing/2014/main" id="{1EB99F9F-CA66-AB23-5377-B2C4069CF401}"/>
              </a:ext>
            </a:extLst>
          </p:cNvPr>
          <p:cNvSpPr/>
          <p:nvPr/>
        </p:nvSpPr>
        <p:spPr>
          <a:xfrm>
            <a:off x="7324439" y="2186275"/>
            <a:ext cx="2854035" cy="782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18E52A32-FA96-66D3-DCA9-D1B10B14147D}"/>
              </a:ext>
            </a:extLst>
          </p:cNvPr>
          <p:cNvSpPr/>
          <p:nvPr/>
        </p:nvSpPr>
        <p:spPr>
          <a:xfrm>
            <a:off x="7315204" y="2697017"/>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solidFill>
                  <a:schemeClr val="tx1"/>
                </a:solidFill>
              </a:rPr>
              <a:t>התייחסו ליחידות משמעות קטנות ככל האפשר</a:t>
            </a:r>
            <a:endParaRPr lang="en-US" dirty="0">
              <a:solidFill>
                <a:schemeClr val="tx1"/>
              </a:solidFill>
            </a:endParaRPr>
          </a:p>
        </p:txBody>
      </p:sp>
      <p:sp>
        <p:nvSpPr>
          <p:cNvPr id="8" name="Rectangle: Rounded Corners 7">
            <a:extLst>
              <a:ext uri="{FF2B5EF4-FFF2-40B4-BE49-F238E27FC236}">
                <a16:creationId xmlns:a16="http://schemas.microsoft.com/office/drawing/2014/main" id="{9B89246E-7914-58EB-92A8-074915B99A08}"/>
              </a:ext>
            </a:extLst>
          </p:cNvPr>
          <p:cNvSpPr/>
          <p:nvPr/>
        </p:nvSpPr>
        <p:spPr>
          <a:xfrm>
            <a:off x="7287495" y="3823854"/>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solidFill>
                  <a:schemeClr val="tx1"/>
                </a:solidFill>
              </a:rPr>
              <a:t>תנו לסטודנטים לעבוד איתן (כך שירגישו שהם שולטים ברעיון לפני שהוא מתרחב ומסתבך) </a:t>
            </a:r>
            <a:endParaRPr lang="en-US" dirty="0">
              <a:solidFill>
                <a:schemeClr val="tx1"/>
              </a:solidFill>
            </a:endParaRPr>
          </a:p>
        </p:txBody>
      </p:sp>
      <p:sp>
        <p:nvSpPr>
          <p:cNvPr id="9" name="Rectangle: Rounded Corners 8">
            <a:extLst>
              <a:ext uri="{FF2B5EF4-FFF2-40B4-BE49-F238E27FC236}">
                <a16:creationId xmlns:a16="http://schemas.microsoft.com/office/drawing/2014/main" id="{690C5E81-247D-B518-EB85-BD449E9A8891}"/>
              </a:ext>
            </a:extLst>
          </p:cNvPr>
          <p:cNvSpPr/>
          <p:nvPr/>
        </p:nvSpPr>
        <p:spPr>
          <a:xfrm>
            <a:off x="7287495" y="5250584"/>
            <a:ext cx="2881744"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solidFill>
                  <a:schemeClr val="tx1"/>
                </a:solidFill>
              </a:rPr>
              <a:t>נסו למצוא דוגמאות והמחשות שמיישמות את הרעיונות, גם הבסיסיים ואח"כ השתמשו בהם בתנאים מורכבים יותר</a:t>
            </a:r>
            <a:endParaRPr lang="en-US" dirty="0">
              <a:solidFill>
                <a:schemeClr val="tx1"/>
              </a:solidFill>
            </a:endParaRPr>
          </a:p>
        </p:txBody>
      </p:sp>
      <p:sp>
        <p:nvSpPr>
          <p:cNvPr id="10" name="Rectangle: Rounded Corners 9">
            <a:extLst>
              <a:ext uri="{FF2B5EF4-FFF2-40B4-BE49-F238E27FC236}">
                <a16:creationId xmlns:a16="http://schemas.microsoft.com/office/drawing/2014/main" id="{6615BD83-0387-0456-D1EA-4A5ED3F5DD51}"/>
              </a:ext>
            </a:extLst>
          </p:cNvPr>
          <p:cNvSpPr/>
          <p:nvPr/>
        </p:nvSpPr>
        <p:spPr>
          <a:xfrm>
            <a:off x="1898071" y="3823854"/>
            <a:ext cx="4257967" cy="2720108"/>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solidFill>
                  <a:schemeClr val="tx1"/>
                </a:solidFill>
              </a:rPr>
              <a:t>היזהרו מפני גלישה מהירה מדי לאזור החרדה: נסו לברר את רמת הקושי בעזרת שאלות בדיקת הבנה. שאלות שמצריכות פיגום (מיקוד, הכוונה, רמז) כדי לפתור מרמזות על אזור ההתפתחות הקרובה. שאלות שנותרות ללא מענה גם לאחר ההכוונה, הן כנראה באזור הרחוק-החרדה. </a:t>
            </a:r>
            <a:endParaRPr lang="en-US" dirty="0">
              <a:solidFill>
                <a:schemeClr val="tx1"/>
              </a:solidFill>
            </a:endParaRPr>
          </a:p>
        </p:txBody>
      </p:sp>
      <p:sp>
        <p:nvSpPr>
          <p:cNvPr id="11" name="Rectangle 10">
            <a:extLst>
              <a:ext uri="{FF2B5EF4-FFF2-40B4-BE49-F238E27FC236}">
                <a16:creationId xmlns:a16="http://schemas.microsoft.com/office/drawing/2014/main" id="{94D365D0-9732-E8BA-BD2A-7B39F6412BC9}"/>
              </a:ext>
            </a:extLst>
          </p:cNvPr>
          <p:cNvSpPr/>
          <p:nvPr/>
        </p:nvSpPr>
        <p:spPr>
          <a:xfrm>
            <a:off x="2221346" y="1424856"/>
            <a:ext cx="3611422"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C00000"/>
                </a:solidFill>
              </a:rPr>
              <a:t>בדקו הבנה לפני הגדלת הסיבוכיות</a:t>
            </a:r>
            <a:endParaRPr lang="en-US" b="1" dirty="0">
              <a:solidFill>
                <a:srgbClr val="C00000"/>
              </a:solidFill>
            </a:endParaRPr>
          </a:p>
        </p:txBody>
      </p:sp>
      <p:sp>
        <p:nvSpPr>
          <p:cNvPr id="12" name="Rectangle 11">
            <a:extLst>
              <a:ext uri="{FF2B5EF4-FFF2-40B4-BE49-F238E27FC236}">
                <a16:creationId xmlns:a16="http://schemas.microsoft.com/office/drawing/2014/main" id="{A9544B1B-AB9D-E119-EFC0-9B10DF4AA69C}"/>
              </a:ext>
            </a:extLst>
          </p:cNvPr>
          <p:cNvSpPr/>
          <p:nvPr/>
        </p:nvSpPr>
        <p:spPr>
          <a:xfrm>
            <a:off x="2600039" y="2200133"/>
            <a:ext cx="2854035" cy="782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CC206000-E464-5B5D-BE4D-A96225A311EE}"/>
              </a:ext>
            </a:extLst>
          </p:cNvPr>
          <p:cNvSpPr/>
          <p:nvPr/>
        </p:nvSpPr>
        <p:spPr>
          <a:xfrm>
            <a:off x="2068943" y="2619630"/>
            <a:ext cx="3916225" cy="112683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solidFill>
                  <a:schemeClr val="tx1"/>
                </a:solidFill>
              </a:rPr>
              <a:t>השתדלו לתת לסטודנטים לחוות הצלחה בשלבים המוקדמים של השיעור: חזקו תחושת מסוגלות</a:t>
            </a:r>
            <a:endParaRPr lang="en-US" dirty="0">
              <a:solidFill>
                <a:schemeClr val="tx1"/>
              </a:solidFill>
            </a:endParaRPr>
          </a:p>
        </p:txBody>
      </p:sp>
    </p:spTree>
    <p:extLst>
      <p:ext uri="{BB962C8B-B14F-4D97-AF65-F5344CB8AC3E}">
        <p14:creationId xmlns:p14="http://schemas.microsoft.com/office/powerpoint/2010/main" val="16720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P spid="10" grpId="0"/>
      <p:bldP spid="11" grpId="0"/>
      <p:bldP spid="12" grpId="0" animBg="1"/>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3A63DB-A121-D7DF-617E-54B93C7AE402}"/>
              </a:ext>
            </a:extLst>
          </p:cNvPr>
          <p:cNvSpPr>
            <a:spLocks noGrp="1"/>
          </p:cNvSpPr>
          <p:nvPr>
            <p:ph type="title"/>
          </p:nvPr>
        </p:nvSpPr>
        <p:spPr>
          <a:xfrm>
            <a:off x="92364" y="124979"/>
            <a:ext cx="12007272" cy="752475"/>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פעולות קטנות שעושות הבדל</a:t>
            </a:r>
            <a:endParaRPr lang="en-US" dirty="0">
              <a:solidFill>
                <a:schemeClr val="accent2">
                  <a:lumMod val="50000"/>
                </a:schemeClr>
              </a:solidFill>
            </a:endParaRPr>
          </a:p>
        </p:txBody>
      </p:sp>
      <p:sp>
        <p:nvSpPr>
          <p:cNvPr id="5" name="Rectangle 4">
            <a:extLst>
              <a:ext uri="{FF2B5EF4-FFF2-40B4-BE49-F238E27FC236}">
                <a16:creationId xmlns:a16="http://schemas.microsoft.com/office/drawing/2014/main" id="{BE5079BB-ECE2-064D-A73F-EB794941BA0E}"/>
              </a:ext>
            </a:extLst>
          </p:cNvPr>
          <p:cNvSpPr/>
          <p:nvPr/>
        </p:nvSpPr>
        <p:spPr>
          <a:xfrm>
            <a:off x="3745344" y="1410998"/>
            <a:ext cx="4701313"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C00000"/>
                </a:solidFill>
              </a:rPr>
              <a:t>חיזוק הקשר ותחושת השייכות של הסטודנטים</a:t>
            </a:r>
            <a:endParaRPr lang="en-US" b="1" dirty="0">
              <a:solidFill>
                <a:srgbClr val="C00000"/>
              </a:solidFill>
            </a:endParaRPr>
          </a:p>
        </p:txBody>
      </p:sp>
      <p:sp>
        <p:nvSpPr>
          <p:cNvPr id="6" name="Rectangle 5">
            <a:extLst>
              <a:ext uri="{FF2B5EF4-FFF2-40B4-BE49-F238E27FC236}">
                <a16:creationId xmlns:a16="http://schemas.microsoft.com/office/drawing/2014/main" id="{53666A36-6515-9543-F1D2-9C5A099219A9}"/>
              </a:ext>
            </a:extLst>
          </p:cNvPr>
          <p:cNvSpPr/>
          <p:nvPr/>
        </p:nvSpPr>
        <p:spPr>
          <a:xfrm>
            <a:off x="4170218" y="2029258"/>
            <a:ext cx="3851565" cy="7663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A7B3F1B5-FDB6-61D6-C127-EFCA94D9E77B}"/>
              </a:ext>
            </a:extLst>
          </p:cNvPr>
          <p:cNvSpPr/>
          <p:nvPr/>
        </p:nvSpPr>
        <p:spPr>
          <a:xfrm>
            <a:off x="7453745" y="2733964"/>
            <a:ext cx="3639128" cy="75247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בקשו מהסטודנטים להזכיר את שמם כשהם מדברים (גם אם לא תזכרו)</a:t>
            </a:r>
            <a:endParaRPr lang="en-US" dirty="0"/>
          </a:p>
        </p:txBody>
      </p:sp>
      <p:sp>
        <p:nvSpPr>
          <p:cNvPr id="8" name="Rectangle: Rounded Corners 7">
            <a:extLst>
              <a:ext uri="{FF2B5EF4-FFF2-40B4-BE49-F238E27FC236}">
                <a16:creationId xmlns:a16="http://schemas.microsoft.com/office/drawing/2014/main" id="{7B244093-2754-1220-11E8-09F5CEE7329F}"/>
              </a:ext>
            </a:extLst>
          </p:cNvPr>
          <p:cNvSpPr/>
          <p:nvPr/>
        </p:nvSpPr>
        <p:spPr>
          <a:xfrm>
            <a:off x="7453745" y="3738564"/>
            <a:ext cx="3639128" cy="75247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נסו לחזור ולהתייחס לדברים של סטודנטים בהמשך השיעור</a:t>
            </a:r>
            <a:endParaRPr lang="en-US" dirty="0"/>
          </a:p>
        </p:txBody>
      </p:sp>
      <p:sp>
        <p:nvSpPr>
          <p:cNvPr id="9" name="Rectangle: Rounded Corners 8">
            <a:extLst>
              <a:ext uri="{FF2B5EF4-FFF2-40B4-BE49-F238E27FC236}">
                <a16:creationId xmlns:a16="http://schemas.microsoft.com/office/drawing/2014/main" id="{010C1F48-F2BC-70D8-5C45-B082269A9570}"/>
              </a:ext>
            </a:extLst>
          </p:cNvPr>
          <p:cNvSpPr/>
          <p:nvPr/>
        </p:nvSpPr>
        <p:spPr>
          <a:xfrm>
            <a:off x="7458364" y="4743164"/>
            <a:ext cx="3639128" cy="75247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בטאו הערכה כלפי התרומה או הניסיונות של הסטודנטים: תנו קרדיט מפורש להצלחה</a:t>
            </a:r>
            <a:endParaRPr lang="en-US" dirty="0"/>
          </a:p>
        </p:txBody>
      </p:sp>
      <p:sp>
        <p:nvSpPr>
          <p:cNvPr id="10" name="Rectangle: Rounded Corners 9">
            <a:extLst>
              <a:ext uri="{FF2B5EF4-FFF2-40B4-BE49-F238E27FC236}">
                <a16:creationId xmlns:a16="http://schemas.microsoft.com/office/drawing/2014/main" id="{08610EE3-C8DD-0280-8A3B-A8CDF56E9DE8}"/>
              </a:ext>
            </a:extLst>
          </p:cNvPr>
          <p:cNvSpPr/>
          <p:nvPr/>
        </p:nvSpPr>
        <p:spPr>
          <a:xfrm>
            <a:off x="7453745" y="5747764"/>
            <a:ext cx="3639128" cy="75247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שמרו על קשר עין כשהסטודנטים מדברים</a:t>
            </a:r>
            <a:endParaRPr lang="en-US" dirty="0"/>
          </a:p>
        </p:txBody>
      </p:sp>
      <p:sp>
        <p:nvSpPr>
          <p:cNvPr id="11" name="Rectangle: Rounded Corners 10">
            <a:extLst>
              <a:ext uri="{FF2B5EF4-FFF2-40B4-BE49-F238E27FC236}">
                <a16:creationId xmlns:a16="http://schemas.microsoft.com/office/drawing/2014/main" id="{F9459A12-7190-E032-AD1F-51CB8FAFE243}"/>
              </a:ext>
            </a:extLst>
          </p:cNvPr>
          <p:cNvSpPr/>
          <p:nvPr/>
        </p:nvSpPr>
        <p:spPr>
          <a:xfrm>
            <a:off x="1819564" y="2733964"/>
            <a:ext cx="4276436" cy="75247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היו מודעים למסרים הסמויים שעוברים מההתנהגות והתגובות שלכם</a:t>
            </a:r>
            <a:endParaRPr lang="en-US" dirty="0"/>
          </a:p>
        </p:txBody>
      </p:sp>
      <p:sp>
        <p:nvSpPr>
          <p:cNvPr id="12" name="Rectangle: Rounded Corners 11">
            <a:extLst>
              <a:ext uri="{FF2B5EF4-FFF2-40B4-BE49-F238E27FC236}">
                <a16:creationId xmlns:a16="http://schemas.microsoft.com/office/drawing/2014/main" id="{93AB2B18-A52F-245B-4317-6CAC6E3499C4}"/>
              </a:ext>
            </a:extLst>
          </p:cNvPr>
          <p:cNvSpPr/>
          <p:nvPr/>
        </p:nvSpPr>
        <p:spPr>
          <a:xfrm>
            <a:off x="1819564" y="3738563"/>
            <a:ext cx="4276436" cy="98970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איך מגיבים לטעות? האם ממהרים להציע את התשובה הנכונה בעצמכם? היו סבלניים, נסו </a:t>
            </a:r>
            <a:r>
              <a:rPr lang="he-IL" dirty="0" err="1"/>
              <a:t>לכוו</a:t>
            </a:r>
            <a:r>
              <a:rPr lang="he-IL" dirty="0"/>
              <a:t>, או להסביר כיצד לשפר ולתקן</a:t>
            </a:r>
            <a:endParaRPr lang="en-US" dirty="0"/>
          </a:p>
        </p:txBody>
      </p:sp>
      <p:sp>
        <p:nvSpPr>
          <p:cNvPr id="13" name="Rectangle: Rounded Corners 12">
            <a:extLst>
              <a:ext uri="{FF2B5EF4-FFF2-40B4-BE49-F238E27FC236}">
                <a16:creationId xmlns:a16="http://schemas.microsoft.com/office/drawing/2014/main" id="{21A081B0-0221-7638-8665-C062B2D0D6A4}"/>
              </a:ext>
            </a:extLst>
          </p:cNvPr>
          <p:cNvSpPr/>
          <p:nvPr/>
        </p:nvSpPr>
        <p:spPr>
          <a:xfrm>
            <a:off x="1819564" y="4743164"/>
            <a:ext cx="4276436" cy="1757075"/>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היזהרו מלשאול בקוצר רוח (ולאותת לתלמידים שהם רק יכולים להפסיד): תשובה נכונה מתקבלת באנחת רווחה שמרמזת על סף ייאוש מהידע של הסטודנטים; וטעויות מעוררות תסכול</a:t>
            </a:r>
            <a:endParaRPr lang="en-US" dirty="0"/>
          </a:p>
        </p:txBody>
      </p:sp>
      <p:pic>
        <p:nvPicPr>
          <p:cNvPr id="15" name="Graphic 14" descr="Badge 1 with solid fill">
            <a:extLst>
              <a:ext uri="{FF2B5EF4-FFF2-40B4-BE49-F238E27FC236}">
                <a16:creationId xmlns:a16="http://schemas.microsoft.com/office/drawing/2014/main" id="{E8BFCB91-DAA7-F17F-6F2D-F4578C8E55D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37764" y="2758280"/>
            <a:ext cx="721546" cy="721546"/>
          </a:xfrm>
          <a:prstGeom prst="rect">
            <a:avLst/>
          </a:prstGeom>
        </p:spPr>
      </p:pic>
      <p:pic>
        <p:nvPicPr>
          <p:cNvPr id="18" name="Graphic 17" descr="Badge with solid fill">
            <a:extLst>
              <a:ext uri="{FF2B5EF4-FFF2-40B4-BE49-F238E27FC236}">
                <a16:creationId xmlns:a16="http://schemas.microsoft.com/office/drawing/2014/main" id="{CB85683E-E624-02C7-8346-71E7A11F387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837764" y="3753960"/>
            <a:ext cx="721546" cy="721546"/>
          </a:xfrm>
          <a:prstGeom prst="rect">
            <a:avLst/>
          </a:prstGeom>
        </p:spPr>
      </p:pic>
      <p:pic>
        <p:nvPicPr>
          <p:cNvPr id="20" name="Graphic 19" descr="Badge 3 with solid fill">
            <a:extLst>
              <a:ext uri="{FF2B5EF4-FFF2-40B4-BE49-F238E27FC236}">
                <a16:creationId xmlns:a16="http://schemas.microsoft.com/office/drawing/2014/main" id="{C5A48142-9709-1836-7323-EA84380709C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837764" y="4728267"/>
            <a:ext cx="721546" cy="721546"/>
          </a:xfrm>
          <a:prstGeom prst="rect">
            <a:avLst/>
          </a:prstGeom>
        </p:spPr>
      </p:pic>
      <p:pic>
        <p:nvPicPr>
          <p:cNvPr id="22" name="Graphic 21" descr="Badge 4 with solid fill">
            <a:extLst>
              <a:ext uri="{FF2B5EF4-FFF2-40B4-BE49-F238E27FC236}">
                <a16:creationId xmlns:a16="http://schemas.microsoft.com/office/drawing/2014/main" id="{F967A550-B739-EC50-4AD6-B033EB142A4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837765" y="5732231"/>
            <a:ext cx="721545" cy="721545"/>
          </a:xfrm>
          <a:prstGeom prst="rect">
            <a:avLst/>
          </a:prstGeom>
        </p:spPr>
      </p:pic>
      <p:pic>
        <p:nvPicPr>
          <p:cNvPr id="24" name="Graphic 23" descr="Badge 5 with solid fill">
            <a:extLst>
              <a:ext uri="{FF2B5EF4-FFF2-40B4-BE49-F238E27FC236}">
                <a16:creationId xmlns:a16="http://schemas.microsoft.com/office/drawing/2014/main" id="{42B649B6-87FA-631F-E098-6EF1165B329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053327" y="2764892"/>
            <a:ext cx="721545" cy="721545"/>
          </a:xfrm>
          <a:prstGeom prst="rect">
            <a:avLst/>
          </a:prstGeom>
        </p:spPr>
      </p:pic>
      <p:pic>
        <p:nvPicPr>
          <p:cNvPr id="26" name="Graphic 25" descr="Badge 6 with solid fill">
            <a:extLst>
              <a:ext uri="{FF2B5EF4-FFF2-40B4-BE49-F238E27FC236}">
                <a16:creationId xmlns:a16="http://schemas.microsoft.com/office/drawing/2014/main" id="{535AEDFE-5EAC-5FD0-7EC7-8FE4D218132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053327" y="3769493"/>
            <a:ext cx="721545" cy="721545"/>
          </a:xfrm>
          <a:prstGeom prst="rect">
            <a:avLst/>
          </a:prstGeom>
        </p:spPr>
      </p:pic>
      <p:pic>
        <p:nvPicPr>
          <p:cNvPr id="28" name="Graphic 27" descr="Badge 7 with solid fill">
            <a:extLst>
              <a:ext uri="{FF2B5EF4-FFF2-40B4-BE49-F238E27FC236}">
                <a16:creationId xmlns:a16="http://schemas.microsoft.com/office/drawing/2014/main" id="{3C6E54DF-1FC7-DB50-FC1A-C3A48799EC06}"/>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054436" y="4867146"/>
            <a:ext cx="721545" cy="721545"/>
          </a:xfrm>
          <a:prstGeom prst="rect">
            <a:avLst/>
          </a:prstGeom>
        </p:spPr>
      </p:pic>
    </p:spTree>
    <p:extLst>
      <p:ext uri="{BB962C8B-B14F-4D97-AF65-F5344CB8AC3E}">
        <p14:creationId xmlns:p14="http://schemas.microsoft.com/office/powerpoint/2010/main" val="118069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P spid="10" grpId="0"/>
      <p:bldP spid="11" grpId="0"/>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A8C79-5417-5480-76ED-AD4CB11643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DB29-121F-5EEC-62FD-3CF2F486A4E0}"/>
              </a:ext>
            </a:extLst>
          </p:cNvPr>
          <p:cNvSpPr>
            <a:spLocks noGrp="1"/>
          </p:cNvSpPr>
          <p:nvPr>
            <p:ph type="title"/>
          </p:nvPr>
        </p:nvSpPr>
        <p:spPr>
          <a:xfrm>
            <a:off x="64655" y="365125"/>
            <a:ext cx="12127345" cy="854075"/>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ואפשר לנסות גם שינויים מבניים</a:t>
            </a:r>
            <a:endParaRPr lang="en-US" dirty="0">
              <a:solidFill>
                <a:schemeClr val="accent2">
                  <a:lumMod val="50000"/>
                </a:schemeClr>
              </a:solidFill>
            </a:endParaRPr>
          </a:p>
        </p:txBody>
      </p:sp>
      <p:sp>
        <p:nvSpPr>
          <p:cNvPr id="4" name="Rectangle 3">
            <a:extLst>
              <a:ext uri="{FF2B5EF4-FFF2-40B4-BE49-F238E27FC236}">
                <a16:creationId xmlns:a16="http://schemas.microsoft.com/office/drawing/2014/main" id="{BC1458DF-257D-BD68-BC5B-EE808E640155}"/>
              </a:ext>
            </a:extLst>
          </p:cNvPr>
          <p:cNvSpPr/>
          <p:nvPr/>
        </p:nvSpPr>
        <p:spPr>
          <a:xfrm>
            <a:off x="6474696" y="1738166"/>
            <a:ext cx="4692073"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b="1" dirty="0">
                <a:solidFill>
                  <a:srgbClr val="C00000"/>
                </a:solidFill>
              </a:rPr>
              <a:t>יצירת מנגנון תגמולים חיצוני להגברת נוכחות</a:t>
            </a:r>
            <a:endParaRPr lang="en-US" b="1" dirty="0">
              <a:solidFill>
                <a:srgbClr val="C00000"/>
              </a:solidFill>
            </a:endParaRPr>
          </a:p>
        </p:txBody>
      </p:sp>
      <p:sp>
        <p:nvSpPr>
          <p:cNvPr id="5" name="Rectangle 4">
            <a:extLst>
              <a:ext uri="{FF2B5EF4-FFF2-40B4-BE49-F238E27FC236}">
                <a16:creationId xmlns:a16="http://schemas.microsoft.com/office/drawing/2014/main" id="{721F4CB6-5861-D328-00A8-C4EAD8FCCACD}"/>
              </a:ext>
            </a:extLst>
          </p:cNvPr>
          <p:cNvSpPr/>
          <p:nvPr/>
        </p:nvSpPr>
        <p:spPr>
          <a:xfrm>
            <a:off x="6853389" y="2513443"/>
            <a:ext cx="4054761" cy="782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087F17F3-C782-DB4B-6003-8007CBC1D2F2}"/>
              </a:ext>
            </a:extLst>
          </p:cNvPr>
          <p:cNvSpPr/>
          <p:nvPr/>
        </p:nvSpPr>
        <p:spPr>
          <a:xfrm>
            <a:off x="6853389" y="2863881"/>
            <a:ext cx="4054761" cy="13485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שאלונים (</a:t>
            </a:r>
            <a:r>
              <a:rPr lang="he-IL" dirty="0" err="1"/>
              <a:t>קוויזים</a:t>
            </a:r>
            <a:r>
              <a:rPr lang="he-IL" dirty="0"/>
              <a:t>) בסיכון נמוך בשיעור: נקודות מעטות או ציון עבור השתתפות באחוז מסוים</a:t>
            </a:r>
            <a:endParaRPr lang="en-US" dirty="0"/>
          </a:p>
        </p:txBody>
      </p:sp>
      <p:sp>
        <p:nvSpPr>
          <p:cNvPr id="7" name="Rectangle: Rounded Corners 6">
            <a:extLst>
              <a:ext uri="{FF2B5EF4-FFF2-40B4-BE49-F238E27FC236}">
                <a16:creationId xmlns:a16="http://schemas.microsoft.com/office/drawing/2014/main" id="{E1A17555-F235-C8BA-3CAF-4938DC84128C}"/>
              </a:ext>
            </a:extLst>
          </p:cNvPr>
          <p:cNvSpPr/>
          <p:nvPr/>
        </p:nvSpPr>
        <p:spPr>
          <a:xfrm>
            <a:off x="6853388" y="4149868"/>
            <a:ext cx="4054761" cy="13485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הגשת דפי רפלקציה או עיבוד ושליפת מידע (סיכום רעיונות מרכזיים, תיאור נקודות עמומות)</a:t>
            </a:r>
            <a:endParaRPr lang="en-US" dirty="0"/>
          </a:p>
        </p:txBody>
      </p:sp>
      <p:sp>
        <p:nvSpPr>
          <p:cNvPr id="8" name="Rectangle 7">
            <a:extLst>
              <a:ext uri="{FF2B5EF4-FFF2-40B4-BE49-F238E27FC236}">
                <a16:creationId xmlns:a16="http://schemas.microsoft.com/office/drawing/2014/main" id="{C626B52C-257A-1EEA-B78D-3D20483F695A}"/>
              </a:ext>
            </a:extLst>
          </p:cNvPr>
          <p:cNvSpPr/>
          <p:nvPr/>
        </p:nvSpPr>
        <p:spPr>
          <a:xfrm>
            <a:off x="1209964" y="1738166"/>
            <a:ext cx="4886036" cy="7524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C00000"/>
                </a:solidFill>
              </a:rPr>
              <a:t>התאמת תכני השיעור למטלות הקורס</a:t>
            </a:r>
            <a:endParaRPr lang="en-US" b="1" dirty="0">
              <a:solidFill>
                <a:srgbClr val="C00000"/>
              </a:solidFill>
            </a:endParaRPr>
          </a:p>
        </p:txBody>
      </p:sp>
      <p:sp>
        <p:nvSpPr>
          <p:cNvPr id="9" name="Rectangle 8">
            <a:extLst>
              <a:ext uri="{FF2B5EF4-FFF2-40B4-BE49-F238E27FC236}">
                <a16:creationId xmlns:a16="http://schemas.microsoft.com/office/drawing/2014/main" id="{6EAA29B8-34BC-B49C-F949-D2E2CDFB4205}"/>
              </a:ext>
            </a:extLst>
          </p:cNvPr>
          <p:cNvSpPr/>
          <p:nvPr/>
        </p:nvSpPr>
        <p:spPr>
          <a:xfrm>
            <a:off x="1662545" y="2513443"/>
            <a:ext cx="4054761" cy="7821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00B8B826-20B7-C17A-5C3F-C89F3803D9EF}"/>
              </a:ext>
            </a:extLst>
          </p:cNvPr>
          <p:cNvSpPr/>
          <p:nvPr/>
        </p:nvSpPr>
        <p:spPr>
          <a:xfrm>
            <a:off x="1662544" y="2796741"/>
            <a:ext cx="4054761" cy="13485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פעילויות שמבהירות כיצד השיעור מקדם הכנה למבחן/מטלות הקורס</a:t>
            </a:r>
            <a:endParaRPr lang="en-US" dirty="0"/>
          </a:p>
        </p:txBody>
      </p:sp>
      <p:sp>
        <p:nvSpPr>
          <p:cNvPr id="11" name="Rectangle: Rounded Corners 10">
            <a:extLst>
              <a:ext uri="{FF2B5EF4-FFF2-40B4-BE49-F238E27FC236}">
                <a16:creationId xmlns:a16="http://schemas.microsoft.com/office/drawing/2014/main" id="{5EBA8CC9-F40C-72CD-AE2D-1347FBFD6C84}"/>
              </a:ext>
            </a:extLst>
          </p:cNvPr>
          <p:cNvSpPr/>
          <p:nvPr/>
        </p:nvSpPr>
        <p:spPr>
          <a:xfrm>
            <a:off x="1662544" y="4034340"/>
            <a:ext cx="4054761" cy="13485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הדגמות שאלות ממבחנים, סימולציות למשימות הקורס (בקטן)</a:t>
            </a:r>
            <a:endParaRPr lang="en-US" dirty="0"/>
          </a:p>
        </p:txBody>
      </p:sp>
      <p:sp>
        <p:nvSpPr>
          <p:cNvPr id="12" name="Rectangle: Rounded Corners 11">
            <a:extLst>
              <a:ext uri="{FF2B5EF4-FFF2-40B4-BE49-F238E27FC236}">
                <a16:creationId xmlns:a16="http://schemas.microsoft.com/office/drawing/2014/main" id="{518C4F1B-FF1B-F9B4-B870-7DD84975DC86}"/>
              </a:ext>
            </a:extLst>
          </p:cNvPr>
          <p:cNvSpPr/>
          <p:nvPr/>
        </p:nvSpPr>
        <p:spPr>
          <a:xfrm>
            <a:off x="1662544" y="5294132"/>
            <a:ext cx="4054760" cy="13485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תכנון שיעורים מבוססי תוצרים: תכנון פעילויות לעבודה עצמית או קבוצתית </a:t>
            </a:r>
            <a:endParaRPr lang="en-US" dirty="0"/>
          </a:p>
        </p:txBody>
      </p:sp>
      <p:sp>
        <p:nvSpPr>
          <p:cNvPr id="13" name="Rectangle: Rounded Corners 12">
            <a:extLst>
              <a:ext uri="{FF2B5EF4-FFF2-40B4-BE49-F238E27FC236}">
                <a16:creationId xmlns:a16="http://schemas.microsoft.com/office/drawing/2014/main" id="{6C55EF06-58EF-29E0-105B-06A54601C578}"/>
              </a:ext>
            </a:extLst>
          </p:cNvPr>
          <p:cNvSpPr/>
          <p:nvPr/>
        </p:nvSpPr>
        <p:spPr>
          <a:xfrm>
            <a:off x="6853388" y="5387467"/>
            <a:ext cx="4054761" cy="13485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אקט סימלי של רישום נוכחות או מנגנון של הורדת נקודות על אחוז היעדרות (</a:t>
            </a:r>
            <a:r>
              <a:rPr lang="en-US" dirty="0"/>
              <a:t>Self, 2012</a:t>
            </a:r>
            <a:r>
              <a:rPr lang="he-IL" dirty="0"/>
              <a:t>)</a:t>
            </a:r>
            <a:endParaRPr lang="en-US" dirty="0"/>
          </a:p>
        </p:txBody>
      </p:sp>
    </p:spTree>
    <p:extLst>
      <p:ext uri="{BB962C8B-B14F-4D97-AF65-F5344CB8AC3E}">
        <p14:creationId xmlns:p14="http://schemas.microsoft.com/office/powerpoint/2010/main" val="26560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barn(inVertical)">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p:bldP spid="9" grpId="0" animBg="1"/>
      <p:bldP spid="10" grpId="0"/>
      <p:bldP spid="11" grpId="0"/>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8861-EA36-913F-DB5A-495F0BC0DBE4}"/>
              </a:ext>
            </a:extLst>
          </p:cNvPr>
          <p:cNvSpPr>
            <a:spLocks noGrp="1"/>
          </p:cNvSpPr>
          <p:nvPr>
            <p:ph type="title"/>
          </p:nvPr>
        </p:nvSpPr>
        <p:spPr/>
        <p:txBody>
          <a:bodyPr/>
          <a:lstStyle/>
          <a:p>
            <a:pPr algn="ctr"/>
            <a:r>
              <a:rPr lang="he-IL" dirty="0"/>
              <a:t>תודה רבה</a:t>
            </a:r>
            <a:endParaRPr lang="en-US" dirty="0"/>
          </a:p>
        </p:txBody>
      </p:sp>
      <p:sp>
        <p:nvSpPr>
          <p:cNvPr id="3" name="Content Placeholder 2">
            <a:extLst>
              <a:ext uri="{FF2B5EF4-FFF2-40B4-BE49-F238E27FC236}">
                <a16:creationId xmlns:a16="http://schemas.microsoft.com/office/drawing/2014/main" id="{A49FE315-A29B-AEBF-3447-5B81ED6C4AC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4948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F40D5-E65E-91B2-F4DF-665321F056C9}"/>
              </a:ext>
            </a:extLst>
          </p:cNvPr>
          <p:cNvSpPr>
            <a:spLocks noGrp="1"/>
          </p:cNvSpPr>
          <p:nvPr>
            <p:ph type="title"/>
          </p:nvPr>
        </p:nvSpPr>
        <p:spPr>
          <a:xfrm>
            <a:off x="0" y="133950"/>
            <a:ext cx="12192000" cy="622296"/>
          </a:xfrm>
          <a:solidFill>
            <a:schemeClr val="accent2">
              <a:lumMod val="20000"/>
              <a:lumOff val="80000"/>
            </a:schemeClr>
          </a:solidFill>
          <a:effectLst>
            <a:softEdge rad="63500"/>
          </a:effectLst>
        </p:spPr>
        <p:txBody>
          <a:bodyPr>
            <a:normAutofit fontScale="90000"/>
          </a:bodyPr>
          <a:lstStyle/>
          <a:p>
            <a:pPr algn="ctr"/>
            <a:r>
              <a:rPr lang="he-IL" dirty="0">
                <a:solidFill>
                  <a:schemeClr val="accent2">
                    <a:lumMod val="50000"/>
                  </a:schemeClr>
                </a:solidFill>
              </a:rPr>
              <a:t>תחילת השנה מתקרבת...</a:t>
            </a:r>
            <a:endParaRPr lang="en-US" dirty="0">
              <a:solidFill>
                <a:schemeClr val="accent2">
                  <a:lumMod val="50000"/>
                </a:schemeClr>
              </a:solidFill>
            </a:endParaRPr>
          </a:p>
        </p:txBody>
      </p:sp>
      <p:sp>
        <p:nvSpPr>
          <p:cNvPr id="5" name="Rectangle: Rounded Corners 4">
            <a:extLst>
              <a:ext uri="{FF2B5EF4-FFF2-40B4-BE49-F238E27FC236}">
                <a16:creationId xmlns:a16="http://schemas.microsoft.com/office/drawing/2014/main" id="{1F7812FC-05E3-FF7D-CF77-BF3D0431F0E9}"/>
              </a:ext>
            </a:extLst>
          </p:cNvPr>
          <p:cNvSpPr/>
          <p:nvPr/>
        </p:nvSpPr>
        <p:spPr>
          <a:xfrm>
            <a:off x="1574800" y="1143001"/>
            <a:ext cx="9042400" cy="311496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lnSpc>
                <a:spcPct val="150000"/>
              </a:lnSpc>
            </a:pPr>
            <a:r>
              <a:rPr lang="he-IL" sz="2000" dirty="0">
                <a:solidFill>
                  <a:srgbClr val="C00000"/>
                </a:solidFill>
              </a:rPr>
              <a:t>"אני יודע שלכל אחד יש העדפות קצת שונות. זו שעה קשה ללמוד, והכיתה הזאת צפופה ולא נוחה, למרות שאני כל שנה מבקש לשבץ אותי בכיתה אחרת. אז מבחינתי מי שמעדיף ללמוד בשקט לבד, אני ממש בסדר עם זה. החומר של הקורס זמין באתר, יש הקלטות משנים קודמות, ויש קבוצות מקבילות שאתם יכולים ללכת אליהן. כל עוד אתם עושים את העבודה כמו שצריך, גם אני העדפתי ללמוד לבד בהרבה קורסים. אז אני לא אכעס אם לא מגיעים, הנוכחות לא חובה. אבל מי שכאן שיהיה מרוכז וילמד."  </a:t>
            </a:r>
            <a:endParaRPr lang="en-US" sz="2000" dirty="0">
              <a:solidFill>
                <a:srgbClr val="C00000"/>
              </a:solidFill>
            </a:endParaRPr>
          </a:p>
        </p:txBody>
      </p:sp>
      <p:sp>
        <p:nvSpPr>
          <p:cNvPr id="7" name="Rectangle: Rounded Corners 6">
            <a:extLst>
              <a:ext uri="{FF2B5EF4-FFF2-40B4-BE49-F238E27FC236}">
                <a16:creationId xmlns:a16="http://schemas.microsoft.com/office/drawing/2014/main" id="{0006BAAC-AA0E-9057-7E74-88F5637B7010}"/>
              </a:ext>
            </a:extLst>
          </p:cNvPr>
          <p:cNvSpPr/>
          <p:nvPr/>
        </p:nvSpPr>
        <p:spPr>
          <a:xfrm>
            <a:off x="1574799" y="5114639"/>
            <a:ext cx="9042399" cy="1163782"/>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lnSpc>
                <a:spcPct val="150000"/>
              </a:lnSpc>
            </a:pPr>
            <a:r>
              <a:rPr lang="he-IL" dirty="0">
                <a:solidFill>
                  <a:srgbClr val="C00000"/>
                </a:solidFill>
              </a:rPr>
              <a:t>"מה קרה היום? למה הכיתה ככה ריקה? תגידו לחברים שלכם שמי שלא יגיע, יתקשה לעבור את המבחן. מניסיון העבר מי שמגיע מצליח הרבה יותר. תגידו להם שאני לא רוצה להתחיל לבדוק נוכחות אבל אם אנשים לא מגיעים אז זה מה שאני אעשה" </a:t>
            </a:r>
            <a:endParaRPr lang="en-US" dirty="0">
              <a:solidFill>
                <a:srgbClr val="C00000"/>
              </a:solidFill>
            </a:endParaRPr>
          </a:p>
        </p:txBody>
      </p:sp>
    </p:spTree>
    <p:extLst>
      <p:ext uri="{BB962C8B-B14F-4D97-AF65-F5344CB8AC3E}">
        <p14:creationId xmlns:p14="http://schemas.microsoft.com/office/powerpoint/2010/main" val="255144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3589D-A13D-0A77-5D43-79881FF72C73}"/>
              </a:ext>
            </a:extLst>
          </p:cNvPr>
          <p:cNvSpPr>
            <a:spLocks noGrp="1"/>
          </p:cNvSpPr>
          <p:nvPr>
            <p:ph type="title"/>
          </p:nvPr>
        </p:nvSpPr>
        <p:spPr>
          <a:xfrm>
            <a:off x="0" y="153508"/>
            <a:ext cx="12192000" cy="724766"/>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אבל קודם אתם... למה הסטודנטים לא באים?</a:t>
            </a:r>
            <a:endParaRPr lang="en-US" dirty="0">
              <a:solidFill>
                <a:schemeClr val="accent2">
                  <a:lumMod val="50000"/>
                </a:schemeClr>
              </a:solidFill>
            </a:endParaRPr>
          </a:p>
        </p:txBody>
      </p:sp>
      <p:sp>
        <p:nvSpPr>
          <p:cNvPr id="3" name="Rectangle: Rounded Corners 2">
            <a:extLst>
              <a:ext uri="{FF2B5EF4-FFF2-40B4-BE49-F238E27FC236}">
                <a16:creationId xmlns:a16="http://schemas.microsoft.com/office/drawing/2014/main" id="{9B44487C-B621-B03C-D3AD-A8888FE61DB8}"/>
              </a:ext>
            </a:extLst>
          </p:cNvPr>
          <p:cNvSpPr/>
          <p:nvPr/>
        </p:nvSpPr>
        <p:spPr>
          <a:xfrm>
            <a:off x="4882718" y="2201662"/>
            <a:ext cx="6276513" cy="11097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2000" b="1" dirty="0"/>
              <a:t>היכנסו לשאלון באמצעות הברקוד וענו על השאלות</a:t>
            </a:r>
            <a:endParaRPr lang="en-US" sz="2000" b="1" dirty="0"/>
          </a:p>
        </p:txBody>
      </p:sp>
      <p:pic>
        <p:nvPicPr>
          <p:cNvPr id="5" name="Picture 4">
            <a:extLst>
              <a:ext uri="{FF2B5EF4-FFF2-40B4-BE49-F238E27FC236}">
                <a16:creationId xmlns:a16="http://schemas.microsoft.com/office/drawing/2014/main" id="{F11330F1-A700-8167-3209-214CFF21FE52}"/>
              </a:ext>
            </a:extLst>
          </p:cNvPr>
          <p:cNvPicPr>
            <a:picLocks noChangeAspect="1"/>
          </p:cNvPicPr>
          <p:nvPr/>
        </p:nvPicPr>
        <p:blipFill>
          <a:blip r:embed="rId2"/>
          <a:stretch>
            <a:fillRect/>
          </a:stretch>
        </p:blipFill>
        <p:spPr>
          <a:xfrm>
            <a:off x="838200" y="1690688"/>
            <a:ext cx="3009747" cy="3059701"/>
          </a:xfrm>
          <a:prstGeom prst="rect">
            <a:avLst/>
          </a:prstGeom>
        </p:spPr>
      </p:pic>
      <p:sp>
        <p:nvSpPr>
          <p:cNvPr id="6" name="Rectangle: Rounded Corners 5">
            <a:extLst>
              <a:ext uri="{FF2B5EF4-FFF2-40B4-BE49-F238E27FC236}">
                <a16:creationId xmlns:a16="http://schemas.microsoft.com/office/drawing/2014/main" id="{FB2CC0A3-B346-D030-79B5-0AA96E8C7B85}"/>
              </a:ext>
            </a:extLst>
          </p:cNvPr>
          <p:cNvSpPr/>
          <p:nvPr/>
        </p:nvSpPr>
        <p:spPr>
          <a:xfrm>
            <a:off x="-195941" y="4848551"/>
            <a:ext cx="5078027" cy="82562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2400" dirty="0"/>
              <a:t>app.wooclap.com/BGUVOD</a:t>
            </a:r>
          </a:p>
          <a:p>
            <a:pPr algn="ctr"/>
            <a:endParaRPr lang="en-US" dirty="0"/>
          </a:p>
        </p:txBody>
      </p:sp>
    </p:spTree>
    <p:extLst>
      <p:ext uri="{BB962C8B-B14F-4D97-AF65-F5344CB8AC3E}">
        <p14:creationId xmlns:p14="http://schemas.microsoft.com/office/powerpoint/2010/main" val="202486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A9005E44-BE07-3536-C37F-CF96893A66AE}"/>
              </a:ext>
            </a:extLst>
          </p:cNvPr>
          <p:cNvSpPr/>
          <p:nvPr/>
        </p:nvSpPr>
        <p:spPr>
          <a:xfrm>
            <a:off x="4236753" y="281790"/>
            <a:ext cx="3417903" cy="32847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87370F"/>
                </a:solidFill>
              </a:rPr>
              <a:t>סיבות אישיות</a:t>
            </a:r>
            <a:endParaRPr lang="en-US" b="1" dirty="0">
              <a:solidFill>
                <a:srgbClr val="87370F"/>
              </a:solidFill>
            </a:endParaRPr>
          </a:p>
        </p:txBody>
      </p:sp>
      <p:sp>
        <p:nvSpPr>
          <p:cNvPr id="4" name="Rectangle: Rounded Corners 3">
            <a:extLst>
              <a:ext uri="{FF2B5EF4-FFF2-40B4-BE49-F238E27FC236}">
                <a16:creationId xmlns:a16="http://schemas.microsoft.com/office/drawing/2014/main" id="{BDE29A14-244F-B2D4-76F0-4B64FBAB0EEC}"/>
              </a:ext>
            </a:extLst>
          </p:cNvPr>
          <p:cNvSpPr/>
          <p:nvPr/>
        </p:nvSpPr>
        <p:spPr>
          <a:xfrm rot="16200000">
            <a:off x="-849169" y="3196826"/>
            <a:ext cx="3509384" cy="37286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vert="vert" rtlCol="0" anchor="t" anchorCtr="0"/>
          <a:lstStyle/>
          <a:p>
            <a:pPr algn="ctr" rtl="1"/>
            <a:r>
              <a:rPr lang="he-IL" sz="1600" b="1" dirty="0">
                <a:solidFill>
                  <a:srgbClr val="87370F"/>
                </a:solidFill>
              </a:rPr>
              <a:t>ס</a:t>
            </a:r>
            <a:br>
              <a:rPr lang="en-US" sz="1600" b="1" dirty="0">
                <a:solidFill>
                  <a:srgbClr val="87370F"/>
                </a:solidFill>
              </a:rPr>
            </a:br>
            <a:r>
              <a:rPr lang="he-IL" sz="1600" b="1" dirty="0">
                <a:solidFill>
                  <a:srgbClr val="87370F"/>
                </a:solidFill>
              </a:rPr>
              <a:t>י</a:t>
            </a:r>
            <a:br>
              <a:rPr lang="en-US" sz="1600" b="1" dirty="0">
                <a:solidFill>
                  <a:srgbClr val="87370F"/>
                </a:solidFill>
              </a:rPr>
            </a:br>
            <a:r>
              <a:rPr lang="he-IL" sz="1600" b="1" dirty="0">
                <a:solidFill>
                  <a:srgbClr val="87370F"/>
                </a:solidFill>
              </a:rPr>
              <a:t>ב</a:t>
            </a:r>
            <a:br>
              <a:rPr lang="en-US" sz="1600" b="1" dirty="0">
                <a:solidFill>
                  <a:srgbClr val="87370F"/>
                </a:solidFill>
              </a:rPr>
            </a:br>
            <a:r>
              <a:rPr lang="he-IL" sz="1600" b="1" dirty="0">
                <a:solidFill>
                  <a:srgbClr val="87370F"/>
                </a:solidFill>
              </a:rPr>
              <a:t>ו</a:t>
            </a:r>
            <a:br>
              <a:rPr lang="en-US" sz="1600" b="1" dirty="0">
                <a:solidFill>
                  <a:srgbClr val="87370F"/>
                </a:solidFill>
              </a:rPr>
            </a:br>
            <a:r>
              <a:rPr lang="he-IL" sz="1600" b="1" dirty="0">
                <a:solidFill>
                  <a:srgbClr val="87370F"/>
                </a:solidFill>
              </a:rPr>
              <a:t>ת</a:t>
            </a:r>
          </a:p>
          <a:p>
            <a:pPr algn="ctr" rtl="1"/>
            <a:r>
              <a:rPr lang="he-IL" sz="1600" b="1" dirty="0">
                <a:solidFill>
                  <a:srgbClr val="87370F"/>
                </a:solidFill>
              </a:rPr>
              <a:t> </a:t>
            </a:r>
          </a:p>
          <a:p>
            <a:pPr algn="ctr" rtl="1"/>
            <a:r>
              <a:rPr lang="he-IL" sz="1600" b="1" dirty="0">
                <a:solidFill>
                  <a:srgbClr val="87370F"/>
                </a:solidFill>
              </a:rPr>
              <a:t>פ</a:t>
            </a:r>
            <a:br>
              <a:rPr lang="en-US" sz="1600" b="1" dirty="0">
                <a:solidFill>
                  <a:srgbClr val="87370F"/>
                </a:solidFill>
              </a:rPr>
            </a:br>
            <a:r>
              <a:rPr lang="he-IL" sz="1600" b="1" dirty="0">
                <a:solidFill>
                  <a:srgbClr val="87370F"/>
                </a:solidFill>
              </a:rPr>
              <a:t>ד</a:t>
            </a:r>
            <a:br>
              <a:rPr lang="en-US" sz="1600" b="1" dirty="0">
                <a:solidFill>
                  <a:srgbClr val="87370F"/>
                </a:solidFill>
              </a:rPr>
            </a:br>
            <a:r>
              <a:rPr lang="he-IL" sz="1600" b="1" dirty="0">
                <a:solidFill>
                  <a:srgbClr val="87370F"/>
                </a:solidFill>
              </a:rPr>
              <a:t>ג</a:t>
            </a:r>
            <a:br>
              <a:rPr lang="en-US" sz="1600" b="1" dirty="0">
                <a:solidFill>
                  <a:srgbClr val="87370F"/>
                </a:solidFill>
              </a:rPr>
            </a:br>
            <a:r>
              <a:rPr lang="he-IL" sz="1600" b="1" dirty="0">
                <a:solidFill>
                  <a:srgbClr val="87370F"/>
                </a:solidFill>
              </a:rPr>
              <a:t>ו</a:t>
            </a:r>
            <a:br>
              <a:rPr lang="en-US" sz="1600" b="1" dirty="0">
                <a:solidFill>
                  <a:srgbClr val="87370F"/>
                </a:solidFill>
              </a:rPr>
            </a:br>
            <a:r>
              <a:rPr lang="he-IL" sz="1600" b="1" dirty="0">
                <a:solidFill>
                  <a:srgbClr val="87370F"/>
                </a:solidFill>
              </a:rPr>
              <a:t>ג</a:t>
            </a:r>
            <a:br>
              <a:rPr lang="en-US" sz="1600" b="1" dirty="0">
                <a:solidFill>
                  <a:srgbClr val="87370F"/>
                </a:solidFill>
              </a:rPr>
            </a:br>
            <a:r>
              <a:rPr lang="he-IL" sz="1600" b="1" dirty="0">
                <a:solidFill>
                  <a:srgbClr val="87370F"/>
                </a:solidFill>
              </a:rPr>
              <a:t>י</a:t>
            </a:r>
            <a:br>
              <a:rPr lang="en-US" sz="1600" b="1" dirty="0">
                <a:solidFill>
                  <a:srgbClr val="87370F"/>
                </a:solidFill>
              </a:rPr>
            </a:br>
            <a:r>
              <a:rPr lang="he-IL" sz="1600" b="1" dirty="0">
                <a:solidFill>
                  <a:srgbClr val="87370F"/>
                </a:solidFill>
              </a:rPr>
              <a:t>ו</a:t>
            </a:r>
            <a:br>
              <a:rPr lang="en-US" sz="1600" b="1" dirty="0">
                <a:solidFill>
                  <a:srgbClr val="87370F"/>
                </a:solidFill>
              </a:rPr>
            </a:br>
            <a:r>
              <a:rPr lang="he-IL" sz="1600" b="1" dirty="0">
                <a:solidFill>
                  <a:srgbClr val="87370F"/>
                </a:solidFill>
              </a:rPr>
              <a:t>ת</a:t>
            </a:r>
            <a:endParaRPr lang="en-US" sz="1600" b="1" dirty="0">
              <a:solidFill>
                <a:srgbClr val="87370F"/>
              </a:solidFill>
            </a:endParaRPr>
          </a:p>
        </p:txBody>
      </p:sp>
      <p:cxnSp>
        <p:nvCxnSpPr>
          <p:cNvPr id="6" name="Straight Connector 5">
            <a:extLst>
              <a:ext uri="{FF2B5EF4-FFF2-40B4-BE49-F238E27FC236}">
                <a16:creationId xmlns:a16="http://schemas.microsoft.com/office/drawing/2014/main" id="{F986E354-53FD-1DF2-B6E5-E58D19F1927F}"/>
              </a:ext>
            </a:extLst>
          </p:cNvPr>
          <p:cNvCxnSpPr/>
          <p:nvPr/>
        </p:nvCxnSpPr>
        <p:spPr>
          <a:xfrm>
            <a:off x="5979110" y="1278384"/>
            <a:ext cx="0" cy="4270160"/>
          </a:xfrm>
          <a:prstGeom prst="line">
            <a:avLst/>
          </a:prstGeom>
          <a:ln>
            <a:solidFill>
              <a:schemeClr val="accent2">
                <a:lumMod val="60000"/>
                <a:lumOff val="40000"/>
              </a:schemeClr>
            </a:solidFill>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1F9E0283-DE06-45D3-37A7-2821FC5497B9}"/>
              </a:ext>
            </a:extLst>
          </p:cNvPr>
          <p:cNvCxnSpPr>
            <a:cxnSpLocks/>
          </p:cNvCxnSpPr>
          <p:nvPr/>
        </p:nvCxnSpPr>
        <p:spPr>
          <a:xfrm flipH="1" flipV="1">
            <a:off x="2612995" y="3463399"/>
            <a:ext cx="6708558" cy="34403"/>
          </a:xfrm>
          <a:prstGeom prst="line">
            <a:avLst/>
          </a:prstGeom>
          <a:ln>
            <a:solidFill>
              <a:schemeClr val="accent2">
                <a:lumMod val="60000"/>
                <a:lumOff val="40000"/>
              </a:schemeClr>
            </a:solidFill>
            <a:prstDash val="sysDot"/>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 name="Rectangle: Rounded Corners 8">
            <a:extLst>
              <a:ext uri="{FF2B5EF4-FFF2-40B4-BE49-F238E27FC236}">
                <a16:creationId xmlns:a16="http://schemas.microsoft.com/office/drawing/2014/main" id="{9F2B7A83-BF91-55DB-A72E-AFE909B82601}"/>
              </a:ext>
            </a:extLst>
          </p:cNvPr>
          <p:cNvSpPr/>
          <p:nvPr/>
        </p:nvSpPr>
        <p:spPr>
          <a:xfrm>
            <a:off x="4216154" y="6278509"/>
            <a:ext cx="3417903" cy="32847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solidFill>
                  <a:srgbClr val="87370F"/>
                </a:solidFill>
              </a:rPr>
              <a:t>סיבות מערכתיות</a:t>
            </a:r>
            <a:endParaRPr lang="en-US" b="1" dirty="0">
              <a:solidFill>
                <a:srgbClr val="87370F"/>
              </a:solidFill>
            </a:endParaRPr>
          </a:p>
        </p:txBody>
      </p:sp>
      <p:sp>
        <p:nvSpPr>
          <p:cNvPr id="11" name="Rectangle: Rounded Corners 10">
            <a:extLst>
              <a:ext uri="{FF2B5EF4-FFF2-40B4-BE49-F238E27FC236}">
                <a16:creationId xmlns:a16="http://schemas.microsoft.com/office/drawing/2014/main" id="{7067A57B-5A73-F895-6AE6-7ED543546A8C}"/>
              </a:ext>
            </a:extLst>
          </p:cNvPr>
          <p:cNvSpPr/>
          <p:nvPr/>
        </p:nvSpPr>
        <p:spPr>
          <a:xfrm rot="16200000">
            <a:off x="8950951" y="3267576"/>
            <a:ext cx="3497339" cy="346609"/>
          </a:xfrm>
          <a:prstGeom prst="roundRect">
            <a:avLst/>
          </a:prstGeom>
          <a:noFill/>
          <a:ln>
            <a:noFill/>
          </a:ln>
        </p:spPr>
        <p:style>
          <a:lnRef idx="0">
            <a:scrgbClr r="0" g="0" b="0"/>
          </a:lnRef>
          <a:fillRef idx="0">
            <a:scrgbClr r="0" g="0" b="0"/>
          </a:fillRef>
          <a:effectRef idx="0">
            <a:scrgbClr r="0" g="0" b="0"/>
          </a:effectRef>
          <a:fontRef idx="minor">
            <a:schemeClr val="dk1"/>
          </a:fontRef>
        </p:style>
        <p:txBody>
          <a:bodyPr vert="vert" rtlCol="0" anchor="t" anchorCtr="0"/>
          <a:lstStyle/>
          <a:p>
            <a:pPr algn="ctr" rtl="1"/>
            <a:r>
              <a:rPr lang="he-IL" sz="1600" b="1" dirty="0">
                <a:solidFill>
                  <a:srgbClr val="87370F"/>
                </a:solidFill>
              </a:rPr>
              <a:t>ס</a:t>
            </a:r>
            <a:br>
              <a:rPr lang="en-US" sz="1600" b="1" dirty="0">
                <a:solidFill>
                  <a:srgbClr val="87370F"/>
                </a:solidFill>
              </a:rPr>
            </a:br>
            <a:r>
              <a:rPr lang="he-IL" sz="1600" b="1" dirty="0">
                <a:solidFill>
                  <a:srgbClr val="87370F"/>
                </a:solidFill>
              </a:rPr>
              <a:t>י</a:t>
            </a:r>
            <a:br>
              <a:rPr lang="en-US" sz="1600" b="1" dirty="0">
                <a:solidFill>
                  <a:srgbClr val="87370F"/>
                </a:solidFill>
              </a:rPr>
            </a:br>
            <a:r>
              <a:rPr lang="he-IL" sz="1600" b="1" dirty="0">
                <a:solidFill>
                  <a:srgbClr val="87370F"/>
                </a:solidFill>
              </a:rPr>
              <a:t>ב</a:t>
            </a:r>
            <a:br>
              <a:rPr lang="en-US" sz="1600" b="1" dirty="0">
                <a:solidFill>
                  <a:srgbClr val="87370F"/>
                </a:solidFill>
              </a:rPr>
            </a:br>
            <a:r>
              <a:rPr lang="he-IL" sz="1600" b="1" dirty="0">
                <a:solidFill>
                  <a:srgbClr val="87370F"/>
                </a:solidFill>
              </a:rPr>
              <a:t>ו</a:t>
            </a:r>
            <a:br>
              <a:rPr lang="en-US" sz="1600" b="1" dirty="0">
                <a:solidFill>
                  <a:srgbClr val="87370F"/>
                </a:solidFill>
              </a:rPr>
            </a:br>
            <a:r>
              <a:rPr lang="he-IL" sz="1600" b="1" dirty="0">
                <a:solidFill>
                  <a:srgbClr val="87370F"/>
                </a:solidFill>
              </a:rPr>
              <a:t>ת</a:t>
            </a:r>
          </a:p>
          <a:p>
            <a:pPr algn="ctr" rtl="1"/>
            <a:r>
              <a:rPr lang="he-IL" sz="1600" b="1" dirty="0">
                <a:solidFill>
                  <a:srgbClr val="87370F"/>
                </a:solidFill>
              </a:rPr>
              <a:t> </a:t>
            </a:r>
          </a:p>
          <a:p>
            <a:pPr algn="ctr" rtl="1"/>
            <a:r>
              <a:rPr lang="he-IL" sz="1600" b="1" dirty="0">
                <a:solidFill>
                  <a:srgbClr val="87370F"/>
                </a:solidFill>
              </a:rPr>
              <a:t>ח</a:t>
            </a:r>
            <a:br>
              <a:rPr lang="en-US" sz="1600" b="1" dirty="0">
                <a:solidFill>
                  <a:srgbClr val="87370F"/>
                </a:solidFill>
              </a:rPr>
            </a:br>
            <a:r>
              <a:rPr lang="he-IL" sz="1600" b="1" dirty="0">
                <a:solidFill>
                  <a:srgbClr val="87370F"/>
                </a:solidFill>
              </a:rPr>
              <a:t>ב</a:t>
            </a:r>
            <a:br>
              <a:rPr lang="en-US" sz="1600" b="1" dirty="0">
                <a:solidFill>
                  <a:srgbClr val="87370F"/>
                </a:solidFill>
              </a:rPr>
            </a:br>
            <a:r>
              <a:rPr lang="he-IL" sz="1600" b="1" dirty="0">
                <a:solidFill>
                  <a:srgbClr val="87370F"/>
                </a:solidFill>
              </a:rPr>
              <a:t>ר</a:t>
            </a:r>
            <a:br>
              <a:rPr lang="en-US" sz="1600" b="1" dirty="0">
                <a:solidFill>
                  <a:srgbClr val="87370F"/>
                </a:solidFill>
              </a:rPr>
            </a:br>
            <a:r>
              <a:rPr lang="he-IL" sz="1600" b="1" dirty="0">
                <a:solidFill>
                  <a:srgbClr val="87370F"/>
                </a:solidFill>
              </a:rPr>
              <a:t>ת</a:t>
            </a:r>
            <a:br>
              <a:rPr lang="en-US" sz="1600" b="1" dirty="0">
                <a:solidFill>
                  <a:srgbClr val="87370F"/>
                </a:solidFill>
              </a:rPr>
            </a:br>
            <a:r>
              <a:rPr lang="he-IL" sz="1600" b="1" dirty="0">
                <a:solidFill>
                  <a:srgbClr val="87370F"/>
                </a:solidFill>
              </a:rPr>
              <a:t>י</a:t>
            </a:r>
            <a:br>
              <a:rPr lang="en-US" sz="1600" b="1" dirty="0">
                <a:solidFill>
                  <a:srgbClr val="87370F"/>
                </a:solidFill>
              </a:rPr>
            </a:br>
            <a:r>
              <a:rPr lang="he-IL" sz="1600" b="1" dirty="0">
                <a:solidFill>
                  <a:srgbClr val="87370F"/>
                </a:solidFill>
              </a:rPr>
              <a:t>ו</a:t>
            </a:r>
            <a:br>
              <a:rPr lang="en-US" sz="1600" b="1" dirty="0">
                <a:solidFill>
                  <a:srgbClr val="87370F"/>
                </a:solidFill>
              </a:rPr>
            </a:br>
            <a:r>
              <a:rPr lang="he-IL" sz="1600" b="1" dirty="0">
                <a:solidFill>
                  <a:srgbClr val="87370F"/>
                </a:solidFill>
              </a:rPr>
              <a:t>ת</a:t>
            </a:r>
            <a:endParaRPr lang="en-US" sz="1600" b="1" dirty="0">
              <a:solidFill>
                <a:srgbClr val="87370F"/>
              </a:solidFill>
            </a:endParaRPr>
          </a:p>
        </p:txBody>
      </p:sp>
      <p:sp>
        <p:nvSpPr>
          <p:cNvPr id="15" name="Title 1">
            <a:extLst>
              <a:ext uri="{FF2B5EF4-FFF2-40B4-BE49-F238E27FC236}">
                <a16:creationId xmlns:a16="http://schemas.microsoft.com/office/drawing/2014/main" id="{5E38A779-9EA0-4D2A-7A22-A85B85FF5897}"/>
              </a:ext>
            </a:extLst>
          </p:cNvPr>
          <p:cNvSpPr txBox="1">
            <a:spLocks/>
          </p:cNvSpPr>
          <p:nvPr/>
        </p:nvSpPr>
        <p:spPr>
          <a:xfrm>
            <a:off x="1722269" y="138208"/>
            <a:ext cx="10515600" cy="52264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he-IL" sz="2800" dirty="0">
                <a:solidFill>
                  <a:schemeClr val="accent2">
                    <a:lumMod val="50000"/>
                  </a:schemeClr>
                </a:solidFill>
                <a:latin typeface="Gisha" panose="020B0502040204020203" pitchFamily="34" charset="-79"/>
                <a:cs typeface="Gisha" panose="020B0502040204020203" pitchFamily="34" charset="-79"/>
              </a:rPr>
              <a:t>למה הם לא באים? </a:t>
            </a:r>
            <a:br>
              <a:rPr lang="en-US" sz="2800" dirty="0">
                <a:solidFill>
                  <a:schemeClr val="accent2">
                    <a:lumMod val="50000"/>
                  </a:schemeClr>
                </a:solidFill>
                <a:latin typeface="Gisha" panose="020B0502040204020203" pitchFamily="34" charset="-79"/>
                <a:cs typeface="Gisha" panose="020B0502040204020203" pitchFamily="34" charset="-79"/>
              </a:rPr>
            </a:br>
            <a:r>
              <a:rPr lang="he-IL" sz="2800" dirty="0">
                <a:solidFill>
                  <a:schemeClr val="accent2">
                    <a:lumMod val="50000"/>
                  </a:schemeClr>
                </a:solidFill>
                <a:latin typeface="Gisha" panose="020B0502040204020203" pitchFamily="34" charset="-79"/>
                <a:cs typeface="Gisha" panose="020B0502040204020203" pitchFamily="34" charset="-79"/>
              </a:rPr>
              <a:t>מה אומר המחקר</a:t>
            </a:r>
            <a:r>
              <a:rPr lang="en-US" sz="2800" dirty="0">
                <a:solidFill>
                  <a:schemeClr val="accent2">
                    <a:lumMod val="50000"/>
                  </a:schemeClr>
                </a:solidFill>
                <a:latin typeface="Gisha" panose="020B0502040204020203" pitchFamily="34" charset="-79"/>
                <a:cs typeface="Gisha" panose="020B0502040204020203" pitchFamily="34" charset="-79"/>
              </a:rPr>
              <a:t>?</a:t>
            </a:r>
          </a:p>
        </p:txBody>
      </p:sp>
      <p:sp>
        <p:nvSpPr>
          <p:cNvPr id="17" name="Oval 16">
            <a:extLst>
              <a:ext uri="{FF2B5EF4-FFF2-40B4-BE49-F238E27FC236}">
                <a16:creationId xmlns:a16="http://schemas.microsoft.com/office/drawing/2014/main" id="{0160DE37-6427-8A61-75DB-3A6519708089}"/>
              </a:ext>
            </a:extLst>
          </p:cNvPr>
          <p:cNvSpPr/>
          <p:nvPr/>
        </p:nvSpPr>
        <p:spPr>
          <a:xfrm>
            <a:off x="6735324" y="671106"/>
            <a:ext cx="2125414" cy="551824"/>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400" dirty="0">
                <a:solidFill>
                  <a:srgbClr val="C00000"/>
                </a:solidFill>
              </a:rPr>
              <a:t>מחויבויות חברתיות</a:t>
            </a:r>
            <a:endParaRPr lang="en-US" sz="1400" dirty="0">
              <a:solidFill>
                <a:srgbClr val="C00000"/>
              </a:solidFill>
            </a:endParaRPr>
          </a:p>
        </p:txBody>
      </p:sp>
      <p:sp>
        <p:nvSpPr>
          <p:cNvPr id="18" name="Oval 17">
            <a:extLst>
              <a:ext uri="{FF2B5EF4-FFF2-40B4-BE49-F238E27FC236}">
                <a16:creationId xmlns:a16="http://schemas.microsoft.com/office/drawing/2014/main" id="{18268FE6-D674-E034-E1AE-594A15B4AF10}"/>
              </a:ext>
            </a:extLst>
          </p:cNvPr>
          <p:cNvSpPr/>
          <p:nvPr/>
        </p:nvSpPr>
        <p:spPr>
          <a:xfrm>
            <a:off x="5283065" y="622556"/>
            <a:ext cx="1277506" cy="551825"/>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400" dirty="0">
                <a:solidFill>
                  <a:schemeClr val="accent2">
                    <a:lumMod val="50000"/>
                  </a:schemeClr>
                </a:solidFill>
              </a:rPr>
              <a:t>עבודה</a:t>
            </a:r>
            <a:endParaRPr lang="en-US" sz="1400" dirty="0">
              <a:solidFill>
                <a:schemeClr val="accent2">
                  <a:lumMod val="50000"/>
                </a:schemeClr>
              </a:solidFill>
            </a:endParaRPr>
          </a:p>
        </p:txBody>
      </p:sp>
      <p:sp>
        <p:nvSpPr>
          <p:cNvPr id="20" name="Oval 19">
            <a:extLst>
              <a:ext uri="{FF2B5EF4-FFF2-40B4-BE49-F238E27FC236}">
                <a16:creationId xmlns:a16="http://schemas.microsoft.com/office/drawing/2014/main" id="{8F8517B3-D8D9-9DAC-59B8-8C921D050DB9}"/>
              </a:ext>
            </a:extLst>
          </p:cNvPr>
          <p:cNvSpPr/>
          <p:nvPr/>
        </p:nvSpPr>
        <p:spPr>
          <a:xfrm>
            <a:off x="4775198" y="1179547"/>
            <a:ext cx="2341011" cy="579326"/>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C00000"/>
                </a:solidFill>
              </a:rPr>
              <a:t>עייפות מתח או מחלה</a:t>
            </a:r>
            <a:endParaRPr lang="en-US" sz="1400" dirty="0">
              <a:solidFill>
                <a:srgbClr val="C00000"/>
              </a:solidFill>
            </a:endParaRPr>
          </a:p>
        </p:txBody>
      </p:sp>
      <p:sp>
        <p:nvSpPr>
          <p:cNvPr id="21" name="Oval 20">
            <a:extLst>
              <a:ext uri="{FF2B5EF4-FFF2-40B4-BE49-F238E27FC236}">
                <a16:creationId xmlns:a16="http://schemas.microsoft.com/office/drawing/2014/main" id="{0B6B9A07-9F90-2339-BDE3-C99CB742F3E5}"/>
              </a:ext>
            </a:extLst>
          </p:cNvPr>
          <p:cNvSpPr/>
          <p:nvPr/>
        </p:nvSpPr>
        <p:spPr>
          <a:xfrm>
            <a:off x="1229826" y="2644306"/>
            <a:ext cx="2581792" cy="649224"/>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t>כישורי ההוראה </a:t>
            </a:r>
            <a:br>
              <a:rPr lang="en-US" sz="1400" dirty="0"/>
            </a:br>
            <a:r>
              <a:rPr lang="he-IL" sz="1400" dirty="0"/>
              <a:t>(למשל הקראה ממצגת)</a:t>
            </a:r>
            <a:endParaRPr lang="en-US" sz="1400" dirty="0"/>
          </a:p>
        </p:txBody>
      </p:sp>
      <p:sp>
        <p:nvSpPr>
          <p:cNvPr id="22" name="Oval 21">
            <a:extLst>
              <a:ext uri="{FF2B5EF4-FFF2-40B4-BE49-F238E27FC236}">
                <a16:creationId xmlns:a16="http://schemas.microsoft.com/office/drawing/2014/main" id="{A3AA4AB7-6070-6D0B-B273-95C7F7BE4053}"/>
              </a:ext>
            </a:extLst>
          </p:cNvPr>
          <p:cNvSpPr/>
          <p:nvPr/>
        </p:nvSpPr>
        <p:spPr>
          <a:xfrm>
            <a:off x="1833615" y="4316895"/>
            <a:ext cx="2894847" cy="832035"/>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B124D2"/>
                </a:solidFill>
              </a:rPr>
              <a:t>כיתה גדולה: </a:t>
            </a:r>
            <a:br>
              <a:rPr lang="en-US" sz="1400" dirty="0">
                <a:solidFill>
                  <a:srgbClr val="B124D2"/>
                </a:solidFill>
              </a:rPr>
            </a:br>
            <a:r>
              <a:rPr lang="he-IL" sz="1400" dirty="0">
                <a:solidFill>
                  <a:srgbClr val="B124D2"/>
                </a:solidFill>
              </a:rPr>
              <a:t>קל להיעלם, קשה להשתתף</a:t>
            </a:r>
            <a:endParaRPr lang="en-US" sz="1400" dirty="0">
              <a:solidFill>
                <a:srgbClr val="B124D2"/>
              </a:solidFill>
            </a:endParaRPr>
          </a:p>
        </p:txBody>
      </p:sp>
      <p:sp>
        <p:nvSpPr>
          <p:cNvPr id="23" name="Oval 22">
            <a:extLst>
              <a:ext uri="{FF2B5EF4-FFF2-40B4-BE49-F238E27FC236}">
                <a16:creationId xmlns:a16="http://schemas.microsoft.com/office/drawing/2014/main" id="{F04C79E5-F4AA-FD6D-5EA1-95101485BF58}"/>
              </a:ext>
            </a:extLst>
          </p:cNvPr>
          <p:cNvSpPr/>
          <p:nvPr/>
        </p:nvSpPr>
        <p:spPr>
          <a:xfrm>
            <a:off x="2168282" y="3175246"/>
            <a:ext cx="2124700" cy="648225"/>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002060"/>
                </a:solidFill>
              </a:rPr>
              <a:t>אין השלכות שליליות להיעדרות</a:t>
            </a:r>
            <a:endParaRPr lang="en-US" sz="1400" dirty="0">
              <a:solidFill>
                <a:srgbClr val="002060"/>
              </a:solidFill>
            </a:endParaRPr>
          </a:p>
        </p:txBody>
      </p:sp>
      <p:sp>
        <p:nvSpPr>
          <p:cNvPr id="24" name="Oval 23">
            <a:extLst>
              <a:ext uri="{FF2B5EF4-FFF2-40B4-BE49-F238E27FC236}">
                <a16:creationId xmlns:a16="http://schemas.microsoft.com/office/drawing/2014/main" id="{D1D66899-E83C-B8D6-1839-E7C057FAFDA9}"/>
              </a:ext>
            </a:extLst>
          </p:cNvPr>
          <p:cNvSpPr/>
          <p:nvPr/>
        </p:nvSpPr>
        <p:spPr>
          <a:xfrm>
            <a:off x="4552469" y="2673732"/>
            <a:ext cx="1815615" cy="631667"/>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400" dirty="0"/>
              <a:t>איכות הקשר עם המרצה</a:t>
            </a:r>
            <a:endParaRPr lang="en-US" sz="1400" dirty="0"/>
          </a:p>
        </p:txBody>
      </p:sp>
      <p:sp>
        <p:nvSpPr>
          <p:cNvPr id="25" name="Oval 24">
            <a:extLst>
              <a:ext uri="{FF2B5EF4-FFF2-40B4-BE49-F238E27FC236}">
                <a16:creationId xmlns:a16="http://schemas.microsoft.com/office/drawing/2014/main" id="{E0F47049-A40A-49FC-C40D-84CE17A51B73}"/>
              </a:ext>
            </a:extLst>
          </p:cNvPr>
          <p:cNvSpPr/>
          <p:nvPr/>
        </p:nvSpPr>
        <p:spPr>
          <a:xfrm>
            <a:off x="3165231" y="2233807"/>
            <a:ext cx="2197212" cy="562784"/>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t>חוסר אינטראקציה עם המרצה</a:t>
            </a:r>
            <a:endParaRPr lang="en-US" sz="1400" dirty="0"/>
          </a:p>
        </p:txBody>
      </p:sp>
      <p:sp>
        <p:nvSpPr>
          <p:cNvPr id="26" name="Oval 25">
            <a:extLst>
              <a:ext uri="{FF2B5EF4-FFF2-40B4-BE49-F238E27FC236}">
                <a16:creationId xmlns:a16="http://schemas.microsoft.com/office/drawing/2014/main" id="{BFF983EC-0412-95A8-C33B-94D232ED656E}"/>
              </a:ext>
            </a:extLst>
          </p:cNvPr>
          <p:cNvSpPr/>
          <p:nvPr/>
        </p:nvSpPr>
        <p:spPr>
          <a:xfrm>
            <a:off x="1190530" y="1780268"/>
            <a:ext cx="2498795" cy="639120"/>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chemeClr val="accent4">
                    <a:lumMod val="50000"/>
                  </a:schemeClr>
                </a:solidFill>
              </a:rPr>
              <a:t>תועלת נמוכה מהשיעור</a:t>
            </a:r>
            <a:endParaRPr lang="en-US" sz="1400" dirty="0">
              <a:solidFill>
                <a:schemeClr val="accent4">
                  <a:lumMod val="50000"/>
                </a:schemeClr>
              </a:solidFill>
            </a:endParaRPr>
          </a:p>
        </p:txBody>
      </p:sp>
      <p:sp>
        <p:nvSpPr>
          <p:cNvPr id="27" name="Oval 26">
            <a:extLst>
              <a:ext uri="{FF2B5EF4-FFF2-40B4-BE49-F238E27FC236}">
                <a16:creationId xmlns:a16="http://schemas.microsoft.com/office/drawing/2014/main" id="{3D92A0E3-1AA6-9B3C-56A3-E4DA7A26791B}"/>
              </a:ext>
            </a:extLst>
          </p:cNvPr>
          <p:cNvSpPr/>
          <p:nvPr/>
        </p:nvSpPr>
        <p:spPr>
          <a:xfrm>
            <a:off x="1950550" y="846345"/>
            <a:ext cx="1528071" cy="503524"/>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chemeClr val="accent6">
                    <a:lumMod val="50000"/>
                  </a:schemeClr>
                </a:solidFill>
              </a:rPr>
              <a:t>חוסר עניין</a:t>
            </a:r>
            <a:endParaRPr lang="en-US" sz="1400" dirty="0">
              <a:solidFill>
                <a:schemeClr val="accent6">
                  <a:lumMod val="50000"/>
                </a:schemeClr>
              </a:solidFill>
            </a:endParaRPr>
          </a:p>
        </p:txBody>
      </p:sp>
      <p:sp>
        <p:nvSpPr>
          <p:cNvPr id="28" name="Oval 27">
            <a:extLst>
              <a:ext uri="{FF2B5EF4-FFF2-40B4-BE49-F238E27FC236}">
                <a16:creationId xmlns:a16="http://schemas.microsoft.com/office/drawing/2014/main" id="{833C4A92-1988-1C55-A66E-4E2D0CAC50B0}"/>
              </a:ext>
            </a:extLst>
          </p:cNvPr>
          <p:cNvSpPr/>
          <p:nvPr/>
        </p:nvSpPr>
        <p:spPr>
          <a:xfrm>
            <a:off x="3343449" y="652479"/>
            <a:ext cx="1899066" cy="528692"/>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400" dirty="0">
                <a:solidFill>
                  <a:schemeClr val="accent6">
                    <a:lumMod val="50000"/>
                  </a:schemeClr>
                </a:solidFill>
              </a:rPr>
              <a:t>מוטיבציה נמוכה</a:t>
            </a:r>
            <a:endParaRPr lang="en-US" sz="1400" dirty="0">
              <a:solidFill>
                <a:schemeClr val="accent6">
                  <a:lumMod val="50000"/>
                </a:schemeClr>
              </a:solidFill>
            </a:endParaRPr>
          </a:p>
        </p:txBody>
      </p:sp>
      <p:sp>
        <p:nvSpPr>
          <p:cNvPr id="29" name="Oval 28">
            <a:extLst>
              <a:ext uri="{FF2B5EF4-FFF2-40B4-BE49-F238E27FC236}">
                <a16:creationId xmlns:a16="http://schemas.microsoft.com/office/drawing/2014/main" id="{FF44B978-E92E-319E-2725-4E4D7651D75E}"/>
              </a:ext>
            </a:extLst>
          </p:cNvPr>
          <p:cNvSpPr/>
          <p:nvPr/>
        </p:nvSpPr>
        <p:spPr>
          <a:xfrm>
            <a:off x="4992325" y="3235644"/>
            <a:ext cx="2034629" cy="692557"/>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chemeClr val="accent2">
                    <a:lumMod val="50000"/>
                  </a:schemeClr>
                </a:solidFill>
              </a:rPr>
              <a:t>מחויבויות אקדמיות מתחרות</a:t>
            </a:r>
            <a:endParaRPr lang="en-US" sz="1400" dirty="0">
              <a:solidFill>
                <a:schemeClr val="accent2">
                  <a:lumMod val="50000"/>
                </a:schemeClr>
              </a:solidFill>
            </a:endParaRPr>
          </a:p>
        </p:txBody>
      </p:sp>
      <p:sp>
        <p:nvSpPr>
          <p:cNvPr id="30" name="Oval 29">
            <a:extLst>
              <a:ext uri="{FF2B5EF4-FFF2-40B4-BE49-F238E27FC236}">
                <a16:creationId xmlns:a16="http://schemas.microsoft.com/office/drawing/2014/main" id="{FABB94BB-22CB-B481-E75B-DDE3242EE553}"/>
              </a:ext>
            </a:extLst>
          </p:cNvPr>
          <p:cNvSpPr/>
          <p:nvPr/>
        </p:nvSpPr>
        <p:spPr>
          <a:xfrm>
            <a:off x="2755702" y="5479352"/>
            <a:ext cx="3206780" cy="737516"/>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B124D2"/>
                </a:solidFill>
              </a:rPr>
              <a:t>זמינות הקלטות וחומרי הקורס</a:t>
            </a:r>
            <a:endParaRPr lang="en-US" sz="1400" dirty="0">
              <a:solidFill>
                <a:srgbClr val="B124D2"/>
              </a:solidFill>
            </a:endParaRPr>
          </a:p>
        </p:txBody>
      </p:sp>
      <p:sp>
        <p:nvSpPr>
          <p:cNvPr id="31" name="Oval 30">
            <a:extLst>
              <a:ext uri="{FF2B5EF4-FFF2-40B4-BE49-F238E27FC236}">
                <a16:creationId xmlns:a16="http://schemas.microsoft.com/office/drawing/2014/main" id="{175915AC-7DD0-63ED-4F08-D76C781A8FC5}"/>
              </a:ext>
            </a:extLst>
          </p:cNvPr>
          <p:cNvSpPr/>
          <p:nvPr/>
        </p:nvSpPr>
        <p:spPr>
          <a:xfrm>
            <a:off x="2547978" y="1295083"/>
            <a:ext cx="2615121" cy="626438"/>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chemeClr val="accent5">
                    <a:lumMod val="75000"/>
                  </a:schemeClr>
                </a:solidFill>
              </a:rPr>
              <a:t>רמת קושי: אפשר להצליח גם בלי להגיע</a:t>
            </a:r>
            <a:endParaRPr lang="en-US" sz="1400" dirty="0">
              <a:solidFill>
                <a:schemeClr val="accent5">
                  <a:lumMod val="75000"/>
                </a:schemeClr>
              </a:solidFill>
            </a:endParaRPr>
          </a:p>
        </p:txBody>
      </p:sp>
      <p:sp>
        <p:nvSpPr>
          <p:cNvPr id="32" name="Oval 31">
            <a:extLst>
              <a:ext uri="{FF2B5EF4-FFF2-40B4-BE49-F238E27FC236}">
                <a16:creationId xmlns:a16="http://schemas.microsoft.com/office/drawing/2014/main" id="{7BB9D392-DDF5-B7A2-EE63-CC275DBB77BA}"/>
              </a:ext>
            </a:extLst>
          </p:cNvPr>
          <p:cNvSpPr/>
          <p:nvPr/>
        </p:nvSpPr>
        <p:spPr>
          <a:xfrm>
            <a:off x="7818299" y="1169570"/>
            <a:ext cx="2394708" cy="522642"/>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7CBF33"/>
                </a:solidFill>
              </a:rPr>
              <a:t>חוסר שייכות, בדידות</a:t>
            </a:r>
            <a:endParaRPr lang="en-US" sz="1400" dirty="0">
              <a:solidFill>
                <a:srgbClr val="7CBF33"/>
              </a:solidFill>
            </a:endParaRPr>
          </a:p>
        </p:txBody>
      </p:sp>
      <p:sp>
        <p:nvSpPr>
          <p:cNvPr id="33" name="Oval 32">
            <a:extLst>
              <a:ext uri="{FF2B5EF4-FFF2-40B4-BE49-F238E27FC236}">
                <a16:creationId xmlns:a16="http://schemas.microsoft.com/office/drawing/2014/main" id="{F2D9AFDF-B234-5EEE-BB78-B5BBF65B118F}"/>
              </a:ext>
            </a:extLst>
          </p:cNvPr>
          <p:cNvSpPr/>
          <p:nvPr/>
        </p:nvSpPr>
        <p:spPr>
          <a:xfrm>
            <a:off x="4952260" y="4887060"/>
            <a:ext cx="2698072" cy="692556"/>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B124D2"/>
                </a:solidFill>
              </a:rPr>
              <a:t>זמן ומקום: שעות הקורס</a:t>
            </a:r>
            <a:endParaRPr lang="en-US" sz="1400" dirty="0">
              <a:solidFill>
                <a:srgbClr val="B124D2"/>
              </a:solidFill>
            </a:endParaRPr>
          </a:p>
        </p:txBody>
      </p:sp>
      <p:sp>
        <p:nvSpPr>
          <p:cNvPr id="34" name="Oval 33">
            <a:extLst>
              <a:ext uri="{FF2B5EF4-FFF2-40B4-BE49-F238E27FC236}">
                <a16:creationId xmlns:a16="http://schemas.microsoft.com/office/drawing/2014/main" id="{CF9B09A6-A787-9AC9-63AB-5C1605E2C2BA}"/>
              </a:ext>
            </a:extLst>
          </p:cNvPr>
          <p:cNvSpPr/>
          <p:nvPr/>
        </p:nvSpPr>
        <p:spPr>
          <a:xfrm>
            <a:off x="8181876" y="2635976"/>
            <a:ext cx="1986637" cy="539270"/>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7CBF33"/>
                </a:solidFill>
              </a:rPr>
              <a:t>הבדלים מגדריים</a:t>
            </a:r>
            <a:endParaRPr lang="en-US" sz="1400" dirty="0">
              <a:solidFill>
                <a:srgbClr val="7CBF33"/>
              </a:solidFill>
            </a:endParaRPr>
          </a:p>
        </p:txBody>
      </p:sp>
      <p:sp>
        <p:nvSpPr>
          <p:cNvPr id="35" name="Oval 34">
            <a:extLst>
              <a:ext uri="{FF2B5EF4-FFF2-40B4-BE49-F238E27FC236}">
                <a16:creationId xmlns:a16="http://schemas.microsoft.com/office/drawing/2014/main" id="{3D116106-6D2E-D0D9-6C60-04866D56DFFB}"/>
              </a:ext>
            </a:extLst>
          </p:cNvPr>
          <p:cNvSpPr/>
          <p:nvPr/>
        </p:nvSpPr>
        <p:spPr>
          <a:xfrm>
            <a:off x="6898731" y="1789945"/>
            <a:ext cx="3034541" cy="854361"/>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sz="1400" dirty="0">
                <a:solidFill>
                  <a:srgbClr val="7CBF33"/>
                </a:solidFill>
              </a:rPr>
              <a:t>תפיסה תועלתנית: דגש על תוצר ולא על תהליך הלימוד</a:t>
            </a:r>
            <a:endParaRPr lang="en-US" sz="1400" dirty="0">
              <a:solidFill>
                <a:srgbClr val="7CBF33"/>
              </a:solidFill>
            </a:endParaRPr>
          </a:p>
        </p:txBody>
      </p:sp>
      <p:sp>
        <p:nvSpPr>
          <p:cNvPr id="36" name="Oval 35">
            <a:extLst>
              <a:ext uri="{FF2B5EF4-FFF2-40B4-BE49-F238E27FC236}">
                <a16:creationId xmlns:a16="http://schemas.microsoft.com/office/drawing/2014/main" id="{41153CD1-704F-0720-D5E2-0A7AEC291285}"/>
              </a:ext>
            </a:extLst>
          </p:cNvPr>
          <p:cNvSpPr/>
          <p:nvPr/>
        </p:nvSpPr>
        <p:spPr>
          <a:xfrm>
            <a:off x="4944905" y="1769129"/>
            <a:ext cx="1953827" cy="62909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sz="1400" dirty="0">
                <a:solidFill>
                  <a:schemeClr val="accent4">
                    <a:lumMod val="50000"/>
                  </a:schemeClr>
                </a:solidFill>
              </a:rPr>
              <a:t>ניצול טוב יותר של הזמן</a:t>
            </a:r>
            <a:endParaRPr lang="en-US" dirty="0">
              <a:solidFill>
                <a:schemeClr val="accent4">
                  <a:lumMod val="50000"/>
                </a:schemeClr>
              </a:solidFill>
            </a:endParaRPr>
          </a:p>
        </p:txBody>
      </p:sp>
      <p:pic>
        <p:nvPicPr>
          <p:cNvPr id="10" name="Picture 9" descr="A group of people sitting at a desk&#10;&#10;Description automatically generated">
            <a:extLst>
              <a:ext uri="{FF2B5EF4-FFF2-40B4-BE49-F238E27FC236}">
                <a16:creationId xmlns:a16="http://schemas.microsoft.com/office/drawing/2014/main" id="{F5D2254C-EEC4-17B9-6652-3DEEB28BC6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59" y="7181"/>
            <a:ext cx="839164" cy="839164"/>
          </a:xfrm>
          <a:prstGeom prst="rect">
            <a:avLst/>
          </a:prstGeom>
        </p:spPr>
      </p:pic>
    </p:spTree>
    <p:extLst>
      <p:ext uri="{BB962C8B-B14F-4D97-AF65-F5344CB8AC3E}">
        <p14:creationId xmlns:p14="http://schemas.microsoft.com/office/powerpoint/2010/main" val="251521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inVertical)">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barn(inVertical)">
                                      <p:cBhvr>
                                        <p:cTn id="15" dur="500"/>
                                        <p:tgtEl>
                                          <p:spTgt spid="2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barn(inVertical)">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barn(inVertical)">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barn(inVertical)">
                                      <p:cBhvr>
                                        <p:cTn id="28" dur="500"/>
                                        <p:tgtEl>
                                          <p:spTgt spid="2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arn(inVertical)">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arn(inVertical)">
                                      <p:cBhvr>
                                        <p:cTn id="36" dur="500"/>
                                        <p:tgtEl>
                                          <p:spTgt spid="24"/>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arn(inVertical)">
                                      <p:cBhvr>
                                        <p:cTn id="39" dur="500"/>
                                        <p:tgtEl>
                                          <p:spTgt spid="21"/>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barn(inVertical)">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arn(inVertical)">
                                      <p:cBhvr>
                                        <p:cTn id="52" dur="500"/>
                                        <p:tgtEl>
                                          <p:spTgt spid="20"/>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barn(inVertical)">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barn(inVertical)">
                                      <p:cBhvr>
                                        <p:cTn id="60" dur="500"/>
                                        <p:tgtEl>
                                          <p:spTgt spid="22"/>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barn(inVertical)">
                                      <p:cBhvr>
                                        <p:cTn id="63" dur="500"/>
                                        <p:tgtEl>
                                          <p:spTgt spid="33"/>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barn(inVertical)">
                                      <p:cBhvr>
                                        <p:cTn id="66" dur="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barn(inVertical)">
                                      <p:cBhvr>
                                        <p:cTn id="71" dur="500"/>
                                        <p:tgtEl>
                                          <p:spTgt spid="32"/>
                                        </p:tgtEl>
                                      </p:cBhvr>
                                    </p:animEffect>
                                  </p:childTnLst>
                                </p:cTn>
                              </p:par>
                              <p:par>
                                <p:cTn id="72" presetID="16" presetClass="entr" presetSubtype="21" fill="hold" grpId="0" nodeType="with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barn(inVertical)">
                                      <p:cBhvr>
                                        <p:cTn id="74" dur="500"/>
                                        <p:tgtEl>
                                          <p:spTgt spid="35"/>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barn(inVertical)">
                                      <p:cBhvr>
                                        <p:cTn id="7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0" grpId="0"/>
      <p:bldP spid="21" grpId="0" animBg="1"/>
      <p:bldP spid="22" grpId="0"/>
      <p:bldP spid="23" grpId="0"/>
      <p:bldP spid="24" grpId="0" animBg="1"/>
      <p:bldP spid="25" grpId="0" animBg="1"/>
      <p:bldP spid="26" grpId="0"/>
      <p:bldP spid="27" grpId="0"/>
      <p:bldP spid="28" grpId="0"/>
      <p:bldP spid="29" grpId="0"/>
      <p:bldP spid="30" grpId="0"/>
      <p:bldP spid="31" grpId="0"/>
      <p:bldP spid="32" grpId="0"/>
      <p:bldP spid="33" grpId="0"/>
      <p:bldP spid="34"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51315-8361-2441-F63C-157A6C03C51E}"/>
              </a:ext>
            </a:extLst>
          </p:cNvPr>
          <p:cNvSpPr>
            <a:spLocks noGrp="1"/>
          </p:cNvSpPr>
          <p:nvPr>
            <p:ph type="title"/>
          </p:nvPr>
        </p:nvSpPr>
        <p:spPr>
          <a:xfrm>
            <a:off x="1486270" y="223082"/>
            <a:ext cx="10515600" cy="788601"/>
          </a:xfrm>
        </p:spPr>
        <p:txBody>
          <a:bodyPr>
            <a:normAutofit/>
          </a:bodyPr>
          <a:lstStyle/>
          <a:p>
            <a:r>
              <a:rPr lang="he-IL" sz="4000" dirty="0">
                <a:solidFill>
                  <a:schemeClr val="accent2">
                    <a:lumMod val="50000"/>
                  </a:schemeClr>
                </a:solidFill>
              </a:rPr>
              <a:t>אזור ההתפתחות הקרובה</a:t>
            </a:r>
            <a:r>
              <a:rPr lang="en-US" sz="4000" dirty="0">
                <a:solidFill>
                  <a:schemeClr val="accent2">
                    <a:lumMod val="50000"/>
                  </a:schemeClr>
                </a:solidFill>
              </a:rPr>
              <a:t> </a:t>
            </a:r>
            <a:r>
              <a:rPr lang="he-IL" sz="4000" dirty="0">
                <a:solidFill>
                  <a:schemeClr val="accent2">
                    <a:lumMod val="50000"/>
                  </a:schemeClr>
                </a:solidFill>
              </a:rPr>
              <a:t>(</a:t>
            </a:r>
            <a:r>
              <a:rPr lang="he-IL" sz="4000" dirty="0" err="1">
                <a:solidFill>
                  <a:schemeClr val="accent2">
                    <a:lumMod val="50000"/>
                  </a:schemeClr>
                </a:solidFill>
              </a:rPr>
              <a:t>ויגוצקי</a:t>
            </a:r>
            <a:r>
              <a:rPr lang="he-IL" sz="4000" dirty="0">
                <a:solidFill>
                  <a:schemeClr val="accent2">
                    <a:lumMod val="50000"/>
                  </a:schemeClr>
                </a:solidFill>
              </a:rPr>
              <a:t>)</a:t>
            </a:r>
            <a:endParaRPr lang="en-US" sz="4000" dirty="0">
              <a:solidFill>
                <a:schemeClr val="accent2">
                  <a:lumMod val="50000"/>
                </a:schemeClr>
              </a:solidFill>
            </a:endParaRPr>
          </a:p>
        </p:txBody>
      </p:sp>
      <p:sp>
        <p:nvSpPr>
          <p:cNvPr id="8" name="Oval 7">
            <a:extLst>
              <a:ext uri="{FF2B5EF4-FFF2-40B4-BE49-F238E27FC236}">
                <a16:creationId xmlns:a16="http://schemas.microsoft.com/office/drawing/2014/main" id="{BE615279-B574-2BFC-C34C-C5ED65353AFA}"/>
              </a:ext>
            </a:extLst>
          </p:cNvPr>
          <p:cNvSpPr/>
          <p:nvPr/>
        </p:nvSpPr>
        <p:spPr>
          <a:xfrm>
            <a:off x="3385624" y="1516432"/>
            <a:ext cx="5420745" cy="5001426"/>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6" name="Oval 5">
            <a:extLst>
              <a:ext uri="{FF2B5EF4-FFF2-40B4-BE49-F238E27FC236}">
                <a16:creationId xmlns:a16="http://schemas.microsoft.com/office/drawing/2014/main" id="{695B602A-6773-E397-1106-4AB46C1A0843}"/>
              </a:ext>
            </a:extLst>
          </p:cNvPr>
          <p:cNvSpPr/>
          <p:nvPr/>
        </p:nvSpPr>
        <p:spPr>
          <a:xfrm>
            <a:off x="4252032" y="2330017"/>
            <a:ext cx="3687933" cy="337425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4" name="Oval 3">
            <a:extLst>
              <a:ext uri="{FF2B5EF4-FFF2-40B4-BE49-F238E27FC236}">
                <a16:creationId xmlns:a16="http://schemas.microsoft.com/office/drawing/2014/main" id="{D8157C89-662E-697B-B001-FCF4DAC5F652}"/>
              </a:ext>
            </a:extLst>
          </p:cNvPr>
          <p:cNvSpPr/>
          <p:nvPr/>
        </p:nvSpPr>
        <p:spPr>
          <a:xfrm>
            <a:off x="5141650" y="3178206"/>
            <a:ext cx="1908699" cy="167788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dirty="0"/>
              <a:t>דברים שהלומד יכול לבצע בעצמו</a:t>
            </a:r>
            <a:endParaRPr lang="en-US" dirty="0"/>
          </a:p>
        </p:txBody>
      </p:sp>
      <p:sp>
        <p:nvSpPr>
          <p:cNvPr id="7" name="Rectangle: Rounded Corners 6">
            <a:extLst>
              <a:ext uri="{FF2B5EF4-FFF2-40B4-BE49-F238E27FC236}">
                <a16:creationId xmlns:a16="http://schemas.microsoft.com/office/drawing/2014/main" id="{3E7AFA30-2E4E-2C6D-C05F-A173E813DB1C}"/>
              </a:ext>
            </a:extLst>
          </p:cNvPr>
          <p:cNvSpPr/>
          <p:nvPr/>
        </p:nvSpPr>
        <p:spPr>
          <a:xfrm>
            <a:off x="4768786" y="4816136"/>
            <a:ext cx="2654423" cy="754602"/>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דברים שהלומד יכול לבצע בתיווך מומחה</a:t>
            </a:r>
            <a:endParaRPr lang="en-US" dirty="0"/>
          </a:p>
        </p:txBody>
      </p:sp>
      <p:sp>
        <p:nvSpPr>
          <p:cNvPr id="9" name="Rectangle: Rounded Corners 8">
            <a:extLst>
              <a:ext uri="{FF2B5EF4-FFF2-40B4-BE49-F238E27FC236}">
                <a16:creationId xmlns:a16="http://schemas.microsoft.com/office/drawing/2014/main" id="{C800D321-72A3-C129-015E-6AA11F1CF624}"/>
              </a:ext>
            </a:extLst>
          </p:cNvPr>
          <p:cNvSpPr/>
          <p:nvPr/>
        </p:nvSpPr>
        <p:spPr>
          <a:xfrm>
            <a:off x="4768784" y="1578577"/>
            <a:ext cx="2654423" cy="754602"/>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דברים שהלומד לא יכול עדיין לבצע</a:t>
            </a:r>
            <a:endParaRPr lang="en-US" dirty="0"/>
          </a:p>
        </p:txBody>
      </p:sp>
      <p:sp>
        <p:nvSpPr>
          <p:cNvPr id="10" name="Rectangle: Rounded Corners 9">
            <a:extLst>
              <a:ext uri="{FF2B5EF4-FFF2-40B4-BE49-F238E27FC236}">
                <a16:creationId xmlns:a16="http://schemas.microsoft.com/office/drawing/2014/main" id="{AD9B4CBD-EF94-3B7E-5A50-286477ADDD07}"/>
              </a:ext>
            </a:extLst>
          </p:cNvPr>
          <p:cNvSpPr/>
          <p:nvPr/>
        </p:nvSpPr>
        <p:spPr>
          <a:xfrm>
            <a:off x="7563774" y="1516432"/>
            <a:ext cx="2691407" cy="60774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he-IL" dirty="0"/>
              <a:t>חרדה / ייאוש</a:t>
            </a:r>
            <a:endParaRPr lang="en-US" dirty="0"/>
          </a:p>
        </p:txBody>
      </p:sp>
      <p:sp>
        <p:nvSpPr>
          <p:cNvPr id="11" name="Rectangle: Rounded Corners 10">
            <a:extLst>
              <a:ext uri="{FF2B5EF4-FFF2-40B4-BE49-F238E27FC236}">
                <a16:creationId xmlns:a16="http://schemas.microsoft.com/office/drawing/2014/main" id="{DFD22C96-AA7A-6147-8C80-E5C230E81879}"/>
              </a:ext>
            </a:extLst>
          </p:cNvPr>
          <p:cNvSpPr/>
          <p:nvPr/>
        </p:nvSpPr>
        <p:spPr>
          <a:xfrm>
            <a:off x="6780692" y="4017145"/>
            <a:ext cx="2691407" cy="60774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e-IL" dirty="0"/>
              <a:t>תחושה נוחה אבל בזבוז זמן</a:t>
            </a:r>
            <a:endParaRPr lang="en-US" dirty="0"/>
          </a:p>
        </p:txBody>
      </p:sp>
      <p:sp>
        <p:nvSpPr>
          <p:cNvPr id="12" name="Rectangle: Rounded Corners 11">
            <a:extLst>
              <a:ext uri="{FF2B5EF4-FFF2-40B4-BE49-F238E27FC236}">
                <a16:creationId xmlns:a16="http://schemas.microsoft.com/office/drawing/2014/main" id="{54EFFCA4-AEF1-748B-5135-CF7ABF907852}"/>
              </a:ext>
            </a:extLst>
          </p:cNvPr>
          <p:cNvSpPr/>
          <p:nvPr/>
        </p:nvSpPr>
        <p:spPr>
          <a:xfrm>
            <a:off x="1834855" y="3040972"/>
            <a:ext cx="2691407" cy="60774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e-IL" dirty="0"/>
              <a:t>אזור למידה שדורשת מאמץ</a:t>
            </a:r>
            <a:endParaRPr lang="en-US" dirty="0"/>
          </a:p>
        </p:txBody>
      </p:sp>
      <p:cxnSp>
        <p:nvCxnSpPr>
          <p:cNvPr id="14" name="Straight Arrow Connector 13">
            <a:extLst>
              <a:ext uri="{FF2B5EF4-FFF2-40B4-BE49-F238E27FC236}">
                <a16:creationId xmlns:a16="http://schemas.microsoft.com/office/drawing/2014/main" id="{387667C3-59CB-DBF4-1A4C-07E3822EC6CE}"/>
              </a:ext>
            </a:extLst>
          </p:cNvPr>
          <p:cNvCxnSpPr/>
          <p:nvPr/>
        </p:nvCxnSpPr>
        <p:spPr>
          <a:xfrm flipH="1">
            <a:off x="7226423" y="1955878"/>
            <a:ext cx="667445" cy="0"/>
          </a:xfrm>
          <a:prstGeom prst="straightConnector1">
            <a:avLst/>
          </a:prstGeom>
          <a:ln>
            <a:headEnd type="none" w="med" len="med"/>
            <a:tailEnd type="arrow" w="med" len="med"/>
          </a:ln>
        </p:spPr>
        <p:style>
          <a:lnRef idx="3">
            <a:schemeClr val="accent5"/>
          </a:lnRef>
          <a:fillRef idx="0">
            <a:schemeClr val="accent5"/>
          </a:fillRef>
          <a:effectRef idx="2">
            <a:schemeClr val="accent5"/>
          </a:effectRef>
          <a:fontRef idx="minor">
            <a:schemeClr val="tx1"/>
          </a:fontRef>
        </p:style>
      </p:cxnSp>
      <p:cxnSp>
        <p:nvCxnSpPr>
          <p:cNvPr id="16" name="Straight Arrow Connector 15">
            <a:extLst>
              <a:ext uri="{FF2B5EF4-FFF2-40B4-BE49-F238E27FC236}">
                <a16:creationId xmlns:a16="http://schemas.microsoft.com/office/drawing/2014/main" id="{75BBD45F-55EE-86AD-3FA4-1C1AFC008989}"/>
              </a:ext>
            </a:extLst>
          </p:cNvPr>
          <p:cNvCxnSpPr/>
          <p:nvPr/>
        </p:nvCxnSpPr>
        <p:spPr>
          <a:xfrm>
            <a:off x="4181383" y="3240350"/>
            <a:ext cx="825623" cy="0"/>
          </a:xfrm>
          <a:prstGeom prst="straightConnector1">
            <a:avLst/>
          </a:prstGeom>
          <a:ln>
            <a:headEnd type="none" w="med" len="med"/>
            <a:tailEnd type="arrow" w="med" len="med"/>
          </a:ln>
        </p:spPr>
        <p:style>
          <a:lnRef idx="3">
            <a:schemeClr val="accent4"/>
          </a:lnRef>
          <a:fillRef idx="0">
            <a:schemeClr val="accent4"/>
          </a:fillRef>
          <a:effectRef idx="2">
            <a:schemeClr val="accent4"/>
          </a:effectRef>
          <a:fontRef idx="minor">
            <a:schemeClr val="tx1"/>
          </a:fontRef>
        </p:style>
      </p:cxnSp>
      <p:cxnSp>
        <p:nvCxnSpPr>
          <p:cNvPr id="18" name="Straight Arrow Connector 17">
            <a:extLst>
              <a:ext uri="{FF2B5EF4-FFF2-40B4-BE49-F238E27FC236}">
                <a16:creationId xmlns:a16="http://schemas.microsoft.com/office/drawing/2014/main" id="{431508C0-6E3D-2B76-389E-2DEB60C7B019}"/>
              </a:ext>
            </a:extLst>
          </p:cNvPr>
          <p:cNvCxnSpPr/>
          <p:nvPr/>
        </p:nvCxnSpPr>
        <p:spPr>
          <a:xfrm flipH="1">
            <a:off x="6205491" y="4536489"/>
            <a:ext cx="719092" cy="0"/>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19" name="Rectangle: Rounded Corners 18">
            <a:extLst>
              <a:ext uri="{FF2B5EF4-FFF2-40B4-BE49-F238E27FC236}">
                <a16:creationId xmlns:a16="http://schemas.microsoft.com/office/drawing/2014/main" id="{9CDFAF9B-6BFE-5001-79D9-6EDDB89BA594}"/>
              </a:ext>
            </a:extLst>
          </p:cNvPr>
          <p:cNvSpPr/>
          <p:nvPr/>
        </p:nvSpPr>
        <p:spPr>
          <a:xfrm>
            <a:off x="106532" y="5704274"/>
            <a:ext cx="3687932" cy="106051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b="1" dirty="0"/>
              <a:t>היכן מתנהל חלק הארי של השיעור?</a:t>
            </a:r>
            <a:endParaRPr lang="en-US" b="1" dirty="0"/>
          </a:p>
        </p:txBody>
      </p:sp>
      <p:sp>
        <p:nvSpPr>
          <p:cNvPr id="20" name="Rectangle 19">
            <a:extLst>
              <a:ext uri="{FF2B5EF4-FFF2-40B4-BE49-F238E27FC236}">
                <a16:creationId xmlns:a16="http://schemas.microsoft.com/office/drawing/2014/main" id="{7C3CEA99-FD58-45FC-6D65-823587AEA71F}"/>
              </a:ext>
            </a:extLst>
          </p:cNvPr>
          <p:cNvSpPr/>
          <p:nvPr/>
        </p:nvSpPr>
        <p:spPr>
          <a:xfrm>
            <a:off x="106532" y="363984"/>
            <a:ext cx="4145494" cy="217223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US" sz="1800" kern="1200" dirty="0">
                <a:solidFill>
                  <a:srgbClr val="000000"/>
                </a:solidFill>
                <a:effectLst/>
                <a:latin typeface="Times New Roman" panose="02020603050405020304" pitchFamily="18" charset="0"/>
                <a:ea typeface="Aptos" panose="020B0004020202020204" pitchFamily="34" charset="0"/>
              </a:rPr>
              <a:t>the distance between the actual developmental level as determined by independent problem solving and the level of potential development as determined through problem solving under adult guidance or in collaboration with more capable peers (</a:t>
            </a:r>
            <a:r>
              <a:rPr lang="en-US" sz="1800" kern="1200" dirty="0" err="1">
                <a:solidFill>
                  <a:srgbClr val="000000"/>
                </a:solidFill>
                <a:effectLst/>
                <a:latin typeface="Times New Roman" panose="02020603050405020304" pitchFamily="18" charset="0"/>
                <a:ea typeface="Aptos" panose="020B0004020202020204" pitchFamily="34" charset="0"/>
              </a:rPr>
              <a:t>Vygostky</a:t>
            </a:r>
            <a:r>
              <a:rPr lang="en-US" sz="1800" kern="1200" dirty="0">
                <a:solidFill>
                  <a:srgbClr val="000000"/>
                </a:solidFill>
                <a:effectLst/>
                <a:latin typeface="Times New Roman" panose="02020603050405020304" pitchFamily="18" charset="0"/>
                <a:ea typeface="Aptos" panose="020B0004020202020204" pitchFamily="34" charset="0"/>
              </a:rPr>
              <a:t>, 1978)</a:t>
            </a:r>
            <a:endParaRPr lang="en-US" dirty="0"/>
          </a:p>
        </p:txBody>
      </p:sp>
    </p:spTree>
    <p:extLst>
      <p:ext uri="{BB962C8B-B14F-4D97-AF65-F5344CB8AC3E}">
        <p14:creationId xmlns:p14="http://schemas.microsoft.com/office/powerpoint/2010/main" val="1938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arn(inVertical)">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par>
                                <p:cTn id="42" presetID="10" presetClass="entr" presetSubtype="0"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0" presetClass="entr" presetSubtype="0" fill="hold"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4" grpId="0" animBg="1"/>
      <p:bldP spid="7" grpId="0"/>
      <p:bldP spid="9" grpId="0"/>
      <p:bldP spid="10" grpId="0" animBg="1"/>
      <p:bldP spid="11" grpId="0" animBg="1"/>
      <p:bldP spid="12"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865BC-82B6-8E1A-EB8B-AD0F202F3154}"/>
              </a:ext>
            </a:extLst>
          </p:cNvPr>
          <p:cNvSpPr>
            <a:spLocks noGrp="1"/>
          </p:cNvSpPr>
          <p:nvPr>
            <p:ph type="title"/>
          </p:nvPr>
        </p:nvSpPr>
        <p:spPr>
          <a:xfrm>
            <a:off x="-1" y="134929"/>
            <a:ext cx="12192000" cy="765924"/>
          </a:xfrm>
          <a:solidFill>
            <a:schemeClr val="accent2">
              <a:lumMod val="20000"/>
              <a:lumOff val="80000"/>
            </a:schemeClr>
          </a:solidFill>
          <a:effectLst>
            <a:softEdge rad="63500"/>
          </a:effectLst>
        </p:spPr>
        <p:txBody>
          <a:bodyPr/>
          <a:lstStyle/>
          <a:p>
            <a:pPr algn="ctr"/>
            <a:r>
              <a:rPr lang="he-IL" dirty="0">
                <a:solidFill>
                  <a:schemeClr val="accent2">
                    <a:lumMod val="50000"/>
                  </a:schemeClr>
                </a:solidFill>
              </a:rPr>
              <a:t>למה הם כן מגיעים?</a:t>
            </a:r>
            <a:endParaRPr lang="en-US" dirty="0">
              <a:solidFill>
                <a:schemeClr val="accent2">
                  <a:lumMod val="50000"/>
                </a:schemeClr>
              </a:solidFill>
            </a:endParaRPr>
          </a:p>
        </p:txBody>
      </p:sp>
      <p:sp>
        <p:nvSpPr>
          <p:cNvPr id="11" name="Oval 10">
            <a:extLst>
              <a:ext uri="{FF2B5EF4-FFF2-40B4-BE49-F238E27FC236}">
                <a16:creationId xmlns:a16="http://schemas.microsoft.com/office/drawing/2014/main" id="{C6F731A5-307B-DAD0-FD43-93B7006E541E}"/>
              </a:ext>
            </a:extLst>
          </p:cNvPr>
          <p:cNvSpPr/>
          <p:nvPr/>
        </p:nvSpPr>
        <p:spPr>
          <a:xfrm>
            <a:off x="-275295" y="1918261"/>
            <a:ext cx="3854391"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עניין ורלוונטיות</a:t>
            </a:r>
            <a:endParaRPr lang="en-US" dirty="0"/>
          </a:p>
        </p:txBody>
      </p:sp>
      <p:sp>
        <p:nvSpPr>
          <p:cNvPr id="12" name="Oval 11">
            <a:extLst>
              <a:ext uri="{FF2B5EF4-FFF2-40B4-BE49-F238E27FC236}">
                <a16:creationId xmlns:a16="http://schemas.microsoft.com/office/drawing/2014/main" id="{15D4466B-E64C-0C88-EB33-ACFF842A6A41}"/>
              </a:ext>
            </a:extLst>
          </p:cNvPr>
          <p:cNvSpPr/>
          <p:nvPr/>
        </p:nvSpPr>
        <p:spPr>
          <a:xfrm>
            <a:off x="7840975" y="3420164"/>
            <a:ext cx="4238047"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חשש מהפסד של חומר חשוב </a:t>
            </a:r>
            <a:r>
              <a:rPr lang="he-IL" sz="1400" dirty="0"/>
              <a:t>(</a:t>
            </a:r>
            <a:r>
              <a:rPr lang="en-US" sz="1400" dirty="0" err="1"/>
              <a:t>Dolincar</a:t>
            </a:r>
            <a:r>
              <a:rPr lang="en-US" sz="1400" dirty="0"/>
              <a:t>, 2005</a:t>
            </a:r>
            <a:r>
              <a:rPr lang="he-IL" sz="1400" dirty="0"/>
              <a:t>)</a:t>
            </a:r>
            <a:endParaRPr lang="en-US" dirty="0"/>
          </a:p>
        </p:txBody>
      </p:sp>
      <p:sp>
        <p:nvSpPr>
          <p:cNvPr id="13" name="Oval 12">
            <a:extLst>
              <a:ext uri="{FF2B5EF4-FFF2-40B4-BE49-F238E27FC236}">
                <a16:creationId xmlns:a16="http://schemas.microsoft.com/office/drawing/2014/main" id="{2373B8A9-253D-A667-FEAD-997F2B4252B7}"/>
              </a:ext>
            </a:extLst>
          </p:cNvPr>
          <p:cNvSpPr/>
          <p:nvPr/>
        </p:nvSpPr>
        <p:spPr>
          <a:xfrm>
            <a:off x="8032802" y="1656274"/>
            <a:ext cx="3854395"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קבלת מידע חיוני למטלות</a:t>
            </a:r>
            <a:br>
              <a:rPr lang="en-US" dirty="0"/>
            </a:br>
            <a:r>
              <a:rPr lang="en-US" sz="1400" dirty="0"/>
              <a:t>(Field, 2012</a:t>
            </a:r>
            <a:r>
              <a:rPr lang="he-IL" sz="1400" dirty="0"/>
              <a:t>(</a:t>
            </a:r>
            <a:endParaRPr lang="en-US" dirty="0"/>
          </a:p>
        </p:txBody>
      </p:sp>
      <p:sp>
        <p:nvSpPr>
          <p:cNvPr id="14" name="Oval 13">
            <a:extLst>
              <a:ext uri="{FF2B5EF4-FFF2-40B4-BE49-F238E27FC236}">
                <a16:creationId xmlns:a16="http://schemas.microsoft.com/office/drawing/2014/main" id="{874BDA7A-CBEB-BA83-D5F7-4B3ECB7C4D6E}"/>
              </a:ext>
            </a:extLst>
          </p:cNvPr>
          <p:cNvSpPr/>
          <p:nvPr/>
        </p:nvSpPr>
        <p:spPr>
          <a:xfrm>
            <a:off x="3406745" y="2399768"/>
            <a:ext cx="4498844"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קל יותר ללמוד כך</a:t>
            </a:r>
            <a:br>
              <a:rPr lang="en-US" dirty="0"/>
            </a:br>
            <a:r>
              <a:rPr lang="en-US" sz="1400" dirty="0"/>
              <a:t>(</a:t>
            </a:r>
            <a:r>
              <a:rPr lang="en-US" sz="1400" dirty="0" err="1"/>
              <a:t>Dolincar</a:t>
            </a:r>
            <a:r>
              <a:rPr lang="en-US" sz="1400" dirty="0"/>
              <a:t>, 2005)</a:t>
            </a:r>
            <a:endParaRPr lang="en-US" dirty="0"/>
          </a:p>
        </p:txBody>
      </p:sp>
      <p:sp>
        <p:nvSpPr>
          <p:cNvPr id="15" name="Oval 14">
            <a:extLst>
              <a:ext uri="{FF2B5EF4-FFF2-40B4-BE49-F238E27FC236}">
                <a16:creationId xmlns:a16="http://schemas.microsoft.com/office/drawing/2014/main" id="{6DE6D208-D8BB-6A7A-8698-653E0549FAA0}"/>
              </a:ext>
            </a:extLst>
          </p:cNvPr>
          <p:cNvSpPr/>
          <p:nvPr/>
        </p:nvSpPr>
        <p:spPr>
          <a:xfrm>
            <a:off x="8110578" y="4465669"/>
            <a:ext cx="3854396"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שיפור סיכויי הצלחה</a:t>
            </a:r>
            <a:br>
              <a:rPr lang="en-US" dirty="0"/>
            </a:br>
            <a:r>
              <a:rPr lang="en-US" sz="1400" dirty="0"/>
              <a:t>(</a:t>
            </a:r>
            <a:r>
              <a:rPr lang="en-US" sz="1400" dirty="0" err="1"/>
              <a:t>Dolincar</a:t>
            </a:r>
            <a:r>
              <a:rPr lang="en-US" sz="1400" dirty="0"/>
              <a:t>, 2005; Clark, 2011)</a:t>
            </a:r>
            <a:endParaRPr lang="en-US" dirty="0"/>
          </a:p>
        </p:txBody>
      </p:sp>
      <p:sp>
        <p:nvSpPr>
          <p:cNvPr id="4" name="Oval 3">
            <a:extLst>
              <a:ext uri="{FF2B5EF4-FFF2-40B4-BE49-F238E27FC236}">
                <a16:creationId xmlns:a16="http://schemas.microsoft.com/office/drawing/2014/main" id="{3421954F-3F51-35AF-E813-AF38AC97B50E}"/>
              </a:ext>
            </a:extLst>
          </p:cNvPr>
          <p:cNvSpPr/>
          <p:nvPr/>
        </p:nvSpPr>
        <p:spPr>
          <a:xfrm>
            <a:off x="3728972" y="3669517"/>
            <a:ext cx="3854391"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בניית רשת חברתית תומכת</a:t>
            </a:r>
          </a:p>
          <a:p>
            <a:pPr algn="ctr"/>
            <a:r>
              <a:rPr lang="en-US" sz="1300" dirty="0"/>
              <a:t>(Loughlin &amp; Lindberg-Sand, 2003)</a:t>
            </a:r>
          </a:p>
        </p:txBody>
      </p:sp>
      <p:sp>
        <p:nvSpPr>
          <p:cNvPr id="5" name="Oval 4">
            <a:extLst>
              <a:ext uri="{FF2B5EF4-FFF2-40B4-BE49-F238E27FC236}">
                <a16:creationId xmlns:a16="http://schemas.microsoft.com/office/drawing/2014/main" id="{DE78FB62-5C4B-435A-609C-0DAFCC0F09FC}"/>
              </a:ext>
            </a:extLst>
          </p:cNvPr>
          <p:cNvSpPr/>
          <p:nvPr/>
        </p:nvSpPr>
        <p:spPr>
          <a:xfrm>
            <a:off x="7788354" y="2480120"/>
            <a:ext cx="4498844"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הכנת חומרי למידה טובים למבחן </a:t>
            </a:r>
          </a:p>
        </p:txBody>
      </p:sp>
      <p:sp>
        <p:nvSpPr>
          <p:cNvPr id="6" name="Oval 5">
            <a:extLst>
              <a:ext uri="{FF2B5EF4-FFF2-40B4-BE49-F238E27FC236}">
                <a16:creationId xmlns:a16="http://schemas.microsoft.com/office/drawing/2014/main" id="{0EC8D325-7311-71D3-60DA-8E9BE557D82B}"/>
              </a:ext>
            </a:extLst>
          </p:cNvPr>
          <p:cNvSpPr/>
          <p:nvPr/>
        </p:nvSpPr>
        <p:spPr>
          <a:xfrm>
            <a:off x="-275295" y="4183819"/>
            <a:ext cx="3854391"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דרישות ותגמול בציון</a:t>
            </a:r>
          </a:p>
          <a:p>
            <a:pPr algn="ctr"/>
            <a:r>
              <a:rPr lang="en-US" sz="1400" dirty="0"/>
              <a:t>(Lucey &amp; </a:t>
            </a:r>
            <a:r>
              <a:rPr lang="en-US" sz="1400" dirty="0" err="1"/>
              <a:t>Gryddaki</a:t>
            </a:r>
            <a:r>
              <a:rPr lang="en-US" sz="1400" dirty="0"/>
              <a:t>, 2021)</a:t>
            </a:r>
            <a:endParaRPr lang="he-IL" sz="1400" dirty="0"/>
          </a:p>
        </p:txBody>
      </p:sp>
      <p:sp>
        <p:nvSpPr>
          <p:cNvPr id="7" name="Oval 6">
            <a:extLst>
              <a:ext uri="{FF2B5EF4-FFF2-40B4-BE49-F238E27FC236}">
                <a16:creationId xmlns:a16="http://schemas.microsoft.com/office/drawing/2014/main" id="{E1B04C78-6559-3BE1-6D1D-1F39D3933BBE}"/>
              </a:ext>
            </a:extLst>
          </p:cNvPr>
          <p:cNvSpPr/>
          <p:nvPr/>
        </p:nvSpPr>
        <p:spPr>
          <a:xfrm>
            <a:off x="-328232" y="2969489"/>
            <a:ext cx="3854391" cy="1436769"/>
          </a:xfrm>
          <a:prstGeom prst="ellipse">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he-IL" dirty="0"/>
              <a:t>מבנה שיעור מגוון ומערב</a:t>
            </a:r>
          </a:p>
          <a:p>
            <a:pPr algn="ctr"/>
            <a:r>
              <a:rPr lang="en-US" sz="1600" dirty="0"/>
              <a:t>(</a:t>
            </a:r>
            <a:r>
              <a:rPr lang="en-US" sz="1400" dirty="0"/>
              <a:t>Goldberg &amp; Ingram, 2011</a:t>
            </a:r>
            <a:r>
              <a:rPr lang="en-US" sz="1600" dirty="0"/>
              <a:t>)</a:t>
            </a:r>
          </a:p>
        </p:txBody>
      </p:sp>
      <p:cxnSp>
        <p:nvCxnSpPr>
          <p:cNvPr id="8" name="Straight Connector 7">
            <a:extLst>
              <a:ext uri="{FF2B5EF4-FFF2-40B4-BE49-F238E27FC236}">
                <a16:creationId xmlns:a16="http://schemas.microsoft.com/office/drawing/2014/main" id="{28DC538B-D643-0EA8-D296-CA7C9BB80E4C}"/>
              </a:ext>
            </a:extLst>
          </p:cNvPr>
          <p:cNvCxnSpPr>
            <a:cxnSpLocks/>
          </p:cNvCxnSpPr>
          <p:nvPr/>
        </p:nvCxnSpPr>
        <p:spPr>
          <a:xfrm>
            <a:off x="3415738" y="1696616"/>
            <a:ext cx="0" cy="4099671"/>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id="{8E36B553-BD95-36E2-0F0D-1AE3A8078327}"/>
              </a:ext>
            </a:extLst>
          </p:cNvPr>
          <p:cNvCxnSpPr>
            <a:cxnSpLocks/>
          </p:cNvCxnSpPr>
          <p:nvPr/>
        </p:nvCxnSpPr>
        <p:spPr>
          <a:xfrm>
            <a:off x="3268977" y="1705968"/>
            <a:ext cx="0" cy="409967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ED905F24-6ECD-E589-276A-A433E329A9A1}"/>
              </a:ext>
            </a:extLst>
          </p:cNvPr>
          <p:cNvCxnSpPr>
            <a:cxnSpLocks/>
          </p:cNvCxnSpPr>
          <p:nvPr/>
        </p:nvCxnSpPr>
        <p:spPr>
          <a:xfrm>
            <a:off x="8126625" y="1787640"/>
            <a:ext cx="0" cy="4099671"/>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Straight Connector 21">
            <a:extLst>
              <a:ext uri="{FF2B5EF4-FFF2-40B4-BE49-F238E27FC236}">
                <a16:creationId xmlns:a16="http://schemas.microsoft.com/office/drawing/2014/main" id="{9AFF47F3-341C-9285-A773-5D111151CA45}"/>
              </a:ext>
            </a:extLst>
          </p:cNvPr>
          <p:cNvCxnSpPr>
            <a:cxnSpLocks/>
          </p:cNvCxnSpPr>
          <p:nvPr/>
        </p:nvCxnSpPr>
        <p:spPr>
          <a:xfrm>
            <a:off x="7979864" y="1787848"/>
            <a:ext cx="0" cy="4099671"/>
          </a:xfrm>
          <a:prstGeom prst="line">
            <a:avLst/>
          </a:prstGeom>
        </p:spPr>
        <p:style>
          <a:lnRef idx="2">
            <a:schemeClr val="accent1"/>
          </a:lnRef>
          <a:fillRef idx="0">
            <a:schemeClr val="accent1"/>
          </a:fillRef>
          <a:effectRef idx="1">
            <a:schemeClr val="accent1"/>
          </a:effectRef>
          <a:fontRef idx="minor">
            <a:schemeClr val="tx1"/>
          </a:fontRef>
        </p:style>
      </p:cxnSp>
      <p:pic>
        <p:nvPicPr>
          <p:cNvPr id="23" name="Picture 22" descr="A person pointing at a pie chart&#10;&#10;Description automatically generated">
            <a:extLst>
              <a:ext uri="{FF2B5EF4-FFF2-40B4-BE49-F238E27FC236}">
                <a16:creationId xmlns:a16="http://schemas.microsoft.com/office/drawing/2014/main" id="{A5BED892-C745-D2BA-F663-685241C430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6120483"/>
            <a:ext cx="737517" cy="737517"/>
          </a:xfrm>
          <a:prstGeom prst="rect">
            <a:avLst/>
          </a:prstGeom>
        </p:spPr>
      </p:pic>
    </p:spTree>
    <p:extLst>
      <p:ext uri="{BB962C8B-B14F-4D97-AF65-F5344CB8AC3E}">
        <p14:creationId xmlns:p14="http://schemas.microsoft.com/office/powerpoint/2010/main" val="302477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arn(inVertic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arn(inVertical)">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arn(inVertical)">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inVertic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arn(inVertical)">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0521-6EB7-A137-79D2-B75A23B35989}"/>
              </a:ext>
            </a:extLst>
          </p:cNvPr>
          <p:cNvSpPr>
            <a:spLocks noGrp="1"/>
          </p:cNvSpPr>
          <p:nvPr>
            <p:ph type="title"/>
          </p:nvPr>
        </p:nvSpPr>
        <p:spPr>
          <a:xfrm>
            <a:off x="918099" y="1892084"/>
            <a:ext cx="10515600" cy="655807"/>
          </a:xfrm>
        </p:spPr>
        <p:txBody>
          <a:bodyPr>
            <a:normAutofit fontScale="90000"/>
          </a:bodyPr>
          <a:lstStyle/>
          <a:p>
            <a:pPr algn="ctr"/>
            <a:r>
              <a:rPr lang="he-IL" dirty="0">
                <a:solidFill>
                  <a:schemeClr val="accent2">
                    <a:lumMod val="50000"/>
                  </a:schemeClr>
                </a:solidFill>
              </a:rPr>
              <a:t>לא </a:t>
            </a:r>
            <a:r>
              <a:rPr lang="he-IL" dirty="0" err="1">
                <a:solidFill>
                  <a:schemeClr val="accent2">
                    <a:lumMod val="50000"/>
                  </a:schemeClr>
                </a:solidFill>
              </a:rPr>
              <a:t>הכל</a:t>
            </a:r>
            <a:r>
              <a:rPr lang="he-IL" dirty="0">
                <a:solidFill>
                  <a:schemeClr val="accent2">
                    <a:lumMod val="50000"/>
                  </a:schemeClr>
                </a:solidFill>
              </a:rPr>
              <a:t> בידיים שלנו...</a:t>
            </a:r>
            <a:endParaRPr lang="en-US" dirty="0">
              <a:solidFill>
                <a:schemeClr val="accent2">
                  <a:lumMod val="50000"/>
                </a:schemeClr>
              </a:solidFill>
            </a:endParaRPr>
          </a:p>
        </p:txBody>
      </p:sp>
      <p:sp>
        <p:nvSpPr>
          <p:cNvPr id="3" name="Title 1">
            <a:extLst>
              <a:ext uri="{FF2B5EF4-FFF2-40B4-BE49-F238E27FC236}">
                <a16:creationId xmlns:a16="http://schemas.microsoft.com/office/drawing/2014/main" id="{035F9832-2703-2777-6E5A-8333E483C7AD}"/>
              </a:ext>
            </a:extLst>
          </p:cNvPr>
          <p:cNvSpPr txBox="1">
            <a:spLocks/>
          </p:cNvSpPr>
          <p:nvPr/>
        </p:nvSpPr>
        <p:spPr>
          <a:xfrm>
            <a:off x="918099" y="3216336"/>
            <a:ext cx="10515600" cy="655807"/>
          </a:xfrm>
          <a:prstGeom prst="rect">
            <a:avLst/>
          </a:prstGeom>
        </p:spPr>
        <p:txBody>
          <a:bodyPr vert="horz" lIns="91440" tIns="45720" rIns="91440" bIns="45720" rtlCol="0" anchor="ctr">
            <a:normAutofit fontScale="90000"/>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r>
              <a:rPr lang="he-IL" dirty="0">
                <a:solidFill>
                  <a:schemeClr val="accent2">
                    <a:lumMod val="50000"/>
                  </a:schemeClr>
                </a:solidFill>
              </a:rPr>
              <a:t>בואו נתמקד בדברים שעליהם אנחנו יכולים להשפיע</a:t>
            </a:r>
            <a:endParaRPr lang="en-US" dirty="0">
              <a:solidFill>
                <a:schemeClr val="accent2">
                  <a:lumMod val="50000"/>
                </a:schemeClr>
              </a:solidFill>
            </a:endParaRPr>
          </a:p>
        </p:txBody>
      </p:sp>
      <p:sp>
        <p:nvSpPr>
          <p:cNvPr id="4" name="Title 1">
            <a:extLst>
              <a:ext uri="{FF2B5EF4-FFF2-40B4-BE49-F238E27FC236}">
                <a16:creationId xmlns:a16="http://schemas.microsoft.com/office/drawing/2014/main" id="{58B923E6-786A-E99B-53C8-32E595D117D1}"/>
              </a:ext>
            </a:extLst>
          </p:cNvPr>
          <p:cNvSpPr txBox="1">
            <a:spLocks/>
          </p:cNvSpPr>
          <p:nvPr/>
        </p:nvSpPr>
        <p:spPr>
          <a:xfrm>
            <a:off x="3246638" y="4540588"/>
            <a:ext cx="5698724" cy="816746"/>
          </a:xfrm>
          <a:prstGeom prst="rect">
            <a:avLst/>
          </a:prstGeom>
        </p:spPr>
        <p:txBody>
          <a:bodyPr vert="horz" lIns="91440" tIns="45720" rIns="91440" bIns="45720" rtlCol="0" anchor="ctr">
            <a:normAutofit fontScale="97500"/>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r>
              <a:rPr lang="he-IL" sz="2000" dirty="0"/>
              <a:t>דוגמה 1: פרופ' אייל ארבלי שיעור בקורס כימיה אורגנית למדעי החיים. שבוע 11, אולם (5) מלא.</a:t>
            </a:r>
          </a:p>
        </p:txBody>
      </p:sp>
      <p:sp>
        <p:nvSpPr>
          <p:cNvPr id="5" name="Title 1">
            <a:extLst>
              <a:ext uri="{FF2B5EF4-FFF2-40B4-BE49-F238E27FC236}">
                <a16:creationId xmlns:a16="http://schemas.microsoft.com/office/drawing/2014/main" id="{6581CB58-21CE-1210-A38E-CFF85EB7D1E8}"/>
              </a:ext>
            </a:extLst>
          </p:cNvPr>
          <p:cNvSpPr txBox="1">
            <a:spLocks/>
          </p:cNvSpPr>
          <p:nvPr/>
        </p:nvSpPr>
        <p:spPr>
          <a:xfrm>
            <a:off x="3326537" y="5370881"/>
            <a:ext cx="5698724" cy="1309795"/>
          </a:xfrm>
          <a:prstGeom prst="rect">
            <a:avLst/>
          </a:prstGeom>
        </p:spPr>
        <p:txBody>
          <a:bodyPr vert="horz" lIns="91440" tIns="45720" rIns="91440" bIns="45720" rtlCol="0" anchor="ctr">
            <a:normAutofit fontScale="97500"/>
          </a:bodyPr>
          <a:lstStyle>
            <a:lvl1pPr algn="r" defTabSz="914400" rtl="1" eaLnBrk="1" latinLnBrk="0" hangingPunct="1">
              <a:lnSpc>
                <a:spcPct val="90000"/>
              </a:lnSpc>
              <a:spcBef>
                <a:spcPct val="0"/>
              </a:spcBef>
              <a:buNone/>
              <a:defRPr sz="4400" kern="1200">
                <a:solidFill>
                  <a:schemeClr val="tx1"/>
                </a:solidFill>
                <a:latin typeface="Gisha" panose="020B0502040204020203" pitchFamily="34" charset="-79"/>
                <a:ea typeface="+mj-ea"/>
                <a:cs typeface="Gisha" panose="020B0502040204020203" pitchFamily="34" charset="-79"/>
              </a:defRPr>
            </a:lvl1pPr>
          </a:lstStyle>
          <a:p>
            <a:pPr algn="ctr"/>
            <a:r>
              <a:rPr lang="he-IL" sz="2000" dirty="0"/>
              <a:t>נצפה בקטע ונחשוב: מה עושה המרצה שיכול להסביר את הנוכחות הגבוהה בכיתה לאורך הסמסטר?</a:t>
            </a:r>
            <a:endParaRPr lang="en-US" sz="2000" dirty="0"/>
          </a:p>
        </p:txBody>
      </p:sp>
    </p:spTree>
    <p:extLst>
      <p:ext uri="{BB962C8B-B14F-4D97-AF65-F5344CB8AC3E}">
        <p14:creationId xmlns:p14="http://schemas.microsoft.com/office/powerpoint/2010/main" val="205889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7DA10F-F4FA-853F-71E1-3FD5960A7DE7}"/>
              </a:ext>
            </a:extLst>
          </p:cNvPr>
          <p:cNvSpPr/>
          <p:nvPr/>
        </p:nvSpPr>
        <p:spPr>
          <a:xfrm>
            <a:off x="451816" y="212436"/>
            <a:ext cx="11288365" cy="504921"/>
          </a:xfrm>
          <a:prstGeom prst="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he-IL" b="1" dirty="0">
                <a:solidFill>
                  <a:schemeClr val="accent2">
                    <a:lumMod val="50000"/>
                  </a:schemeClr>
                </a:solidFill>
              </a:rPr>
              <a:t>איזה פעולות עושה אייל כדי לתמוך בהבנה של הסטודנטים? מה התפקיד של הסטודנטים?</a:t>
            </a:r>
            <a:endParaRPr lang="en-US" b="1" dirty="0">
              <a:solidFill>
                <a:schemeClr val="accent2">
                  <a:lumMod val="50000"/>
                </a:schemeClr>
              </a:solidFill>
            </a:endParaRPr>
          </a:p>
        </p:txBody>
      </p:sp>
    </p:spTree>
    <p:extLst>
      <p:ext uri="{BB962C8B-B14F-4D97-AF65-F5344CB8AC3E}">
        <p14:creationId xmlns:p14="http://schemas.microsoft.com/office/powerpoint/2010/main" val="2217202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13688</TotalTime>
  <Words>2346</Words>
  <Application>Microsoft Office PowerPoint</Application>
  <PresentationFormat>Widescreen</PresentationFormat>
  <Paragraphs>243</Paragraphs>
  <Slides>27</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Aptos</vt:lpstr>
      <vt:lpstr>Aptos Display</vt:lpstr>
      <vt:lpstr>Arial</vt:lpstr>
      <vt:lpstr>Gisha</vt:lpstr>
      <vt:lpstr>Tahoma</vt:lpstr>
      <vt:lpstr>Times New Roman</vt:lpstr>
      <vt:lpstr>Office Theme</vt:lpstr>
      <vt:lpstr>למה הם לא באים לשיעור? כיצד נוכל להשפיע על הנוכחות והמעורבות של הסטודנטים?</vt:lpstr>
      <vt:lpstr>מטרת המפגש</vt:lpstr>
      <vt:lpstr>תחילת השנה מתקרבת...</vt:lpstr>
      <vt:lpstr>אבל קודם אתם... למה הסטודנטים לא באים?</vt:lpstr>
      <vt:lpstr>PowerPoint Presentation</vt:lpstr>
      <vt:lpstr>אזור ההתפתחות הקרובה (ויגוצקי)</vt:lpstr>
      <vt:lpstr>למה הם כן מגיעים?</vt:lpstr>
      <vt:lpstr>לא הכל בידיים שלנו...</vt:lpstr>
      <vt:lpstr>PowerPoint Presentation</vt:lpstr>
      <vt:lpstr>מה מתרחש בקטע? למה שמתם לב?  מה עושה פרופ' ארבלי שיכול להסביר את הנוכחות הגבוהה?</vt:lpstr>
      <vt:lpstr>זה רק נראה פשוט... </vt:lpstr>
      <vt:lpstr>פעולות הוראה תומכות הבנה</vt:lpstr>
      <vt:lpstr>פעולות הוראה תומכות הבנה</vt:lpstr>
      <vt:lpstr>PowerPoint Presentation</vt:lpstr>
      <vt:lpstr>PowerPoint Presentation</vt:lpstr>
      <vt:lpstr>PowerPoint Presentation</vt:lpstr>
      <vt:lpstr>מה מתרחש בקטע? למה שמתם לב? מהי האסטרטגיה הפדגוגית של ד"ר מנור?</vt:lpstr>
      <vt:lpstr>אתגרים פדגוגיים</vt:lpstr>
      <vt:lpstr>השיעור כאירוע של הבניית ידע משותף</vt:lpstr>
      <vt:lpstr>השיעור כאירוע של הבניית ידע משותף</vt:lpstr>
      <vt:lpstr>PowerPoint Presentation</vt:lpstr>
      <vt:lpstr>מעורבות</vt:lpstr>
      <vt:lpstr>מה אפשר לעשות?</vt:lpstr>
      <vt:lpstr>מה אפשר לעשות?</vt:lpstr>
      <vt:lpstr>פעולות קטנות שעושות הבדל</vt:lpstr>
      <vt:lpstr>ואפשר לנסות גם שינויים מבניים</vt:lpstr>
      <vt:lpstr>תודה רבה</vt:lpstr>
    </vt:vector>
  </TitlesOfParts>
  <Company>Ben Gurion University of The Negev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איתי פולק</dc:creator>
  <cp:lastModifiedBy>איתי פולק</cp:lastModifiedBy>
  <cp:revision>31</cp:revision>
  <dcterms:created xsi:type="dcterms:W3CDTF">2024-10-20T16:46:17Z</dcterms:created>
  <dcterms:modified xsi:type="dcterms:W3CDTF">2024-10-30T11:43:42Z</dcterms:modified>
</cp:coreProperties>
</file>