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5" r:id="rId3"/>
    <p:sldId id="305" r:id="rId4"/>
    <p:sldId id="303" r:id="rId5"/>
    <p:sldId id="263" r:id="rId6"/>
    <p:sldId id="259" r:id="rId7"/>
    <p:sldId id="306" r:id="rId8"/>
    <p:sldId id="276" r:id="rId9"/>
    <p:sldId id="291" r:id="rId10"/>
    <p:sldId id="307" r:id="rId11"/>
    <p:sldId id="265" r:id="rId12"/>
    <p:sldId id="266" r:id="rId13"/>
    <p:sldId id="267" r:id="rId14"/>
    <p:sldId id="280" r:id="rId15"/>
    <p:sldId id="282" r:id="rId16"/>
    <p:sldId id="309" r:id="rId17"/>
    <p:sldId id="298" r:id="rId18"/>
    <p:sldId id="290" r:id="rId19"/>
    <p:sldId id="294" r:id="rId20"/>
    <p:sldId id="296" r:id="rId21"/>
    <p:sldId id="308" r:id="rId22"/>
    <p:sldId id="289" r:id="rId23"/>
    <p:sldId id="299" r:id="rId24"/>
    <p:sldId id="292" r:id="rId25"/>
    <p:sldId id="300" r:id="rId26"/>
    <p:sldId id="279"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73E"/>
    <a:srgbClr val="008000"/>
    <a:srgbClr val="2415E9"/>
    <a:srgbClr val="0F3DCF"/>
    <a:srgbClr val="0E0858"/>
    <a:srgbClr val="B1ACF6"/>
    <a:srgbClr val="CCCC00"/>
    <a:srgbClr val="B124D2"/>
    <a:srgbClr val="ED8E59"/>
    <a:srgbClr val="D37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31" autoAdjust="0"/>
  </p:normalViewPr>
  <p:slideViewPr>
    <p:cSldViewPr snapToGrid="0">
      <p:cViewPr varScale="1">
        <p:scale>
          <a:sx n="64" d="100"/>
          <a:sy n="64" d="100"/>
        </p:scale>
        <p:origin x="7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he-IL" dirty="0"/>
              <a:t>השתתפות דבורה בשיעור</a:t>
            </a:r>
            <a:r>
              <a:rPr lang="en-US" dirty="0"/>
              <a:t> </a:t>
            </a:r>
            <a:r>
              <a:rPr lang="he-IL" baseline="0" dirty="0"/>
              <a:t>מבוא</a:t>
            </a:r>
            <a:endParaRPr lang="he-IL"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he-IL"/>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096-41A8-B542-777932FE844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096-41A8-B542-777932FE844D}"/>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096-41A8-B542-777932FE844D}"/>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096-41A8-B542-777932FE844D}"/>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Sheet1!$A$1:$A$4</c:f>
              <c:strCache>
                <c:ptCount val="4"/>
                <c:pt idx="0">
                  <c:v>לא שואלים ולא עונים כלל לאורך כל הסמסטר</c:v>
                </c:pt>
                <c:pt idx="1">
                  <c:v>שואלים ועונים פעם או פעמיים לאורך הסמסטר</c:v>
                </c:pt>
                <c:pt idx="2">
                  <c:v>שואלים ועונים שלוש או ארבע פעמים</c:v>
                </c:pt>
                <c:pt idx="3">
                  <c:v>שואלים ועונים 5 פעמים ומעלה</c:v>
                </c:pt>
              </c:strCache>
            </c:strRef>
          </c:cat>
          <c:val>
            <c:numRef>
              <c:f>Sheet1!$B$1:$B$4</c:f>
              <c:numCache>
                <c:formatCode>0%</c:formatCode>
                <c:ptCount val="4"/>
                <c:pt idx="0">
                  <c:v>0.48</c:v>
                </c:pt>
                <c:pt idx="1">
                  <c:v>0.38</c:v>
                </c:pt>
                <c:pt idx="2">
                  <c:v>0.1</c:v>
                </c:pt>
                <c:pt idx="3">
                  <c:v>0.04</c:v>
                </c:pt>
              </c:numCache>
            </c:numRef>
          </c:val>
          <c:extLst>
            <c:ext xmlns:c16="http://schemas.microsoft.com/office/drawing/2014/chart" uri="{C3380CC4-5D6E-409C-BE32-E72D297353CC}">
              <c16:uniqueId val="{00000008-7096-41A8-B542-777932FE844D}"/>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3F42C-A73E-46B6-9FFF-2E4E881E97D0}" type="doc">
      <dgm:prSet loTypeId="urn:microsoft.com/office/officeart/2005/8/layout/chart3" loCatId="relationship" qsTypeId="urn:microsoft.com/office/officeart/2005/8/quickstyle/simple1" qsCatId="simple" csTypeId="urn:microsoft.com/office/officeart/2005/8/colors/colorful4" csCatId="colorful" phldr="1"/>
      <dgm:spPr/>
    </dgm:pt>
    <dgm:pt modelId="{D387BEBB-EFA3-4B14-82C9-CA7ED304FC07}">
      <dgm:prSet phldrT="[Text]" custT="1"/>
      <dgm:spPr/>
      <dgm:t>
        <a:bodyPr/>
        <a:lstStyle/>
        <a:p>
          <a:r>
            <a:rPr lang="he-IL" sz="2000" dirty="0"/>
            <a:t>פיתוח</a:t>
          </a:r>
          <a:endParaRPr lang="en-US" sz="3200" dirty="0"/>
        </a:p>
      </dgm:t>
    </dgm:pt>
    <dgm:pt modelId="{8AA6C67D-AF72-470B-B706-9FA2407DE19B}" type="parTrans" cxnId="{EF89E272-F065-4ED4-9F9F-B68E9EC8943F}">
      <dgm:prSet/>
      <dgm:spPr/>
      <dgm:t>
        <a:bodyPr/>
        <a:lstStyle/>
        <a:p>
          <a:endParaRPr lang="en-US"/>
        </a:p>
      </dgm:t>
    </dgm:pt>
    <dgm:pt modelId="{5006E571-AF61-4B9D-9C52-F656DEE854FA}" type="sibTrans" cxnId="{EF89E272-F065-4ED4-9F9F-B68E9EC8943F}">
      <dgm:prSet/>
      <dgm:spPr/>
      <dgm:t>
        <a:bodyPr/>
        <a:lstStyle/>
        <a:p>
          <a:endParaRPr lang="en-US"/>
        </a:p>
      </dgm:t>
    </dgm:pt>
    <dgm:pt modelId="{3A30E543-F5C2-43DB-9121-9EEACD6FE3EE}">
      <dgm:prSet phldrT="[Text]" custT="1"/>
      <dgm:spPr/>
      <dgm:t>
        <a:bodyPr/>
        <a:lstStyle/>
        <a:p>
          <a:r>
            <a:rPr lang="he-IL" sz="2000" dirty="0"/>
            <a:t>דוגמה</a:t>
          </a:r>
          <a:endParaRPr lang="en-US" sz="2000" dirty="0"/>
        </a:p>
      </dgm:t>
    </dgm:pt>
    <dgm:pt modelId="{7045027A-7FAE-4EF6-A9B6-B49DACEEDC74}" type="parTrans" cxnId="{A66AE746-2223-4960-9C2D-46FD754CB26A}">
      <dgm:prSet/>
      <dgm:spPr/>
      <dgm:t>
        <a:bodyPr/>
        <a:lstStyle/>
        <a:p>
          <a:endParaRPr lang="en-US"/>
        </a:p>
      </dgm:t>
    </dgm:pt>
    <dgm:pt modelId="{129CCE5A-238B-49EC-A57A-213D66E50CE0}" type="sibTrans" cxnId="{A66AE746-2223-4960-9C2D-46FD754CB26A}">
      <dgm:prSet/>
      <dgm:spPr/>
      <dgm:t>
        <a:bodyPr/>
        <a:lstStyle/>
        <a:p>
          <a:endParaRPr lang="en-US"/>
        </a:p>
      </dgm:t>
    </dgm:pt>
    <dgm:pt modelId="{10A56706-7681-4C0D-A9DA-6A946AE93AC5}">
      <dgm:prSet custT="1"/>
      <dgm:spPr/>
      <dgm:t>
        <a:bodyPr/>
        <a:lstStyle/>
        <a:p>
          <a:r>
            <a:rPr lang="he-IL" sz="2000" dirty="0"/>
            <a:t>תרגול עצמי</a:t>
          </a:r>
          <a:endParaRPr lang="en-US" sz="2000" dirty="0"/>
        </a:p>
      </dgm:t>
    </dgm:pt>
    <dgm:pt modelId="{C30BA790-F12B-4F04-9DA5-CAB19FD3FDFC}" type="parTrans" cxnId="{58814E25-4922-4D64-A7E2-DE22BD2CA715}">
      <dgm:prSet/>
      <dgm:spPr/>
      <dgm:t>
        <a:bodyPr/>
        <a:lstStyle/>
        <a:p>
          <a:endParaRPr lang="en-US"/>
        </a:p>
      </dgm:t>
    </dgm:pt>
    <dgm:pt modelId="{CFF71A24-0A3F-45AD-B541-7BD0A40EAEB2}" type="sibTrans" cxnId="{58814E25-4922-4D64-A7E2-DE22BD2CA715}">
      <dgm:prSet/>
      <dgm:spPr/>
      <dgm:t>
        <a:bodyPr/>
        <a:lstStyle/>
        <a:p>
          <a:endParaRPr lang="en-US"/>
        </a:p>
      </dgm:t>
    </dgm:pt>
    <dgm:pt modelId="{03A694AF-6F5A-4AB2-A247-2B8F5DA53D87}">
      <dgm:prSet phldrT="[Text]" custT="1"/>
      <dgm:spPr/>
      <dgm:t>
        <a:bodyPr/>
        <a:lstStyle/>
        <a:p>
          <a:r>
            <a:rPr lang="he-IL" sz="2000" dirty="0"/>
            <a:t>הסבר</a:t>
          </a:r>
          <a:endParaRPr lang="en-US" sz="2800" dirty="0"/>
        </a:p>
      </dgm:t>
    </dgm:pt>
    <dgm:pt modelId="{03C1E8D2-DF45-42B5-9C5B-13E966663454}" type="sibTrans" cxnId="{3E84FF8F-8EC2-4D1F-8AE3-7F25C99455F4}">
      <dgm:prSet/>
      <dgm:spPr/>
      <dgm:t>
        <a:bodyPr/>
        <a:lstStyle/>
        <a:p>
          <a:endParaRPr lang="en-US"/>
        </a:p>
      </dgm:t>
    </dgm:pt>
    <dgm:pt modelId="{FC4FEBCD-A85F-484E-9075-348EF77ED3DB}" type="parTrans" cxnId="{3E84FF8F-8EC2-4D1F-8AE3-7F25C99455F4}">
      <dgm:prSet/>
      <dgm:spPr/>
      <dgm:t>
        <a:bodyPr/>
        <a:lstStyle/>
        <a:p>
          <a:endParaRPr lang="en-US"/>
        </a:p>
      </dgm:t>
    </dgm:pt>
    <dgm:pt modelId="{04F7CE72-2700-4984-B8B3-7FAEDBAA02B3}" type="pres">
      <dgm:prSet presAssocID="{66E3F42C-A73E-46B6-9FFF-2E4E881E97D0}" presName="compositeShape" presStyleCnt="0">
        <dgm:presLayoutVars>
          <dgm:chMax val="7"/>
          <dgm:dir val="rev"/>
          <dgm:resizeHandles val="exact"/>
        </dgm:presLayoutVars>
      </dgm:prSet>
      <dgm:spPr/>
    </dgm:pt>
    <dgm:pt modelId="{D721A20E-0ECB-47D5-93C6-B762FA33A171}" type="pres">
      <dgm:prSet presAssocID="{66E3F42C-A73E-46B6-9FFF-2E4E881E97D0}" presName="wedge1" presStyleLbl="node1" presStyleIdx="0" presStyleCnt="4" custLinFactNeighborX="1231" custLinFactNeighborY="2485"/>
      <dgm:spPr/>
    </dgm:pt>
    <dgm:pt modelId="{6E77EC18-5A5A-45F6-8784-B2CDE00C0476}" type="pres">
      <dgm:prSet presAssocID="{66E3F42C-A73E-46B6-9FFF-2E4E881E97D0}" presName="wedge1Tx" presStyleLbl="node1" presStyleIdx="0" presStyleCnt="4">
        <dgm:presLayoutVars>
          <dgm:chMax val="0"/>
          <dgm:chPref val="0"/>
          <dgm:bulletEnabled val="1"/>
        </dgm:presLayoutVars>
      </dgm:prSet>
      <dgm:spPr/>
    </dgm:pt>
    <dgm:pt modelId="{20A6D4CA-3123-4F5C-836B-2E7625124D5C}" type="pres">
      <dgm:prSet presAssocID="{66E3F42C-A73E-46B6-9FFF-2E4E881E97D0}" presName="wedge2" presStyleLbl="node1" presStyleIdx="1" presStyleCnt="4" custLinFactNeighborX="1231" custLinFactNeighborY="2485"/>
      <dgm:spPr/>
    </dgm:pt>
    <dgm:pt modelId="{AAB2A10C-8152-45D9-AD21-0E714AAB3CDD}" type="pres">
      <dgm:prSet presAssocID="{66E3F42C-A73E-46B6-9FFF-2E4E881E97D0}" presName="wedge2Tx" presStyleLbl="node1" presStyleIdx="1" presStyleCnt="4">
        <dgm:presLayoutVars>
          <dgm:chMax val="0"/>
          <dgm:chPref val="0"/>
          <dgm:bulletEnabled val="1"/>
        </dgm:presLayoutVars>
      </dgm:prSet>
      <dgm:spPr/>
    </dgm:pt>
    <dgm:pt modelId="{0DAA9807-04CC-43A5-90C1-31FD07C87C84}" type="pres">
      <dgm:prSet presAssocID="{66E3F42C-A73E-46B6-9FFF-2E4E881E97D0}" presName="wedge3" presStyleLbl="node1" presStyleIdx="2" presStyleCnt="4" custLinFactNeighborX="1231" custLinFactNeighborY="2485"/>
      <dgm:spPr/>
    </dgm:pt>
    <dgm:pt modelId="{A8D7BA54-D0D4-42B0-8650-8F1207D42ECF}" type="pres">
      <dgm:prSet presAssocID="{66E3F42C-A73E-46B6-9FFF-2E4E881E97D0}" presName="wedge3Tx" presStyleLbl="node1" presStyleIdx="2" presStyleCnt="4">
        <dgm:presLayoutVars>
          <dgm:chMax val="0"/>
          <dgm:chPref val="0"/>
          <dgm:bulletEnabled val="1"/>
        </dgm:presLayoutVars>
      </dgm:prSet>
      <dgm:spPr/>
    </dgm:pt>
    <dgm:pt modelId="{ECF3FE84-3EAE-469E-9E17-98A5E9CB32D8}" type="pres">
      <dgm:prSet presAssocID="{66E3F42C-A73E-46B6-9FFF-2E4E881E97D0}" presName="wedge4" presStyleLbl="node1" presStyleIdx="3" presStyleCnt="4" custLinFactNeighborX="5445" custLinFactNeighborY="6699"/>
      <dgm:spPr/>
    </dgm:pt>
    <dgm:pt modelId="{CF44FF92-4C9E-434F-A333-FDC9A6449BE3}" type="pres">
      <dgm:prSet presAssocID="{66E3F42C-A73E-46B6-9FFF-2E4E881E97D0}" presName="wedge4Tx" presStyleLbl="node1" presStyleIdx="3" presStyleCnt="4">
        <dgm:presLayoutVars>
          <dgm:chMax val="0"/>
          <dgm:chPref val="0"/>
          <dgm:bulletEnabled val="1"/>
        </dgm:presLayoutVars>
      </dgm:prSet>
      <dgm:spPr/>
    </dgm:pt>
  </dgm:ptLst>
  <dgm:cxnLst>
    <dgm:cxn modelId="{5A63AB12-F54D-4584-989A-8A08A2F64F15}" type="presOf" srcId="{03A694AF-6F5A-4AB2-A247-2B8F5DA53D87}" destId="{D721A20E-0ECB-47D5-93C6-B762FA33A171}" srcOrd="0" destOrd="0" presId="urn:microsoft.com/office/officeart/2005/8/layout/chart3"/>
    <dgm:cxn modelId="{A6A30418-3679-42D5-953E-F5257E0E659F}" type="presOf" srcId="{03A694AF-6F5A-4AB2-A247-2B8F5DA53D87}" destId="{6E77EC18-5A5A-45F6-8784-B2CDE00C0476}" srcOrd="1" destOrd="0" presId="urn:microsoft.com/office/officeart/2005/8/layout/chart3"/>
    <dgm:cxn modelId="{58814E25-4922-4D64-A7E2-DE22BD2CA715}" srcId="{66E3F42C-A73E-46B6-9FFF-2E4E881E97D0}" destId="{10A56706-7681-4C0D-A9DA-6A946AE93AC5}" srcOrd="1" destOrd="0" parTransId="{C30BA790-F12B-4F04-9DA5-CAB19FD3FDFC}" sibTransId="{CFF71A24-0A3F-45AD-B541-7BD0A40EAEB2}"/>
    <dgm:cxn modelId="{682A7E31-E4AB-4FA2-8A92-9665637C5EB1}" type="presOf" srcId="{3A30E543-F5C2-43DB-9121-9EEACD6FE3EE}" destId="{AAB2A10C-8152-45D9-AD21-0E714AAB3CDD}" srcOrd="1" destOrd="0" presId="urn:microsoft.com/office/officeart/2005/8/layout/chart3"/>
    <dgm:cxn modelId="{4528153F-87BE-49BA-A244-CFDAE15D837F}" type="presOf" srcId="{3A30E543-F5C2-43DB-9121-9EEACD6FE3EE}" destId="{20A6D4CA-3123-4F5C-836B-2E7625124D5C}" srcOrd="0" destOrd="0" presId="urn:microsoft.com/office/officeart/2005/8/layout/chart3"/>
    <dgm:cxn modelId="{A66AE746-2223-4960-9C2D-46FD754CB26A}" srcId="{66E3F42C-A73E-46B6-9FFF-2E4E881E97D0}" destId="{3A30E543-F5C2-43DB-9121-9EEACD6FE3EE}" srcOrd="2" destOrd="0" parTransId="{7045027A-7FAE-4EF6-A9B6-B49DACEEDC74}" sibTransId="{129CCE5A-238B-49EC-A57A-213D66E50CE0}"/>
    <dgm:cxn modelId="{86C0564F-D5BB-4CB5-BC14-00039CC55E38}" type="presOf" srcId="{D387BEBB-EFA3-4B14-82C9-CA7ED304FC07}" destId="{ECF3FE84-3EAE-469E-9E17-98A5E9CB32D8}" srcOrd="0" destOrd="0" presId="urn:microsoft.com/office/officeart/2005/8/layout/chart3"/>
    <dgm:cxn modelId="{EF89E272-F065-4ED4-9F9F-B68E9EC8943F}" srcId="{66E3F42C-A73E-46B6-9FFF-2E4E881E97D0}" destId="{D387BEBB-EFA3-4B14-82C9-CA7ED304FC07}" srcOrd="0" destOrd="0" parTransId="{8AA6C67D-AF72-470B-B706-9FA2407DE19B}" sibTransId="{5006E571-AF61-4B9D-9C52-F656DEE854FA}"/>
    <dgm:cxn modelId="{3E84FF8F-8EC2-4D1F-8AE3-7F25C99455F4}" srcId="{66E3F42C-A73E-46B6-9FFF-2E4E881E97D0}" destId="{03A694AF-6F5A-4AB2-A247-2B8F5DA53D87}" srcOrd="3" destOrd="0" parTransId="{FC4FEBCD-A85F-484E-9075-348EF77ED3DB}" sibTransId="{03C1E8D2-DF45-42B5-9C5B-13E966663454}"/>
    <dgm:cxn modelId="{25C15C92-9864-4AE2-91D7-D0E9EF3F356F}" type="presOf" srcId="{D387BEBB-EFA3-4B14-82C9-CA7ED304FC07}" destId="{CF44FF92-4C9E-434F-A333-FDC9A6449BE3}" srcOrd="1" destOrd="0" presId="urn:microsoft.com/office/officeart/2005/8/layout/chart3"/>
    <dgm:cxn modelId="{A9B08C9D-D38F-409D-BC9B-3D9280C33A4C}" type="presOf" srcId="{10A56706-7681-4C0D-A9DA-6A946AE93AC5}" destId="{A8D7BA54-D0D4-42B0-8650-8F1207D42ECF}" srcOrd="1" destOrd="0" presId="urn:microsoft.com/office/officeart/2005/8/layout/chart3"/>
    <dgm:cxn modelId="{50AA26A7-F541-49C3-B692-A3509868E7EA}" type="presOf" srcId="{66E3F42C-A73E-46B6-9FFF-2E4E881E97D0}" destId="{04F7CE72-2700-4984-B8B3-7FAEDBAA02B3}" srcOrd="0" destOrd="0" presId="urn:microsoft.com/office/officeart/2005/8/layout/chart3"/>
    <dgm:cxn modelId="{CDBE15F0-8B99-4C79-9F0C-18D6B5AD40F4}" type="presOf" srcId="{10A56706-7681-4C0D-A9DA-6A946AE93AC5}" destId="{0DAA9807-04CC-43A5-90C1-31FD07C87C84}" srcOrd="0" destOrd="0" presId="urn:microsoft.com/office/officeart/2005/8/layout/chart3"/>
    <dgm:cxn modelId="{7EEDE085-1D5F-4C2A-828F-2909BA9B7E6B}" type="presParOf" srcId="{04F7CE72-2700-4984-B8B3-7FAEDBAA02B3}" destId="{D721A20E-0ECB-47D5-93C6-B762FA33A171}" srcOrd="0" destOrd="0" presId="urn:microsoft.com/office/officeart/2005/8/layout/chart3"/>
    <dgm:cxn modelId="{C296D9EC-23B0-4DC8-A3D9-D8955448BDC9}" type="presParOf" srcId="{04F7CE72-2700-4984-B8B3-7FAEDBAA02B3}" destId="{6E77EC18-5A5A-45F6-8784-B2CDE00C0476}" srcOrd="1" destOrd="0" presId="urn:microsoft.com/office/officeart/2005/8/layout/chart3"/>
    <dgm:cxn modelId="{9628E13A-72D3-4C25-87CA-9A8A9999701B}" type="presParOf" srcId="{04F7CE72-2700-4984-B8B3-7FAEDBAA02B3}" destId="{20A6D4CA-3123-4F5C-836B-2E7625124D5C}" srcOrd="2" destOrd="0" presId="urn:microsoft.com/office/officeart/2005/8/layout/chart3"/>
    <dgm:cxn modelId="{7D445F96-D6EE-40D7-ACC6-7D473FFE6CCB}" type="presParOf" srcId="{04F7CE72-2700-4984-B8B3-7FAEDBAA02B3}" destId="{AAB2A10C-8152-45D9-AD21-0E714AAB3CDD}" srcOrd="3" destOrd="0" presId="urn:microsoft.com/office/officeart/2005/8/layout/chart3"/>
    <dgm:cxn modelId="{0314205F-8BC6-455C-B6FA-0321BCCCF5A0}" type="presParOf" srcId="{04F7CE72-2700-4984-B8B3-7FAEDBAA02B3}" destId="{0DAA9807-04CC-43A5-90C1-31FD07C87C84}" srcOrd="4" destOrd="0" presId="urn:microsoft.com/office/officeart/2005/8/layout/chart3"/>
    <dgm:cxn modelId="{011E7B81-1498-418A-BD69-246528D85F84}" type="presParOf" srcId="{04F7CE72-2700-4984-B8B3-7FAEDBAA02B3}" destId="{A8D7BA54-D0D4-42B0-8650-8F1207D42ECF}" srcOrd="5" destOrd="0" presId="urn:microsoft.com/office/officeart/2005/8/layout/chart3"/>
    <dgm:cxn modelId="{44FD51E1-20F3-4F78-A343-830E80817C31}" type="presParOf" srcId="{04F7CE72-2700-4984-B8B3-7FAEDBAA02B3}" destId="{ECF3FE84-3EAE-469E-9E17-98A5E9CB32D8}" srcOrd="6" destOrd="0" presId="urn:microsoft.com/office/officeart/2005/8/layout/chart3"/>
    <dgm:cxn modelId="{0EBE90EA-A02A-4EA3-A607-70007BEAEEF9}" type="presParOf" srcId="{04F7CE72-2700-4984-B8B3-7FAEDBAA02B3}" destId="{CF44FF92-4C9E-434F-A333-FDC9A6449BE3}"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E3F42C-A73E-46B6-9FFF-2E4E881E97D0}" type="doc">
      <dgm:prSet loTypeId="urn:microsoft.com/office/officeart/2005/8/layout/chart3" loCatId="relationship" qsTypeId="urn:microsoft.com/office/officeart/2005/8/quickstyle/simple1" qsCatId="simple" csTypeId="urn:microsoft.com/office/officeart/2005/8/colors/colorful4" csCatId="colorful" phldr="1"/>
      <dgm:spPr/>
    </dgm:pt>
    <dgm:pt modelId="{D387BEBB-EFA3-4B14-82C9-CA7ED304FC07}">
      <dgm:prSet phldrT="[Text]" custT="1"/>
      <dgm:spPr/>
      <dgm:t>
        <a:bodyPr/>
        <a:lstStyle/>
        <a:p>
          <a:r>
            <a:rPr lang="he-IL" sz="2000" dirty="0"/>
            <a:t>פיתוח</a:t>
          </a:r>
          <a:endParaRPr lang="en-US" sz="3200" dirty="0"/>
        </a:p>
      </dgm:t>
    </dgm:pt>
    <dgm:pt modelId="{8AA6C67D-AF72-470B-B706-9FA2407DE19B}" type="parTrans" cxnId="{EF89E272-F065-4ED4-9F9F-B68E9EC8943F}">
      <dgm:prSet/>
      <dgm:spPr/>
      <dgm:t>
        <a:bodyPr/>
        <a:lstStyle/>
        <a:p>
          <a:endParaRPr lang="en-US"/>
        </a:p>
      </dgm:t>
    </dgm:pt>
    <dgm:pt modelId="{5006E571-AF61-4B9D-9C52-F656DEE854FA}" type="sibTrans" cxnId="{EF89E272-F065-4ED4-9F9F-B68E9EC8943F}">
      <dgm:prSet/>
      <dgm:spPr/>
      <dgm:t>
        <a:bodyPr/>
        <a:lstStyle/>
        <a:p>
          <a:endParaRPr lang="en-US"/>
        </a:p>
      </dgm:t>
    </dgm:pt>
    <dgm:pt modelId="{3A30E543-F5C2-43DB-9121-9EEACD6FE3EE}">
      <dgm:prSet phldrT="[Text]" custT="1"/>
      <dgm:spPr/>
      <dgm:t>
        <a:bodyPr/>
        <a:lstStyle/>
        <a:p>
          <a:r>
            <a:rPr lang="he-IL" sz="1800" dirty="0"/>
            <a:t>דוגמה</a:t>
          </a:r>
          <a:endParaRPr lang="en-US" sz="1800" dirty="0"/>
        </a:p>
      </dgm:t>
    </dgm:pt>
    <dgm:pt modelId="{7045027A-7FAE-4EF6-A9B6-B49DACEEDC74}" type="parTrans" cxnId="{A66AE746-2223-4960-9C2D-46FD754CB26A}">
      <dgm:prSet/>
      <dgm:spPr/>
      <dgm:t>
        <a:bodyPr/>
        <a:lstStyle/>
        <a:p>
          <a:endParaRPr lang="en-US"/>
        </a:p>
      </dgm:t>
    </dgm:pt>
    <dgm:pt modelId="{129CCE5A-238B-49EC-A57A-213D66E50CE0}" type="sibTrans" cxnId="{A66AE746-2223-4960-9C2D-46FD754CB26A}">
      <dgm:prSet/>
      <dgm:spPr/>
      <dgm:t>
        <a:bodyPr/>
        <a:lstStyle/>
        <a:p>
          <a:endParaRPr lang="en-US"/>
        </a:p>
      </dgm:t>
    </dgm:pt>
    <dgm:pt modelId="{10A56706-7681-4C0D-A9DA-6A946AE93AC5}">
      <dgm:prSet custT="1"/>
      <dgm:spPr/>
      <dgm:t>
        <a:bodyPr/>
        <a:lstStyle/>
        <a:p>
          <a:r>
            <a:rPr lang="he-IL" sz="2000" dirty="0"/>
            <a:t>תרגול עצמי</a:t>
          </a:r>
          <a:endParaRPr lang="en-US" sz="2000" dirty="0"/>
        </a:p>
      </dgm:t>
    </dgm:pt>
    <dgm:pt modelId="{C30BA790-F12B-4F04-9DA5-CAB19FD3FDFC}" type="parTrans" cxnId="{58814E25-4922-4D64-A7E2-DE22BD2CA715}">
      <dgm:prSet/>
      <dgm:spPr/>
      <dgm:t>
        <a:bodyPr/>
        <a:lstStyle/>
        <a:p>
          <a:endParaRPr lang="en-US"/>
        </a:p>
      </dgm:t>
    </dgm:pt>
    <dgm:pt modelId="{CFF71A24-0A3F-45AD-B541-7BD0A40EAEB2}" type="sibTrans" cxnId="{58814E25-4922-4D64-A7E2-DE22BD2CA715}">
      <dgm:prSet/>
      <dgm:spPr/>
      <dgm:t>
        <a:bodyPr/>
        <a:lstStyle/>
        <a:p>
          <a:endParaRPr lang="en-US"/>
        </a:p>
      </dgm:t>
    </dgm:pt>
    <dgm:pt modelId="{03A694AF-6F5A-4AB2-A247-2B8F5DA53D87}">
      <dgm:prSet phldrT="[Text]" custT="1"/>
      <dgm:spPr/>
      <dgm:t>
        <a:bodyPr/>
        <a:lstStyle/>
        <a:p>
          <a:r>
            <a:rPr lang="he-IL" sz="2000" dirty="0"/>
            <a:t>הסבר</a:t>
          </a:r>
          <a:endParaRPr lang="en-US" sz="2800" dirty="0"/>
        </a:p>
      </dgm:t>
    </dgm:pt>
    <dgm:pt modelId="{03C1E8D2-DF45-42B5-9C5B-13E966663454}" type="sibTrans" cxnId="{3E84FF8F-8EC2-4D1F-8AE3-7F25C99455F4}">
      <dgm:prSet/>
      <dgm:spPr/>
      <dgm:t>
        <a:bodyPr/>
        <a:lstStyle/>
        <a:p>
          <a:endParaRPr lang="en-US"/>
        </a:p>
      </dgm:t>
    </dgm:pt>
    <dgm:pt modelId="{FC4FEBCD-A85F-484E-9075-348EF77ED3DB}" type="parTrans" cxnId="{3E84FF8F-8EC2-4D1F-8AE3-7F25C99455F4}">
      <dgm:prSet/>
      <dgm:spPr/>
      <dgm:t>
        <a:bodyPr/>
        <a:lstStyle/>
        <a:p>
          <a:endParaRPr lang="en-US"/>
        </a:p>
      </dgm:t>
    </dgm:pt>
    <dgm:pt modelId="{04F7CE72-2700-4984-B8B3-7FAEDBAA02B3}" type="pres">
      <dgm:prSet presAssocID="{66E3F42C-A73E-46B6-9FFF-2E4E881E97D0}" presName="compositeShape" presStyleCnt="0">
        <dgm:presLayoutVars>
          <dgm:chMax val="7"/>
          <dgm:dir val="rev"/>
          <dgm:resizeHandles val="exact"/>
        </dgm:presLayoutVars>
      </dgm:prSet>
      <dgm:spPr/>
    </dgm:pt>
    <dgm:pt modelId="{D721A20E-0ECB-47D5-93C6-B762FA33A171}" type="pres">
      <dgm:prSet presAssocID="{66E3F42C-A73E-46B6-9FFF-2E4E881E97D0}" presName="wedge1" presStyleLbl="node1" presStyleIdx="0" presStyleCnt="4" custLinFactNeighborX="1231" custLinFactNeighborY="2485"/>
      <dgm:spPr/>
    </dgm:pt>
    <dgm:pt modelId="{6E77EC18-5A5A-45F6-8784-B2CDE00C0476}" type="pres">
      <dgm:prSet presAssocID="{66E3F42C-A73E-46B6-9FFF-2E4E881E97D0}" presName="wedge1Tx" presStyleLbl="node1" presStyleIdx="0" presStyleCnt="4">
        <dgm:presLayoutVars>
          <dgm:chMax val="0"/>
          <dgm:chPref val="0"/>
          <dgm:bulletEnabled val="1"/>
        </dgm:presLayoutVars>
      </dgm:prSet>
      <dgm:spPr/>
    </dgm:pt>
    <dgm:pt modelId="{20A6D4CA-3123-4F5C-836B-2E7625124D5C}" type="pres">
      <dgm:prSet presAssocID="{66E3F42C-A73E-46B6-9FFF-2E4E881E97D0}" presName="wedge2" presStyleLbl="node1" presStyleIdx="1" presStyleCnt="4" custLinFactNeighborX="1231" custLinFactNeighborY="2485"/>
      <dgm:spPr/>
    </dgm:pt>
    <dgm:pt modelId="{AAB2A10C-8152-45D9-AD21-0E714AAB3CDD}" type="pres">
      <dgm:prSet presAssocID="{66E3F42C-A73E-46B6-9FFF-2E4E881E97D0}" presName="wedge2Tx" presStyleLbl="node1" presStyleIdx="1" presStyleCnt="4">
        <dgm:presLayoutVars>
          <dgm:chMax val="0"/>
          <dgm:chPref val="0"/>
          <dgm:bulletEnabled val="1"/>
        </dgm:presLayoutVars>
      </dgm:prSet>
      <dgm:spPr/>
    </dgm:pt>
    <dgm:pt modelId="{0DAA9807-04CC-43A5-90C1-31FD07C87C84}" type="pres">
      <dgm:prSet presAssocID="{66E3F42C-A73E-46B6-9FFF-2E4E881E97D0}" presName="wedge3" presStyleLbl="node1" presStyleIdx="2" presStyleCnt="4" custLinFactNeighborX="1231" custLinFactNeighborY="2485"/>
      <dgm:spPr/>
    </dgm:pt>
    <dgm:pt modelId="{A8D7BA54-D0D4-42B0-8650-8F1207D42ECF}" type="pres">
      <dgm:prSet presAssocID="{66E3F42C-A73E-46B6-9FFF-2E4E881E97D0}" presName="wedge3Tx" presStyleLbl="node1" presStyleIdx="2" presStyleCnt="4">
        <dgm:presLayoutVars>
          <dgm:chMax val="0"/>
          <dgm:chPref val="0"/>
          <dgm:bulletEnabled val="1"/>
        </dgm:presLayoutVars>
      </dgm:prSet>
      <dgm:spPr/>
    </dgm:pt>
    <dgm:pt modelId="{ECF3FE84-3EAE-469E-9E17-98A5E9CB32D8}" type="pres">
      <dgm:prSet presAssocID="{66E3F42C-A73E-46B6-9FFF-2E4E881E97D0}" presName="wedge4" presStyleLbl="node1" presStyleIdx="3" presStyleCnt="4" custLinFactNeighborX="5445" custLinFactNeighborY="6699"/>
      <dgm:spPr/>
    </dgm:pt>
    <dgm:pt modelId="{CF44FF92-4C9E-434F-A333-FDC9A6449BE3}" type="pres">
      <dgm:prSet presAssocID="{66E3F42C-A73E-46B6-9FFF-2E4E881E97D0}" presName="wedge4Tx" presStyleLbl="node1" presStyleIdx="3" presStyleCnt="4">
        <dgm:presLayoutVars>
          <dgm:chMax val="0"/>
          <dgm:chPref val="0"/>
          <dgm:bulletEnabled val="1"/>
        </dgm:presLayoutVars>
      </dgm:prSet>
      <dgm:spPr/>
    </dgm:pt>
  </dgm:ptLst>
  <dgm:cxnLst>
    <dgm:cxn modelId="{5A63AB12-F54D-4584-989A-8A08A2F64F15}" type="presOf" srcId="{03A694AF-6F5A-4AB2-A247-2B8F5DA53D87}" destId="{D721A20E-0ECB-47D5-93C6-B762FA33A171}" srcOrd="0" destOrd="0" presId="urn:microsoft.com/office/officeart/2005/8/layout/chart3"/>
    <dgm:cxn modelId="{A6A30418-3679-42D5-953E-F5257E0E659F}" type="presOf" srcId="{03A694AF-6F5A-4AB2-A247-2B8F5DA53D87}" destId="{6E77EC18-5A5A-45F6-8784-B2CDE00C0476}" srcOrd="1" destOrd="0" presId="urn:microsoft.com/office/officeart/2005/8/layout/chart3"/>
    <dgm:cxn modelId="{58814E25-4922-4D64-A7E2-DE22BD2CA715}" srcId="{66E3F42C-A73E-46B6-9FFF-2E4E881E97D0}" destId="{10A56706-7681-4C0D-A9DA-6A946AE93AC5}" srcOrd="1" destOrd="0" parTransId="{C30BA790-F12B-4F04-9DA5-CAB19FD3FDFC}" sibTransId="{CFF71A24-0A3F-45AD-B541-7BD0A40EAEB2}"/>
    <dgm:cxn modelId="{682A7E31-E4AB-4FA2-8A92-9665637C5EB1}" type="presOf" srcId="{3A30E543-F5C2-43DB-9121-9EEACD6FE3EE}" destId="{AAB2A10C-8152-45D9-AD21-0E714AAB3CDD}" srcOrd="1" destOrd="0" presId="urn:microsoft.com/office/officeart/2005/8/layout/chart3"/>
    <dgm:cxn modelId="{4528153F-87BE-49BA-A244-CFDAE15D837F}" type="presOf" srcId="{3A30E543-F5C2-43DB-9121-9EEACD6FE3EE}" destId="{20A6D4CA-3123-4F5C-836B-2E7625124D5C}" srcOrd="0" destOrd="0" presId="urn:microsoft.com/office/officeart/2005/8/layout/chart3"/>
    <dgm:cxn modelId="{A66AE746-2223-4960-9C2D-46FD754CB26A}" srcId="{66E3F42C-A73E-46B6-9FFF-2E4E881E97D0}" destId="{3A30E543-F5C2-43DB-9121-9EEACD6FE3EE}" srcOrd="2" destOrd="0" parTransId="{7045027A-7FAE-4EF6-A9B6-B49DACEEDC74}" sibTransId="{129CCE5A-238B-49EC-A57A-213D66E50CE0}"/>
    <dgm:cxn modelId="{86C0564F-D5BB-4CB5-BC14-00039CC55E38}" type="presOf" srcId="{D387BEBB-EFA3-4B14-82C9-CA7ED304FC07}" destId="{ECF3FE84-3EAE-469E-9E17-98A5E9CB32D8}" srcOrd="0" destOrd="0" presId="urn:microsoft.com/office/officeart/2005/8/layout/chart3"/>
    <dgm:cxn modelId="{EF89E272-F065-4ED4-9F9F-B68E9EC8943F}" srcId="{66E3F42C-A73E-46B6-9FFF-2E4E881E97D0}" destId="{D387BEBB-EFA3-4B14-82C9-CA7ED304FC07}" srcOrd="0" destOrd="0" parTransId="{8AA6C67D-AF72-470B-B706-9FA2407DE19B}" sibTransId="{5006E571-AF61-4B9D-9C52-F656DEE854FA}"/>
    <dgm:cxn modelId="{3E84FF8F-8EC2-4D1F-8AE3-7F25C99455F4}" srcId="{66E3F42C-A73E-46B6-9FFF-2E4E881E97D0}" destId="{03A694AF-6F5A-4AB2-A247-2B8F5DA53D87}" srcOrd="3" destOrd="0" parTransId="{FC4FEBCD-A85F-484E-9075-348EF77ED3DB}" sibTransId="{03C1E8D2-DF45-42B5-9C5B-13E966663454}"/>
    <dgm:cxn modelId="{25C15C92-9864-4AE2-91D7-D0E9EF3F356F}" type="presOf" srcId="{D387BEBB-EFA3-4B14-82C9-CA7ED304FC07}" destId="{CF44FF92-4C9E-434F-A333-FDC9A6449BE3}" srcOrd="1" destOrd="0" presId="urn:microsoft.com/office/officeart/2005/8/layout/chart3"/>
    <dgm:cxn modelId="{A9B08C9D-D38F-409D-BC9B-3D9280C33A4C}" type="presOf" srcId="{10A56706-7681-4C0D-A9DA-6A946AE93AC5}" destId="{A8D7BA54-D0D4-42B0-8650-8F1207D42ECF}" srcOrd="1" destOrd="0" presId="urn:microsoft.com/office/officeart/2005/8/layout/chart3"/>
    <dgm:cxn modelId="{50AA26A7-F541-49C3-B692-A3509868E7EA}" type="presOf" srcId="{66E3F42C-A73E-46B6-9FFF-2E4E881E97D0}" destId="{04F7CE72-2700-4984-B8B3-7FAEDBAA02B3}" srcOrd="0" destOrd="0" presId="urn:microsoft.com/office/officeart/2005/8/layout/chart3"/>
    <dgm:cxn modelId="{CDBE15F0-8B99-4C79-9F0C-18D6B5AD40F4}" type="presOf" srcId="{10A56706-7681-4C0D-A9DA-6A946AE93AC5}" destId="{0DAA9807-04CC-43A5-90C1-31FD07C87C84}" srcOrd="0" destOrd="0" presId="urn:microsoft.com/office/officeart/2005/8/layout/chart3"/>
    <dgm:cxn modelId="{7EEDE085-1D5F-4C2A-828F-2909BA9B7E6B}" type="presParOf" srcId="{04F7CE72-2700-4984-B8B3-7FAEDBAA02B3}" destId="{D721A20E-0ECB-47D5-93C6-B762FA33A171}" srcOrd="0" destOrd="0" presId="urn:microsoft.com/office/officeart/2005/8/layout/chart3"/>
    <dgm:cxn modelId="{C296D9EC-23B0-4DC8-A3D9-D8955448BDC9}" type="presParOf" srcId="{04F7CE72-2700-4984-B8B3-7FAEDBAA02B3}" destId="{6E77EC18-5A5A-45F6-8784-B2CDE00C0476}" srcOrd="1" destOrd="0" presId="urn:microsoft.com/office/officeart/2005/8/layout/chart3"/>
    <dgm:cxn modelId="{9628E13A-72D3-4C25-87CA-9A8A9999701B}" type="presParOf" srcId="{04F7CE72-2700-4984-B8B3-7FAEDBAA02B3}" destId="{20A6D4CA-3123-4F5C-836B-2E7625124D5C}" srcOrd="2" destOrd="0" presId="urn:microsoft.com/office/officeart/2005/8/layout/chart3"/>
    <dgm:cxn modelId="{7D445F96-D6EE-40D7-ACC6-7D473FFE6CCB}" type="presParOf" srcId="{04F7CE72-2700-4984-B8B3-7FAEDBAA02B3}" destId="{AAB2A10C-8152-45D9-AD21-0E714AAB3CDD}" srcOrd="3" destOrd="0" presId="urn:microsoft.com/office/officeart/2005/8/layout/chart3"/>
    <dgm:cxn modelId="{0314205F-8BC6-455C-B6FA-0321BCCCF5A0}" type="presParOf" srcId="{04F7CE72-2700-4984-B8B3-7FAEDBAA02B3}" destId="{0DAA9807-04CC-43A5-90C1-31FD07C87C84}" srcOrd="4" destOrd="0" presId="urn:microsoft.com/office/officeart/2005/8/layout/chart3"/>
    <dgm:cxn modelId="{011E7B81-1498-418A-BD69-246528D85F84}" type="presParOf" srcId="{04F7CE72-2700-4984-B8B3-7FAEDBAA02B3}" destId="{A8D7BA54-D0D4-42B0-8650-8F1207D42ECF}" srcOrd="5" destOrd="0" presId="urn:microsoft.com/office/officeart/2005/8/layout/chart3"/>
    <dgm:cxn modelId="{44FD51E1-20F3-4F78-A343-830E80817C31}" type="presParOf" srcId="{04F7CE72-2700-4984-B8B3-7FAEDBAA02B3}" destId="{ECF3FE84-3EAE-469E-9E17-98A5E9CB32D8}" srcOrd="6" destOrd="0" presId="urn:microsoft.com/office/officeart/2005/8/layout/chart3"/>
    <dgm:cxn modelId="{0EBE90EA-A02A-4EA3-A607-70007BEAEEF9}" type="presParOf" srcId="{04F7CE72-2700-4984-B8B3-7FAEDBAA02B3}" destId="{CF44FF92-4C9E-434F-A333-FDC9A6449BE3}" srcOrd="7"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E3F42C-A73E-46B6-9FFF-2E4E881E97D0}" type="doc">
      <dgm:prSet loTypeId="urn:microsoft.com/office/officeart/2005/8/layout/chart3" loCatId="relationship" qsTypeId="urn:microsoft.com/office/officeart/2005/8/quickstyle/simple1" qsCatId="simple" csTypeId="urn:microsoft.com/office/officeart/2005/8/colors/colorful4" csCatId="colorful" phldr="1"/>
      <dgm:spPr/>
    </dgm:pt>
    <dgm:pt modelId="{D387BEBB-EFA3-4B14-82C9-CA7ED304FC07}">
      <dgm:prSet phldrT="[Text]" custT="1"/>
      <dgm:spPr/>
      <dgm:t>
        <a:bodyPr/>
        <a:lstStyle/>
        <a:p>
          <a:r>
            <a:rPr lang="he-IL" sz="2000" dirty="0"/>
            <a:t>פיתוח</a:t>
          </a:r>
          <a:endParaRPr lang="en-US" sz="3200" dirty="0"/>
        </a:p>
      </dgm:t>
    </dgm:pt>
    <dgm:pt modelId="{8AA6C67D-AF72-470B-B706-9FA2407DE19B}" type="parTrans" cxnId="{EF89E272-F065-4ED4-9F9F-B68E9EC8943F}">
      <dgm:prSet/>
      <dgm:spPr/>
      <dgm:t>
        <a:bodyPr/>
        <a:lstStyle/>
        <a:p>
          <a:endParaRPr lang="en-US"/>
        </a:p>
      </dgm:t>
    </dgm:pt>
    <dgm:pt modelId="{5006E571-AF61-4B9D-9C52-F656DEE854FA}" type="sibTrans" cxnId="{EF89E272-F065-4ED4-9F9F-B68E9EC8943F}">
      <dgm:prSet/>
      <dgm:spPr/>
      <dgm:t>
        <a:bodyPr/>
        <a:lstStyle/>
        <a:p>
          <a:endParaRPr lang="en-US"/>
        </a:p>
      </dgm:t>
    </dgm:pt>
    <dgm:pt modelId="{3A30E543-F5C2-43DB-9121-9EEACD6FE3EE}">
      <dgm:prSet phldrT="[Text]" custT="1"/>
      <dgm:spPr/>
      <dgm:t>
        <a:bodyPr/>
        <a:lstStyle/>
        <a:p>
          <a:r>
            <a:rPr lang="he-IL" sz="1800" dirty="0"/>
            <a:t>דוגמה</a:t>
          </a:r>
          <a:endParaRPr lang="en-US" sz="1800" dirty="0"/>
        </a:p>
      </dgm:t>
    </dgm:pt>
    <dgm:pt modelId="{7045027A-7FAE-4EF6-A9B6-B49DACEEDC74}" type="parTrans" cxnId="{A66AE746-2223-4960-9C2D-46FD754CB26A}">
      <dgm:prSet/>
      <dgm:spPr/>
      <dgm:t>
        <a:bodyPr/>
        <a:lstStyle/>
        <a:p>
          <a:endParaRPr lang="en-US"/>
        </a:p>
      </dgm:t>
    </dgm:pt>
    <dgm:pt modelId="{129CCE5A-238B-49EC-A57A-213D66E50CE0}" type="sibTrans" cxnId="{A66AE746-2223-4960-9C2D-46FD754CB26A}">
      <dgm:prSet/>
      <dgm:spPr/>
      <dgm:t>
        <a:bodyPr/>
        <a:lstStyle/>
        <a:p>
          <a:endParaRPr lang="en-US"/>
        </a:p>
      </dgm:t>
    </dgm:pt>
    <dgm:pt modelId="{10A56706-7681-4C0D-A9DA-6A946AE93AC5}">
      <dgm:prSet custT="1"/>
      <dgm:spPr/>
      <dgm:t>
        <a:bodyPr/>
        <a:lstStyle/>
        <a:p>
          <a:r>
            <a:rPr lang="he-IL" sz="2000" dirty="0"/>
            <a:t>תרגול עצמי</a:t>
          </a:r>
          <a:endParaRPr lang="en-US" sz="2000" dirty="0"/>
        </a:p>
      </dgm:t>
    </dgm:pt>
    <dgm:pt modelId="{C30BA790-F12B-4F04-9DA5-CAB19FD3FDFC}" type="parTrans" cxnId="{58814E25-4922-4D64-A7E2-DE22BD2CA715}">
      <dgm:prSet/>
      <dgm:spPr/>
      <dgm:t>
        <a:bodyPr/>
        <a:lstStyle/>
        <a:p>
          <a:endParaRPr lang="en-US"/>
        </a:p>
      </dgm:t>
    </dgm:pt>
    <dgm:pt modelId="{CFF71A24-0A3F-45AD-B541-7BD0A40EAEB2}" type="sibTrans" cxnId="{58814E25-4922-4D64-A7E2-DE22BD2CA715}">
      <dgm:prSet/>
      <dgm:spPr/>
      <dgm:t>
        <a:bodyPr/>
        <a:lstStyle/>
        <a:p>
          <a:endParaRPr lang="en-US"/>
        </a:p>
      </dgm:t>
    </dgm:pt>
    <dgm:pt modelId="{03A694AF-6F5A-4AB2-A247-2B8F5DA53D87}">
      <dgm:prSet phldrT="[Text]" custT="1"/>
      <dgm:spPr/>
      <dgm:t>
        <a:bodyPr/>
        <a:lstStyle/>
        <a:p>
          <a:r>
            <a:rPr lang="he-IL" sz="2000" dirty="0"/>
            <a:t>הסבר</a:t>
          </a:r>
          <a:endParaRPr lang="en-US" sz="2800" dirty="0"/>
        </a:p>
      </dgm:t>
    </dgm:pt>
    <dgm:pt modelId="{03C1E8D2-DF45-42B5-9C5B-13E966663454}" type="sibTrans" cxnId="{3E84FF8F-8EC2-4D1F-8AE3-7F25C99455F4}">
      <dgm:prSet/>
      <dgm:spPr/>
      <dgm:t>
        <a:bodyPr/>
        <a:lstStyle/>
        <a:p>
          <a:endParaRPr lang="en-US"/>
        </a:p>
      </dgm:t>
    </dgm:pt>
    <dgm:pt modelId="{FC4FEBCD-A85F-484E-9075-348EF77ED3DB}" type="parTrans" cxnId="{3E84FF8F-8EC2-4D1F-8AE3-7F25C99455F4}">
      <dgm:prSet/>
      <dgm:spPr/>
      <dgm:t>
        <a:bodyPr/>
        <a:lstStyle/>
        <a:p>
          <a:endParaRPr lang="en-US"/>
        </a:p>
      </dgm:t>
    </dgm:pt>
    <dgm:pt modelId="{04F7CE72-2700-4984-B8B3-7FAEDBAA02B3}" type="pres">
      <dgm:prSet presAssocID="{66E3F42C-A73E-46B6-9FFF-2E4E881E97D0}" presName="compositeShape" presStyleCnt="0">
        <dgm:presLayoutVars>
          <dgm:chMax val="7"/>
          <dgm:dir val="rev"/>
          <dgm:resizeHandles val="exact"/>
        </dgm:presLayoutVars>
      </dgm:prSet>
      <dgm:spPr/>
    </dgm:pt>
    <dgm:pt modelId="{D721A20E-0ECB-47D5-93C6-B762FA33A171}" type="pres">
      <dgm:prSet presAssocID="{66E3F42C-A73E-46B6-9FFF-2E4E881E97D0}" presName="wedge1" presStyleLbl="node1" presStyleIdx="0" presStyleCnt="4" custLinFactNeighborX="1231" custLinFactNeighborY="2485"/>
      <dgm:spPr/>
    </dgm:pt>
    <dgm:pt modelId="{6E77EC18-5A5A-45F6-8784-B2CDE00C0476}" type="pres">
      <dgm:prSet presAssocID="{66E3F42C-A73E-46B6-9FFF-2E4E881E97D0}" presName="wedge1Tx" presStyleLbl="node1" presStyleIdx="0" presStyleCnt="4">
        <dgm:presLayoutVars>
          <dgm:chMax val="0"/>
          <dgm:chPref val="0"/>
          <dgm:bulletEnabled val="1"/>
        </dgm:presLayoutVars>
      </dgm:prSet>
      <dgm:spPr/>
    </dgm:pt>
    <dgm:pt modelId="{20A6D4CA-3123-4F5C-836B-2E7625124D5C}" type="pres">
      <dgm:prSet presAssocID="{66E3F42C-A73E-46B6-9FFF-2E4E881E97D0}" presName="wedge2" presStyleLbl="node1" presStyleIdx="1" presStyleCnt="4" custLinFactNeighborX="1231" custLinFactNeighborY="2485"/>
      <dgm:spPr/>
    </dgm:pt>
    <dgm:pt modelId="{AAB2A10C-8152-45D9-AD21-0E714AAB3CDD}" type="pres">
      <dgm:prSet presAssocID="{66E3F42C-A73E-46B6-9FFF-2E4E881E97D0}" presName="wedge2Tx" presStyleLbl="node1" presStyleIdx="1" presStyleCnt="4">
        <dgm:presLayoutVars>
          <dgm:chMax val="0"/>
          <dgm:chPref val="0"/>
          <dgm:bulletEnabled val="1"/>
        </dgm:presLayoutVars>
      </dgm:prSet>
      <dgm:spPr/>
    </dgm:pt>
    <dgm:pt modelId="{0DAA9807-04CC-43A5-90C1-31FD07C87C84}" type="pres">
      <dgm:prSet presAssocID="{66E3F42C-A73E-46B6-9FFF-2E4E881E97D0}" presName="wedge3" presStyleLbl="node1" presStyleIdx="2" presStyleCnt="4" custLinFactNeighborX="1231" custLinFactNeighborY="2485"/>
      <dgm:spPr/>
    </dgm:pt>
    <dgm:pt modelId="{A8D7BA54-D0D4-42B0-8650-8F1207D42ECF}" type="pres">
      <dgm:prSet presAssocID="{66E3F42C-A73E-46B6-9FFF-2E4E881E97D0}" presName="wedge3Tx" presStyleLbl="node1" presStyleIdx="2" presStyleCnt="4">
        <dgm:presLayoutVars>
          <dgm:chMax val="0"/>
          <dgm:chPref val="0"/>
          <dgm:bulletEnabled val="1"/>
        </dgm:presLayoutVars>
      </dgm:prSet>
      <dgm:spPr/>
    </dgm:pt>
    <dgm:pt modelId="{ECF3FE84-3EAE-469E-9E17-98A5E9CB32D8}" type="pres">
      <dgm:prSet presAssocID="{66E3F42C-A73E-46B6-9FFF-2E4E881E97D0}" presName="wedge4" presStyleLbl="node1" presStyleIdx="3" presStyleCnt="4" custLinFactNeighborX="5445" custLinFactNeighborY="6699"/>
      <dgm:spPr/>
    </dgm:pt>
    <dgm:pt modelId="{CF44FF92-4C9E-434F-A333-FDC9A6449BE3}" type="pres">
      <dgm:prSet presAssocID="{66E3F42C-A73E-46B6-9FFF-2E4E881E97D0}" presName="wedge4Tx" presStyleLbl="node1" presStyleIdx="3" presStyleCnt="4">
        <dgm:presLayoutVars>
          <dgm:chMax val="0"/>
          <dgm:chPref val="0"/>
          <dgm:bulletEnabled val="1"/>
        </dgm:presLayoutVars>
      </dgm:prSet>
      <dgm:spPr/>
    </dgm:pt>
  </dgm:ptLst>
  <dgm:cxnLst>
    <dgm:cxn modelId="{5A63AB12-F54D-4584-989A-8A08A2F64F15}" type="presOf" srcId="{03A694AF-6F5A-4AB2-A247-2B8F5DA53D87}" destId="{D721A20E-0ECB-47D5-93C6-B762FA33A171}" srcOrd="0" destOrd="0" presId="urn:microsoft.com/office/officeart/2005/8/layout/chart3"/>
    <dgm:cxn modelId="{A6A30418-3679-42D5-953E-F5257E0E659F}" type="presOf" srcId="{03A694AF-6F5A-4AB2-A247-2B8F5DA53D87}" destId="{6E77EC18-5A5A-45F6-8784-B2CDE00C0476}" srcOrd="1" destOrd="0" presId="urn:microsoft.com/office/officeart/2005/8/layout/chart3"/>
    <dgm:cxn modelId="{58814E25-4922-4D64-A7E2-DE22BD2CA715}" srcId="{66E3F42C-A73E-46B6-9FFF-2E4E881E97D0}" destId="{10A56706-7681-4C0D-A9DA-6A946AE93AC5}" srcOrd="1" destOrd="0" parTransId="{C30BA790-F12B-4F04-9DA5-CAB19FD3FDFC}" sibTransId="{CFF71A24-0A3F-45AD-B541-7BD0A40EAEB2}"/>
    <dgm:cxn modelId="{682A7E31-E4AB-4FA2-8A92-9665637C5EB1}" type="presOf" srcId="{3A30E543-F5C2-43DB-9121-9EEACD6FE3EE}" destId="{AAB2A10C-8152-45D9-AD21-0E714AAB3CDD}" srcOrd="1" destOrd="0" presId="urn:microsoft.com/office/officeart/2005/8/layout/chart3"/>
    <dgm:cxn modelId="{4528153F-87BE-49BA-A244-CFDAE15D837F}" type="presOf" srcId="{3A30E543-F5C2-43DB-9121-9EEACD6FE3EE}" destId="{20A6D4CA-3123-4F5C-836B-2E7625124D5C}" srcOrd="0" destOrd="0" presId="urn:microsoft.com/office/officeart/2005/8/layout/chart3"/>
    <dgm:cxn modelId="{A66AE746-2223-4960-9C2D-46FD754CB26A}" srcId="{66E3F42C-A73E-46B6-9FFF-2E4E881E97D0}" destId="{3A30E543-F5C2-43DB-9121-9EEACD6FE3EE}" srcOrd="2" destOrd="0" parTransId="{7045027A-7FAE-4EF6-A9B6-B49DACEEDC74}" sibTransId="{129CCE5A-238B-49EC-A57A-213D66E50CE0}"/>
    <dgm:cxn modelId="{86C0564F-D5BB-4CB5-BC14-00039CC55E38}" type="presOf" srcId="{D387BEBB-EFA3-4B14-82C9-CA7ED304FC07}" destId="{ECF3FE84-3EAE-469E-9E17-98A5E9CB32D8}" srcOrd="0" destOrd="0" presId="urn:microsoft.com/office/officeart/2005/8/layout/chart3"/>
    <dgm:cxn modelId="{EF89E272-F065-4ED4-9F9F-B68E9EC8943F}" srcId="{66E3F42C-A73E-46B6-9FFF-2E4E881E97D0}" destId="{D387BEBB-EFA3-4B14-82C9-CA7ED304FC07}" srcOrd="0" destOrd="0" parTransId="{8AA6C67D-AF72-470B-B706-9FA2407DE19B}" sibTransId="{5006E571-AF61-4B9D-9C52-F656DEE854FA}"/>
    <dgm:cxn modelId="{3E84FF8F-8EC2-4D1F-8AE3-7F25C99455F4}" srcId="{66E3F42C-A73E-46B6-9FFF-2E4E881E97D0}" destId="{03A694AF-6F5A-4AB2-A247-2B8F5DA53D87}" srcOrd="3" destOrd="0" parTransId="{FC4FEBCD-A85F-484E-9075-348EF77ED3DB}" sibTransId="{03C1E8D2-DF45-42B5-9C5B-13E966663454}"/>
    <dgm:cxn modelId="{25C15C92-9864-4AE2-91D7-D0E9EF3F356F}" type="presOf" srcId="{D387BEBB-EFA3-4B14-82C9-CA7ED304FC07}" destId="{CF44FF92-4C9E-434F-A333-FDC9A6449BE3}" srcOrd="1" destOrd="0" presId="urn:microsoft.com/office/officeart/2005/8/layout/chart3"/>
    <dgm:cxn modelId="{A9B08C9D-D38F-409D-BC9B-3D9280C33A4C}" type="presOf" srcId="{10A56706-7681-4C0D-A9DA-6A946AE93AC5}" destId="{A8D7BA54-D0D4-42B0-8650-8F1207D42ECF}" srcOrd="1" destOrd="0" presId="urn:microsoft.com/office/officeart/2005/8/layout/chart3"/>
    <dgm:cxn modelId="{50AA26A7-F541-49C3-B692-A3509868E7EA}" type="presOf" srcId="{66E3F42C-A73E-46B6-9FFF-2E4E881E97D0}" destId="{04F7CE72-2700-4984-B8B3-7FAEDBAA02B3}" srcOrd="0" destOrd="0" presId="urn:microsoft.com/office/officeart/2005/8/layout/chart3"/>
    <dgm:cxn modelId="{CDBE15F0-8B99-4C79-9F0C-18D6B5AD40F4}" type="presOf" srcId="{10A56706-7681-4C0D-A9DA-6A946AE93AC5}" destId="{0DAA9807-04CC-43A5-90C1-31FD07C87C84}" srcOrd="0" destOrd="0" presId="urn:microsoft.com/office/officeart/2005/8/layout/chart3"/>
    <dgm:cxn modelId="{7EEDE085-1D5F-4C2A-828F-2909BA9B7E6B}" type="presParOf" srcId="{04F7CE72-2700-4984-B8B3-7FAEDBAA02B3}" destId="{D721A20E-0ECB-47D5-93C6-B762FA33A171}" srcOrd="0" destOrd="0" presId="urn:microsoft.com/office/officeart/2005/8/layout/chart3"/>
    <dgm:cxn modelId="{C296D9EC-23B0-4DC8-A3D9-D8955448BDC9}" type="presParOf" srcId="{04F7CE72-2700-4984-B8B3-7FAEDBAA02B3}" destId="{6E77EC18-5A5A-45F6-8784-B2CDE00C0476}" srcOrd="1" destOrd="0" presId="urn:microsoft.com/office/officeart/2005/8/layout/chart3"/>
    <dgm:cxn modelId="{9628E13A-72D3-4C25-87CA-9A8A9999701B}" type="presParOf" srcId="{04F7CE72-2700-4984-B8B3-7FAEDBAA02B3}" destId="{20A6D4CA-3123-4F5C-836B-2E7625124D5C}" srcOrd="2" destOrd="0" presId="urn:microsoft.com/office/officeart/2005/8/layout/chart3"/>
    <dgm:cxn modelId="{7D445F96-D6EE-40D7-ACC6-7D473FFE6CCB}" type="presParOf" srcId="{04F7CE72-2700-4984-B8B3-7FAEDBAA02B3}" destId="{AAB2A10C-8152-45D9-AD21-0E714AAB3CDD}" srcOrd="3" destOrd="0" presId="urn:microsoft.com/office/officeart/2005/8/layout/chart3"/>
    <dgm:cxn modelId="{0314205F-8BC6-455C-B6FA-0321BCCCF5A0}" type="presParOf" srcId="{04F7CE72-2700-4984-B8B3-7FAEDBAA02B3}" destId="{0DAA9807-04CC-43A5-90C1-31FD07C87C84}" srcOrd="4" destOrd="0" presId="urn:microsoft.com/office/officeart/2005/8/layout/chart3"/>
    <dgm:cxn modelId="{011E7B81-1498-418A-BD69-246528D85F84}" type="presParOf" srcId="{04F7CE72-2700-4984-B8B3-7FAEDBAA02B3}" destId="{A8D7BA54-D0D4-42B0-8650-8F1207D42ECF}" srcOrd="5" destOrd="0" presId="urn:microsoft.com/office/officeart/2005/8/layout/chart3"/>
    <dgm:cxn modelId="{44FD51E1-20F3-4F78-A343-830E80817C31}" type="presParOf" srcId="{04F7CE72-2700-4984-B8B3-7FAEDBAA02B3}" destId="{ECF3FE84-3EAE-469E-9E17-98A5E9CB32D8}" srcOrd="6" destOrd="0" presId="urn:microsoft.com/office/officeart/2005/8/layout/chart3"/>
    <dgm:cxn modelId="{0EBE90EA-A02A-4EA3-A607-70007BEAEEF9}" type="presParOf" srcId="{04F7CE72-2700-4984-B8B3-7FAEDBAA02B3}" destId="{CF44FF92-4C9E-434F-A333-FDC9A6449BE3}" srcOrd="7" destOrd="0" presId="urn:microsoft.com/office/officeart/2005/8/layout/char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1A20E-0ECB-47D5-93C6-B762FA33A171}">
      <dsp:nvSpPr>
        <dsp:cNvPr id="0" name=""/>
        <dsp:cNvSpPr/>
      </dsp:nvSpPr>
      <dsp:spPr>
        <a:xfrm>
          <a:off x="1334738" y="323424"/>
          <a:ext cx="2291201" cy="2291201"/>
        </a:xfrm>
        <a:prstGeom prst="pie">
          <a:avLst>
            <a:gd name="adj1" fmla="val 16200000"/>
            <a:gd name="adj2" fmla="val 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הסבר</a:t>
          </a:r>
          <a:endParaRPr lang="en-US" sz="2800" kern="1200" dirty="0"/>
        </a:p>
      </dsp:txBody>
      <dsp:txXfrm>
        <a:off x="2521253" y="746206"/>
        <a:ext cx="845562" cy="681905"/>
      </dsp:txXfrm>
    </dsp:sp>
    <dsp:sp modelId="{20A6D4CA-3123-4F5C-836B-2E7625124D5C}">
      <dsp:nvSpPr>
        <dsp:cNvPr id="0" name=""/>
        <dsp:cNvSpPr/>
      </dsp:nvSpPr>
      <dsp:spPr>
        <a:xfrm>
          <a:off x="1334738" y="323424"/>
          <a:ext cx="2291201" cy="2291201"/>
        </a:xfrm>
        <a:prstGeom prst="pie">
          <a:avLst>
            <a:gd name="adj1" fmla="val 0"/>
            <a:gd name="adj2" fmla="val 5400000"/>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דוגמה</a:t>
          </a:r>
          <a:endParaRPr lang="en-US" sz="2000" kern="1200" dirty="0"/>
        </a:p>
      </dsp:txBody>
      <dsp:txXfrm>
        <a:off x="2521253" y="1509940"/>
        <a:ext cx="845562" cy="681905"/>
      </dsp:txXfrm>
    </dsp:sp>
    <dsp:sp modelId="{0DAA9807-04CC-43A5-90C1-31FD07C87C84}">
      <dsp:nvSpPr>
        <dsp:cNvPr id="0" name=""/>
        <dsp:cNvSpPr/>
      </dsp:nvSpPr>
      <dsp:spPr>
        <a:xfrm>
          <a:off x="1334738" y="323424"/>
          <a:ext cx="2291201" cy="2291201"/>
        </a:xfrm>
        <a:prstGeom prst="pie">
          <a:avLst>
            <a:gd name="adj1" fmla="val 5400000"/>
            <a:gd name="adj2" fmla="val 10800000"/>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תרגול עצמי</a:t>
          </a:r>
          <a:endParaRPr lang="en-US" sz="2000" kern="1200" dirty="0"/>
        </a:p>
      </dsp:txBody>
      <dsp:txXfrm>
        <a:off x="1593862" y="1509940"/>
        <a:ext cx="845562" cy="681905"/>
      </dsp:txXfrm>
    </dsp:sp>
    <dsp:sp modelId="{ECF3FE84-3EAE-469E-9E17-98A5E9CB32D8}">
      <dsp:nvSpPr>
        <dsp:cNvPr id="0" name=""/>
        <dsp:cNvSpPr/>
      </dsp:nvSpPr>
      <dsp:spPr>
        <a:xfrm>
          <a:off x="1334732" y="323418"/>
          <a:ext cx="2291201" cy="2291201"/>
        </a:xfrm>
        <a:prstGeom prst="pie">
          <a:avLst>
            <a:gd name="adj1" fmla="val 10800000"/>
            <a:gd name="adj2" fmla="val 1620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פיתוח</a:t>
          </a:r>
          <a:endParaRPr lang="en-US" sz="3200" kern="1200" dirty="0"/>
        </a:p>
      </dsp:txBody>
      <dsp:txXfrm>
        <a:off x="1608585" y="747290"/>
        <a:ext cx="845562" cy="681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1A20E-0ECB-47D5-93C6-B762FA33A171}">
      <dsp:nvSpPr>
        <dsp:cNvPr id="0" name=""/>
        <dsp:cNvSpPr/>
      </dsp:nvSpPr>
      <dsp:spPr>
        <a:xfrm>
          <a:off x="1203012" y="245038"/>
          <a:ext cx="1735896" cy="1735896"/>
        </a:xfrm>
        <a:prstGeom prst="pie">
          <a:avLst>
            <a:gd name="adj1" fmla="val 16200000"/>
            <a:gd name="adj2" fmla="val 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הסבר</a:t>
          </a:r>
          <a:endParaRPr lang="en-US" sz="2800" kern="1200" dirty="0"/>
        </a:p>
      </dsp:txBody>
      <dsp:txXfrm>
        <a:off x="2101959" y="565352"/>
        <a:ext cx="640628" cy="516636"/>
      </dsp:txXfrm>
    </dsp:sp>
    <dsp:sp modelId="{20A6D4CA-3123-4F5C-836B-2E7625124D5C}">
      <dsp:nvSpPr>
        <dsp:cNvPr id="0" name=""/>
        <dsp:cNvSpPr/>
      </dsp:nvSpPr>
      <dsp:spPr>
        <a:xfrm>
          <a:off x="1203012" y="245038"/>
          <a:ext cx="1735896" cy="1735896"/>
        </a:xfrm>
        <a:prstGeom prst="pie">
          <a:avLst>
            <a:gd name="adj1" fmla="val 0"/>
            <a:gd name="adj2" fmla="val 5400000"/>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e-IL" sz="1800" kern="1200" dirty="0"/>
            <a:t>דוגמה</a:t>
          </a:r>
          <a:endParaRPr lang="en-US" sz="1800" kern="1200" dirty="0"/>
        </a:p>
      </dsp:txBody>
      <dsp:txXfrm>
        <a:off x="2101959" y="1143985"/>
        <a:ext cx="640628" cy="516636"/>
      </dsp:txXfrm>
    </dsp:sp>
    <dsp:sp modelId="{0DAA9807-04CC-43A5-90C1-31FD07C87C84}">
      <dsp:nvSpPr>
        <dsp:cNvPr id="0" name=""/>
        <dsp:cNvSpPr/>
      </dsp:nvSpPr>
      <dsp:spPr>
        <a:xfrm>
          <a:off x="1203012" y="245038"/>
          <a:ext cx="1735896" cy="1735896"/>
        </a:xfrm>
        <a:prstGeom prst="pie">
          <a:avLst>
            <a:gd name="adj1" fmla="val 5400000"/>
            <a:gd name="adj2" fmla="val 10800000"/>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תרגול עצמי</a:t>
          </a:r>
          <a:endParaRPr lang="en-US" sz="2000" kern="1200" dirty="0"/>
        </a:p>
      </dsp:txBody>
      <dsp:txXfrm>
        <a:off x="1399334" y="1143985"/>
        <a:ext cx="640628" cy="516636"/>
      </dsp:txXfrm>
    </dsp:sp>
    <dsp:sp modelId="{ECF3FE84-3EAE-469E-9E17-98A5E9CB32D8}">
      <dsp:nvSpPr>
        <dsp:cNvPr id="0" name=""/>
        <dsp:cNvSpPr/>
      </dsp:nvSpPr>
      <dsp:spPr>
        <a:xfrm>
          <a:off x="1203007" y="245033"/>
          <a:ext cx="1735896" cy="1735896"/>
        </a:xfrm>
        <a:prstGeom prst="pie">
          <a:avLst>
            <a:gd name="adj1" fmla="val 10800000"/>
            <a:gd name="adj2" fmla="val 1620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פיתוח</a:t>
          </a:r>
          <a:endParaRPr lang="en-US" sz="3200" kern="1200" dirty="0"/>
        </a:p>
      </dsp:txBody>
      <dsp:txXfrm>
        <a:off x="1410488" y="566174"/>
        <a:ext cx="640628" cy="516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1A20E-0ECB-47D5-93C6-B762FA33A171}">
      <dsp:nvSpPr>
        <dsp:cNvPr id="0" name=""/>
        <dsp:cNvSpPr/>
      </dsp:nvSpPr>
      <dsp:spPr>
        <a:xfrm>
          <a:off x="1282696" y="245038"/>
          <a:ext cx="1735896" cy="1735896"/>
        </a:xfrm>
        <a:prstGeom prst="pie">
          <a:avLst>
            <a:gd name="adj1" fmla="val 16200000"/>
            <a:gd name="adj2" fmla="val 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הסבר</a:t>
          </a:r>
          <a:endParaRPr lang="en-US" sz="2800" kern="1200" dirty="0"/>
        </a:p>
      </dsp:txBody>
      <dsp:txXfrm>
        <a:off x="2181643" y="565352"/>
        <a:ext cx="640628" cy="516636"/>
      </dsp:txXfrm>
    </dsp:sp>
    <dsp:sp modelId="{20A6D4CA-3123-4F5C-836B-2E7625124D5C}">
      <dsp:nvSpPr>
        <dsp:cNvPr id="0" name=""/>
        <dsp:cNvSpPr/>
      </dsp:nvSpPr>
      <dsp:spPr>
        <a:xfrm>
          <a:off x="1282696" y="245038"/>
          <a:ext cx="1735896" cy="1735896"/>
        </a:xfrm>
        <a:prstGeom prst="pie">
          <a:avLst>
            <a:gd name="adj1" fmla="val 0"/>
            <a:gd name="adj2" fmla="val 5400000"/>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e-IL" sz="1800" kern="1200" dirty="0"/>
            <a:t>דוגמה</a:t>
          </a:r>
          <a:endParaRPr lang="en-US" sz="1800" kern="1200" dirty="0"/>
        </a:p>
      </dsp:txBody>
      <dsp:txXfrm>
        <a:off x="2181643" y="1143985"/>
        <a:ext cx="640628" cy="516636"/>
      </dsp:txXfrm>
    </dsp:sp>
    <dsp:sp modelId="{0DAA9807-04CC-43A5-90C1-31FD07C87C84}">
      <dsp:nvSpPr>
        <dsp:cNvPr id="0" name=""/>
        <dsp:cNvSpPr/>
      </dsp:nvSpPr>
      <dsp:spPr>
        <a:xfrm>
          <a:off x="1282696" y="245038"/>
          <a:ext cx="1735896" cy="1735896"/>
        </a:xfrm>
        <a:prstGeom prst="pie">
          <a:avLst>
            <a:gd name="adj1" fmla="val 5400000"/>
            <a:gd name="adj2" fmla="val 10800000"/>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תרגול עצמי</a:t>
          </a:r>
          <a:endParaRPr lang="en-US" sz="2000" kern="1200" dirty="0"/>
        </a:p>
      </dsp:txBody>
      <dsp:txXfrm>
        <a:off x="1479018" y="1143985"/>
        <a:ext cx="640628" cy="516636"/>
      </dsp:txXfrm>
    </dsp:sp>
    <dsp:sp modelId="{ECF3FE84-3EAE-469E-9E17-98A5E9CB32D8}">
      <dsp:nvSpPr>
        <dsp:cNvPr id="0" name=""/>
        <dsp:cNvSpPr/>
      </dsp:nvSpPr>
      <dsp:spPr>
        <a:xfrm>
          <a:off x="1282691" y="245033"/>
          <a:ext cx="1735896" cy="1735896"/>
        </a:xfrm>
        <a:prstGeom prst="pie">
          <a:avLst>
            <a:gd name="adj1" fmla="val 10800000"/>
            <a:gd name="adj2" fmla="val 1620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e-IL" sz="2000" kern="1200" dirty="0"/>
            <a:t>פיתוח</a:t>
          </a:r>
          <a:endParaRPr lang="en-US" sz="3200" kern="1200" dirty="0"/>
        </a:p>
      </dsp:txBody>
      <dsp:txXfrm>
        <a:off x="1490172" y="566174"/>
        <a:ext cx="640628" cy="51663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0.64959</cdr:x>
      <cdr:y>0.1447</cdr:y>
    </cdr:from>
    <cdr:to>
      <cdr:x>1</cdr:x>
      <cdr:y>0.30491</cdr:y>
    </cdr:to>
    <cdr:sp macro="" textlink="">
      <cdr:nvSpPr>
        <cdr:cNvPr id="2" name="Rectangle: Rounded Corners 1">
          <a:extLst xmlns:a="http://schemas.openxmlformats.org/drawingml/2006/main">
            <a:ext uri="{FF2B5EF4-FFF2-40B4-BE49-F238E27FC236}">
              <a16:creationId xmlns:a16="http://schemas.microsoft.com/office/drawing/2014/main" id="{E80F49FC-20EF-4970-C394-048B1A36D2B2}"/>
            </a:ext>
          </a:extLst>
        </cdr:cNvPr>
        <cdr:cNvSpPr/>
      </cdr:nvSpPr>
      <cdr:spPr>
        <a:xfrm xmlns:a="http://schemas.openxmlformats.org/drawingml/2006/main">
          <a:off x="3445567" y="556592"/>
          <a:ext cx="1858616" cy="616226"/>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r" rtl="1"/>
          <a:r>
            <a:rPr lang="he-IL" sz="1400" kern="1200" dirty="0"/>
            <a:t>לא שאלו ולא ענו פעם אחת לאורך כל הקורס</a:t>
          </a:r>
          <a:endParaRPr lang="en-US" sz="1400" kern="1200" dirty="0"/>
        </a:p>
      </cdr:txBody>
    </cdr:sp>
  </cdr:relSizeAnchor>
  <cdr:relSizeAnchor xmlns:cdr="http://schemas.openxmlformats.org/drawingml/2006/chartDrawing">
    <cdr:from>
      <cdr:x>0</cdr:x>
      <cdr:y>0.81424</cdr:y>
    </cdr:from>
    <cdr:to>
      <cdr:x>0.39101</cdr:x>
      <cdr:y>0.97445</cdr:y>
    </cdr:to>
    <cdr:sp macro="" textlink="">
      <cdr:nvSpPr>
        <cdr:cNvPr id="3" name="Rectangle: Rounded Corners 2">
          <a:extLst xmlns:a="http://schemas.openxmlformats.org/drawingml/2006/main">
            <a:ext uri="{FF2B5EF4-FFF2-40B4-BE49-F238E27FC236}">
              <a16:creationId xmlns:a16="http://schemas.microsoft.com/office/drawing/2014/main" id="{D50F2320-CDBB-9145-8824-8DDE977ADBA4}"/>
            </a:ext>
          </a:extLst>
        </cdr:cNvPr>
        <cdr:cNvSpPr/>
      </cdr:nvSpPr>
      <cdr:spPr>
        <a:xfrm xmlns:a="http://schemas.openxmlformats.org/drawingml/2006/main">
          <a:off x="0" y="3131931"/>
          <a:ext cx="2073966" cy="616226"/>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rtl="1"/>
          <a:r>
            <a:rPr lang="he-IL" sz="1400" kern="1200" dirty="0"/>
            <a:t>שאלו או ענו פעם אחת עד פעמיים לאורך הקורס</a:t>
          </a:r>
          <a:endParaRPr lang="en-US" sz="14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D0387-B7A7-44E4-A95A-F3E3A7C848C6}"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3617A-DBEC-4895-8217-1E894EB5BBAC}" type="slidenum">
              <a:rPr lang="en-US" smtClean="0"/>
              <a:t>‹#›</a:t>
            </a:fld>
            <a:endParaRPr lang="en-US"/>
          </a:p>
        </p:txBody>
      </p:sp>
    </p:spTree>
    <p:extLst>
      <p:ext uri="{BB962C8B-B14F-4D97-AF65-F5344CB8AC3E}">
        <p14:creationId xmlns:p14="http://schemas.microsoft.com/office/powerpoint/2010/main" val="340301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מה מייצגת כל עמדה? מה המסר שעובר לסטודנטים? הגלוי והסמוי? איך אפשר לשפר את המסר? האם זה חשוב בכלל איך שנגיד את הדברים?</a:t>
            </a:r>
          </a:p>
          <a:p>
            <a:pPr algn="r" rtl="1"/>
            <a:r>
              <a:rPr lang="he-IL" dirty="0"/>
              <a:t>האם אנחנו צריכים להציג ציפייה מפורשת? איך זה מעמיד אותנו מולם? איך הם מפרשים. האם צריך להגיד מהן הציפיות שלנו? האם צריך לנסות להבטיח? האם הגדרנו לעצמנו מה הערך שהסטודנטים יפיקו מהגעה? אמירות כלליות כאלה הן לא מאוד משכנעות. מה באמת צרי לעשות?</a:t>
            </a:r>
          </a:p>
          <a:p>
            <a:pPr algn="r" rtl="1"/>
            <a:r>
              <a:rPr lang="he-IL" dirty="0"/>
              <a:t>1. ליצור הדדיות – יצירה משותפת; 2. להגדיר לעצמנו מה הערך של הגעה לשיעור? 3. לחשוב על דרך מעצימה לתקשר את המסר?  </a:t>
            </a:r>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3</a:t>
            </a:fld>
            <a:endParaRPr lang="en-US"/>
          </a:p>
        </p:txBody>
      </p:sp>
    </p:spTree>
    <p:extLst>
      <p:ext uri="{BB962C8B-B14F-4D97-AF65-F5344CB8AC3E}">
        <p14:creationId xmlns:p14="http://schemas.microsoft.com/office/powerpoint/2010/main" val="68716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22</a:t>
            </a:fld>
            <a:endParaRPr lang="en-US"/>
          </a:p>
        </p:txBody>
      </p:sp>
    </p:spTree>
    <p:extLst>
      <p:ext uri="{BB962C8B-B14F-4D97-AF65-F5344CB8AC3E}">
        <p14:creationId xmlns:p14="http://schemas.microsoft.com/office/powerpoint/2010/main" val="81926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2145-1730-1740-70BB-3E776933F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6440F-9915-F3C0-F285-7080D487A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12746-058E-4B7F-8B16-73B803606F1A}"/>
              </a:ext>
            </a:extLst>
          </p:cNvPr>
          <p:cNvSpPr>
            <a:spLocks noGrp="1"/>
          </p:cNvSpPr>
          <p:nvPr>
            <p:ph type="body" idx="1"/>
          </p:nvPr>
        </p:nvSpPr>
        <p:spPr/>
        <p:txBody>
          <a:bodyPr/>
          <a:lstStyle/>
          <a:p>
            <a:pPr algn="r" rtl="1"/>
            <a:r>
              <a:rPr lang="he-IL" dirty="0"/>
              <a:t>הרעיון הוא שבניגוד לנטייה שלנו להסתפק בהתייחסות קצרה כשמדברים על הדברים הבסיסיים, ובגלל שהם קלים לרוץ איתם הלאה לדברים המסובכים, צריך לתת לסטודנטים להרגיש שהם השתלטו על נושא מסוים, הבינו מושג, הצליחו ליישם חוק/כלל – לא בתהליך ארוך אפילו, אלא מעין שאלת בדיקת הבנה. לחזק תחושה שהשגנו דברים מסוימים. </a:t>
            </a:r>
            <a:endParaRPr lang="en-US" dirty="0"/>
          </a:p>
        </p:txBody>
      </p:sp>
      <p:sp>
        <p:nvSpPr>
          <p:cNvPr id="4" name="Slide Number Placeholder 3">
            <a:extLst>
              <a:ext uri="{FF2B5EF4-FFF2-40B4-BE49-F238E27FC236}">
                <a16:creationId xmlns:a16="http://schemas.microsoft.com/office/drawing/2014/main" id="{76562E7D-8D5E-EE68-CC2C-CBC61FF6C55A}"/>
              </a:ext>
            </a:extLst>
          </p:cNvPr>
          <p:cNvSpPr>
            <a:spLocks noGrp="1"/>
          </p:cNvSpPr>
          <p:nvPr>
            <p:ph type="sldNum" sz="quarter" idx="5"/>
          </p:nvPr>
        </p:nvSpPr>
        <p:spPr/>
        <p:txBody>
          <a:bodyPr/>
          <a:lstStyle/>
          <a:p>
            <a:fld id="{6C23617A-DBEC-4895-8217-1E894EB5BBAC}" type="slidenum">
              <a:rPr lang="en-US" smtClean="0"/>
              <a:t>23</a:t>
            </a:fld>
            <a:endParaRPr lang="en-US"/>
          </a:p>
        </p:txBody>
      </p:sp>
    </p:spTree>
    <p:extLst>
      <p:ext uri="{BB962C8B-B14F-4D97-AF65-F5344CB8AC3E}">
        <p14:creationId xmlns:p14="http://schemas.microsoft.com/office/powerpoint/2010/main" val="353770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אני יכול להתחיל כאן ולהציג מעין דיאלוג או ציטוטים שהם </a:t>
            </a:r>
            <a:r>
              <a:rPr lang="he-IL" dirty="0" err="1"/>
              <a:t>פראפרזות</a:t>
            </a:r>
            <a:r>
              <a:rPr lang="he-IL" dirty="0"/>
              <a:t> על עמדות מוכרות ודברים ששמעתי ממרצים וסטודנטים. אז לכאורה מבחינת מרצים חשוב שיגיעו כדי שיוכלו לשאול, להבין טוב יותר, להשתתף, להיות מעורבים בתהליך. ואז לשאול:</a:t>
            </a:r>
            <a:br>
              <a:rPr lang="en-US" dirty="0"/>
            </a:br>
            <a:r>
              <a:rPr lang="he-IL" dirty="0"/>
              <a:t>עד כמה הם באמת מעורבים ומשתתפים בשיעור? ולהציג את הנתון. </a:t>
            </a:r>
            <a:br>
              <a:rPr lang="en-US" dirty="0"/>
            </a:br>
            <a:r>
              <a:rPr lang="he-IL" dirty="0"/>
              <a:t>ואז גם להוסיף – גם אם המצב לא כזה גרוע ובכיתות שלנו יש יותר מעורבות – אז אי אפשר להתכחש למצב המוכר שבו מעט סטודנטים מדברים את רוב הדברים של הסטודנטים.</a:t>
            </a:r>
            <a:br>
              <a:rPr lang="en-US" dirty="0"/>
            </a:br>
            <a:r>
              <a:rPr lang="he-IL" dirty="0"/>
              <a:t>אז מה באמת הערך של הגעה במציאות הנוכחית? האם המבנה הרווח של השיח בכיתה מעודד הגעה ומייצר ערך מוסף מעבר להקלטה?</a:t>
            </a:r>
            <a:br>
              <a:rPr lang="en-US" dirty="0"/>
            </a:br>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4</a:t>
            </a:fld>
            <a:endParaRPr lang="en-US"/>
          </a:p>
        </p:txBody>
      </p:sp>
    </p:spTree>
    <p:extLst>
      <p:ext uri="{BB962C8B-B14F-4D97-AF65-F5344CB8AC3E}">
        <p14:creationId xmlns:p14="http://schemas.microsoft.com/office/powerpoint/2010/main" val="424756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6</a:t>
            </a:fld>
            <a:endParaRPr lang="en-US"/>
          </a:p>
        </p:txBody>
      </p:sp>
    </p:spTree>
    <p:extLst>
      <p:ext uri="{BB962C8B-B14F-4D97-AF65-F5344CB8AC3E}">
        <p14:creationId xmlns:p14="http://schemas.microsoft.com/office/powerpoint/2010/main" val="363500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השימוש כאן קצת חופשי בהמשגה של </a:t>
            </a:r>
            <a:r>
              <a:rPr lang="he-IL" dirty="0" err="1"/>
              <a:t>ויגוצקי</a:t>
            </a:r>
            <a:r>
              <a:rPr lang="he-IL" dirty="0"/>
              <a:t> שעוסק בהתפתחות קוגניטיבית ולא במטלות</a:t>
            </a:r>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8</a:t>
            </a:fld>
            <a:endParaRPr lang="en-US"/>
          </a:p>
        </p:txBody>
      </p:sp>
    </p:spTree>
    <p:extLst>
      <p:ext uri="{BB962C8B-B14F-4D97-AF65-F5344CB8AC3E}">
        <p14:creationId xmlns:p14="http://schemas.microsoft.com/office/powerpoint/2010/main" val="220810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Bowden, 2021</a:t>
            </a:r>
          </a:p>
        </p:txBody>
      </p:sp>
      <p:sp>
        <p:nvSpPr>
          <p:cNvPr id="4" name="Slide Number Placeholder 3"/>
          <p:cNvSpPr>
            <a:spLocks noGrp="1"/>
          </p:cNvSpPr>
          <p:nvPr>
            <p:ph type="sldNum" sz="quarter" idx="5"/>
          </p:nvPr>
        </p:nvSpPr>
        <p:spPr/>
        <p:txBody>
          <a:bodyPr/>
          <a:lstStyle/>
          <a:p>
            <a:fld id="{6C23617A-DBEC-4895-8217-1E894EB5BBAC}" type="slidenum">
              <a:rPr lang="en-US" smtClean="0"/>
              <a:t>9</a:t>
            </a:fld>
            <a:endParaRPr lang="en-US"/>
          </a:p>
        </p:txBody>
      </p:sp>
    </p:spTree>
    <p:extLst>
      <p:ext uri="{BB962C8B-B14F-4D97-AF65-F5344CB8AC3E}">
        <p14:creationId xmlns:p14="http://schemas.microsoft.com/office/powerpoint/2010/main" val="192456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חשבו כיצד אייל עוזר לסטודנטים להבין את החומר? איזה פעולות הוא עושה כדי לתמוך בהבנה שלהם?; מה התפקיד של הסטודנטים בשיעור? מה הופך את השיעור לשיעור שכדאי וחשוב להגיע אליו?</a:t>
            </a:r>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11</a:t>
            </a:fld>
            <a:endParaRPr lang="en-US"/>
          </a:p>
        </p:txBody>
      </p:sp>
    </p:spTree>
    <p:extLst>
      <p:ext uri="{BB962C8B-B14F-4D97-AF65-F5344CB8AC3E}">
        <p14:creationId xmlns:p14="http://schemas.microsoft.com/office/powerpoint/2010/main" val="157114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מה מאתגר בשיעור הזה?</a:t>
            </a:r>
          </a:p>
          <a:p>
            <a:pPr algn="r" rtl="1"/>
            <a:r>
              <a:rPr lang="he-IL" dirty="0"/>
              <a:t>קורס שירות</a:t>
            </a:r>
          </a:p>
          <a:p>
            <a:pPr algn="r" rtl="1"/>
            <a:r>
              <a:rPr lang="he-IL" dirty="0"/>
              <a:t>קהל שהנושא לא במוקד העניין שלו</a:t>
            </a:r>
          </a:p>
          <a:p>
            <a:pPr algn="r" rtl="1"/>
            <a:r>
              <a:rPr lang="he-IL" dirty="0"/>
              <a:t>כיתה גדולה</a:t>
            </a:r>
          </a:p>
          <a:p>
            <a:pPr algn="r" rtl="1"/>
            <a:r>
              <a:rPr lang="he-IL" dirty="0"/>
              <a:t>ריבוי מושגים</a:t>
            </a:r>
          </a:p>
          <a:p>
            <a:pPr algn="r" rtl="1"/>
            <a:r>
              <a:rPr lang="he-IL" dirty="0"/>
              <a:t>רמת הפשטה גבוהה – המחשות מאתגרות – צריך לדמיין את המבנים</a:t>
            </a:r>
          </a:p>
          <a:p>
            <a:pPr algn="r" rtl="1"/>
            <a:r>
              <a:rPr lang="he-IL" dirty="0"/>
              <a:t>קישורים בין רעיונות – </a:t>
            </a:r>
          </a:p>
          <a:p>
            <a:pPr algn="r" rtl="1"/>
            <a:endParaRPr lang="he-IL" dirty="0"/>
          </a:p>
          <a:p>
            <a:pPr algn="r" rtl="1"/>
            <a:endParaRPr lang="he-IL" dirty="0"/>
          </a:p>
          <a:p>
            <a:pPr algn="r" rtl="1"/>
            <a:r>
              <a:rPr lang="he-IL" dirty="0"/>
              <a:t>אני צריך לדבר איתם על הקושי בקורס הזה ואולי כאן גם הדילמות – כמה לשתף ואת מי, מה לעשות עם השאלות של הסטודנטים – כמה לעבוד ולהסביר</a:t>
            </a:r>
          </a:p>
          <a:p>
            <a:pPr algn="r" rtl="1"/>
            <a:r>
              <a:rPr lang="he-IL" dirty="0"/>
              <a:t>מה לעשו עם חוסר הבנה בשיעור כזה</a:t>
            </a:r>
          </a:p>
          <a:p>
            <a:pPr algn="r" rtl="1"/>
            <a:endParaRPr lang="he-IL" dirty="0"/>
          </a:p>
          <a:p>
            <a:pPr algn="r" rtl="1"/>
            <a:r>
              <a:rPr lang="he-IL" dirty="0"/>
              <a:t>למה הם מגיעים – כי הוא עוזר להם להבין; אבל כולנו רוצים את זה, ולמה כאן זה נראה פשוט יחסית, או למה הסטודנטים מרגישים לפחות שהם מבינים או שהם מצליחים לעקוב אחריו</a:t>
            </a:r>
            <a:endParaRPr lang="en-US" dirty="0"/>
          </a:p>
          <a:p>
            <a:pPr algn="r" rtl="1"/>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13</a:t>
            </a:fld>
            <a:endParaRPr lang="en-US"/>
          </a:p>
        </p:txBody>
      </p:sp>
    </p:spTree>
    <p:extLst>
      <p:ext uri="{BB962C8B-B14F-4D97-AF65-F5344CB8AC3E}">
        <p14:creationId xmlns:p14="http://schemas.microsoft.com/office/powerpoint/2010/main" val="363117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792ED-05F8-3A92-27F9-A5816A637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37E64-D2E8-1988-F8A2-36470EACB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BEE38-9F3F-EFE7-E421-2C5999CFC662}"/>
              </a:ext>
            </a:extLst>
          </p:cNvPr>
          <p:cNvSpPr>
            <a:spLocks noGrp="1"/>
          </p:cNvSpPr>
          <p:nvPr>
            <p:ph type="body" idx="1"/>
          </p:nvPr>
        </p:nvSpPr>
        <p:spPr/>
        <p:txBody>
          <a:bodyPr/>
          <a:lstStyle/>
          <a:p>
            <a:pPr algn="r" rtl="1"/>
            <a:r>
              <a:rPr lang="he-IL" dirty="0"/>
              <a:t>הנקודה המהותית היא שזה מחייב שינוי חשיבה גם שלנו – זה לא רק רטוריקה, זה באמת לחשוב מה הם יפיקו מהשיעור, משהו שהם יהיו מסוגלים להעריך ואפילו להרגיש אותו. אז זה לא סתם להגיד את זה, זה מחייב אותנו לחשוב ולהגדיר ואולי לבנות בהתאם התנסויות מתאימות, דיוק ומיקוד בחומר, לוותר אולי על דברים מסוימים ולהעביר לשיעור אחר לטובת פיתוח תחושת מסוגלות, לטובת דוגמאות, המחשות, קישורים לנושאים אחרים.</a:t>
            </a:r>
            <a:br>
              <a:rPr lang="en-US" dirty="0"/>
            </a:br>
            <a:r>
              <a:rPr lang="he-IL" dirty="0"/>
              <a:t>וצריך להבחין – בין אני לא מצפה שתהיו מסוגלים – כמהלך של נרמול הקושי, לבין מהלך שהוא מחליש; לא מספיק להגיד רק מה לא, אלא מה כן. זה בסדר להגיד שאני לא מצפה שתהיו מסוגלים עכשיו לפתור בעיות מסוג </a:t>
            </a:r>
            <a:r>
              <a:rPr lang="en-US" dirty="0"/>
              <a:t>X</a:t>
            </a:r>
            <a:r>
              <a:rPr lang="he-IL" dirty="0"/>
              <a:t>, אבל כן תהיו מסוגלים עכשיו לעשות... זה מהלך שמנרמל קושי אבל גם לא מייאש.</a:t>
            </a:r>
            <a:endParaRPr lang="en-US" dirty="0"/>
          </a:p>
        </p:txBody>
      </p:sp>
      <p:sp>
        <p:nvSpPr>
          <p:cNvPr id="4" name="Slide Number Placeholder 3">
            <a:extLst>
              <a:ext uri="{FF2B5EF4-FFF2-40B4-BE49-F238E27FC236}">
                <a16:creationId xmlns:a16="http://schemas.microsoft.com/office/drawing/2014/main" id="{D1D38773-64FC-664F-C40B-0EB911456D84}"/>
              </a:ext>
            </a:extLst>
          </p:cNvPr>
          <p:cNvSpPr>
            <a:spLocks noGrp="1"/>
          </p:cNvSpPr>
          <p:nvPr>
            <p:ph type="sldNum" sz="quarter" idx="5"/>
          </p:nvPr>
        </p:nvSpPr>
        <p:spPr/>
        <p:txBody>
          <a:bodyPr/>
          <a:lstStyle/>
          <a:p>
            <a:fld id="{6C23617A-DBEC-4895-8217-1E894EB5BBAC}" type="slidenum">
              <a:rPr lang="en-US" smtClean="0"/>
              <a:t>17</a:t>
            </a:fld>
            <a:endParaRPr lang="en-US"/>
          </a:p>
        </p:txBody>
      </p:sp>
    </p:spTree>
    <p:extLst>
      <p:ext uri="{BB962C8B-B14F-4D97-AF65-F5344CB8AC3E}">
        <p14:creationId xmlns:p14="http://schemas.microsoft.com/office/powerpoint/2010/main" val="52891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שיעור סטנדרטי בנוי מהסברים, פיתוח-הוכחות, ולכל היותר דוגמה אחת., כמעט בלי התנסויות של התלמידים; ואני מציע לעבור למודל אחר שמייצר יחידות קטנות וסגורות יותר בשיעור. </a:t>
            </a:r>
            <a:endParaRPr lang="en-US" dirty="0"/>
          </a:p>
        </p:txBody>
      </p:sp>
      <p:sp>
        <p:nvSpPr>
          <p:cNvPr id="4" name="Slide Number Placeholder 3"/>
          <p:cNvSpPr>
            <a:spLocks noGrp="1"/>
          </p:cNvSpPr>
          <p:nvPr>
            <p:ph type="sldNum" sz="quarter" idx="5"/>
          </p:nvPr>
        </p:nvSpPr>
        <p:spPr/>
        <p:txBody>
          <a:bodyPr/>
          <a:lstStyle/>
          <a:p>
            <a:fld id="{6C23617A-DBEC-4895-8217-1E894EB5BBAC}" type="slidenum">
              <a:rPr lang="en-US" smtClean="0"/>
              <a:t>18</a:t>
            </a:fld>
            <a:endParaRPr lang="en-US"/>
          </a:p>
        </p:txBody>
      </p:sp>
    </p:spTree>
    <p:extLst>
      <p:ext uri="{BB962C8B-B14F-4D97-AF65-F5344CB8AC3E}">
        <p14:creationId xmlns:p14="http://schemas.microsoft.com/office/powerpoint/2010/main" val="7123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0E57-7572-6FFA-5EF9-4F34164CA202}"/>
              </a:ext>
            </a:extLst>
          </p:cNvPr>
          <p:cNvSpPr>
            <a:spLocks noGrp="1"/>
          </p:cNvSpPr>
          <p:nvPr>
            <p:ph type="ctrTitle"/>
          </p:nvPr>
        </p:nvSpPr>
        <p:spPr>
          <a:xfrm>
            <a:off x="1524000" y="1122363"/>
            <a:ext cx="9144000" cy="2387600"/>
          </a:xfrm>
        </p:spPr>
        <p:txBody>
          <a:bodyPr anchor="b">
            <a:normAutofit/>
          </a:bodyPr>
          <a:lstStyle>
            <a:lvl1pPr algn="ctr" rtl="1">
              <a:defRPr sz="5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5287D78-5AC5-1AAA-DE25-7E29C35751B4}"/>
              </a:ext>
            </a:extLst>
          </p:cNvPr>
          <p:cNvSpPr>
            <a:spLocks noGrp="1"/>
          </p:cNvSpPr>
          <p:nvPr>
            <p:ph type="subTitle" idx="1"/>
          </p:nvPr>
        </p:nvSpPr>
        <p:spPr>
          <a:xfrm>
            <a:off x="1524000" y="3602038"/>
            <a:ext cx="9144000" cy="1655762"/>
          </a:xfrm>
        </p:spPr>
        <p:txBody>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CD9B803-F678-C6EF-39CE-E8C19113C2ED}"/>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5" name="Footer Placeholder 4">
            <a:extLst>
              <a:ext uri="{FF2B5EF4-FFF2-40B4-BE49-F238E27FC236}">
                <a16:creationId xmlns:a16="http://schemas.microsoft.com/office/drawing/2014/main" id="{75DE160F-E310-41D9-77FB-B0EABC9AB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6574D-F737-83D2-4877-19749880EFF7}"/>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421829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D28A-49C2-815D-2B65-549CDF207C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DF3D21-5596-4551-D727-5FDBBD101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95A20-6C40-036F-6AF8-F269AF4F3BD2}"/>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5" name="Footer Placeholder 4">
            <a:extLst>
              <a:ext uri="{FF2B5EF4-FFF2-40B4-BE49-F238E27FC236}">
                <a16:creationId xmlns:a16="http://schemas.microsoft.com/office/drawing/2014/main" id="{AFB4D36E-B77D-6CF1-C5A2-AE2FF9FBA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05506-A9F8-17A2-5B1B-8AA2FB1ABE79}"/>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322680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647159-ADCB-AB09-283E-CE14C3788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B1EB86-0DC5-0AC8-E0EF-25786CBE2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5214D-69A5-60B2-EE17-1FFF41A11A02}"/>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5" name="Footer Placeholder 4">
            <a:extLst>
              <a:ext uri="{FF2B5EF4-FFF2-40B4-BE49-F238E27FC236}">
                <a16:creationId xmlns:a16="http://schemas.microsoft.com/office/drawing/2014/main" id="{15474E82-8432-2A1E-00CF-A9B949935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BF697-B3F8-1233-F550-5C7A9FD40A27}"/>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138652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40AE-411F-3B6A-9060-7EC30659041B}"/>
              </a:ext>
            </a:extLst>
          </p:cNvPr>
          <p:cNvSpPr>
            <a:spLocks noGrp="1"/>
          </p:cNvSpPr>
          <p:nvPr>
            <p:ph type="title"/>
          </p:nvPr>
        </p:nvSpPr>
        <p:spPr/>
        <p:txBody>
          <a:bodyPr/>
          <a:lstStyle>
            <a:lvl1pPr algn="r" rtl="1">
              <a:defRPr>
                <a:latin typeface="Gisha" panose="020B0502040204020203" pitchFamily="34" charset="-79"/>
                <a:cs typeface="Gisha" panose="020B05020402040202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C535DF9C-4F66-D87C-8969-174D5A7B90BF}"/>
              </a:ext>
            </a:extLst>
          </p:cNvPr>
          <p:cNvSpPr>
            <a:spLocks noGrp="1"/>
          </p:cNvSpPr>
          <p:nvPr>
            <p:ph idx="1"/>
          </p:nvPr>
        </p:nvSpPr>
        <p:spPr/>
        <p:txBody>
          <a:bodyPr/>
          <a:lstStyle>
            <a:lvl1pPr algn="r" rtl="1">
              <a:defRPr>
                <a:latin typeface="Arial" panose="020B0604020202020204" pitchFamily="34" charset="0"/>
                <a:cs typeface="Arial" panose="020B0604020202020204" pitchFamily="34" charset="0"/>
              </a:defRPr>
            </a:lvl1pPr>
            <a:lvl2pPr algn="r" rtl="1">
              <a:defRPr>
                <a:latin typeface="Arial" panose="020B0604020202020204" pitchFamily="34" charset="0"/>
                <a:cs typeface="Arial" panose="020B0604020202020204" pitchFamily="34" charset="0"/>
              </a:defRPr>
            </a:lvl2pPr>
            <a:lvl3pPr algn="r" rtl="1">
              <a:defRPr>
                <a:latin typeface="Arial" panose="020B0604020202020204" pitchFamily="34" charset="0"/>
                <a:cs typeface="Arial" panose="020B0604020202020204" pitchFamily="34" charset="0"/>
              </a:defRPr>
            </a:lvl3pPr>
            <a:lvl4pPr algn="r" rtl="1">
              <a:defRPr>
                <a:latin typeface="Arial" panose="020B0604020202020204" pitchFamily="34" charset="0"/>
                <a:cs typeface="Arial" panose="020B0604020202020204" pitchFamily="34" charset="0"/>
              </a:defRPr>
            </a:lvl4pPr>
            <a:lvl5pPr algn="r" rtl="1">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D1F57C-A4FF-1203-2296-EF5F49CA5F75}"/>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5" name="Footer Placeholder 4">
            <a:extLst>
              <a:ext uri="{FF2B5EF4-FFF2-40B4-BE49-F238E27FC236}">
                <a16:creationId xmlns:a16="http://schemas.microsoft.com/office/drawing/2014/main" id="{3FBE4256-CD92-9A31-6500-39F4610EC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C2223-89A6-C740-79C9-17AA1F5FBA21}"/>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369395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A098-EC4D-37B4-45A7-FC644432C6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67101-E671-D1D4-8CC9-CDA0AA6653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57C12-CE12-E0EB-922D-886640A0935A}"/>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5" name="Footer Placeholder 4">
            <a:extLst>
              <a:ext uri="{FF2B5EF4-FFF2-40B4-BE49-F238E27FC236}">
                <a16:creationId xmlns:a16="http://schemas.microsoft.com/office/drawing/2014/main" id="{BB90DF2A-BFF1-757A-840C-3D49FB7A7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BC3D4-3D70-55FF-D5E4-7346BD800654}"/>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388597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DAA9-4612-1C4F-907B-E7A5569CC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5B812-B50C-13A8-73D8-0B7EDE9657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3A9C1-C711-A091-5B64-8B6BF1F6E2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AB660C-9811-9B28-CDF8-3E295ED54D9F}"/>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6" name="Footer Placeholder 5">
            <a:extLst>
              <a:ext uri="{FF2B5EF4-FFF2-40B4-BE49-F238E27FC236}">
                <a16:creationId xmlns:a16="http://schemas.microsoft.com/office/drawing/2014/main" id="{4C75143E-7710-4CC6-94F5-A5FF5A9AD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A9E12-48F5-A568-B040-19BD9C1AEF1E}"/>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81596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F10E-1493-4F7A-60AD-E34D2C6249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D7E636-26D0-56DA-A715-AD15CDA04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B198F-A703-B57D-A2BC-42E8F3952D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FC98C2-5FCB-DBB9-63FB-007590D3A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5F0C63-DBBF-13B5-ED9B-51406C55AF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A43C7C-68AA-BFEB-81AB-747D2005FF58}"/>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8" name="Footer Placeholder 7">
            <a:extLst>
              <a:ext uri="{FF2B5EF4-FFF2-40B4-BE49-F238E27FC236}">
                <a16:creationId xmlns:a16="http://schemas.microsoft.com/office/drawing/2014/main" id="{085554BE-64DE-289B-B30F-C39F5A2289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CB615-4A3C-5B19-F689-5D3A671D9B99}"/>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68640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1832-E8F5-EC67-45C2-BF9C0221ED8E}"/>
              </a:ext>
            </a:extLst>
          </p:cNvPr>
          <p:cNvSpPr>
            <a:spLocks noGrp="1"/>
          </p:cNvSpPr>
          <p:nvPr>
            <p:ph type="title"/>
          </p:nvPr>
        </p:nvSpPr>
        <p:spPr/>
        <p:txBody>
          <a:bodyPr/>
          <a:lstStyle>
            <a:lvl1pPr algn="r" rtl="1">
              <a:defRPr>
                <a:latin typeface="Gisha" panose="020B0502040204020203" pitchFamily="34" charset="-79"/>
                <a:cs typeface="Gisha" panose="020B0502040204020203" pitchFamily="34" charset="-79"/>
              </a:defRPr>
            </a:lvl1pPr>
          </a:lstStyle>
          <a:p>
            <a:r>
              <a:rPr lang="en-US" dirty="0"/>
              <a:t>Click to edit Master title style</a:t>
            </a:r>
          </a:p>
        </p:txBody>
      </p:sp>
      <p:sp>
        <p:nvSpPr>
          <p:cNvPr id="3" name="Date Placeholder 2">
            <a:extLst>
              <a:ext uri="{FF2B5EF4-FFF2-40B4-BE49-F238E27FC236}">
                <a16:creationId xmlns:a16="http://schemas.microsoft.com/office/drawing/2014/main" id="{B039FAE0-B001-E5C3-1FC5-29EB388FE1D2}"/>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4" name="Footer Placeholder 3">
            <a:extLst>
              <a:ext uri="{FF2B5EF4-FFF2-40B4-BE49-F238E27FC236}">
                <a16:creationId xmlns:a16="http://schemas.microsoft.com/office/drawing/2014/main" id="{051FF65C-C732-A957-C984-48BA5D2489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EC4749-AAB1-3CE4-32CA-AA7CAF77A424}"/>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421437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C8A78-3550-770E-A471-FA3C1AC877F4}"/>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3" name="Footer Placeholder 2">
            <a:extLst>
              <a:ext uri="{FF2B5EF4-FFF2-40B4-BE49-F238E27FC236}">
                <a16:creationId xmlns:a16="http://schemas.microsoft.com/office/drawing/2014/main" id="{3740840F-8D0B-5678-49B7-1B33F15352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29647E-F469-016F-C0EB-BE0CEED36615}"/>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220868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AB7A-7056-C6E2-D972-A9C6AD2BC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572DDC-C5E5-B456-94CE-BE233CA09F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D9E6B8-21C5-084E-A4BB-D5BE484A5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AD115-96BE-1688-EE0D-EE73B66DC567}"/>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6" name="Footer Placeholder 5">
            <a:extLst>
              <a:ext uri="{FF2B5EF4-FFF2-40B4-BE49-F238E27FC236}">
                <a16:creationId xmlns:a16="http://schemas.microsoft.com/office/drawing/2014/main" id="{CE82ED5D-6447-C673-74C6-A1BD7ADFA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280CA-EF97-BF19-314C-43A08D08CBE6}"/>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94398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D573-3DFC-9679-90BD-56617E874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4AB5-910B-FE49-BF61-472960FEA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7D980-0071-3ABF-1F40-296B6E687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782A8-F1D4-BA1C-C585-25C24345524B}"/>
              </a:ext>
            </a:extLst>
          </p:cNvPr>
          <p:cNvSpPr>
            <a:spLocks noGrp="1"/>
          </p:cNvSpPr>
          <p:nvPr>
            <p:ph type="dt" sz="half" idx="10"/>
          </p:nvPr>
        </p:nvSpPr>
        <p:spPr/>
        <p:txBody>
          <a:bodyPr/>
          <a:lstStyle/>
          <a:p>
            <a:fld id="{E41F578B-2BC2-4A16-9DE5-E347A91A70FE}" type="datetimeFigureOut">
              <a:rPr lang="en-US" smtClean="0"/>
              <a:t>10/22/2025</a:t>
            </a:fld>
            <a:endParaRPr lang="en-US"/>
          </a:p>
        </p:txBody>
      </p:sp>
      <p:sp>
        <p:nvSpPr>
          <p:cNvPr id="6" name="Footer Placeholder 5">
            <a:extLst>
              <a:ext uri="{FF2B5EF4-FFF2-40B4-BE49-F238E27FC236}">
                <a16:creationId xmlns:a16="http://schemas.microsoft.com/office/drawing/2014/main" id="{BF0AEE96-46E6-F545-2268-039D72A6B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8355C-8E59-A565-70CD-3254C257F531}"/>
              </a:ext>
            </a:extLst>
          </p:cNvPr>
          <p:cNvSpPr>
            <a:spLocks noGrp="1"/>
          </p:cNvSpPr>
          <p:nvPr>
            <p:ph type="sldNum" sz="quarter" idx="12"/>
          </p:nvPr>
        </p:nvSpPr>
        <p:spPr/>
        <p:txBody>
          <a:bodyPr/>
          <a:lstStyle/>
          <a:p>
            <a:fld id="{75A7696A-14A1-4387-AD37-06C4D7420686}" type="slidenum">
              <a:rPr lang="en-US" smtClean="0"/>
              <a:t>‹#›</a:t>
            </a:fld>
            <a:endParaRPr lang="en-US"/>
          </a:p>
        </p:txBody>
      </p:sp>
    </p:spTree>
    <p:extLst>
      <p:ext uri="{BB962C8B-B14F-4D97-AF65-F5344CB8AC3E}">
        <p14:creationId xmlns:p14="http://schemas.microsoft.com/office/powerpoint/2010/main" val="172451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266FE-0450-F982-C1A4-F1E103188D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BD2A90-84C1-8FF6-6176-00AC9C8A31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B2723-3E27-0027-BAE5-6E08F6701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1F578B-2BC2-4A16-9DE5-E347A91A70FE}" type="datetimeFigureOut">
              <a:rPr lang="en-US" smtClean="0"/>
              <a:t>10/22/2025</a:t>
            </a:fld>
            <a:endParaRPr lang="en-US"/>
          </a:p>
        </p:txBody>
      </p:sp>
      <p:sp>
        <p:nvSpPr>
          <p:cNvPr id="5" name="Footer Placeholder 4">
            <a:extLst>
              <a:ext uri="{FF2B5EF4-FFF2-40B4-BE49-F238E27FC236}">
                <a16:creationId xmlns:a16="http://schemas.microsoft.com/office/drawing/2014/main" id="{192AEC18-99A8-83EC-F161-0743FA898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F74FF53-5B18-D8FE-B5D6-4CFB05B96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A7696A-14A1-4387-AD37-06C4D7420686}" type="slidenum">
              <a:rPr lang="en-US" smtClean="0"/>
              <a:t>‹#›</a:t>
            </a:fld>
            <a:endParaRPr lang="en-US"/>
          </a:p>
        </p:txBody>
      </p:sp>
    </p:spTree>
    <p:extLst>
      <p:ext uri="{BB962C8B-B14F-4D97-AF65-F5344CB8AC3E}">
        <p14:creationId xmlns:p14="http://schemas.microsoft.com/office/powerpoint/2010/main" val="1237443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8.svg"/><Relationship Id="rId5" Type="http://schemas.openxmlformats.org/officeDocument/2006/relationships/image" Target="../media/image9.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8.svg"/><Relationship Id="rId5" Type="http://schemas.openxmlformats.org/officeDocument/2006/relationships/image" Target="../media/image9.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9C70-D7CA-F8D0-FC8A-BAC39B1E8979}"/>
              </a:ext>
            </a:extLst>
          </p:cNvPr>
          <p:cNvSpPr>
            <a:spLocks noGrp="1"/>
          </p:cNvSpPr>
          <p:nvPr>
            <p:ph type="ctrTitle"/>
          </p:nvPr>
        </p:nvSpPr>
        <p:spPr>
          <a:xfrm>
            <a:off x="486156" y="1541149"/>
            <a:ext cx="11219688" cy="2387600"/>
          </a:xfrm>
        </p:spPr>
        <p:txBody>
          <a:bodyPr>
            <a:normAutofit/>
          </a:bodyPr>
          <a:lstStyle/>
          <a:p>
            <a:pPr>
              <a:lnSpc>
                <a:spcPct val="150000"/>
              </a:lnSpc>
              <a:spcBef>
                <a:spcPts val="1200"/>
              </a:spcBef>
              <a:spcAft>
                <a:spcPts val="1200"/>
              </a:spcAft>
            </a:pPr>
            <a:r>
              <a:rPr lang="he-IL" dirty="0">
                <a:solidFill>
                  <a:srgbClr val="87370F"/>
                </a:solidFill>
              </a:rPr>
              <a:t>הגברת נוכחות בכיתה</a:t>
            </a:r>
            <a:br>
              <a:rPr lang="en-US" dirty="0">
                <a:solidFill>
                  <a:srgbClr val="87370F"/>
                </a:solidFill>
              </a:rPr>
            </a:br>
            <a:r>
              <a:rPr lang="he-IL" sz="3600" dirty="0">
                <a:solidFill>
                  <a:srgbClr val="87370F"/>
                </a:solidFill>
              </a:rPr>
              <a:t>רעיונות מעשיים וחשיבה משותפת</a:t>
            </a:r>
            <a:endParaRPr lang="en-US" dirty="0">
              <a:solidFill>
                <a:srgbClr val="87370F"/>
              </a:solidFill>
            </a:endParaRPr>
          </a:p>
        </p:txBody>
      </p:sp>
      <p:sp>
        <p:nvSpPr>
          <p:cNvPr id="3" name="Subtitle 2">
            <a:extLst>
              <a:ext uri="{FF2B5EF4-FFF2-40B4-BE49-F238E27FC236}">
                <a16:creationId xmlns:a16="http://schemas.microsoft.com/office/drawing/2014/main" id="{4CA10271-DB3E-B8DE-7C44-82F6AE274E0E}"/>
              </a:ext>
            </a:extLst>
          </p:cNvPr>
          <p:cNvSpPr>
            <a:spLocks noGrp="1"/>
          </p:cNvSpPr>
          <p:nvPr>
            <p:ph type="subTitle" idx="1"/>
          </p:nvPr>
        </p:nvSpPr>
        <p:spPr>
          <a:xfrm>
            <a:off x="0" y="4118808"/>
            <a:ext cx="12192000" cy="1696772"/>
          </a:xfrm>
        </p:spPr>
        <p:txBody>
          <a:bodyPr>
            <a:normAutofit/>
          </a:bodyPr>
          <a:lstStyle/>
          <a:p>
            <a:endParaRPr lang="he-IL" dirty="0">
              <a:solidFill>
                <a:schemeClr val="accent2">
                  <a:lumMod val="50000"/>
                </a:schemeClr>
              </a:solidFill>
            </a:endParaRPr>
          </a:p>
          <a:p>
            <a:endParaRPr lang="he-IL" dirty="0"/>
          </a:p>
          <a:p>
            <a:endParaRPr lang="he-IL" dirty="0"/>
          </a:p>
          <a:p>
            <a:endParaRPr lang="he-IL" dirty="0"/>
          </a:p>
          <a:p>
            <a:endParaRPr lang="he-IL" dirty="0"/>
          </a:p>
          <a:p>
            <a:endParaRPr lang="he-IL" dirty="0"/>
          </a:p>
          <a:p>
            <a:endParaRPr lang="he-IL" dirty="0"/>
          </a:p>
          <a:p>
            <a:endParaRPr lang="he-IL" dirty="0"/>
          </a:p>
          <a:p>
            <a:endParaRPr lang="he-IL" dirty="0"/>
          </a:p>
        </p:txBody>
      </p:sp>
      <p:pic>
        <p:nvPicPr>
          <p:cNvPr id="4" name="Picture 3" descr="Text&#10;&#10;Description automatically generated">
            <a:extLst>
              <a:ext uri="{FF2B5EF4-FFF2-40B4-BE49-F238E27FC236}">
                <a16:creationId xmlns:a16="http://schemas.microsoft.com/office/drawing/2014/main" id="{E36190CF-0FF6-CD33-9303-1322CAB51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146" y="6195698"/>
            <a:ext cx="2084934" cy="554471"/>
          </a:xfrm>
          <a:prstGeom prst="rect">
            <a:avLst/>
          </a:prstGeom>
        </p:spPr>
      </p:pic>
      <p:cxnSp>
        <p:nvCxnSpPr>
          <p:cNvPr id="6" name="Straight Connector 5">
            <a:extLst>
              <a:ext uri="{FF2B5EF4-FFF2-40B4-BE49-F238E27FC236}">
                <a16:creationId xmlns:a16="http://schemas.microsoft.com/office/drawing/2014/main" id="{BFCDA7D7-5253-5A5D-B14B-3F8F15CFDF7B}"/>
              </a:ext>
            </a:extLst>
          </p:cNvPr>
          <p:cNvCxnSpPr/>
          <p:nvPr/>
        </p:nvCxnSpPr>
        <p:spPr>
          <a:xfrm flipH="1">
            <a:off x="2505456" y="6428232"/>
            <a:ext cx="9015984" cy="0"/>
          </a:xfrm>
          <a:prstGeom prst="line">
            <a:avLst/>
          </a:prstGeom>
          <a:ln>
            <a:solidFill>
              <a:srgbClr val="87370F"/>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6C541448-CB73-C815-5791-E2179A1E2FFC}"/>
              </a:ext>
            </a:extLst>
          </p:cNvPr>
          <p:cNvSpPr/>
          <p:nvPr/>
        </p:nvSpPr>
        <p:spPr>
          <a:xfrm>
            <a:off x="3819440" y="4118808"/>
            <a:ext cx="5019260" cy="11521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2400" dirty="0"/>
              <a:t>ד"ר איתי פולק</a:t>
            </a:r>
          </a:p>
          <a:p>
            <a:pPr algn="ctr" rtl="1"/>
            <a:r>
              <a:rPr lang="he-IL" sz="2400" dirty="0"/>
              <a:t>היחידה לקידום איכות ההוראה והלמידה</a:t>
            </a:r>
            <a:endParaRPr lang="en-US" dirty="0"/>
          </a:p>
        </p:txBody>
      </p:sp>
      <p:sp>
        <p:nvSpPr>
          <p:cNvPr id="9" name="Rectangle 8">
            <a:extLst>
              <a:ext uri="{FF2B5EF4-FFF2-40B4-BE49-F238E27FC236}">
                <a16:creationId xmlns:a16="http://schemas.microsoft.com/office/drawing/2014/main" id="{EDB5B39D-9132-C808-9B76-9F1FC805EFEA}"/>
              </a:ext>
            </a:extLst>
          </p:cNvPr>
          <p:cNvSpPr/>
          <p:nvPr/>
        </p:nvSpPr>
        <p:spPr>
          <a:xfrm>
            <a:off x="62839" y="130168"/>
            <a:ext cx="1312774" cy="55447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22.10.25</a:t>
            </a:r>
            <a:endParaRPr lang="en-US" dirty="0"/>
          </a:p>
        </p:txBody>
      </p:sp>
    </p:spTree>
    <p:extLst>
      <p:ext uri="{BB962C8B-B14F-4D97-AF65-F5344CB8AC3E}">
        <p14:creationId xmlns:p14="http://schemas.microsoft.com/office/powerpoint/2010/main" val="45397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24B5-44E8-97DB-3A37-A90076BE2A9F}"/>
              </a:ext>
            </a:extLst>
          </p:cNvPr>
          <p:cNvSpPr>
            <a:spLocks noGrp="1"/>
          </p:cNvSpPr>
          <p:nvPr>
            <p:ph type="title"/>
          </p:nvPr>
        </p:nvSpPr>
        <p:spPr>
          <a:xfrm>
            <a:off x="838200" y="-42378"/>
            <a:ext cx="10515600" cy="888754"/>
          </a:xfrm>
        </p:spPr>
        <p:txBody>
          <a:bodyPr/>
          <a:lstStyle/>
          <a:p>
            <a:r>
              <a:rPr lang="he-IL" dirty="0"/>
              <a:t>איך נהפוך את השיעור לבעל ערך גדול יותר?</a:t>
            </a:r>
            <a:endParaRPr lang="en-US" dirty="0"/>
          </a:p>
        </p:txBody>
      </p:sp>
      <p:sp>
        <p:nvSpPr>
          <p:cNvPr id="4" name="Rectangle: Rounded Corners 3">
            <a:extLst>
              <a:ext uri="{FF2B5EF4-FFF2-40B4-BE49-F238E27FC236}">
                <a16:creationId xmlns:a16="http://schemas.microsoft.com/office/drawing/2014/main" id="{82981BC7-92E1-94B5-431C-935BE3E506E1}"/>
              </a:ext>
            </a:extLst>
          </p:cNvPr>
          <p:cNvSpPr/>
          <p:nvPr/>
        </p:nvSpPr>
        <p:spPr>
          <a:xfrm>
            <a:off x="6294784" y="1221372"/>
            <a:ext cx="4919870" cy="2481470"/>
          </a:xfrm>
          <a:prstGeom prst="roundRect">
            <a:avLst/>
          </a:prstGeom>
          <a:solidFill>
            <a:srgbClr val="EA773E"/>
          </a:solidFill>
        </p:spPr>
        <p:style>
          <a:lnRef idx="0">
            <a:schemeClr val="accent2"/>
          </a:lnRef>
          <a:fillRef idx="3">
            <a:schemeClr val="accent2"/>
          </a:fillRef>
          <a:effectRef idx="3">
            <a:schemeClr val="accent2"/>
          </a:effectRef>
          <a:fontRef idx="minor">
            <a:schemeClr val="lt1"/>
          </a:fontRef>
        </p:style>
        <p:txBody>
          <a:bodyPr rtlCol="0" anchor="ctr"/>
          <a:lstStyle/>
          <a:p>
            <a:pPr algn="ctr" rtl="1"/>
            <a:r>
              <a:rPr lang="he-IL" sz="2000" dirty="0"/>
              <a:t>מה ישפר את היכולת של הסטודנטים להבין?</a:t>
            </a:r>
          </a:p>
          <a:p>
            <a:pPr algn="ctr" rtl="1"/>
            <a:endParaRPr lang="he-IL" sz="2000" dirty="0"/>
          </a:p>
          <a:p>
            <a:pPr algn="ctr" rtl="1"/>
            <a:r>
              <a:rPr lang="he-IL" sz="2000" dirty="0"/>
              <a:t>על מה כדאי להקפיד בהרצאה?</a:t>
            </a:r>
            <a:endParaRPr lang="en-US" sz="2000" dirty="0"/>
          </a:p>
        </p:txBody>
      </p:sp>
      <p:sp>
        <p:nvSpPr>
          <p:cNvPr id="5" name="Rectangle: Rounded Corners 4">
            <a:extLst>
              <a:ext uri="{FF2B5EF4-FFF2-40B4-BE49-F238E27FC236}">
                <a16:creationId xmlns:a16="http://schemas.microsoft.com/office/drawing/2014/main" id="{FAB60410-66DC-538A-9BA1-353259BF4532}"/>
              </a:ext>
            </a:extLst>
          </p:cNvPr>
          <p:cNvSpPr/>
          <p:nvPr/>
        </p:nvSpPr>
        <p:spPr>
          <a:xfrm>
            <a:off x="1335158" y="1221372"/>
            <a:ext cx="4919870" cy="248147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he-IL" sz="2000" dirty="0"/>
              <a:t>מה ישפר את רמת העניין והרלוונטיות של השיעורים?</a:t>
            </a:r>
          </a:p>
          <a:p>
            <a:pPr algn="ctr" rtl="1"/>
            <a:endParaRPr lang="he-IL" sz="2000" dirty="0"/>
          </a:p>
          <a:p>
            <a:pPr algn="ctr" rtl="1"/>
            <a:r>
              <a:rPr lang="he-IL" sz="2000" dirty="0"/>
              <a:t>מה ישפיע על המוטיבציה של הסטודנטים?</a:t>
            </a:r>
            <a:endParaRPr lang="en-US" sz="2000" dirty="0"/>
          </a:p>
        </p:txBody>
      </p:sp>
      <p:sp>
        <p:nvSpPr>
          <p:cNvPr id="6" name="Rectangle: Rounded Corners 5">
            <a:extLst>
              <a:ext uri="{FF2B5EF4-FFF2-40B4-BE49-F238E27FC236}">
                <a16:creationId xmlns:a16="http://schemas.microsoft.com/office/drawing/2014/main" id="{678A09B9-88CE-A08C-AA90-CAF473999FF8}"/>
              </a:ext>
            </a:extLst>
          </p:cNvPr>
          <p:cNvSpPr/>
          <p:nvPr/>
        </p:nvSpPr>
        <p:spPr>
          <a:xfrm>
            <a:off x="6294784" y="4286558"/>
            <a:ext cx="4919870" cy="248147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br>
              <a:rPr lang="en-US" sz="2000" dirty="0"/>
            </a:br>
            <a:br>
              <a:rPr lang="en-US" sz="2000" dirty="0"/>
            </a:br>
            <a:r>
              <a:rPr lang="he-IL" sz="2000" dirty="0"/>
              <a:t>איך נשנה את התפקיד של הסטודנטים?</a:t>
            </a:r>
          </a:p>
          <a:p>
            <a:pPr algn="ctr" rtl="1"/>
            <a:endParaRPr lang="he-IL" sz="2000" dirty="0"/>
          </a:p>
          <a:p>
            <a:pPr algn="ctr" rtl="1"/>
            <a:r>
              <a:rPr lang="he-IL" sz="2000" dirty="0"/>
              <a:t>מה יגביר את האחריות שלהם על השיעור ועל הלמידה בו?</a:t>
            </a:r>
            <a:endParaRPr lang="en-US" sz="2000" dirty="0"/>
          </a:p>
        </p:txBody>
      </p:sp>
      <p:sp>
        <p:nvSpPr>
          <p:cNvPr id="7" name="Rectangle: Rounded Corners 6">
            <a:extLst>
              <a:ext uri="{FF2B5EF4-FFF2-40B4-BE49-F238E27FC236}">
                <a16:creationId xmlns:a16="http://schemas.microsoft.com/office/drawing/2014/main" id="{41762832-32AC-3502-F9B2-0D1D19F00890}"/>
              </a:ext>
            </a:extLst>
          </p:cNvPr>
          <p:cNvSpPr/>
          <p:nvPr/>
        </p:nvSpPr>
        <p:spPr>
          <a:xfrm>
            <a:off x="1335158" y="4286558"/>
            <a:ext cx="4919870" cy="24814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br>
              <a:rPr lang="en-US" sz="2000" dirty="0"/>
            </a:br>
            <a:br>
              <a:rPr lang="en-US" sz="2000" dirty="0"/>
            </a:br>
            <a:r>
              <a:rPr lang="he-IL" sz="2000" dirty="0"/>
              <a:t>איך נשנה את המבנה ומהלך השיעור כדי שהערך שמופק ממנו יהיה </a:t>
            </a:r>
            <a:r>
              <a:rPr lang="he-IL" sz="2000" dirty="0" err="1"/>
              <a:t>מיידי</a:t>
            </a:r>
            <a:r>
              <a:rPr lang="he-IL" sz="2000" dirty="0"/>
              <a:t> וברור?</a:t>
            </a:r>
          </a:p>
          <a:p>
            <a:pPr algn="ctr" rtl="1"/>
            <a:endParaRPr lang="he-IL" dirty="0"/>
          </a:p>
        </p:txBody>
      </p:sp>
      <p:sp>
        <p:nvSpPr>
          <p:cNvPr id="14" name="Oval 13">
            <a:extLst>
              <a:ext uri="{FF2B5EF4-FFF2-40B4-BE49-F238E27FC236}">
                <a16:creationId xmlns:a16="http://schemas.microsoft.com/office/drawing/2014/main" id="{5C073C33-B7F3-4A87-1A6F-F0E80711591E}"/>
              </a:ext>
            </a:extLst>
          </p:cNvPr>
          <p:cNvSpPr/>
          <p:nvPr/>
        </p:nvSpPr>
        <p:spPr>
          <a:xfrm>
            <a:off x="8297519" y="779080"/>
            <a:ext cx="914400" cy="88458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dirty="0"/>
              <a:t>1</a:t>
            </a:r>
            <a:endParaRPr lang="en-US" dirty="0"/>
          </a:p>
        </p:txBody>
      </p:sp>
      <p:sp>
        <p:nvSpPr>
          <p:cNvPr id="16" name="Oval 15">
            <a:extLst>
              <a:ext uri="{FF2B5EF4-FFF2-40B4-BE49-F238E27FC236}">
                <a16:creationId xmlns:a16="http://schemas.microsoft.com/office/drawing/2014/main" id="{B79DD279-7CF6-41ED-4216-9CC1C31F3353}"/>
              </a:ext>
            </a:extLst>
          </p:cNvPr>
          <p:cNvSpPr/>
          <p:nvPr/>
        </p:nvSpPr>
        <p:spPr>
          <a:xfrm>
            <a:off x="8297519" y="3864144"/>
            <a:ext cx="914400" cy="8845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he-IL" dirty="0"/>
              <a:t>2</a:t>
            </a:r>
            <a:endParaRPr lang="en-US" dirty="0"/>
          </a:p>
        </p:txBody>
      </p:sp>
      <p:sp>
        <p:nvSpPr>
          <p:cNvPr id="17" name="Oval 16">
            <a:extLst>
              <a:ext uri="{FF2B5EF4-FFF2-40B4-BE49-F238E27FC236}">
                <a16:creationId xmlns:a16="http://schemas.microsoft.com/office/drawing/2014/main" id="{AB4B7576-A9AD-9592-F98B-2CC252534896}"/>
              </a:ext>
            </a:extLst>
          </p:cNvPr>
          <p:cNvSpPr/>
          <p:nvPr/>
        </p:nvSpPr>
        <p:spPr>
          <a:xfrm>
            <a:off x="3337893" y="3864144"/>
            <a:ext cx="914400" cy="88458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e-IL" dirty="0"/>
              <a:t>3</a:t>
            </a:r>
            <a:endParaRPr lang="en-US" dirty="0"/>
          </a:p>
        </p:txBody>
      </p:sp>
      <p:sp>
        <p:nvSpPr>
          <p:cNvPr id="18" name="Oval 17">
            <a:extLst>
              <a:ext uri="{FF2B5EF4-FFF2-40B4-BE49-F238E27FC236}">
                <a16:creationId xmlns:a16="http://schemas.microsoft.com/office/drawing/2014/main" id="{0EC4B820-7EF3-B49F-07F6-558A6535EBE2}"/>
              </a:ext>
            </a:extLst>
          </p:cNvPr>
          <p:cNvSpPr/>
          <p:nvPr/>
        </p:nvSpPr>
        <p:spPr>
          <a:xfrm>
            <a:off x="3337893" y="779080"/>
            <a:ext cx="914400" cy="88458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he-IL" dirty="0"/>
              <a:t>4</a:t>
            </a:r>
            <a:endParaRPr lang="en-US" dirty="0"/>
          </a:p>
        </p:txBody>
      </p:sp>
    </p:spTree>
    <p:extLst>
      <p:ext uri="{BB962C8B-B14F-4D97-AF65-F5344CB8AC3E}">
        <p14:creationId xmlns:p14="http://schemas.microsoft.com/office/powerpoint/2010/main" val="235627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7DA10F-F4FA-853F-71E1-3FD5960A7DE7}"/>
              </a:ext>
            </a:extLst>
          </p:cNvPr>
          <p:cNvSpPr/>
          <p:nvPr/>
        </p:nvSpPr>
        <p:spPr>
          <a:xfrm>
            <a:off x="451816" y="212436"/>
            <a:ext cx="11288365" cy="504921"/>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he-IL" b="1" dirty="0">
                <a:solidFill>
                  <a:schemeClr val="accent2">
                    <a:lumMod val="50000"/>
                  </a:schemeClr>
                </a:solidFill>
              </a:rPr>
              <a:t>איזה פעולות עושה אייל כדי לתמוך בהבנה של הסטודנטים? מה התפקיד של הסטודנטים?</a:t>
            </a:r>
            <a:endParaRPr lang="en-US" b="1" dirty="0">
              <a:solidFill>
                <a:schemeClr val="accent2">
                  <a:lumMod val="50000"/>
                </a:schemeClr>
              </a:solidFill>
            </a:endParaRPr>
          </a:p>
        </p:txBody>
      </p:sp>
    </p:spTree>
    <p:extLst>
      <p:ext uri="{BB962C8B-B14F-4D97-AF65-F5344CB8AC3E}">
        <p14:creationId xmlns:p14="http://schemas.microsoft.com/office/powerpoint/2010/main" val="250069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3ED4-BD83-3D34-E15E-4773DA6339A5}"/>
              </a:ext>
            </a:extLst>
          </p:cNvPr>
          <p:cNvSpPr>
            <a:spLocks noGrp="1"/>
          </p:cNvSpPr>
          <p:nvPr>
            <p:ph type="title"/>
          </p:nvPr>
        </p:nvSpPr>
        <p:spPr>
          <a:xfrm>
            <a:off x="0" y="365125"/>
            <a:ext cx="12192000" cy="1325563"/>
          </a:xfrm>
          <a:solidFill>
            <a:schemeClr val="accent2">
              <a:lumMod val="20000"/>
              <a:lumOff val="80000"/>
            </a:schemeClr>
          </a:solidFill>
          <a:effectLst>
            <a:softEdge rad="63500"/>
          </a:effectLst>
        </p:spPr>
        <p:txBody>
          <a:bodyPr>
            <a:noAutofit/>
          </a:bodyPr>
          <a:lstStyle/>
          <a:p>
            <a:pPr algn="ctr"/>
            <a:r>
              <a:rPr lang="he-IL" sz="3200" dirty="0">
                <a:solidFill>
                  <a:schemeClr val="accent2">
                    <a:lumMod val="50000"/>
                  </a:schemeClr>
                </a:solidFill>
              </a:rPr>
              <a:t>מה מתרחש בקטע? למה שמתם לב? </a:t>
            </a:r>
            <a:br>
              <a:rPr lang="en-US" sz="3200" dirty="0">
                <a:solidFill>
                  <a:schemeClr val="accent2">
                    <a:lumMod val="50000"/>
                  </a:schemeClr>
                </a:solidFill>
              </a:rPr>
            </a:br>
            <a:r>
              <a:rPr lang="he-IL" sz="3200" dirty="0">
                <a:solidFill>
                  <a:schemeClr val="accent2">
                    <a:lumMod val="50000"/>
                  </a:schemeClr>
                </a:solidFill>
              </a:rPr>
              <a:t>מה עושה פרופ' ארבלי שיכול להסביר את הנוכחות הגבוהה?</a:t>
            </a:r>
            <a:endParaRPr lang="en-US" sz="3200" dirty="0">
              <a:solidFill>
                <a:schemeClr val="accent2">
                  <a:lumMod val="50000"/>
                </a:schemeClr>
              </a:solidFill>
            </a:endParaRPr>
          </a:p>
        </p:txBody>
      </p:sp>
      <p:sp>
        <p:nvSpPr>
          <p:cNvPr id="3" name="Content Placeholder 2">
            <a:extLst>
              <a:ext uri="{FF2B5EF4-FFF2-40B4-BE49-F238E27FC236}">
                <a16:creationId xmlns:a16="http://schemas.microsoft.com/office/drawing/2014/main" id="{C8B5210D-ED1D-D6C8-EDC1-7FD675E8CBA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7145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C0C2-9876-A0A4-EC08-2218125B5EE8}"/>
              </a:ext>
            </a:extLst>
          </p:cNvPr>
          <p:cNvSpPr>
            <a:spLocks noGrp="1"/>
          </p:cNvSpPr>
          <p:nvPr>
            <p:ph type="title"/>
          </p:nvPr>
        </p:nvSpPr>
        <p:spPr>
          <a:xfrm>
            <a:off x="1388615" y="196451"/>
            <a:ext cx="10515600" cy="682440"/>
          </a:xfrm>
        </p:spPr>
        <p:txBody>
          <a:bodyPr>
            <a:normAutofit fontScale="90000"/>
          </a:bodyPr>
          <a:lstStyle/>
          <a:p>
            <a:r>
              <a:rPr lang="he-IL" dirty="0">
                <a:solidFill>
                  <a:schemeClr val="accent2">
                    <a:lumMod val="50000"/>
                  </a:schemeClr>
                </a:solidFill>
              </a:rPr>
              <a:t>זה רק נראה פשוט... </a:t>
            </a:r>
            <a:endParaRPr lang="en-US" dirty="0">
              <a:solidFill>
                <a:schemeClr val="accent2">
                  <a:lumMod val="50000"/>
                </a:schemeClr>
              </a:solidFill>
            </a:endParaRPr>
          </a:p>
        </p:txBody>
      </p:sp>
      <p:sp>
        <p:nvSpPr>
          <p:cNvPr id="9" name="Rectangle: Rounded Corners 8">
            <a:extLst>
              <a:ext uri="{FF2B5EF4-FFF2-40B4-BE49-F238E27FC236}">
                <a16:creationId xmlns:a16="http://schemas.microsoft.com/office/drawing/2014/main" id="{AB748CDA-C3B9-8789-C98E-CD331906F684}"/>
              </a:ext>
            </a:extLst>
          </p:cNvPr>
          <p:cNvSpPr/>
          <p:nvPr/>
        </p:nvSpPr>
        <p:spPr>
          <a:xfrm>
            <a:off x="8389399" y="1530427"/>
            <a:ext cx="3674615" cy="9233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he-IL" dirty="0"/>
              <a:t>על פי המחקר, </a:t>
            </a:r>
            <a:br>
              <a:rPr lang="en-US" dirty="0"/>
            </a:br>
            <a:r>
              <a:rPr lang="he-IL" dirty="0"/>
              <a:t>תנאי הקורס לא מעודדים הגעה</a:t>
            </a:r>
            <a:endParaRPr lang="en-US" dirty="0"/>
          </a:p>
        </p:txBody>
      </p:sp>
      <p:sp>
        <p:nvSpPr>
          <p:cNvPr id="11" name="Rectangle: Rounded Corners 10">
            <a:extLst>
              <a:ext uri="{FF2B5EF4-FFF2-40B4-BE49-F238E27FC236}">
                <a16:creationId xmlns:a16="http://schemas.microsoft.com/office/drawing/2014/main" id="{45591DD0-A1C2-4C10-4885-619E99A0D240}"/>
              </a:ext>
            </a:extLst>
          </p:cNvPr>
          <p:cNvSpPr/>
          <p:nvPr/>
        </p:nvSpPr>
        <p:spPr>
          <a:xfrm>
            <a:off x="1686754" y="843918"/>
            <a:ext cx="6254321" cy="514905"/>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he-IL" dirty="0"/>
              <a:t>כיתה גדולה מאוד</a:t>
            </a:r>
            <a:endParaRPr lang="en-US" dirty="0"/>
          </a:p>
        </p:txBody>
      </p:sp>
      <p:sp>
        <p:nvSpPr>
          <p:cNvPr id="12" name="Rectangle: Rounded Corners 11">
            <a:extLst>
              <a:ext uri="{FF2B5EF4-FFF2-40B4-BE49-F238E27FC236}">
                <a16:creationId xmlns:a16="http://schemas.microsoft.com/office/drawing/2014/main" id="{9A5AC3DE-0A57-347A-7B89-A3C37A847BF3}"/>
              </a:ext>
            </a:extLst>
          </p:cNvPr>
          <p:cNvSpPr/>
          <p:nvPr/>
        </p:nvSpPr>
        <p:spPr>
          <a:xfrm>
            <a:off x="1686758" y="1457962"/>
            <a:ext cx="6254320" cy="514905"/>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he-IL" dirty="0"/>
              <a:t>קורס שירות – לא במוקד העניין ותחום הלימוד של הסטודנטים</a:t>
            </a:r>
            <a:endParaRPr lang="en-US" dirty="0"/>
          </a:p>
        </p:txBody>
      </p:sp>
      <p:sp>
        <p:nvSpPr>
          <p:cNvPr id="13" name="Rectangle: Rounded Corners 12">
            <a:extLst>
              <a:ext uri="{FF2B5EF4-FFF2-40B4-BE49-F238E27FC236}">
                <a16:creationId xmlns:a16="http://schemas.microsoft.com/office/drawing/2014/main" id="{7EA4248B-955C-BD80-51C4-835DAB20AF65}"/>
              </a:ext>
            </a:extLst>
          </p:cNvPr>
          <p:cNvSpPr/>
          <p:nvPr/>
        </p:nvSpPr>
        <p:spPr>
          <a:xfrm>
            <a:off x="1686758" y="2069461"/>
            <a:ext cx="6254319" cy="514905"/>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rtl="1"/>
            <a:r>
              <a:rPr lang="he-IL" dirty="0"/>
              <a:t>חומר בסיסי –  נגיש ממקורות אחרים</a:t>
            </a:r>
            <a:endParaRPr lang="en-US" dirty="0"/>
          </a:p>
        </p:txBody>
      </p:sp>
      <p:sp>
        <p:nvSpPr>
          <p:cNvPr id="14" name="Rectangle: Rounded Corners 13">
            <a:extLst>
              <a:ext uri="{FF2B5EF4-FFF2-40B4-BE49-F238E27FC236}">
                <a16:creationId xmlns:a16="http://schemas.microsoft.com/office/drawing/2014/main" id="{ECBB1537-25D7-5AE3-5148-8D8E2693A565}"/>
              </a:ext>
            </a:extLst>
          </p:cNvPr>
          <p:cNvSpPr/>
          <p:nvPr/>
        </p:nvSpPr>
        <p:spPr>
          <a:xfrm>
            <a:off x="1686754" y="2679647"/>
            <a:ext cx="6254321" cy="514905"/>
          </a:xfrm>
          <a:prstGeom prst="roundRect">
            <a:avLst/>
          </a:prstGeom>
          <a:solidFill>
            <a:srgbClr val="ED8E59"/>
          </a:solidFill>
        </p:spPr>
        <p:style>
          <a:lnRef idx="1">
            <a:schemeClr val="accent2"/>
          </a:lnRef>
          <a:fillRef idx="2">
            <a:schemeClr val="accent2"/>
          </a:fillRef>
          <a:effectRef idx="1">
            <a:schemeClr val="accent2"/>
          </a:effectRef>
          <a:fontRef idx="minor">
            <a:schemeClr val="dk1"/>
          </a:fontRef>
        </p:style>
        <p:txBody>
          <a:bodyPr rtlCol="0" anchor="ctr"/>
          <a:lstStyle/>
          <a:p>
            <a:pPr algn="ctr" rtl="1"/>
            <a:r>
              <a:rPr lang="he-IL" dirty="0"/>
              <a:t>קל ללכת לאיבוד – עומס מושגי, תוכן מופשט שקשה לדמיין </a:t>
            </a:r>
            <a:endParaRPr lang="en-US" dirty="0"/>
          </a:p>
        </p:txBody>
      </p:sp>
      <p:cxnSp>
        <p:nvCxnSpPr>
          <p:cNvPr id="16" name="Straight Arrow Connector 15">
            <a:extLst>
              <a:ext uri="{FF2B5EF4-FFF2-40B4-BE49-F238E27FC236}">
                <a16:creationId xmlns:a16="http://schemas.microsoft.com/office/drawing/2014/main" id="{7EAB5226-5872-603F-8D1D-26D650F9CB58}"/>
              </a:ext>
            </a:extLst>
          </p:cNvPr>
          <p:cNvCxnSpPr>
            <a:cxnSpLocks/>
            <a:stCxn id="9" idx="1"/>
          </p:cNvCxnSpPr>
          <p:nvPr/>
        </p:nvCxnSpPr>
        <p:spPr>
          <a:xfrm flipH="1" flipV="1">
            <a:off x="7949955" y="1353738"/>
            <a:ext cx="439444" cy="63835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8" name="Straight Arrow Connector 17">
            <a:extLst>
              <a:ext uri="{FF2B5EF4-FFF2-40B4-BE49-F238E27FC236}">
                <a16:creationId xmlns:a16="http://schemas.microsoft.com/office/drawing/2014/main" id="{23C47F81-E0B2-9F41-89A9-73C669EAFBF9}"/>
              </a:ext>
            </a:extLst>
          </p:cNvPr>
          <p:cNvCxnSpPr>
            <a:cxnSpLocks/>
            <a:stCxn id="9" idx="1"/>
            <a:endCxn id="12" idx="3"/>
          </p:cNvCxnSpPr>
          <p:nvPr/>
        </p:nvCxnSpPr>
        <p:spPr>
          <a:xfrm flipH="1" flipV="1">
            <a:off x="7941078" y="1715415"/>
            <a:ext cx="448321" cy="276677"/>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88181284-9EBB-E3EB-ED28-9A169A20EE36}"/>
              </a:ext>
            </a:extLst>
          </p:cNvPr>
          <p:cNvCxnSpPr>
            <a:cxnSpLocks/>
            <a:stCxn id="9" idx="1"/>
            <a:endCxn id="13" idx="3"/>
          </p:cNvCxnSpPr>
          <p:nvPr/>
        </p:nvCxnSpPr>
        <p:spPr>
          <a:xfrm flipH="1">
            <a:off x="7941077" y="1992092"/>
            <a:ext cx="448322" cy="334822"/>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16574AE4-2E5E-0973-A7BA-D8023790FC39}"/>
              </a:ext>
            </a:extLst>
          </p:cNvPr>
          <p:cNvCxnSpPr>
            <a:cxnSpLocks/>
            <a:stCxn id="9" idx="1"/>
          </p:cNvCxnSpPr>
          <p:nvPr/>
        </p:nvCxnSpPr>
        <p:spPr>
          <a:xfrm flipH="1">
            <a:off x="7941075" y="1992092"/>
            <a:ext cx="448324" cy="724262"/>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ectangle: Rounded Corners 24">
            <a:extLst>
              <a:ext uri="{FF2B5EF4-FFF2-40B4-BE49-F238E27FC236}">
                <a16:creationId xmlns:a16="http://schemas.microsoft.com/office/drawing/2014/main" id="{4CA0EE47-4F0C-C7D3-8A2D-B2BCD77905F1}"/>
              </a:ext>
            </a:extLst>
          </p:cNvPr>
          <p:cNvSpPr/>
          <p:nvPr/>
        </p:nvSpPr>
        <p:spPr>
          <a:xfrm>
            <a:off x="8389399" y="4280662"/>
            <a:ext cx="3674615" cy="9233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he-IL" dirty="0"/>
              <a:t>בתנאים כאלה, טעויות גוררות קנס מייד</a:t>
            </a:r>
          </a:p>
          <a:p>
            <a:pPr algn="ctr" rtl="1"/>
            <a:r>
              <a:rPr lang="he-IL" dirty="0"/>
              <a:t>צריך להחליט בכל רגע:</a:t>
            </a:r>
            <a:endParaRPr lang="en-US" dirty="0"/>
          </a:p>
        </p:txBody>
      </p:sp>
      <p:sp>
        <p:nvSpPr>
          <p:cNvPr id="26" name="Rectangle: Rounded Corners 25">
            <a:extLst>
              <a:ext uri="{FF2B5EF4-FFF2-40B4-BE49-F238E27FC236}">
                <a16:creationId xmlns:a16="http://schemas.microsoft.com/office/drawing/2014/main" id="{2C667626-8C2D-ABB8-D89E-136A6BE005AF}"/>
              </a:ext>
            </a:extLst>
          </p:cNvPr>
          <p:cNvSpPr/>
          <p:nvPr/>
        </p:nvSpPr>
        <p:spPr>
          <a:xfrm>
            <a:off x="1695634" y="3634970"/>
            <a:ext cx="6249881" cy="514905"/>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he-IL" dirty="0"/>
              <a:t>באיזה קצב להתקדם</a:t>
            </a:r>
            <a:endParaRPr lang="en-US" dirty="0"/>
          </a:p>
        </p:txBody>
      </p:sp>
      <p:sp>
        <p:nvSpPr>
          <p:cNvPr id="27" name="Rectangle: Rounded Corners 26">
            <a:extLst>
              <a:ext uri="{FF2B5EF4-FFF2-40B4-BE49-F238E27FC236}">
                <a16:creationId xmlns:a16="http://schemas.microsoft.com/office/drawing/2014/main" id="{74DFC0D8-46B2-BF63-DB6D-3F4F777CE243}"/>
              </a:ext>
            </a:extLst>
          </p:cNvPr>
          <p:cNvSpPr/>
          <p:nvPr/>
        </p:nvSpPr>
        <p:spPr>
          <a:xfrm>
            <a:off x="1686755" y="4227422"/>
            <a:ext cx="6254322" cy="514905"/>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he-IL" dirty="0"/>
              <a:t>איך לנהל את ההשתתפות הסטודנטים – כמה לשתף, את מי ואיך?</a:t>
            </a:r>
            <a:endParaRPr lang="en-US" dirty="0"/>
          </a:p>
        </p:txBody>
      </p:sp>
      <p:sp>
        <p:nvSpPr>
          <p:cNvPr id="28" name="Rectangle: Rounded Corners 27">
            <a:extLst>
              <a:ext uri="{FF2B5EF4-FFF2-40B4-BE49-F238E27FC236}">
                <a16:creationId xmlns:a16="http://schemas.microsoft.com/office/drawing/2014/main" id="{082B1896-857D-DB63-7475-C95B8639C1B4}"/>
              </a:ext>
            </a:extLst>
          </p:cNvPr>
          <p:cNvSpPr/>
          <p:nvPr/>
        </p:nvSpPr>
        <p:spPr>
          <a:xfrm>
            <a:off x="1695634" y="4838921"/>
            <a:ext cx="6254322" cy="514905"/>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he-IL" dirty="0"/>
              <a:t>איך להתמודד עם אי-הבנה של הסטודנטים?</a:t>
            </a:r>
            <a:endParaRPr lang="en-US" dirty="0"/>
          </a:p>
        </p:txBody>
      </p:sp>
      <p:sp>
        <p:nvSpPr>
          <p:cNvPr id="29" name="Rectangle: Rounded Corners 28">
            <a:extLst>
              <a:ext uri="{FF2B5EF4-FFF2-40B4-BE49-F238E27FC236}">
                <a16:creationId xmlns:a16="http://schemas.microsoft.com/office/drawing/2014/main" id="{25A7F236-DC6F-79AB-3868-64B8FB302191}"/>
              </a:ext>
            </a:extLst>
          </p:cNvPr>
          <p:cNvSpPr/>
          <p:nvPr/>
        </p:nvSpPr>
        <p:spPr>
          <a:xfrm>
            <a:off x="1695634" y="5459244"/>
            <a:ext cx="6245441" cy="514905"/>
          </a:xfrm>
          <a:prstGeom prst="roundRect">
            <a:avLst/>
          </a:prstGeom>
          <a:solidFill>
            <a:srgbClr val="ED8E5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he-IL" dirty="0"/>
              <a:t>איך לגרום לסטודנטים להרגיש נראים?</a:t>
            </a:r>
            <a:endParaRPr lang="en-US" dirty="0"/>
          </a:p>
        </p:txBody>
      </p:sp>
      <p:cxnSp>
        <p:nvCxnSpPr>
          <p:cNvPr id="30" name="Straight Arrow Connector 29">
            <a:extLst>
              <a:ext uri="{FF2B5EF4-FFF2-40B4-BE49-F238E27FC236}">
                <a16:creationId xmlns:a16="http://schemas.microsoft.com/office/drawing/2014/main" id="{8CE02289-A940-299C-61B2-7277C8565248}"/>
              </a:ext>
            </a:extLst>
          </p:cNvPr>
          <p:cNvCxnSpPr>
            <a:cxnSpLocks/>
            <a:stCxn id="25" idx="1"/>
          </p:cNvCxnSpPr>
          <p:nvPr/>
        </p:nvCxnSpPr>
        <p:spPr>
          <a:xfrm flipH="1" flipV="1">
            <a:off x="7949955" y="4089054"/>
            <a:ext cx="439444" cy="65327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1" name="Straight Arrow Connector 30">
            <a:extLst>
              <a:ext uri="{FF2B5EF4-FFF2-40B4-BE49-F238E27FC236}">
                <a16:creationId xmlns:a16="http://schemas.microsoft.com/office/drawing/2014/main" id="{62DAEA0F-F072-586B-14F8-B5E4D65FD668}"/>
              </a:ext>
            </a:extLst>
          </p:cNvPr>
          <p:cNvCxnSpPr>
            <a:cxnSpLocks/>
            <a:stCxn id="25" idx="1"/>
          </p:cNvCxnSpPr>
          <p:nvPr/>
        </p:nvCxnSpPr>
        <p:spPr>
          <a:xfrm flipH="1" flipV="1">
            <a:off x="7941076" y="4490019"/>
            <a:ext cx="448323" cy="252308"/>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E9B0CDFC-B5A4-5EA6-956B-2C460DC80899}"/>
              </a:ext>
            </a:extLst>
          </p:cNvPr>
          <p:cNvCxnSpPr>
            <a:cxnSpLocks/>
            <a:stCxn id="25" idx="1"/>
          </p:cNvCxnSpPr>
          <p:nvPr/>
        </p:nvCxnSpPr>
        <p:spPr>
          <a:xfrm flipH="1">
            <a:off x="7941076" y="4742327"/>
            <a:ext cx="448323" cy="359191"/>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991B0691-41BB-1C0B-CAC9-EDE423009729}"/>
              </a:ext>
            </a:extLst>
          </p:cNvPr>
          <p:cNvCxnSpPr>
            <a:cxnSpLocks/>
            <a:stCxn id="25" idx="1"/>
          </p:cNvCxnSpPr>
          <p:nvPr/>
        </p:nvCxnSpPr>
        <p:spPr>
          <a:xfrm flipH="1">
            <a:off x="7952171" y="4742327"/>
            <a:ext cx="437228" cy="761935"/>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Rectangle: Rounded Corners 33">
            <a:extLst>
              <a:ext uri="{FF2B5EF4-FFF2-40B4-BE49-F238E27FC236}">
                <a16:creationId xmlns:a16="http://schemas.microsoft.com/office/drawing/2014/main" id="{57EDDADF-822F-4C49-4836-11F7A7EA5DAE}"/>
              </a:ext>
            </a:extLst>
          </p:cNvPr>
          <p:cNvSpPr/>
          <p:nvPr/>
        </p:nvSpPr>
        <p:spPr>
          <a:xfrm>
            <a:off x="0" y="6309149"/>
            <a:ext cx="12192000" cy="5149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he-IL" dirty="0"/>
              <a:t>האתגר הוא באיזון: לשלוט במהלך, להכתיב קצב, אבל גם להיות קשוב ופתוח לשאלות ולגרום להם להרגיש נוח להשתתף ושהם  מבינים</a:t>
            </a:r>
          </a:p>
        </p:txBody>
      </p:sp>
    </p:spTree>
    <p:extLst>
      <p:ext uri="{BB962C8B-B14F-4D97-AF65-F5344CB8AC3E}">
        <p14:creationId xmlns:p14="http://schemas.microsoft.com/office/powerpoint/2010/main" val="1995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par>
                                <p:cTn id="45" presetID="16" presetClass="entr" presetSubtype="21"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arn(inVertical)">
                                      <p:cBhvr>
                                        <p:cTn id="52" dur="500"/>
                                        <p:tgtEl>
                                          <p:spTgt spid="3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arn(inVertical)">
                                      <p:cBhvr>
                                        <p:cTn id="60" dur="500"/>
                                        <p:tgtEl>
                                          <p:spTgt spid="3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inVertic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arn(inVertical)">
                                      <p:cBhvr>
                                        <p:cTn id="68" dur="500"/>
                                        <p:tgtEl>
                                          <p:spTgt spid="33"/>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arn(inVertical)">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arn(inVertical)">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5" grpId="0" animBg="1"/>
      <p:bldP spid="26" grpId="0" animBg="1"/>
      <p:bldP spid="27" grpId="0" animBg="1"/>
      <p:bldP spid="28" grpId="0" animBg="1"/>
      <p:bldP spid="29"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5B59-C0B4-9C70-0056-A9D525059C1B}"/>
              </a:ext>
            </a:extLst>
          </p:cNvPr>
          <p:cNvSpPr>
            <a:spLocks noGrp="1"/>
          </p:cNvSpPr>
          <p:nvPr>
            <p:ph type="title"/>
          </p:nvPr>
        </p:nvSpPr>
        <p:spPr>
          <a:xfrm>
            <a:off x="0" y="80966"/>
            <a:ext cx="12192000" cy="768731"/>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פעולות הוראה תומכות הבנה</a:t>
            </a:r>
            <a:endParaRPr lang="en-US" dirty="0">
              <a:solidFill>
                <a:schemeClr val="accent2">
                  <a:lumMod val="50000"/>
                </a:schemeClr>
              </a:solidFill>
            </a:endParaRPr>
          </a:p>
        </p:txBody>
      </p:sp>
      <p:sp>
        <p:nvSpPr>
          <p:cNvPr id="4" name="Rectangle: Rounded Corners 3">
            <a:extLst>
              <a:ext uri="{FF2B5EF4-FFF2-40B4-BE49-F238E27FC236}">
                <a16:creationId xmlns:a16="http://schemas.microsoft.com/office/drawing/2014/main" id="{1A914392-FCFC-7BDC-B834-655E9477F939}"/>
              </a:ext>
            </a:extLst>
          </p:cNvPr>
          <p:cNvSpPr/>
          <p:nvPr/>
        </p:nvSpPr>
        <p:spPr>
          <a:xfrm>
            <a:off x="2359108" y="929834"/>
            <a:ext cx="7629236"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he-IL" sz="2000" dirty="0">
                <a:solidFill>
                  <a:schemeClr val="tx1"/>
                </a:solidFill>
              </a:rPr>
              <a:t>אייל עסוק בשאלה: איך להציג את התוכן בבהירות מקסימלית?</a:t>
            </a:r>
            <a:endParaRPr lang="en-US" sz="2000" dirty="0">
              <a:solidFill>
                <a:schemeClr val="tx1"/>
              </a:solidFill>
            </a:endParaRPr>
          </a:p>
        </p:txBody>
      </p:sp>
      <p:sp>
        <p:nvSpPr>
          <p:cNvPr id="8" name="Rectangle: Rounded Corners 7">
            <a:extLst>
              <a:ext uri="{FF2B5EF4-FFF2-40B4-BE49-F238E27FC236}">
                <a16:creationId xmlns:a16="http://schemas.microsoft.com/office/drawing/2014/main" id="{84F65F5E-BC67-57FC-D129-D84F0C44272A}"/>
              </a:ext>
            </a:extLst>
          </p:cNvPr>
          <p:cNvSpPr/>
          <p:nvPr/>
        </p:nvSpPr>
        <p:spPr>
          <a:xfrm>
            <a:off x="8961515" y="1961239"/>
            <a:ext cx="2920336"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קצב התקדמות מבוקר</a:t>
            </a:r>
            <a:endParaRPr lang="en-US" dirty="0"/>
          </a:p>
        </p:txBody>
      </p:sp>
      <p:sp>
        <p:nvSpPr>
          <p:cNvPr id="9" name="Rectangle: Rounded Corners 8">
            <a:extLst>
              <a:ext uri="{FF2B5EF4-FFF2-40B4-BE49-F238E27FC236}">
                <a16:creationId xmlns:a16="http://schemas.microsoft.com/office/drawing/2014/main" id="{27F759F4-A399-236A-83E7-84501E5B7E47}"/>
              </a:ext>
            </a:extLst>
          </p:cNvPr>
          <p:cNvSpPr/>
          <p:nvPr/>
        </p:nvSpPr>
        <p:spPr>
          <a:xfrm>
            <a:off x="8728357" y="3818851"/>
            <a:ext cx="3469777"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ניהול העומס הקוגניטיבי באמצעות התקדמות ספירלית</a:t>
            </a:r>
            <a:endParaRPr lang="en-US" dirty="0"/>
          </a:p>
        </p:txBody>
      </p:sp>
      <p:sp>
        <p:nvSpPr>
          <p:cNvPr id="10" name="Rectangle: Rounded Corners 9">
            <a:extLst>
              <a:ext uri="{FF2B5EF4-FFF2-40B4-BE49-F238E27FC236}">
                <a16:creationId xmlns:a16="http://schemas.microsoft.com/office/drawing/2014/main" id="{596AB248-DB64-844C-D5C8-CF82F58D1DC1}"/>
              </a:ext>
            </a:extLst>
          </p:cNvPr>
          <p:cNvSpPr/>
          <p:nvPr/>
        </p:nvSpPr>
        <p:spPr>
          <a:xfrm>
            <a:off x="8645234" y="5536313"/>
            <a:ext cx="3469777"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תשובות מהירות וקצרות, בלי לחרוג מהמסלול שנקבע</a:t>
            </a:r>
          </a:p>
        </p:txBody>
      </p:sp>
      <p:sp>
        <p:nvSpPr>
          <p:cNvPr id="11" name="Rectangle: Rounded Corners 10">
            <a:extLst>
              <a:ext uri="{FF2B5EF4-FFF2-40B4-BE49-F238E27FC236}">
                <a16:creationId xmlns:a16="http://schemas.microsoft.com/office/drawing/2014/main" id="{C133C600-4883-8BE0-6BDE-B00F5663C72E}"/>
              </a:ext>
            </a:extLst>
          </p:cNvPr>
          <p:cNvSpPr/>
          <p:nvPr/>
        </p:nvSpPr>
        <p:spPr>
          <a:xfrm>
            <a:off x="1676672" y="5482261"/>
            <a:ext cx="5971034"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rtl="1"/>
            <a:r>
              <a:rPr lang="he-IL" dirty="0">
                <a:solidFill>
                  <a:srgbClr val="C00000"/>
                </a:solidFill>
              </a:rPr>
              <a:t> "תיכף גם נבין מאיפה זה הגיע" (אחרי 20 שניות) למה זה </a:t>
            </a:r>
            <a:r>
              <a:rPr lang="en-US" dirty="0">
                <a:solidFill>
                  <a:srgbClr val="C00000"/>
                </a:solidFill>
              </a:rPr>
              <a:t>D</a:t>
            </a:r>
            <a:r>
              <a:rPr lang="he-IL" dirty="0">
                <a:solidFill>
                  <a:srgbClr val="C00000"/>
                </a:solidFill>
              </a:rPr>
              <a:t>?"</a:t>
            </a:r>
            <a:endParaRPr lang="en-US" dirty="0">
              <a:solidFill>
                <a:srgbClr val="C00000"/>
              </a:solidFill>
            </a:endParaRPr>
          </a:p>
        </p:txBody>
      </p:sp>
      <p:sp>
        <p:nvSpPr>
          <p:cNvPr id="17" name="Rectangle: Rounded Corners 16">
            <a:extLst>
              <a:ext uri="{FF2B5EF4-FFF2-40B4-BE49-F238E27FC236}">
                <a16:creationId xmlns:a16="http://schemas.microsoft.com/office/drawing/2014/main" id="{F3C54298-29F9-FB16-F787-F882DBB207A0}"/>
              </a:ext>
            </a:extLst>
          </p:cNvPr>
          <p:cNvSpPr/>
          <p:nvPr/>
        </p:nvSpPr>
        <p:spPr>
          <a:xfrm>
            <a:off x="8686795" y="6329070"/>
            <a:ext cx="3469777"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סימון ברור של מעברים: ממקד ומרכז</a:t>
            </a:r>
          </a:p>
        </p:txBody>
      </p:sp>
      <p:sp>
        <p:nvSpPr>
          <p:cNvPr id="18" name="Rectangle: Rounded Corners 17">
            <a:extLst>
              <a:ext uri="{FF2B5EF4-FFF2-40B4-BE49-F238E27FC236}">
                <a16:creationId xmlns:a16="http://schemas.microsoft.com/office/drawing/2014/main" id="{C71F7DF0-4CEB-3D2D-9DCA-F3A698FD1A0F}"/>
              </a:ext>
            </a:extLst>
          </p:cNvPr>
          <p:cNvSpPr/>
          <p:nvPr/>
        </p:nvSpPr>
        <p:spPr>
          <a:xfrm>
            <a:off x="1676672" y="6400800"/>
            <a:ext cx="5971034" cy="457200"/>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just" rtl="1"/>
            <a:r>
              <a:rPr lang="he-IL" dirty="0">
                <a:solidFill>
                  <a:srgbClr val="C00000"/>
                </a:solidFill>
              </a:rPr>
              <a:t>"אוקיי. שימו לב" "נקודה נוספת, שימו לב"</a:t>
            </a:r>
            <a:endParaRPr lang="en-US" dirty="0">
              <a:solidFill>
                <a:srgbClr val="C00000"/>
              </a:solidFill>
            </a:endParaRPr>
          </a:p>
        </p:txBody>
      </p:sp>
      <p:cxnSp>
        <p:nvCxnSpPr>
          <p:cNvPr id="20" name="Straight Connector 19">
            <a:extLst>
              <a:ext uri="{FF2B5EF4-FFF2-40B4-BE49-F238E27FC236}">
                <a16:creationId xmlns:a16="http://schemas.microsoft.com/office/drawing/2014/main" id="{2638EAF7-859A-7473-FF8A-A525D89D20CB}"/>
              </a:ext>
            </a:extLst>
          </p:cNvPr>
          <p:cNvCxnSpPr>
            <a:cxnSpLocks/>
          </p:cNvCxnSpPr>
          <p:nvPr/>
        </p:nvCxnSpPr>
        <p:spPr>
          <a:xfrm flipH="1">
            <a:off x="3215640" y="6190488"/>
            <a:ext cx="5760720"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D204D9FD-427C-8FCF-C9F7-24552F65A0A0}"/>
              </a:ext>
            </a:extLst>
          </p:cNvPr>
          <p:cNvCxnSpPr>
            <a:cxnSpLocks/>
          </p:cNvCxnSpPr>
          <p:nvPr/>
        </p:nvCxnSpPr>
        <p:spPr>
          <a:xfrm flipH="1">
            <a:off x="3236976" y="5218176"/>
            <a:ext cx="5760720"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A548758E-A65A-C154-7D1A-F660B400AD5B}"/>
              </a:ext>
            </a:extLst>
          </p:cNvPr>
          <p:cNvCxnSpPr>
            <a:cxnSpLocks/>
          </p:cNvCxnSpPr>
          <p:nvPr/>
        </p:nvCxnSpPr>
        <p:spPr>
          <a:xfrm flipH="1">
            <a:off x="3293366" y="2773680"/>
            <a:ext cx="5760720"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ectangle: Rounded Corners 23">
            <a:extLst>
              <a:ext uri="{FF2B5EF4-FFF2-40B4-BE49-F238E27FC236}">
                <a16:creationId xmlns:a16="http://schemas.microsoft.com/office/drawing/2014/main" id="{29D873DE-D2AC-62AD-9E43-946702694F25}"/>
              </a:ext>
            </a:extLst>
          </p:cNvPr>
          <p:cNvSpPr/>
          <p:nvPr/>
        </p:nvSpPr>
        <p:spPr>
          <a:xfrm>
            <a:off x="4577" y="3036578"/>
            <a:ext cx="7643130" cy="4389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solidFill>
                  <a:srgbClr val="C00000"/>
                </a:solidFill>
              </a:rPr>
              <a:t>דוגמה: שני סוכרים ששונים סביב פחמן אחד </a:t>
            </a:r>
            <a:r>
              <a:rPr lang="en-US" dirty="0">
                <a:solidFill>
                  <a:srgbClr val="C00000"/>
                </a:solidFill>
              </a:rPr>
              <a:t>D</a:t>
            </a:r>
            <a:r>
              <a:rPr lang="he-IL" dirty="0">
                <a:solidFill>
                  <a:srgbClr val="C00000"/>
                </a:solidFill>
              </a:rPr>
              <a:t> ו-</a:t>
            </a:r>
            <a:r>
              <a:rPr lang="en-US" dirty="0">
                <a:solidFill>
                  <a:srgbClr val="C00000"/>
                </a:solidFill>
              </a:rPr>
              <a:t>L</a:t>
            </a:r>
            <a:r>
              <a:rPr lang="he-IL" dirty="0">
                <a:solidFill>
                  <a:srgbClr val="C00000"/>
                </a:solidFill>
              </a:rPr>
              <a:t> – </a:t>
            </a:r>
            <a:r>
              <a:rPr lang="he-IL" dirty="0" err="1">
                <a:solidFill>
                  <a:srgbClr val="C00000"/>
                </a:solidFill>
              </a:rPr>
              <a:t>ריבוז</a:t>
            </a:r>
            <a:r>
              <a:rPr lang="he-IL" dirty="0">
                <a:solidFill>
                  <a:srgbClr val="C00000"/>
                </a:solidFill>
              </a:rPr>
              <a:t> </a:t>
            </a:r>
            <a:r>
              <a:rPr lang="he-IL" dirty="0" err="1">
                <a:solidFill>
                  <a:srgbClr val="C00000"/>
                </a:solidFill>
              </a:rPr>
              <a:t>וארבינוז</a:t>
            </a:r>
            <a:r>
              <a:rPr lang="he-IL" dirty="0">
                <a:solidFill>
                  <a:srgbClr val="C00000"/>
                </a:solidFill>
              </a:rPr>
              <a:t> (2:25)</a:t>
            </a:r>
            <a:endParaRPr lang="en-US" dirty="0">
              <a:solidFill>
                <a:srgbClr val="C00000"/>
              </a:solidFill>
            </a:endParaRPr>
          </a:p>
        </p:txBody>
      </p:sp>
      <p:sp>
        <p:nvSpPr>
          <p:cNvPr id="25" name="Rectangle: Rounded Corners 24">
            <a:extLst>
              <a:ext uri="{FF2B5EF4-FFF2-40B4-BE49-F238E27FC236}">
                <a16:creationId xmlns:a16="http://schemas.microsoft.com/office/drawing/2014/main" id="{662A4C6E-234B-B018-67B7-7015CF9A4E88}"/>
              </a:ext>
            </a:extLst>
          </p:cNvPr>
          <p:cNvSpPr/>
          <p:nvPr/>
        </p:nvSpPr>
        <p:spPr>
          <a:xfrm>
            <a:off x="-94494" y="3533268"/>
            <a:ext cx="7742201" cy="4389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solidFill>
                  <a:srgbClr val="C00000"/>
                </a:solidFill>
              </a:rPr>
              <a:t>הכללה: לסוכרים כאלה אנחנו קוראים </a:t>
            </a:r>
            <a:r>
              <a:rPr lang="he-IL" dirty="0" err="1">
                <a:solidFill>
                  <a:srgbClr val="C00000"/>
                </a:solidFill>
              </a:rPr>
              <a:t>אפימרים</a:t>
            </a:r>
            <a:r>
              <a:rPr lang="he-IL" dirty="0">
                <a:solidFill>
                  <a:srgbClr val="C00000"/>
                </a:solidFill>
              </a:rPr>
              <a:t>" (3:20)</a:t>
            </a:r>
            <a:endParaRPr lang="en-US" dirty="0">
              <a:solidFill>
                <a:srgbClr val="C00000"/>
              </a:solidFill>
            </a:endParaRPr>
          </a:p>
        </p:txBody>
      </p:sp>
      <p:sp>
        <p:nvSpPr>
          <p:cNvPr id="27" name="Rectangle: Rounded Corners 26">
            <a:extLst>
              <a:ext uri="{FF2B5EF4-FFF2-40B4-BE49-F238E27FC236}">
                <a16:creationId xmlns:a16="http://schemas.microsoft.com/office/drawing/2014/main" id="{07BF7D5A-39B3-DEB2-CCBF-B67BA67C5655}"/>
              </a:ext>
            </a:extLst>
          </p:cNvPr>
          <p:cNvSpPr/>
          <p:nvPr/>
        </p:nvSpPr>
        <p:spPr>
          <a:xfrm>
            <a:off x="-220979" y="4017265"/>
            <a:ext cx="7868687" cy="4389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solidFill>
                  <a:srgbClr val="C00000"/>
                </a:solidFill>
              </a:rPr>
              <a:t>קישור למושג קודם: אנחנו נקרא להם </a:t>
            </a:r>
            <a:r>
              <a:rPr lang="he-IL" dirty="0" err="1">
                <a:solidFill>
                  <a:srgbClr val="C00000"/>
                </a:solidFill>
              </a:rPr>
              <a:t>אפימרים</a:t>
            </a:r>
            <a:r>
              <a:rPr lang="he-IL" dirty="0">
                <a:solidFill>
                  <a:srgbClr val="C00000"/>
                </a:solidFill>
              </a:rPr>
              <a:t>, והם למעשה די-</a:t>
            </a:r>
            <a:r>
              <a:rPr lang="he-IL" dirty="0" err="1">
                <a:solidFill>
                  <a:srgbClr val="C00000"/>
                </a:solidFill>
              </a:rPr>
              <a:t>אסטריומרים</a:t>
            </a:r>
            <a:r>
              <a:rPr lang="he-IL" dirty="0">
                <a:solidFill>
                  <a:srgbClr val="C00000"/>
                </a:solidFill>
              </a:rPr>
              <a:t>" (3:40)</a:t>
            </a:r>
            <a:endParaRPr lang="en-US" dirty="0">
              <a:solidFill>
                <a:srgbClr val="C00000"/>
              </a:solidFill>
            </a:endParaRPr>
          </a:p>
        </p:txBody>
      </p:sp>
      <p:sp>
        <p:nvSpPr>
          <p:cNvPr id="3" name="Rectangle: Rounded Corners 2">
            <a:extLst>
              <a:ext uri="{FF2B5EF4-FFF2-40B4-BE49-F238E27FC236}">
                <a16:creationId xmlns:a16="http://schemas.microsoft.com/office/drawing/2014/main" id="{0073A398-20FC-9CA1-BA2D-8DB3FB1FCB62}"/>
              </a:ext>
            </a:extLst>
          </p:cNvPr>
          <p:cNvSpPr/>
          <p:nvPr/>
        </p:nvSpPr>
        <p:spPr>
          <a:xfrm>
            <a:off x="1139172" y="1698946"/>
            <a:ext cx="6508535" cy="474089"/>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r" rtl="1"/>
            <a:r>
              <a:rPr lang="he-IL" dirty="0">
                <a:solidFill>
                  <a:srgbClr val="C00000"/>
                </a:solidFill>
              </a:rPr>
              <a:t>הסברים קצרים (דקות בודדות) עצירות תכופות לשאלות</a:t>
            </a:r>
            <a:endParaRPr lang="en-US" dirty="0">
              <a:solidFill>
                <a:srgbClr val="C00000"/>
              </a:solidFill>
            </a:endParaRPr>
          </a:p>
        </p:txBody>
      </p:sp>
      <p:sp>
        <p:nvSpPr>
          <p:cNvPr id="5" name="Rectangle: Rounded Corners 4">
            <a:extLst>
              <a:ext uri="{FF2B5EF4-FFF2-40B4-BE49-F238E27FC236}">
                <a16:creationId xmlns:a16="http://schemas.microsoft.com/office/drawing/2014/main" id="{0AF8B0E6-BCF3-B2B9-DB50-633B43AEBA02}"/>
              </a:ext>
            </a:extLst>
          </p:cNvPr>
          <p:cNvSpPr/>
          <p:nvPr/>
        </p:nvSpPr>
        <p:spPr>
          <a:xfrm>
            <a:off x="1139171" y="2208968"/>
            <a:ext cx="6508535" cy="474089"/>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r" rtl="1"/>
            <a:r>
              <a:rPr lang="he-IL" dirty="0">
                <a:solidFill>
                  <a:srgbClr val="C00000"/>
                </a:solidFill>
              </a:rPr>
              <a:t>ככל שהעומס הקוגניטיבי עולה, תכיפות העצירות לשאלות עולה</a:t>
            </a:r>
            <a:endParaRPr lang="en-US" dirty="0">
              <a:solidFill>
                <a:srgbClr val="C00000"/>
              </a:solidFill>
            </a:endParaRPr>
          </a:p>
        </p:txBody>
      </p:sp>
      <p:sp>
        <p:nvSpPr>
          <p:cNvPr id="7" name="TextBox 6">
            <a:extLst>
              <a:ext uri="{FF2B5EF4-FFF2-40B4-BE49-F238E27FC236}">
                <a16:creationId xmlns:a16="http://schemas.microsoft.com/office/drawing/2014/main" id="{5D0DEBF9-8AD9-A3D5-7C5C-0EEBE8EC11B8}"/>
              </a:ext>
            </a:extLst>
          </p:cNvPr>
          <p:cNvSpPr txBox="1"/>
          <p:nvPr/>
        </p:nvSpPr>
        <p:spPr>
          <a:xfrm>
            <a:off x="4577" y="4584760"/>
            <a:ext cx="7643130" cy="369332"/>
          </a:xfrm>
          <a:prstGeom prst="rect">
            <a:avLst/>
          </a:prstGeom>
          <a:noFill/>
        </p:spPr>
        <p:txBody>
          <a:bodyPr wrap="square">
            <a:spAutoFit/>
          </a:bodyPr>
          <a:lstStyle/>
          <a:p>
            <a:pPr algn="r" rtl="1"/>
            <a:r>
              <a:rPr lang="he-IL" dirty="0">
                <a:solidFill>
                  <a:srgbClr val="C00000"/>
                </a:solidFill>
              </a:rPr>
              <a:t>חיבור לדוגמה ויישום: "שימו לב די-</a:t>
            </a:r>
            <a:r>
              <a:rPr lang="he-IL" dirty="0" err="1">
                <a:solidFill>
                  <a:srgbClr val="C00000"/>
                </a:solidFill>
              </a:rPr>
              <a:t>ריבוז</a:t>
            </a:r>
            <a:r>
              <a:rPr lang="he-IL" dirty="0">
                <a:solidFill>
                  <a:srgbClr val="C00000"/>
                </a:solidFill>
              </a:rPr>
              <a:t> פה הוא די-</a:t>
            </a:r>
            <a:r>
              <a:rPr lang="he-IL" dirty="0" err="1">
                <a:solidFill>
                  <a:srgbClr val="C00000"/>
                </a:solidFill>
              </a:rPr>
              <a:t>אסטריומר</a:t>
            </a:r>
            <a:r>
              <a:rPr lang="he-IL" dirty="0">
                <a:solidFill>
                  <a:srgbClr val="C00000"/>
                </a:solidFill>
              </a:rPr>
              <a:t> של </a:t>
            </a:r>
            <a:r>
              <a:rPr lang="he-IL" dirty="0" err="1">
                <a:solidFill>
                  <a:srgbClr val="C00000"/>
                </a:solidFill>
              </a:rPr>
              <a:t>ארבינוז</a:t>
            </a:r>
            <a:r>
              <a:rPr lang="he-IL" dirty="0">
                <a:solidFill>
                  <a:srgbClr val="C00000"/>
                </a:solidFill>
              </a:rPr>
              <a:t>" (3:45)</a:t>
            </a:r>
            <a:endParaRPr lang="en-US" dirty="0">
              <a:solidFill>
                <a:srgbClr val="C00000"/>
              </a:solidFill>
            </a:endParaRPr>
          </a:p>
        </p:txBody>
      </p:sp>
    </p:spTree>
    <p:extLst>
      <p:ext uri="{BB962C8B-B14F-4D97-AF65-F5344CB8AC3E}">
        <p14:creationId xmlns:p14="http://schemas.microsoft.com/office/powerpoint/2010/main" val="317712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P spid="18" grpId="0"/>
      <p:bldP spid="24" grpId="0"/>
      <p:bldP spid="25" grpId="0"/>
      <p:bldP spid="27" grpId="0"/>
      <p:bldP spid="3"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AA67D-AD2B-A3EB-CB7C-FE4160B87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420B2-9A95-54A6-D8AF-6095E66C4B41}"/>
              </a:ext>
            </a:extLst>
          </p:cNvPr>
          <p:cNvSpPr>
            <a:spLocks noGrp="1"/>
          </p:cNvSpPr>
          <p:nvPr>
            <p:ph type="title"/>
          </p:nvPr>
        </p:nvSpPr>
        <p:spPr>
          <a:xfrm>
            <a:off x="0" y="80966"/>
            <a:ext cx="12192000" cy="768731"/>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פעולות הוראה תומכות הבנה</a:t>
            </a:r>
            <a:endParaRPr lang="en-US" dirty="0">
              <a:solidFill>
                <a:schemeClr val="accent2">
                  <a:lumMod val="50000"/>
                </a:schemeClr>
              </a:solidFill>
            </a:endParaRPr>
          </a:p>
        </p:txBody>
      </p:sp>
      <p:sp>
        <p:nvSpPr>
          <p:cNvPr id="4" name="Rectangle: Rounded Corners 3">
            <a:extLst>
              <a:ext uri="{FF2B5EF4-FFF2-40B4-BE49-F238E27FC236}">
                <a16:creationId xmlns:a16="http://schemas.microsoft.com/office/drawing/2014/main" id="{112C069F-6B9E-E817-B8CB-AABBAFFF583A}"/>
              </a:ext>
            </a:extLst>
          </p:cNvPr>
          <p:cNvSpPr/>
          <p:nvPr/>
        </p:nvSpPr>
        <p:spPr>
          <a:xfrm>
            <a:off x="1997755" y="929834"/>
            <a:ext cx="8196489"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he-IL" sz="2000" dirty="0">
                <a:solidFill>
                  <a:schemeClr val="tx1"/>
                </a:solidFill>
              </a:rPr>
              <a:t>ובמקביל הוא גם שואל את עצמו: איך לנהל את הלמידה של הסטודנטים בשיעור? </a:t>
            </a:r>
            <a:endParaRPr lang="en-US" sz="2000" dirty="0">
              <a:solidFill>
                <a:schemeClr val="tx1"/>
              </a:solidFill>
            </a:endParaRPr>
          </a:p>
        </p:txBody>
      </p:sp>
      <p:sp>
        <p:nvSpPr>
          <p:cNvPr id="8" name="Rectangle: Rounded Corners 7">
            <a:extLst>
              <a:ext uri="{FF2B5EF4-FFF2-40B4-BE49-F238E27FC236}">
                <a16:creationId xmlns:a16="http://schemas.microsoft.com/office/drawing/2014/main" id="{181B9692-94C2-119E-BE60-EAC6424204D0}"/>
              </a:ext>
            </a:extLst>
          </p:cNvPr>
          <p:cNvSpPr/>
          <p:nvPr/>
        </p:nvSpPr>
        <p:spPr>
          <a:xfrm>
            <a:off x="8362011" y="1920875"/>
            <a:ext cx="3829989"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t>צעדים למניעת בלבול או הכללות שגויות</a:t>
            </a:r>
            <a:endParaRPr lang="en-US" dirty="0"/>
          </a:p>
        </p:txBody>
      </p:sp>
      <p:sp>
        <p:nvSpPr>
          <p:cNvPr id="9" name="Rectangle: Rounded Corners 8">
            <a:extLst>
              <a:ext uri="{FF2B5EF4-FFF2-40B4-BE49-F238E27FC236}">
                <a16:creationId xmlns:a16="http://schemas.microsoft.com/office/drawing/2014/main" id="{FA6EC2F6-EA40-F279-EA7B-EC3EBF03215D}"/>
              </a:ext>
            </a:extLst>
          </p:cNvPr>
          <p:cNvSpPr/>
          <p:nvPr/>
        </p:nvSpPr>
        <p:spPr>
          <a:xfrm>
            <a:off x="8137238" y="2753210"/>
            <a:ext cx="4054762" cy="69125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sz="1800" dirty="0"/>
              <a:t>הכתבה </a:t>
            </a:r>
            <a:r>
              <a:rPr lang="he-IL" sz="1800" dirty="0" err="1"/>
              <a:t>וחזרתיות</a:t>
            </a:r>
            <a:r>
              <a:rPr lang="he-IL" sz="1800" dirty="0"/>
              <a:t>: שינוי הטון והקצב מאותת על הגדרה חשובה</a:t>
            </a:r>
            <a:endParaRPr lang="en-US" dirty="0"/>
          </a:p>
        </p:txBody>
      </p:sp>
      <p:sp>
        <p:nvSpPr>
          <p:cNvPr id="10" name="Rectangle: Rounded Corners 9">
            <a:extLst>
              <a:ext uri="{FF2B5EF4-FFF2-40B4-BE49-F238E27FC236}">
                <a16:creationId xmlns:a16="http://schemas.microsoft.com/office/drawing/2014/main" id="{09435187-6749-5F03-BBDE-58F0068D2111}"/>
              </a:ext>
            </a:extLst>
          </p:cNvPr>
          <p:cNvSpPr/>
          <p:nvPr/>
        </p:nvSpPr>
        <p:spPr>
          <a:xfrm>
            <a:off x="8565206" y="3819600"/>
            <a:ext cx="3626794"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sz="1800" dirty="0"/>
              <a:t>הכוונה מפורשת לידע הנדרש והנמדד</a:t>
            </a:r>
            <a:endParaRPr lang="he-IL" dirty="0"/>
          </a:p>
        </p:txBody>
      </p:sp>
      <p:sp>
        <p:nvSpPr>
          <p:cNvPr id="11" name="Rectangle: Rounded Corners 10">
            <a:extLst>
              <a:ext uri="{FF2B5EF4-FFF2-40B4-BE49-F238E27FC236}">
                <a16:creationId xmlns:a16="http://schemas.microsoft.com/office/drawing/2014/main" id="{64F86FD5-3CEC-BE03-3C6B-CF6E0142F060}"/>
              </a:ext>
            </a:extLst>
          </p:cNvPr>
          <p:cNvSpPr/>
          <p:nvPr/>
        </p:nvSpPr>
        <p:spPr>
          <a:xfrm>
            <a:off x="1676672" y="3736743"/>
            <a:ext cx="5971034"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rtl="1"/>
            <a:r>
              <a:rPr lang="he-IL" sz="1800" dirty="0">
                <a:solidFill>
                  <a:srgbClr val="C00000"/>
                </a:solidFill>
              </a:rPr>
              <a:t>"לא מצפה שתזכרו את השמות האלה"</a:t>
            </a:r>
            <a:endParaRPr lang="en-US" dirty="0">
              <a:solidFill>
                <a:srgbClr val="C00000"/>
              </a:solidFill>
            </a:endParaRPr>
          </a:p>
        </p:txBody>
      </p:sp>
      <p:sp>
        <p:nvSpPr>
          <p:cNvPr id="17" name="Rectangle: Rounded Corners 16">
            <a:extLst>
              <a:ext uri="{FF2B5EF4-FFF2-40B4-BE49-F238E27FC236}">
                <a16:creationId xmlns:a16="http://schemas.microsoft.com/office/drawing/2014/main" id="{94D113E0-C94A-0213-3554-4BD794F7BB5A}"/>
              </a:ext>
            </a:extLst>
          </p:cNvPr>
          <p:cNvSpPr/>
          <p:nvPr/>
        </p:nvSpPr>
        <p:spPr>
          <a:xfrm>
            <a:off x="8482084" y="4651935"/>
            <a:ext cx="3709916"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t>שיתוף תוך כדאי הסבר באמצעות שאלות סגורות ממקדות</a:t>
            </a:r>
          </a:p>
        </p:txBody>
      </p:sp>
      <p:sp>
        <p:nvSpPr>
          <p:cNvPr id="18" name="Rectangle: Rounded Corners 17">
            <a:extLst>
              <a:ext uri="{FF2B5EF4-FFF2-40B4-BE49-F238E27FC236}">
                <a16:creationId xmlns:a16="http://schemas.microsoft.com/office/drawing/2014/main" id="{E5DBC037-AF05-8926-77D6-D111C9001F53}"/>
              </a:ext>
            </a:extLst>
          </p:cNvPr>
          <p:cNvSpPr/>
          <p:nvPr/>
        </p:nvSpPr>
        <p:spPr>
          <a:xfrm>
            <a:off x="1676672" y="4599257"/>
            <a:ext cx="5971034" cy="457200"/>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just" rtl="1"/>
            <a:r>
              <a:rPr lang="he-IL" dirty="0">
                <a:solidFill>
                  <a:srgbClr val="C00000"/>
                </a:solidFill>
              </a:rPr>
              <a:t>"זה השם של הסוכר </a:t>
            </a:r>
            <a:r>
              <a:rPr lang="en-US" dirty="0">
                <a:solidFill>
                  <a:srgbClr val="C00000"/>
                </a:solidFill>
              </a:rPr>
              <a:t>D</a:t>
            </a:r>
            <a:r>
              <a:rPr lang="he-IL" dirty="0">
                <a:solidFill>
                  <a:srgbClr val="C00000"/>
                </a:solidFill>
              </a:rPr>
              <a:t>-גלקטוז, למה הוא </a:t>
            </a:r>
            <a:r>
              <a:rPr lang="en-US" dirty="0">
                <a:solidFill>
                  <a:srgbClr val="C00000"/>
                </a:solidFill>
              </a:rPr>
              <a:t>D</a:t>
            </a:r>
            <a:r>
              <a:rPr lang="he-IL" dirty="0">
                <a:solidFill>
                  <a:srgbClr val="C00000"/>
                </a:solidFill>
              </a:rPr>
              <a:t>?"</a:t>
            </a:r>
            <a:endParaRPr lang="en-US" dirty="0">
              <a:solidFill>
                <a:srgbClr val="C00000"/>
              </a:solidFill>
            </a:endParaRPr>
          </a:p>
        </p:txBody>
      </p:sp>
      <p:cxnSp>
        <p:nvCxnSpPr>
          <p:cNvPr id="23" name="Straight Connector 22">
            <a:extLst>
              <a:ext uri="{FF2B5EF4-FFF2-40B4-BE49-F238E27FC236}">
                <a16:creationId xmlns:a16="http://schemas.microsoft.com/office/drawing/2014/main" id="{8DEF832F-C53A-7359-0BE1-320C580BE9F3}"/>
              </a:ext>
            </a:extLst>
          </p:cNvPr>
          <p:cNvCxnSpPr>
            <a:cxnSpLocks/>
          </p:cNvCxnSpPr>
          <p:nvPr/>
        </p:nvCxnSpPr>
        <p:spPr>
          <a:xfrm flipH="1">
            <a:off x="1274618" y="2709026"/>
            <a:ext cx="9605818"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ectangle: Rounded Corners 23">
            <a:extLst>
              <a:ext uri="{FF2B5EF4-FFF2-40B4-BE49-F238E27FC236}">
                <a16:creationId xmlns:a16="http://schemas.microsoft.com/office/drawing/2014/main" id="{1EB273A4-E100-6E69-92C3-4328FC39347B}"/>
              </a:ext>
            </a:extLst>
          </p:cNvPr>
          <p:cNvSpPr/>
          <p:nvPr/>
        </p:nvSpPr>
        <p:spPr>
          <a:xfrm>
            <a:off x="-220979" y="2892520"/>
            <a:ext cx="7868686" cy="4389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sz="1800" dirty="0">
                <a:solidFill>
                  <a:srgbClr val="C00000"/>
                </a:solidFill>
              </a:rPr>
              <a:t>"שוב, שני סוכרים ששונים בקונפיגורציה סביב פחמן אחד... אנחנו נקרא להם </a:t>
            </a:r>
            <a:r>
              <a:rPr lang="he-IL" sz="1800" dirty="0" err="1">
                <a:solidFill>
                  <a:srgbClr val="C00000"/>
                </a:solidFill>
              </a:rPr>
              <a:t>אפימרים</a:t>
            </a:r>
            <a:r>
              <a:rPr lang="he-IL" sz="1800" dirty="0">
                <a:solidFill>
                  <a:srgbClr val="C00000"/>
                </a:solidFill>
              </a:rPr>
              <a:t>"</a:t>
            </a:r>
            <a:endParaRPr lang="en-US" dirty="0">
              <a:solidFill>
                <a:srgbClr val="C00000"/>
              </a:solidFill>
            </a:endParaRPr>
          </a:p>
        </p:txBody>
      </p:sp>
      <p:sp>
        <p:nvSpPr>
          <p:cNvPr id="3" name="Rectangle: Rounded Corners 2">
            <a:extLst>
              <a:ext uri="{FF2B5EF4-FFF2-40B4-BE49-F238E27FC236}">
                <a16:creationId xmlns:a16="http://schemas.microsoft.com/office/drawing/2014/main" id="{9490BBC1-F1C4-CD0B-6610-4915725490F8}"/>
              </a:ext>
            </a:extLst>
          </p:cNvPr>
          <p:cNvSpPr/>
          <p:nvPr/>
        </p:nvSpPr>
        <p:spPr>
          <a:xfrm>
            <a:off x="-220979" y="1875707"/>
            <a:ext cx="7868686" cy="611499"/>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r" rtl="1"/>
            <a:r>
              <a:rPr lang="he-IL" dirty="0">
                <a:solidFill>
                  <a:srgbClr val="C00000"/>
                </a:solidFill>
              </a:rPr>
              <a:t>"ה-</a:t>
            </a:r>
            <a:r>
              <a:rPr lang="en-US" dirty="0">
                <a:solidFill>
                  <a:srgbClr val="C00000"/>
                </a:solidFill>
              </a:rPr>
              <a:t>OH</a:t>
            </a:r>
            <a:r>
              <a:rPr lang="he-IL" dirty="0">
                <a:solidFill>
                  <a:srgbClr val="C00000"/>
                </a:solidFill>
              </a:rPr>
              <a:t> וה-</a:t>
            </a:r>
            <a:r>
              <a:rPr lang="en-US" dirty="0">
                <a:solidFill>
                  <a:srgbClr val="C00000"/>
                </a:solidFill>
              </a:rPr>
              <a:t>H</a:t>
            </a:r>
            <a:r>
              <a:rPr lang="he-IL" dirty="0">
                <a:solidFill>
                  <a:srgbClr val="C00000"/>
                </a:solidFill>
              </a:rPr>
              <a:t> איפה הם נמצאים ביחס למישור הלוח?... </a:t>
            </a:r>
            <a:br>
              <a:rPr lang="en-US" dirty="0">
                <a:solidFill>
                  <a:srgbClr val="C00000"/>
                </a:solidFill>
              </a:rPr>
            </a:br>
            <a:r>
              <a:rPr lang="he-IL" dirty="0">
                <a:solidFill>
                  <a:srgbClr val="C00000"/>
                </a:solidFill>
              </a:rPr>
              <a:t>בואו לא נשכח את זה, זה מבנה תלת ממדי"</a:t>
            </a:r>
            <a:endParaRPr lang="en-US" b="1" dirty="0">
              <a:solidFill>
                <a:srgbClr val="C00000"/>
              </a:solidFill>
            </a:endParaRPr>
          </a:p>
        </p:txBody>
      </p:sp>
      <p:cxnSp>
        <p:nvCxnSpPr>
          <p:cNvPr id="13" name="Straight Connector 12">
            <a:extLst>
              <a:ext uri="{FF2B5EF4-FFF2-40B4-BE49-F238E27FC236}">
                <a16:creationId xmlns:a16="http://schemas.microsoft.com/office/drawing/2014/main" id="{7C9CB3EE-7A9A-87B8-0E4E-6EB4FAC5CB58}"/>
              </a:ext>
            </a:extLst>
          </p:cNvPr>
          <p:cNvCxnSpPr>
            <a:cxnSpLocks/>
          </p:cNvCxnSpPr>
          <p:nvPr/>
        </p:nvCxnSpPr>
        <p:spPr>
          <a:xfrm flipH="1">
            <a:off x="1366982" y="3646516"/>
            <a:ext cx="9513454"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3325C36D-EAFE-F918-A80A-E3F9D5F06ACC}"/>
              </a:ext>
            </a:extLst>
          </p:cNvPr>
          <p:cNvCxnSpPr>
            <a:cxnSpLocks/>
          </p:cNvCxnSpPr>
          <p:nvPr/>
        </p:nvCxnSpPr>
        <p:spPr>
          <a:xfrm flipH="1">
            <a:off x="1366982" y="4436225"/>
            <a:ext cx="9513454"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2E5DA9C7-34A0-FBB6-4F52-AA0042E12C2C}"/>
              </a:ext>
            </a:extLst>
          </p:cNvPr>
          <p:cNvCxnSpPr>
            <a:cxnSpLocks/>
          </p:cNvCxnSpPr>
          <p:nvPr/>
        </p:nvCxnSpPr>
        <p:spPr>
          <a:xfrm flipH="1">
            <a:off x="1366982" y="5392189"/>
            <a:ext cx="9513454"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ectangle: Rounded Corners 15">
            <a:extLst>
              <a:ext uri="{FF2B5EF4-FFF2-40B4-BE49-F238E27FC236}">
                <a16:creationId xmlns:a16="http://schemas.microsoft.com/office/drawing/2014/main" id="{C95F8A4F-5FCE-98F0-BBFC-180764D7546A}"/>
              </a:ext>
            </a:extLst>
          </p:cNvPr>
          <p:cNvSpPr/>
          <p:nvPr/>
        </p:nvSpPr>
        <p:spPr>
          <a:xfrm>
            <a:off x="8565206" y="5484270"/>
            <a:ext cx="3626794"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rtl="1"/>
            <a:r>
              <a:rPr lang="he-IL" sz="1800" dirty="0"/>
              <a:t>שאלות פיגום</a:t>
            </a:r>
            <a:endParaRPr lang="he-IL" dirty="0"/>
          </a:p>
        </p:txBody>
      </p:sp>
      <p:sp>
        <p:nvSpPr>
          <p:cNvPr id="19" name="Rectangle: Rounded Corners 18">
            <a:extLst>
              <a:ext uri="{FF2B5EF4-FFF2-40B4-BE49-F238E27FC236}">
                <a16:creationId xmlns:a16="http://schemas.microsoft.com/office/drawing/2014/main" id="{E8E8E39B-B301-910F-8353-84167E58CAD7}"/>
              </a:ext>
            </a:extLst>
          </p:cNvPr>
          <p:cNvSpPr/>
          <p:nvPr/>
        </p:nvSpPr>
        <p:spPr>
          <a:xfrm>
            <a:off x="120072" y="5461771"/>
            <a:ext cx="7527634" cy="457200"/>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just" rtl="1"/>
            <a:r>
              <a:rPr lang="he-IL" sz="1800" dirty="0">
                <a:solidFill>
                  <a:srgbClr val="C00000"/>
                </a:solidFill>
              </a:rPr>
              <a:t>"מה מסתתר מאחורי הציור" (עמום) "ה-</a:t>
            </a:r>
            <a:r>
              <a:rPr lang="en-US" sz="1800" dirty="0">
                <a:solidFill>
                  <a:srgbClr val="C00000"/>
                </a:solidFill>
              </a:rPr>
              <a:t>OH</a:t>
            </a:r>
            <a:r>
              <a:rPr lang="he-IL" sz="1800" dirty="0">
                <a:solidFill>
                  <a:srgbClr val="C00000"/>
                </a:solidFill>
              </a:rPr>
              <a:t> וה-</a:t>
            </a:r>
            <a:r>
              <a:rPr lang="en-US" sz="1800" dirty="0">
                <a:solidFill>
                  <a:srgbClr val="C00000"/>
                </a:solidFill>
              </a:rPr>
              <a:t>H</a:t>
            </a:r>
            <a:r>
              <a:rPr lang="he-IL" sz="1800" dirty="0">
                <a:solidFill>
                  <a:srgbClr val="C00000"/>
                </a:solidFill>
              </a:rPr>
              <a:t> איפה הם נמצאים?" (ממוקד)</a:t>
            </a:r>
            <a:endParaRPr lang="en-US" dirty="0">
              <a:solidFill>
                <a:srgbClr val="C00000"/>
              </a:solidFill>
            </a:endParaRPr>
          </a:p>
        </p:txBody>
      </p:sp>
      <p:cxnSp>
        <p:nvCxnSpPr>
          <p:cNvPr id="21" name="Straight Connector 20">
            <a:extLst>
              <a:ext uri="{FF2B5EF4-FFF2-40B4-BE49-F238E27FC236}">
                <a16:creationId xmlns:a16="http://schemas.microsoft.com/office/drawing/2014/main" id="{4E2C0D2D-A0EC-9DE6-D1A7-2EB011E7592F}"/>
              </a:ext>
            </a:extLst>
          </p:cNvPr>
          <p:cNvCxnSpPr>
            <a:cxnSpLocks/>
          </p:cNvCxnSpPr>
          <p:nvPr/>
        </p:nvCxnSpPr>
        <p:spPr>
          <a:xfrm flipH="1">
            <a:off x="1366982" y="6163425"/>
            <a:ext cx="9513454"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Rectangle: Rounded Corners 25">
            <a:extLst>
              <a:ext uri="{FF2B5EF4-FFF2-40B4-BE49-F238E27FC236}">
                <a16:creationId xmlns:a16="http://schemas.microsoft.com/office/drawing/2014/main" id="{D6F23EC2-5D4E-53FF-9D7F-89D29610DA31}"/>
              </a:ext>
            </a:extLst>
          </p:cNvPr>
          <p:cNvSpPr/>
          <p:nvPr/>
        </p:nvSpPr>
        <p:spPr>
          <a:xfrm>
            <a:off x="8565206" y="6316603"/>
            <a:ext cx="3626794"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rtl="1"/>
            <a:r>
              <a:rPr lang="he-IL" sz="1800" dirty="0"/>
              <a:t>עצירות תכופות לשאלות</a:t>
            </a:r>
            <a:endParaRPr lang="he-IL" dirty="0"/>
          </a:p>
        </p:txBody>
      </p:sp>
      <p:sp>
        <p:nvSpPr>
          <p:cNvPr id="28" name="Rectangle: Rounded Corners 27">
            <a:extLst>
              <a:ext uri="{FF2B5EF4-FFF2-40B4-BE49-F238E27FC236}">
                <a16:creationId xmlns:a16="http://schemas.microsoft.com/office/drawing/2014/main" id="{6C9D644F-7F60-7855-2E4F-7715DE2B74EC}"/>
              </a:ext>
            </a:extLst>
          </p:cNvPr>
          <p:cNvSpPr/>
          <p:nvPr/>
        </p:nvSpPr>
        <p:spPr>
          <a:xfrm>
            <a:off x="120072" y="6324283"/>
            <a:ext cx="7527634" cy="457200"/>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just" rtl="1"/>
            <a:r>
              <a:rPr lang="he-IL" sz="1800" dirty="0">
                <a:solidFill>
                  <a:srgbClr val="C00000"/>
                </a:solidFill>
              </a:rPr>
              <a:t>הסטודנטים יודעים שההפוגה תגיע בקרוב: לא צריך להיאבק על מקום, וכדאי להתאמץ עוד קצת</a:t>
            </a:r>
            <a:endParaRPr lang="en-US" dirty="0">
              <a:solidFill>
                <a:srgbClr val="C00000"/>
              </a:solidFill>
            </a:endParaRPr>
          </a:p>
        </p:txBody>
      </p:sp>
    </p:spTree>
    <p:extLst>
      <p:ext uri="{BB962C8B-B14F-4D97-AF65-F5344CB8AC3E}">
        <p14:creationId xmlns:p14="http://schemas.microsoft.com/office/powerpoint/2010/main" val="34921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P spid="18" grpId="0"/>
      <p:bldP spid="24" grpId="0"/>
      <p:bldP spid="3" grpId="0"/>
      <p:bldP spid="16" grpId="0"/>
      <p:bldP spid="19" grpId="0"/>
      <p:bldP spid="2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AA08804-72F7-8DAC-6846-82B87E0F0278}"/>
              </a:ext>
            </a:extLst>
          </p:cNvPr>
          <p:cNvSpPr/>
          <p:nvPr/>
        </p:nvSpPr>
        <p:spPr>
          <a:xfrm>
            <a:off x="0" y="1429143"/>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הרצאה אינטראקטיבית: המרצה מובילה, מקפידה על קצב, ובאופן מתוכנן מערבת את הסטודנטים. יש תחושת למידה פעילה גם בהרצאה</a:t>
            </a:r>
            <a:endParaRPr lang="en-US" dirty="0">
              <a:solidFill>
                <a:srgbClr val="C00000"/>
              </a:solidFill>
            </a:endParaRPr>
          </a:p>
        </p:txBody>
      </p:sp>
      <p:sp>
        <p:nvSpPr>
          <p:cNvPr id="6" name="Title 1">
            <a:extLst>
              <a:ext uri="{FF2B5EF4-FFF2-40B4-BE49-F238E27FC236}">
                <a16:creationId xmlns:a16="http://schemas.microsoft.com/office/drawing/2014/main" id="{A480AF0A-D890-31C4-AB65-52C95C0BBDBD}"/>
              </a:ext>
            </a:extLst>
          </p:cNvPr>
          <p:cNvSpPr txBox="1">
            <a:spLocks/>
          </p:cNvSpPr>
          <p:nvPr/>
        </p:nvSpPr>
        <p:spPr>
          <a:xfrm>
            <a:off x="0" y="80966"/>
            <a:ext cx="12192000" cy="768731"/>
          </a:xfrm>
          <a:prstGeom prst="rect">
            <a:avLst/>
          </a:prstGeom>
          <a:solidFill>
            <a:schemeClr val="accent2">
              <a:lumMod val="20000"/>
              <a:lumOff val="80000"/>
            </a:schemeClr>
          </a:solidFill>
          <a:effectLst>
            <a:softEdge rad="63500"/>
          </a:effectLst>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chemeClr val="tx1"/>
                </a:solidFill>
                <a:latin typeface="Gisha" panose="020B0502040204020203" pitchFamily="34" charset="-79"/>
                <a:ea typeface="+mj-ea"/>
                <a:cs typeface="Gisha" panose="020B0502040204020203" pitchFamily="34" charset="-79"/>
              </a:defRPr>
            </a:lvl1pPr>
          </a:lstStyle>
          <a:p>
            <a:pPr algn="ctr"/>
            <a:r>
              <a:rPr lang="he-IL" dirty="0">
                <a:solidFill>
                  <a:schemeClr val="accent2">
                    <a:lumMod val="50000"/>
                  </a:schemeClr>
                </a:solidFill>
              </a:rPr>
              <a:t>פעולות הוראה תומכות הבנה</a:t>
            </a:r>
            <a:endParaRPr lang="en-US" dirty="0">
              <a:solidFill>
                <a:schemeClr val="accent2">
                  <a:lumMod val="50000"/>
                </a:schemeClr>
              </a:solidFill>
            </a:endParaRPr>
          </a:p>
        </p:txBody>
      </p:sp>
      <p:sp>
        <p:nvSpPr>
          <p:cNvPr id="7" name="Rectangle: Rounded Corners 6">
            <a:extLst>
              <a:ext uri="{FF2B5EF4-FFF2-40B4-BE49-F238E27FC236}">
                <a16:creationId xmlns:a16="http://schemas.microsoft.com/office/drawing/2014/main" id="{6F4D60B8-5BCE-F34C-C353-7431F0DD8150}"/>
              </a:ext>
            </a:extLst>
          </p:cNvPr>
          <p:cNvSpPr/>
          <p:nvPr/>
        </p:nvSpPr>
        <p:spPr>
          <a:xfrm>
            <a:off x="0" y="2372534"/>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התאמת המבנה והקצב לרמת המורכבות והקושי: עצירות, המחשות, הכללות, סימונים ברורים לשלבי ההרצאה</a:t>
            </a:r>
            <a:endParaRPr lang="en-US" dirty="0">
              <a:solidFill>
                <a:srgbClr val="C00000"/>
              </a:solidFill>
            </a:endParaRPr>
          </a:p>
        </p:txBody>
      </p:sp>
      <p:sp>
        <p:nvSpPr>
          <p:cNvPr id="8" name="Rectangle: Rounded Corners 7">
            <a:extLst>
              <a:ext uri="{FF2B5EF4-FFF2-40B4-BE49-F238E27FC236}">
                <a16:creationId xmlns:a16="http://schemas.microsoft.com/office/drawing/2014/main" id="{BCCD0799-2BB4-C3DC-521E-9CFA2F491CE7}"/>
              </a:ext>
            </a:extLst>
          </p:cNvPr>
          <p:cNvSpPr/>
          <p:nvPr/>
        </p:nvSpPr>
        <p:spPr>
          <a:xfrm>
            <a:off x="0" y="4259316"/>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הסטודנטים חשים שהם מצליחים להבין ולעקוב אחר המהלך. המרצה מכוון להבנה שלהם</a:t>
            </a:r>
            <a:endParaRPr lang="en-US" dirty="0">
              <a:solidFill>
                <a:srgbClr val="C00000"/>
              </a:solidFill>
            </a:endParaRPr>
          </a:p>
        </p:txBody>
      </p:sp>
      <p:sp>
        <p:nvSpPr>
          <p:cNvPr id="9" name="Rectangle: Rounded Corners 8">
            <a:extLst>
              <a:ext uri="{FF2B5EF4-FFF2-40B4-BE49-F238E27FC236}">
                <a16:creationId xmlns:a16="http://schemas.microsoft.com/office/drawing/2014/main" id="{AD660FAB-71A6-3859-261E-7E120EF0477E}"/>
              </a:ext>
            </a:extLst>
          </p:cNvPr>
          <p:cNvSpPr/>
          <p:nvPr/>
        </p:nvSpPr>
        <p:spPr>
          <a:xfrm>
            <a:off x="0" y="5202707"/>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יש ערך להגעה, השיעור עוזר להבין את החומר ולהכין את עצמנו למבחן</a:t>
            </a:r>
            <a:endParaRPr lang="en-US" dirty="0">
              <a:solidFill>
                <a:srgbClr val="C00000"/>
              </a:solidFill>
            </a:endParaRPr>
          </a:p>
        </p:txBody>
      </p:sp>
      <p:sp>
        <p:nvSpPr>
          <p:cNvPr id="11" name="Rectangle: Rounded Corners 10">
            <a:extLst>
              <a:ext uri="{FF2B5EF4-FFF2-40B4-BE49-F238E27FC236}">
                <a16:creationId xmlns:a16="http://schemas.microsoft.com/office/drawing/2014/main" id="{7A0060BB-1F13-1362-09D0-C90DDB838D40}"/>
              </a:ext>
            </a:extLst>
          </p:cNvPr>
          <p:cNvSpPr/>
          <p:nvPr/>
        </p:nvSpPr>
        <p:spPr>
          <a:xfrm>
            <a:off x="83127" y="6146098"/>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חיזוק תחושת השייכות והאחריות המשותפת: המרצה מתאמץ שנבין, אבל דורש שנהיה מרוכזים וממוקדים לאורך כל השיעור</a:t>
            </a:r>
            <a:endParaRPr lang="en-US" dirty="0">
              <a:solidFill>
                <a:srgbClr val="C00000"/>
              </a:solidFill>
            </a:endParaRPr>
          </a:p>
        </p:txBody>
      </p:sp>
      <p:sp>
        <p:nvSpPr>
          <p:cNvPr id="2" name="Rectangle: Rounded Corners 1">
            <a:extLst>
              <a:ext uri="{FF2B5EF4-FFF2-40B4-BE49-F238E27FC236}">
                <a16:creationId xmlns:a16="http://schemas.microsoft.com/office/drawing/2014/main" id="{83BF2804-3174-C974-AD24-178CA9DBF0C3}"/>
              </a:ext>
            </a:extLst>
          </p:cNvPr>
          <p:cNvSpPr/>
          <p:nvPr/>
        </p:nvSpPr>
        <p:spPr>
          <a:xfrm>
            <a:off x="0" y="3315925"/>
            <a:ext cx="12192000" cy="63093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rtl="1"/>
            <a:r>
              <a:rPr lang="he-IL" dirty="0">
                <a:solidFill>
                  <a:srgbClr val="C00000"/>
                </a:solidFill>
              </a:rPr>
              <a:t>אקלים בטוח: המרצה מעודד השתתפות, משדר עניין בשאלות ובתרומות של הסטודנטים, ההשתתפות תורמת לידע ולהתקדמות</a:t>
            </a:r>
            <a:endParaRPr lang="en-US" dirty="0">
              <a:solidFill>
                <a:srgbClr val="C00000"/>
              </a:solidFill>
            </a:endParaRPr>
          </a:p>
        </p:txBody>
      </p:sp>
    </p:spTree>
    <p:extLst>
      <p:ext uri="{BB962C8B-B14F-4D97-AF65-F5344CB8AC3E}">
        <p14:creationId xmlns:p14="http://schemas.microsoft.com/office/powerpoint/2010/main" val="42816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EF9BB-6D79-17B2-F107-B485CD5ED94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3B9DC9B-DCAD-E2DC-5494-177DCE9987F4}"/>
              </a:ext>
            </a:extLst>
          </p:cNvPr>
          <p:cNvSpPr>
            <a:spLocks noGrp="1"/>
          </p:cNvSpPr>
          <p:nvPr>
            <p:ph type="title"/>
          </p:nvPr>
        </p:nvSpPr>
        <p:spPr>
          <a:xfrm>
            <a:off x="546955" y="140930"/>
            <a:ext cx="11586971"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מסגור של תועלות</a:t>
            </a:r>
            <a:endParaRPr lang="en-US" dirty="0">
              <a:solidFill>
                <a:schemeClr val="accent2">
                  <a:lumMod val="50000"/>
                </a:schemeClr>
              </a:solidFill>
            </a:endParaRPr>
          </a:p>
        </p:txBody>
      </p:sp>
      <p:sp>
        <p:nvSpPr>
          <p:cNvPr id="10" name="Rectangle: Rounded Corners 9">
            <a:extLst>
              <a:ext uri="{FF2B5EF4-FFF2-40B4-BE49-F238E27FC236}">
                <a16:creationId xmlns:a16="http://schemas.microsoft.com/office/drawing/2014/main" id="{718B9ADD-40B5-0F93-DF26-957E18AC25A6}"/>
              </a:ext>
            </a:extLst>
          </p:cNvPr>
          <p:cNvSpPr/>
          <p:nvPr/>
        </p:nvSpPr>
        <p:spPr>
          <a:xfrm>
            <a:off x="3973670" y="3610901"/>
            <a:ext cx="4793582" cy="136075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he-IL" sz="2000" b="1" dirty="0">
                <a:solidFill>
                  <a:schemeClr val="bg1"/>
                </a:solidFill>
              </a:rPr>
              <a:t>הבטחה</a:t>
            </a:r>
            <a:br>
              <a:rPr lang="en-US" sz="2000" dirty="0">
                <a:solidFill>
                  <a:schemeClr val="bg1"/>
                </a:solidFill>
              </a:rPr>
            </a:br>
            <a:r>
              <a:rPr lang="he-IL" dirty="0">
                <a:solidFill>
                  <a:schemeClr val="bg1"/>
                </a:solidFill>
              </a:rPr>
              <a:t>הדגישו את המיומנויות והיכולות שיתפתחו בשיעור</a:t>
            </a:r>
            <a:endParaRPr lang="en-US" dirty="0">
              <a:solidFill>
                <a:schemeClr val="bg1"/>
              </a:solidFill>
            </a:endParaRPr>
          </a:p>
        </p:txBody>
      </p:sp>
      <p:sp>
        <p:nvSpPr>
          <p:cNvPr id="13" name="Rectangle: Rounded Corners 12">
            <a:extLst>
              <a:ext uri="{FF2B5EF4-FFF2-40B4-BE49-F238E27FC236}">
                <a16:creationId xmlns:a16="http://schemas.microsoft.com/office/drawing/2014/main" id="{FC67287F-0C74-ADE7-4689-C8A02D0D70C9}"/>
              </a:ext>
            </a:extLst>
          </p:cNvPr>
          <p:cNvSpPr/>
          <p:nvPr/>
        </p:nvSpPr>
        <p:spPr>
          <a:xfrm>
            <a:off x="4003690" y="1855932"/>
            <a:ext cx="4733542" cy="1363855"/>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rtl="1"/>
            <a:r>
              <a:rPr lang="he-IL" sz="2000" b="1" dirty="0">
                <a:solidFill>
                  <a:schemeClr val="bg1"/>
                </a:solidFill>
              </a:rPr>
              <a:t>התחייבות</a:t>
            </a:r>
            <a:br>
              <a:rPr lang="en-US" sz="2000" dirty="0">
                <a:solidFill>
                  <a:schemeClr val="bg1"/>
                </a:solidFill>
              </a:rPr>
            </a:br>
            <a:r>
              <a:rPr lang="he-IL" dirty="0">
                <a:solidFill>
                  <a:schemeClr val="bg1"/>
                </a:solidFill>
              </a:rPr>
              <a:t>הגדירו מטרות ברורות לשיעור</a:t>
            </a:r>
            <a:endParaRPr lang="en-US" dirty="0">
              <a:solidFill>
                <a:schemeClr val="bg1"/>
              </a:solidFill>
            </a:endParaRPr>
          </a:p>
        </p:txBody>
      </p:sp>
      <p:sp>
        <p:nvSpPr>
          <p:cNvPr id="2" name="Rectangle: Rounded Corners 1">
            <a:extLst>
              <a:ext uri="{FF2B5EF4-FFF2-40B4-BE49-F238E27FC236}">
                <a16:creationId xmlns:a16="http://schemas.microsoft.com/office/drawing/2014/main" id="{A44695FC-97AF-67DC-C136-5CDC9BFD68F5}"/>
              </a:ext>
            </a:extLst>
          </p:cNvPr>
          <p:cNvSpPr/>
          <p:nvPr/>
        </p:nvSpPr>
        <p:spPr>
          <a:xfrm>
            <a:off x="3943650" y="5362930"/>
            <a:ext cx="4793582" cy="1360755"/>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rtl="1"/>
            <a:r>
              <a:rPr lang="he-IL" sz="2000" b="1" dirty="0">
                <a:solidFill>
                  <a:schemeClr val="bg1"/>
                </a:solidFill>
              </a:rPr>
              <a:t>עבודה ובדיקת הבנה</a:t>
            </a:r>
            <a:br>
              <a:rPr lang="en-US" dirty="0">
                <a:solidFill>
                  <a:schemeClr val="bg1"/>
                </a:solidFill>
              </a:rPr>
            </a:br>
            <a:r>
              <a:rPr lang="he-IL" dirty="0">
                <a:solidFill>
                  <a:schemeClr val="bg1"/>
                </a:solidFill>
              </a:rPr>
              <a:t>צרו הזדמנות להתחיל בעבודה המעשית של הסטודנטים (תרגיל משיעורי הבית או התרגול)</a:t>
            </a:r>
            <a:endParaRPr lang="en-US" dirty="0">
              <a:solidFill>
                <a:schemeClr val="bg1"/>
              </a:solidFill>
            </a:endParaRPr>
          </a:p>
        </p:txBody>
      </p:sp>
      <p:sp>
        <p:nvSpPr>
          <p:cNvPr id="3" name="Rectangle: Rounded Corners 2">
            <a:extLst>
              <a:ext uri="{FF2B5EF4-FFF2-40B4-BE49-F238E27FC236}">
                <a16:creationId xmlns:a16="http://schemas.microsoft.com/office/drawing/2014/main" id="{6859FAAB-DEF3-C9C0-4DDB-90D9C011E5F5}"/>
              </a:ext>
            </a:extLst>
          </p:cNvPr>
          <p:cNvSpPr/>
          <p:nvPr/>
        </p:nvSpPr>
        <p:spPr>
          <a:xfrm>
            <a:off x="28356" y="1998337"/>
            <a:ext cx="4147408" cy="136075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הציעו:</a:t>
            </a:r>
          </a:p>
          <a:p>
            <a:pPr algn="ctr" rtl="1"/>
            <a:r>
              <a:rPr lang="he-IL" dirty="0">
                <a:solidFill>
                  <a:schemeClr val="tx1"/>
                </a:solidFill>
              </a:rPr>
              <a:t>תבינו כיצד... </a:t>
            </a:r>
            <a:br>
              <a:rPr lang="en-US" dirty="0">
                <a:solidFill>
                  <a:schemeClr val="tx1"/>
                </a:solidFill>
              </a:rPr>
            </a:br>
            <a:r>
              <a:rPr lang="he-IL" dirty="0">
                <a:solidFill>
                  <a:schemeClr val="tx1"/>
                </a:solidFill>
              </a:rPr>
              <a:t>(המיקוד בלומד/ת</a:t>
            </a:r>
            <a:br>
              <a:rPr lang="en-US" dirty="0">
                <a:solidFill>
                  <a:schemeClr val="tx1"/>
                </a:solidFill>
              </a:rPr>
            </a:br>
            <a:r>
              <a:rPr lang="he-IL" dirty="0">
                <a:solidFill>
                  <a:schemeClr val="tx1"/>
                </a:solidFill>
              </a:rPr>
              <a:t>הנושא צריך להיות מקושר לתהליך הלימוד)</a:t>
            </a:r>
          </a:p>
          <a:p>
            <a:pPr algn="ctr" rtl="1"/>
            <a:endParaRPr lang="en-US" dirty="0">
              <a:solidFill>
                <a:schemeClr val="tx1"/>
              </a:solidFill>
            </a:endParaRPr>
          </a:p>
        </p:txBody>
      </p:sp>
      <p:sp>
        <p:nvSpPr>
          <p:cNvPr id="14" name="Rectangle: Rounded Corners 13">
            <a:extLst>
              <a:ext uri="{FF2B5EF4-FFF2-40B4-BE49-F238E27FC236}">
                <a16:creationId xmlns:a16="http://schemas.microsoft.com/office/drawing/2014/main" id="{31E1195E-BC6E-090F-8F60-A0C60AD16736}"/>
              </a:ext>
            </a:extLst>
          </p:cNvPr>
          <p:cNvSpPr/>
          <p:nvPr/>
        </p:nvSpPr>
        <p:spPr>
          <a:xfrm>
            <a:off x="8661492" y="1979419"/>
            <a:ext cx="3438144" cy="136075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במקום:</a:t>
            </a:r>
          </a:p>
          <a:p>
            <a:pPr algn="ctr" rtl="1"/>
            <a:r>
              <a:rPr lang="he-IL" dirty="0"/>
              <a:t>נוכיח את... (מיקוד בנושא)</a:t>
            </a:r>
          </a:p>
        </p:txBody>
      </p:sp>
      <p:sp>
        <p:nvSpPr>
          <p:cNvPr id="15" name="Rectangle: Rounded Corners 14">
            <a:extLst>
              <a:ext uri="{FF2B5EF4-FFF2-40B4-BE49-F238E27FC236}">
                <a16:creationId xmlns:a16="http://schemas.microsoft.com/office/drawing/2014/main" id="{4232E4C5-A6A7-F3BA-C990-2AF1922D6583}"/>
              </a:ext>
            </a:extLst>
          </p:cNvPr>
          <p:cNvSpPr/>
          <p:nvPr/>
        </p:nvSpPr>
        <p:spPr>
          <a:xfrm>
            <a:off x="8656391" y="3641374"/>
            <a:ext cx="3443245" cy="136075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במקום:</a:t>
            </a:r>
          </a:p>
          <a:p>
            <a:pPr algn="ctr" rtl="1"/>
            <a:r>
              <a:rPr lang="he-IL" dirty="0"/>
              <a:t>אני לא מצפה שבסוף השיעור הזה תהיו מסוגלים...</a:t>
            </a:r>
          </a:p>
        </p:txBody>
      </p:sp>
      <p:sp>
        <p:nvSpPr>
          <p:cNvPr id="16" name="Rectangle: Rounded Corners 15">
            <a:extLst>
              <a:ext uri="{FF2B5EF4-FFF2-40B4-BE49-F238E27FC236}">
                <a16:creationId xmlns:a16="http://schemas.microsoft.com/office/drawing/2014/main" id="{2ED958FC-DD6F-BA2C-D476-5AA26DE38D5D}"/>
              </a:ext>
            </a:extLst>
          </p:cNvPr>
          <p:cNvSpPr/>
          <p:nvPr/>
        </p:nvSpPr>
        <p:spPr>
          <a:xfrm>
            <a:off x="28356" y="3530348"/>
            <a:ext cx="4147408" cy="136075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הציעו:</a:t>
            </a:r>
          </a:p>
          <a:p>
            <a:pPr algn="ctr" rtl="1"/>
            <a:r>
              <a:rPr lang="he-IL" dirty="0"/>
              <a:t>בסוף השיעור הזה תהיו מסוגלים לנתח / להתמודד / להעריך / לזהות</a:t>
            </a:r>
          </a:p>
        </p:txBody>
      </p:sp>
      <p:sp>
        <p:nvSpPr>
          <p:cNvPr id="17" name="Rectangle: Rounded Corners 16">
            <a:extLst>
              <a:ext uri="{FF2B5EF4-FFF2-40B4-BE49-F238E27FC236}">
                <a16:creationId xmlns:a16="http://schemas.microsoft.com/office/drawing/2014/main" id="{C64922BD-3F04-4DBF-FA18-167D704D965C}"/>
              </a:ext>
            </a:extLst>
          </p:cNvPr>
          <p:cNvSpPr/>
          <p:nvPr/>
        </p:nvSpPr>
        <p:spPr>
          <a:xfrm>
            <a:off x="8656391" y="5393402"/>
            <a:ext cx="3443246" cy="136075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במקום:</a:t>
            </a:r>
          </a:p>
          <a:p>
            <a:pPr algn="ctr" rtl="1"/>
            <a:r>
              <a:rPr lang="he-IL" dirty="0"/>
              <a:t>אני משאיר לכם לעשות את זה בעצמכם בבית ולבדוק...</a:t>
            </a:r>
          </a:p>
        </p:txBody>
      </p:sp>
      <p:sp>
        <p:nvSpPr>
          <p:cNvPr id="18" name="Rectangle: Rounded Corners 17">
            <a:extLst>
              <a:ext uri="{FF2B5EF4-FFF2-40B4-BE49-F238E27FC236}">
                <a16:creationId xmlns:a16="http://schemas.microsoft.com/office/drawing/2014/main" id="{DF817E7D-1C83-ABD6-3EBF-C978C8A89D8F}"/>
              </a:ext>
            </a:extLst>
          </p:cNvPr>
          <p:cNvSpPr/>
          <p:nvPr/>
        </p:nvSpPr>
        <p:spPr>
          <a:xfrm>
            <a:off x="28356" y="5332458"/>
            <a:ext cx="4147408" cy="136075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אפשרו:</a:t>
            </a:r>
          </a:p>
          <a:p>
            <a:pPr algn="ctr" rtl="1"/>
            <a:r>
              <a:rPr lang="he-IL" dirty="0"/>
              <a:t>אני רוצה שתנסו עכשיו להתמודד עם תרגיל/סעיף דומה...</a:t>
            </a:r>
          </a:p>
        </p:txBody>
      </p:sp>
      <p:sp>
        <p:nvSpPr>
          <p:cNvPr id="22" name="Graphic 20" descr="Badge Tick1 with solid fill">
            <a:extLst>
              <a:ext uri="{FF2B5EF4-FFF2-40B4-BE49-F238E27FC236}">
                <a16:creationId xmlns:a16="http://schemas.microsoft.com/office/drawing/2014/main" id="{B027C9B2-224D-DFF3-2F24-BBB4CD5D3F43}"/>
              </a:ext>
            </a:extLst>
          </p:cNvPr>
          <p:cNvSpPr/>
          <p:nvPr/>
        </p:nvSpPr>
        <p:spPr>
          <a:xfrm>
            <a:off x="1663670" y="815094"/>
            <a:ext cx="876780" cy="876780"/>
          </a:xfrm>
          <a:custGeom>
            <a:avLst/>
            <a:gdLst>
              <a:gd name="connsiteX0" fmla="*/ 438390 w 876780"/>
              <a:gd name="connsiteY0" fmla="*/ 0 h 876780"/>
              <a:gd name="connsiteX1" fmla="*/ 0 w 876780"/>
              <a:gd name="connsiteY1" fmla="*/ 438390 h 876780"/>
              <a:gd name="connsiteX2" fmla="*/ 438390 w 876780"/>
              <a:gd name="connsiteY2" fmla="*/ 876781 h 876780"/>
              <a:gd name="connsiteX3" fmla="*/ 876781 w 876780"/>
              <a:gd name="connsiteY3" fmla="*/ 438390 h 876780"/>
              <a:gd name="connsiteX4" fmla="*/ 876781 w 876780"/>
              <a:gd name="connsiteY4" fmla="*/ 438356 h 876780"/>
              <a:gd name="connsiteX5" fmla="*/ 438725 w 876780"/>
              <a:gd name="connsiteY5" fmla="*/ 0 h 876780"/>
              <a:gd name="connsiteX6" fmla="*/ 438390 w 876780"/>
              <a:gd name="connsiteY6" fmla="*/ 0 h 876780"/>
              <a:gd name="connsiteX7" fmla="*/ 544586 w 876780"/>
              <a:gd name="connsiteY7" fmla="*/ 459329 h 876780"/>
              <a:gd name="connsiteX8" fmla="*/ 351818 w 876780"/>
              <a:gd name="connsiteY8" fmla="*/ 652293 h 876780"/>
              <a:gd name="connsiteX9" fmla="*/ 186638 w 876780"/>
              <a:gd name="connsiteY9" fmla="*/ 487113 h 876780"/>
              <a:gd name="connsiteX10" fmla="*/ 241825 w 876780"/>
              <a:gd name="connsiteY10" fmla="*/ 431926 h 876780"/>
              <a:gd name="connsiteX11" fmla="*/ 351818 w 876780"/>
              <a:gd name="connsiteY11" fmla="*/ 541919 h 876780"/>
              <a:gd name="connsiteX12" fmla="*/ 511111 w 876780"/>
              <a:gd name="connsiteY12" fmla="*/ 380560 h 876780"/>
              <a:gd name="connsiteX13" fmla="*/ 647791 w 876780"/>
              <a:gd name="connsiteY13" fmla="*/ 245611 h 876780"/>
              <a:gd name="connsiteX14" fmla="*/ 652766 w 876780"/>
              <a:gd name="connsiteY14" fmla="*/ 240994 h 876780"/>
              <a:gd name="connsiteX15" fmla="*/ 657384 w 876780"/>
              <a:gd name="connsiteY15" fmla="*/ 236008 h 876780"/>
              <a:gd name="connsiteX16" fmla="*/ 713344 w 876780"/>
              <a:gd name="connsiteY16" fmla="*/ 291195 h 876780"/>
              <a:gd name="connsiteX17" fmla="*/ 544574 w 876780"/>
              <a:gd name="connsiteY17" fmla="*/ 459295 h 87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6780" h="876780">
                <a:moveTo>
                  <a:pt x="438390" y="0"/>
                </a:moveTo>
                <a:cubicBezTo>
                  <a:pt x="196274" y="0"/>
                  <a:pt x="0" y="196274"/>
                  <a:pt x="0" y="438390"/>
                </a:cubicBezTo>
                <a:cubicBezTo>
                  <a:pt x="0" y="680507"/>
                  <a:pt x="196274" y="876781"/>
                  <a:pt x="438390" y="876781"/>
                </a:cubicBezTo>
                <a:cubicBezTo>
                  <a:pt x="680507" y="876781"/>
                  <a:pt x="876781" y="680507"/>
                  <a:pt x="876781" y="438390"/>
                </a:cubicBezTo>
                <a:cubicBezTo>
                  <a:pt x="876781" y="438379"/>
                  <a:pt x="876781" y="438367"/>
                  <a:pt x="876781" y="438356"/>
                </a:cubicBezTo>
                <a:cubicBezTo>
                  <a:pt x="876864" y="196341"/>
                  <a:pt x="680740" y="83"/>
                  <a:pt x="438725" y="0"/>
                </a:cubicBezTo>
                <a:cubicBezTo>
                  <a:pt x="438613" y="0"/>
                  <a:pt x="438502" y="0"/>
                  <a:pt x="438390" y="0"/>
                </a:cubicBezTo>
                <a:close/>
                <a:moveTo>
                  <a:pt x="544586" y="459329"/>
                </a:moveTo>
                <a:cubicBezTo>
                  <a:pt x="480715" y="523085"/>
                  <a:pt x="416459" y="587407"/>
                  <a:pt x="351818" y="652293"/>
                </a:cubicBezTo>
                <a:cubicBezTo>
                  <a:pt x="296889" y="597103"/>
                  <a:pt x="241829" y="542043"/>
                  <a:pt x="186638" y="487113"/>
                </a:cubicBezTo>
                <a:lnTo>
                  <a:pt x="241825" y="431926"/>
                </a:lnTo>
                <a:lnTo>
                  <a:pt x="351818" y="541919"/>
                </a:lnTo>
                <a:cubicBezTo>
                  <a:pt x="405216" y="487752"/>
                  <a:pt x="458314" y="433966"/>
                  <a:pt x="511111" y="380560"/>
                </a:cubicBezTo>
                <a:cubicBezTo>
                  <a:pt x="563874" y="327162"/>
                  <a:pt x="593066" y="298501"/>
                  <a:pt x="647791" y="245611"/>
                </a:cubicBezTo>
                <a:cubicBezTo>
                  <a:pt x="649327" y="244076"/>
                  <a:pt x="650977" y="242552"/>
                  <a:pt x="652766" y="240994"/>
                </a:cubicBezTo>
                <a:cubicBezTo>
                  <a:pt x="654500" y="239524"/>
                  <a:pt x="656050" y="237850"/>
                  <a:pt x="657384" y="236008"/>
                </a:cubicBezTo>
                <a:lnTo>
                  <a:pt x="713344" y="291195"/>
                </a:lnTo>
                <a:cubicBezTo>
                  <a:pt x="648345" y="355835"/>
                  <a:pt x="608453" y="395543"/>
                  <a:pt x="544574" y="459295"/>
                </a:cubicBezTo>
                <a:close/>
              </a:path>
            </a:pathLst>
          </a:custGeom>
          <a:solidFill>
            <a:schemeClr val="tx2">
              <a:lumMod val="50000"/>
              <a:lumOff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endParaRPr lang="en-US"/>
          </a:p>
        </p:txBody>
      </p:sp>
      <p:sp>
        <p:nvSpPr>
          <p:cNvPr id="26" name="Oval 25">
            <a:extLst>
              <a:ext uri="{FF2B5EF4-FFF2-40B4-BE49-F238E27FC236}">
                <a16:creationId xmlns:a16="http://schemas.microsoft.com/office/drawing/2014/main" id="{7B0C8A0F-5F3B-A336-C272-7BF1437B0366}"/>
              </a:ext>
            </a:extLst>
          </p:cNvPr>
          <p:cNvSpPr/>
          <p:nvPr/>
        </p:nvSpPr>
        <p:spPr>
          <a:xfrm>
            <a:off x="9877569" y="804538"/>
            <a:ext cx="876780" cy="876780"/>
          </a:xfrm>
          <a:prstGeom prst="ellipse">
            <a:avLst/>
          </a:prstGeom>
          <a:solidFill>
            <a:srgbClr val="C00000"/>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Graphic 23" descr="Close with solid fill">
            <a:extLst>
              <a:ext uri="{FF2B5EF4-FFF2-40B4-BE49-F238E27FC236}">
                <a16:creationId xmlns:a16="http://schemas.microsoft.com/office/drawing/2014/main" id="{68248EC7-4B21-6048-4188-729035F1EA85}"/>
              </a:ext>
            </a:extLst>
          </p:cNvPr>
          <p:cNvSpPr/>
          <p:nvPr/>
        </p:nvSpPr>
        <p:spPr>
          <a:xfrm>
            <a:off x="10064550" y="1013791"/>
            <a:ext cx="521106" cy="521626"/>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chemeClr val="bg1"/>
          </a:solidFill>
          <a:ln w="9525" cap="flat">
            <a:noFill/>
            <a:prstDash val="solid"/>
            <a:miter/>
          </a:ln>
          <a:scene3d>
            <a:camera prst="orthographicFront"/>
            <a:lightRig rig="threePt" dir="t"/>
          </a:scene3d>
          <a:sp3d>
            <a:bevelT/>
          </a:sp3d>
        </p:spPr>
        <p:txBody>
          <a:bodyPr rtlCol="0" anchor="ctr"/>
          <a:lstStyle/>
          <a:p>
            <a:endParaRPr lang="en-US"/>
          </a:p>
        </p:txBody>
      </p:sp>
    </p:spTree>
    <p:extLst>
      <p:ext uri="{BB962C8B-B14F-4D97-AF65-F5344CB8AC3E}">
        <p14:creationId xmlns:p14="http://schemas.microsoft.com/office/powerpoint/2010/main" val="32385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E12F7B-152C-8884-46B3-E2ABB5C8ABD4}"/>
              </a:ext>
            </a:extLst>
          </p:cNvPr>
          <p:cNvSpPr>
            <a:spLocks noGrp="1"/>
          </p:cNvSpPr>
          <p:nvPr>
            <p:ph type="title"/>
          </p:nvPr>
        </p:nvSpPr>
        <p:spPr>
          <a:xfrm>
            <a:off x="92364" y="124979"/>
            <a:ext cx="12007272"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שינוי מבנה השיעור</a:t>
            </a:r>
            <a:endParaRPr lang="en-US" dirty="0">
              <a:solidFill>
                <a:schemeClr val="accent2">
                  <a:lumMod val="50000"/>
                </a:schemeClr>
              </a:solidFill>
            </a:endParaRPr>
          </a:p>
        </p:txBody>
      </p:sp>
      <p:sp>
        <p:nvSpPr>
          <p:cNvPr id="2" name="Oval 1">
            <a:extLst>
              <a:ext uri="{FF2B5EF4-FFF2-40B4-BE49-F238E27FC236}">
                <a16:creationId xmlns:a16="http://schemas.microsoft.com/office/drawing/2014/main" id="{0DACC88F-D64B-B2F4-7119-AA6D8F703477}"/>
              </a:ext>
            </a:extLst>
          </p:cNvPr>
          <p:cNvSpPr/>
          <p:nvPr/>
        </p:nvSpPr>
        <p:spPr>
          <a:xfrm>
            <a:off x="9829800" y="2932334"/>
            <a:ext cx="2240280" cy="236639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a:t>הרצאה:</a:t>
            </a:r>
          </a:p>
          <a:p>
            <a:pPr algn="ctr"/>
            <a:r>
              <a:rPr lang="he-IL" dirty="0"/>
              <a:t>הסבר, הוכחה, דוגמה</a:t>
            </a:r>
            <a:endParaRPr lang="en-US" dirty="0"/>
          </a:p>
        </p:txBody>
      </p:sp>
      <p:sp>
        <p:nvSpPr>
          <p:cNvPr id="3" name="Oval 2">
            <a:extLst>
              <a:ext uri="{FF2B5EF4-FFF2-40B4-BE49-F238E27FC236}">
                <a16:creationId xmlns:a16="http://schemas.microsoft.com/office/drawing/2014/main" id="{5F9C4C23-1F5D-7495-039D-12CD5E45BF74}"/>
              </a:ext>
            </a:extLst>
          </p:cNvPr>
          <p:cNvSpPr/>
          <p:nvPr/>
        </p:nvSpPr>
        <p:spPr>
          <a:xfrm>
            <a:off x="7908542" y="3183429"/>
            <a:ext cx="1821692" cy="1992218"/>
          </a:xfrm>
          <a:prstGeom prst="ellipse">
            <a:avLst/>
          </a:prstGeom>
          <a:solidFill>
            <a:schemeClr val="tx2">
              <a:lumMod val="50000"/>
              <a:lumOff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a:t>תרגול:</a:t>
            </a:r>
          </a:p>
          <a:p>
            <a:pPr algn="ctr"/>
            <a:r>
              <a:rPr lang="he-IL" dirty="0"/>
              <a:t>דוגמאות מוסברות</a:t>
            </a:r>
            <a:endParaRPr lang="en-US" dirty="0"/>
          </a:p>
        </p:txBody>
      </p:sp>
      <p:sp>
        <p:nvSpPr>
          <p:cNvPr id="14" name="Oval 13">
            <a:extLst>
              <a:ext uri="{FF2B5EF4-FFF2-40B4-BE49-F238E27FC236}">
                <a16:creationId xmlns:a16="http://schemas.microsoft.com/office/drawing/2014/main" id="{12541A73-5D34-3A66-87F8-FFED5FE95C39}"/>
              </a:ext>
            </a:extLst>
          </p:cNvPr>
          <p:cNvSpPr/>
          <p:nvPr/>
        </p:nvSpPr>
        <p:spPr>
          <a:xfrm>
            <a:off x="6389131" y="3420026"/>
            <a:ext cx="1419845" cy="1519025"/>
          </a:xfrm>
          <a:prstGeom prst="ellipse">
            <a:avLst/>
          </a:prstGeom>
          <a:solidFill>
            <a:srgbClr val="0F3DCF"/>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a:t>שיעורי בית</a:t>
            </a:r>
            <a:endParaRPr lang="en-US" dirty="0"/>
          </a:p>
        </p:txBody>
      </p:sp>
      <p:graphicFrame>
        <p:nvGraphicFramePr>
          <p:cNvPr id="15" name="Diagram 14">
            <a:extLst>
              <a:ext uri="{FF2B5EF4-FFF2-40B4-BE49-F238E27FC236}">
                <a16:creationId xmlns:a16="http://schemas.microsoft.com/office/drawing/2014/main" id="{4E9C15E0-E8FB-8444-B964-FECEF5D51BAD}"/>
              </a:ext>
            </a:extLst>
          </p:cNvPr>
          <p:cNvGraphicFramePr/>
          <p:nvPr>
            <p:extLst>
              <p:ext uri="{D42A27DB-BD31-4B8C-83A1-F6EECF244321}">
                <p14:modId xmlns:p14="http://schemas.microsoft.com/office/powerpoint/2010/main" val="1944579608"/>
              </p:ext>
            </p:extLst>
          </p:nvPr>
        </p:nvGraphicFramePr>
        <p:xfrm>
          <a:off x="1772920" y="2347658"/>
          <a:ext cx="4807712" cy="2727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a:extLst>
              <a:ext uri="{FF2B5EF4-FFF2-40B4-BE49-F238E27FC236}">
                <a16:creationId xmlns:a16="http://schemas.microsoft.com/office/drawing/2014/main" id="{CD6AC4DA-B985-291F-F7CA-FEA78E098624}"/>
              </a:ext>
            </a:extLst>
          </p:cNvPr>
          <p:cNvGraphicFramePr/>
          <p:nvPr>
            <p:extLst>
              <p:ext uri="{D42A27DB-BD31-4B8C-83A1-F6EECF244321}">
                <p14:modId xmlns:p14="http://schemas.microsoft.com/office/powerpoint/2010/main" val="2871033060"/>
              </p:ext>
            </p:extLst>
          </p:nvPr>
        </p:nvGraphicFramePr>
        <p:xfrm>
          <a:off x="87377" y="2542761"/>
          <a:ext cx="4026029" cy="20665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 18">
            <a:extLst>
              <a:ext uri="{FF2B5EF4-FFF2-40B4-BE49-F238E27FC236}">
                <a16:creationId xmlns:a16="http://schemas.microsoft.com/office/drawing/2014/main" id="{86C45FB9-A741-5C44-4726-3EA308F0DAA5}"/>
              </a:ext>
            </a:extLst>
          </p:cNvPr>
          <p:cNvGraphicFramePr/>
          <p:nvPr>
            <p:extLst>
              <p:ext uri="{D42A27DB-BD31-4B8C-83A1-F6EECF244321}">
                <p14:modId xmlns:p14="http://schemas.microsoft.com/office/powerpoint/2010/main" val="469598750"/>
              </p:ext>
            </p:extLst>
          </p:nvPr>
        </p:nvGraphicFramePr>
        <p:xfrm>
          <a:off x="651779" y="4215384"/>
          <a:ext cx="4185397" cy="20665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0" name="Rectangle: Rounded Corners 19">
            <a:extLst>
              <a:ext uri="{FF2B5EF4-FFF2-40B4-BE49-F238E27FC236}">
                <a16:creationId xmlns:a16="http://schemas.microsoft.com/office/drawing/2014/main" id="{6CF1E3FD-94A6-6A01-C402-092E056FF6B6}"/>
              </a:ext>
            </a:extLst>
          </p:cNvPr>
          <p:cNvSpPr/>
          <p:nvPr/>
        </p:nvSpPr>
        <p:spPr>
          <a:xfrm>
            <a:off x="1499616" y="1344168"/>
            <a:ext cx="3502152" cy="1015713"/>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חלוקת השיעור ליחידות רעיוניות קטנות שכוללות יישום </a:t>
            </a:r>
            <a:r>
              <a:rPr lang="he-IL" dirty="0" err="1"/>
              <a:t>מיידי</a:t>
            </a:r>
            <a:r>
              <a:rPr lang="he-IL" dirty="0"/>
              <a:t> של רעיונות מצומצמים</a:t>
            </a:r>
            <a:endParaRPr lang="en-US" dirty="0"/>
          </a:p>
        </p:txBody>
      </p:sp>
      <p:sp>
        <p:nvSpPr>
          <p:cNvPr id="21" name="Rectangle: Rounded Corners 20">
            <a:extLst>
              <a:ext uri="{FF2B5EF4-FFF2-40B4-BE49-F238E27FC236}">
                <a16:creationId xmlns:a16="http://schemas.microsoft.com/office/drawing/2014/main" id="{3CABF3D1-EBDE-52BD-5E60-E58117B0439F}"/>
              </a:ext>
            </a:extLst>
          </p:cNvPr>
          <p:cNvSpPr/>
          <p:nvPr/>
        </p:nvSpPr>
        <p:spPr>
          <a:xfrm>
            <a:off x="7321296" y="1338770"/>
            <a:ext cx="3502152" cy="1015713"/>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תהליך לימוד שבועי שבו ההצגה מופרדת מהיישום</a:t>
            </a:r>
            <a:endParaRPr lang="en-US" dirty="0"/>
          </a:p>
        </p:txBody>
      </p:sp>
      <p:sp>
        <p:nvSpPr>
          <p:cNvPr id="22" name="Rectangle: Rounded Corners 21">
            <a:extLst>
              <a:ext uri="{FF2B5EF4-FFF2-40B4-BE49-F238E27FC236}">
                <a16:creationId xmlns:a16="http://schemas.microsoft.com/office/drawing/2014/main" id="{0E40F05C-5F14-0411-C3BE-E873E2DA14F6}"/>
              </a:ext>
            </a:extLst>
          </p:cNvPr>
          <p:cNvSpPr/>
          <p:nvPr/>
        </p:nvSpPr>
        <p:spPr>
          <a:xfrm>
            <a:off x="3035299" y="6199556"/>
            <a:ext cx="2779776" cy="530504"/>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תנו 5 דקות לעבודה עצמית</a:t>
            </a:r>
            <a:endParaRPr lang="en-US" dirty="0"/>
          </a:p>
        </p:txBody>
      </p:sp>
      <p:sp>
        <p:nvSpPr>
          <p:cNvPr id="23" name="Rectangle: Rounded Corners 22">
            <a:extLst>
              <a:ext uri="{FF2B5EF4-FFF2-40B4-BE49-F238E27FC236}">
                <a16:creationId xmlns:a16="http://schemas.microsoft.com/office/drawing/2014/main" id="{C516CF09-4B76-E560-BA77-40480098B9F2}"/>
              </a:ext>
            </a:extLst>
          </p:cNvPr>
          <p:cNvSpPr/>
          <p:nvPr/>
        </p:nvSpPr>
        <p:spPr>
          <a:xfrm>
            <a:off x="109728" y="6226542"/>
            <a:ext cx="2779776" cy="530504"/>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השלימו פיתוחים בהקלטה</a:t>
            </a:r>
            <a:endParaRPr lang="en-US" dirty="0"/>
          </a:p>
        </p:txBody>
      </p:sp>
    </p:spTree>
    <p:extLst>
      <p:ext uri="{BB962C8B-B14F-4D97-AF65-F5344CB8AC3E}">
        <p14:creationId xmlns:p14="http://schemas.microsoft.com/office/powerpoint/2010/main" val="167206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Graphic spid="15" grpId="0">
        <p:bldAsOne/>
      </p:bldGraphic>
      <p:bldGraphic spid="18" grpId="0">
        <p:bldAsOne/>
      </p:bldGraphic>
      <p:bldGraphic spid="19" grpId="0">
        <p:bldAsOne/>
      </p:bldGraphic>
      <p:bldP spid="20"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8C79-5417-5480-76ED-AD4CB1164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2DB29-121F-5EEC-62FD-3CF2F486A4E0}"/>
              </a:ext>
            </a:extLst>
          </p:cNvPr>
          <p:cNvSpPr>
            <a:spLocks noGrp="1"/>
          </p:cNvSpPr>
          <p:nvPr>
            <p:ph type="title"/>
          </p:nvPr>
        </p:nvSpPr>
        <p:spPr>
          <a:xfrm>
            <a:off x="64655" y="365125"/>
            <a:ext cx="12127345" cy="8540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שינויים מבניים</a:t>
            </a:r>
            <a:endParaRPr lang="en-US" dirty="0">
              <a:solidFill>
                <a:schemeClr val="accent2">
                  <a:lumMod val="50000"/>
                </a:schemeClr>
              </a:solidFill>
            </a:endParaRPr>
          </a:p>
        </p:txBody>
      </p:sp>
      <p:sp>
        <p:nvSpPr>
          <p:cNvPr id="8" name="Rectangle 7">
            <a:extLst>
              <a:ext uri="{FF2B5EF4-FFF2-40B4-BE49-F238E27FC236}">
                <a16:creationId xmlns:a16="http://schemas.microsoft.com/office/drawing/2014/main" id="{C626B52C-257A-1EEA-B78D-3D20483F695A}"/>
              </a:ext>
            </a:extLst>
          </p:cNvPr>
          <p:cNvSpPr/>
          <p:nvPr/>
        </p:nvSpPr>
        <p:spPr>
          <a:xfrm>
            <a:off x="3770284" y="1738166"/>
            <a:ext cx="4886036"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התאמת תכני השיעור למטלות הקורס</a:t>
            </a:r>
            <a:endParaRPr lang="en-US" b="1" dirty="0">
              <a:solidFill>
                <a:srgbClr val="C00000"/>
              </a:solidFill>
            </a:endParaRPr>
          </a:p>
        </p:txBody>
      </p:sp>
      <p:sp>
        <p:nvSpPr>
          <p:cNvPr id="9" name="Rectangle 8">
            <a:extLst>
              <a:ext uri="{FF2B5EF4-FFF2-40B4-BE49-F238E27FC236}">
                <a16:creationId xmlns:a16="http://schemas.microsoft.com/office/drawing/2014/main" id="{6EAA29B8-34BC-B49C-F949-D2E2CDFB4205}"/>
              </a:ext>
            </a:extLst>
          </p:cNvPr>
          <p:cNvSpPr/>
          <p:nvPr/>
        </p:nvSpPr>
        <p:spPr>
          <a:xfrm>
            <a:off x="4222865" y="2513443"/>
            <a:ext cx="4054761"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0B8B826-20B7-C17A-5C3F-C89F3803D9EF}"/>
              </a:ext>
            </a:extLst>
          </p:cNvPr>
          <p:cNvSpPr/>
          <p:nvPr/>
        </p:nvSpPr>
        <p:spPr>
          <a:xfrm>
            <a:off x="4222864" y="2796741"/>
            <a:ext cx="4054761"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פעילויות שמבהירות כיצד השיעור מקדם הכנה למבחן/מטלות הקורס</a:t>
            </a:r>
            <a:endParaRPr lang="en-US" dirty="0"/>
          </a:p>
        </p:txBody>
      </p:sp>
      <p:sp>
        <p:nvSpPr>
          <p:cNvPr id="11" name="Rectangle: Rounded Corners 10">
            <a:extLst>
              <a:ext uri="{FF2B5EF4-FFF2-40B4-BE49-F238E27FC236}">
                <a16:creationId xmlns:a16="http://schemas.microsoft.com/office/drawing/2014/main" id="{5EBA8CC9-F40C-72CD-AE2D-1347FBFD6C84}"/>
              </a:ext>
            </a:extLst>
          </p:cNvPr>
          <p:cNvSpPr/>
          <p:nvPr/>
        </p:nvSpPr>
        <p:spPr>
          <a:xfrm>
            <a:off x="4222864" y="4034340"/>
            <a:ext cx="4054761"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הדגמות שאלות ממבחנים, סימולציות למשימות הקורס (בקטן)</a:t>
            </a:r>
            <a:endParaRPr lang="en-US" dirty="0"/>
          </a:p>
        </p:txBody>
      </p:sp>
      <p:sp>
        <p:nvSpPr>
          <p:cNvPr id="12" name="Rectangle: Rounded Corners 11">
            <a:extLst>
              <a:ext uri="{FF2B5EF4-FFF2-40B4-BE49-F238E27FC236}">
                <a16:creationId xmlns:a16="http://schemas.microsoft.com/office/drawing/2014/main" id="{518C4F1B-FF1B-F9B4-B870-7DD84975DC86}"/>
              </a:ext>
            </a:extLst>
          </p:cNvPr>
          <p:cNvSpPr/>
          <p:nvPr/>
        </p:nvSpPr>
        <p:spPr>
          <a:xfrm>
            <a:off x="4222864" y="5294132"/>
            <a:ext cx="4054760"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תכנון שיעורים מבוססי תוצרים: תכנון פעילויות לעבודה עצמית או קבוצתית </a:t>
            </a:r>
            <a:endParaRPr lang="en-US" dirty="0"/>
          </a:p>
        </p:txBody>
      </p:sp>
    </p:spTree>
    <p:extLst>
      <p:ext uri="{BB962C8B-B14F-4D97-AF65-F5344CB8AC3E}">
        <p14:creationId xmlns:p14="http://schemas.microsoft.com/office/powerpoint/2010/main" val="26560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0D05-9010-C2E4-58CC-A6CF0E0AC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A56B5-0D27-7E16-0B47-B5482EC40D5A}"/>
              </a:ext>
            </a:extLst>
          </p:cNvPr>
          <p:cNvSpPr>
            <a:spLocks noGrp="1"/>
          </p:cNvSpPr>
          <p:nvPr>
            <p:ph type="title"/>
          </p:nvPr>
        </p:nvSpPr>
        <p:spPr>
          <a:xfrm>
            <a:off x="0" y="133950"/>
            <a:ext cx="12192000" cy="622296"/>
          </a:xfrm>
          <a:solidFill>
            <a:schemeClr val="accent2">
              <a:lumMod val="20000"/>
              <a:lumOff val="80000"/>
            </a:schemeClr>
          </a:solidFill>
          <a:effectLst>
            <a:softEdge rad="63500"/>
          </a:effectLst>
        </p:spPr>
        <p:txBody>
          <a:bodyPr>
            <a:normAutofit fontScale="90000"/>
          </a:bodyPr>
          <a:lstStyle/>
          <a:p>
            <a:pPr algn="ctr"/>
            <a:r>
              <a:rPr lang="he-IL" dirty="0">
                <a:solidFill>
                  <a:schemeClr val="accent2">
                    <a:lumMod val="50000"/>
                  </a:schemeClr>
                </a:solidFill>
              </a:rPr>
              <a:t>מטרת המפגש</a:t>
            </a:r>
            <a:endParaRPr lang="en-US" dirty="0">
              <a:solidFill>
                <a:schemeClr val="accent2">
                  <a:lumMod val="50000"/>
                </a:schemeClr>
              </a:solidFill>
            </a:endParaRPr>
          </a:p>
        </p:txBody>
      </p:sp>
      <p:sp>
        <p:nvSpPr>
          <p:cNvPr id="9" name="Rectangle: Rounded Corners 8">
            <a:extLst>
              <a:ext uri="{FF2B5EF4-FFF2-40B4-BE49-F238E27FC236}">
                <a16:creationId xmlns:a16="http://schemas.microsoft.com/office/drawing/2014/main" id="{99E707B3-6DE7-3C73-CB4A-A480421F92FA}"/>
              </a:ext>
            </a:extLst>
          </p:cNvPr>
          <p:cNvSpPr/>
          <p:nvPr/>
        </p:nvSpPr>
        <p:spPr>
          <a:xfrm>
            <a:off x="1133061" y="4102444"/>
            <a:ext cx="8571644" cy="9834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לטווח המיידי: פעולות הוראה יומיומיות בניהול השיעור והקשר עם הסטודנטים</a:t>
            </a:r>
          </a:p>
        </p:txBody>
      </p:sp>
      <p:sp>
        <p:nvSpPr>
          <p:cNvPr id="10" name="Rectangle: Rounded Corners 9">
            <a:extLst>
              <a:ext uri="{FF2B5EF4-FFF2-40B4-BE49-F238E27FC236}">
                <a16:creationId xmlns:a16="http://schemas.microsoft.com/office/drawing/2014/main" id="{31F9CACC-5631-A8CF-53F8-4B53263892FB}"/>
              </a:ext>
            </a:extLst>
          </p:cNvPr>
          <p:cNvSpPr/>
          <p:nvPr/>
        </p:nvSpPr>
        <p:spPr>
          <a:xfrm>
            <a:off x="1609345" y="3363446"/>
            <a:ext cx="8680576" cy="9834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נתמקד בפעולות שנמצאות בתחום ההשפעה שלנו: </a:t>
            </a:r>
          </a:p>
        </p:txBody>
      </p:sp>
      <p:sp>
        <p:nvSpPr>
          <p:cNvPr id="11" name="Rectangle: Rounded Corners 10">
            <a:extLst>
              <a:ext uri="{FF2B5EF4-FFF2-40B4-BE49-F238E27FC236}">
                <a16:creationId xmlns:a16="http://schemas.microsoft.com/office/drawing/2014/main" id="{7EB933E2-8720-852B-B68B-8854FB4D9745}"/>
              </a:ext>
            </a:extLst>
          </p:cNvPr>
          <p:cNvSpPr/>
          <p:nvPr/>
        </p:nvSpPr>
        <p:spPr>
          <a:xfrm>
            <a:off x="-109330" y="2805251"/>
            <a:ext cx="11824252" cy="9834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ננסה להבין כיצד אפשר לחזק את הערך של השיעור עבור הסטודנטים? וכיצד נשפיע על המוטיבציה של הסטודנטים להגעה. </a:t>
            </a:r>
          </a:p>
        </p:txBody>
      </p:sp>
      <p:sp>
        <p:nvSpPr>
          <p:cNvPr id="12" name="Rectangle: Rounded Corners 11">
            <a:extLst>
              <a:ext uri="{FF2B5EF4-FFF2-40B4-BE49-F238E27FC236}">
                <a16:creationId xmlns:a16="http://schemas.microsoft.com/office/drawing/2014/main" id="{C8C8BE01-A3C1-6EE0-898E-7DB09E02B266}"/>
              </a:ext>
            </a:extLst>
          </p:cNvPr>
          <p:cNvSpPr/>
          <p:nvPr/>
        </p:nvSpPr>
        <p:spPr>
          <a:xfrm>
            <a:off x="5729044" y="1711548"/>
            <a:ext cx="6462956" cy="9834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b="1" dirty="0">
                <a:solidFill>
                  <a:srgbClr val="87370F"/>
                </a:solidFill>
                <a:latin typeface="Tahoma" panose="020B0604030504040204" pitchFamily="34" charset="0"/>
                <a:ea typeface="Tahoma" panose="020B0604030504040204" pitchFamily="34" charset="0"/>
                <a:cs typeface="Tahoma" panose="020B0604030504040204" pitchFamily="34" charset="0"/>
              </a:rPr>
              <a:t>נוכחות בכיתה: למה הם לא באים ואיך נתמודד?</a:t>
            </a:r>
          </a:p>
        </p:txBody>
      </p:sp>
      <p:sp>
        <p:nvSpPr>
          <p:cNvPr id="13" name="Rectangle: Rounded Corners 12">
            <a:extLst>
              <a:ext uri="{FF2B5EF4-FFF2-40B4-BE49-F238E27FC236}">
                <a16:creationId xmlns:a16="http://schemas.microsoft.com/office/drawing/2014/main" id="{D610D973-05D3-5E20-EAFA-F974D45E0920}"/>
              </a:ext>
            </a:extLst>
          </p:cNvPr>
          <p:cNvSpPr/>
          <p:nvPr/>
        </p:nvSpPr>
        <p:spPr>
          <a:xfrm>
            <a:off x="493776" y="5659524"/>
            <a:ext cx="11483435" cy="123539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600" b="1" dirty="0">
                <a:solidFill>
                  <a:srgbClr val="87370F"/>
                </a:solidFill>
                <a:latin typeface="Tahoma" panose="020B0604030504040204" pitchFamily="34" charset="0"/>
                <a:ea typeface="Tahoma" panose="020B0604030504040204" pitchFamily="34" charset="0"/>
                <a:cs typeface="Tahoma" panose="020B0604030504040204" pitchFamily="34" charset="0"/>
              </a:rPr>
              <a:t>נדבר על מה אפשר לעשות, אבל חשוב מכך ננסה להבין איך עושים את הדברים. </a:t>
            </a:r>
          </a:p>
          <a:p>
            <a:pPr algn="ctr" rtl="1"/>
            <a:endParaRPr lang="he-IL" sz="1600" b="1" dirty="0">
              <a:solidFill>
                <a:srgbClr val="87370F"/>
              </a:solidFill>
              <a:latin typeface="Tahoma" panose="020B0604030504040204" pitchFamily="34" charset="0"/>
              <a:ea typeface="Tahoma" panose="020B0604030504040204" pitchFamily="34" charset="0"/>
              <a:cs typeface="Tahoma" panose="020B0604030504040204" pitchFamily="34" charset="0"/>
            </a:endParaRPr>
          </a:p>
          <a:p>
            <a:pPr algn="ctr" rtl="1"/>
            <a:r>
              <a:rPr lang="he-IL" sz="1600" b="1" dirty="0">
                <a:solidFill>
                  <a:srgbClr val="87370F"/>
                </a:solidFill>
                <a:latin typeface="Tahoma" panose="020B0604030504040204" pitchFamily="34" charset="0"/>
                <a:ea typeface="Tahoma" panose="020B0604030504040204" pitchFamily="34" charset="0"/>
                <a:cs typeface="Tahoma" panose="020B0604030504040204" pitchFamily="34" charset="0"/>
              </a:rPr>
              <a:t>נשלב בין הצעות מעשיות שאציג לבין חשיבה משותפת מתוך מקרים שונים</a:t>
            </a:r>
          </a:p>
        </p:txBody>
      </p:sp>
      <p:sp>
        <p:nvSpPr>
          <p:cNvPr id="3" name="Rectangle: Rounded Corners 2">
            <a:extLst>
              <a:ext uri="{FF2B5EF4-FFF2-40B4-BE49-F238E27FC236}">
                <a16:creationId xmlns:a16="http://schemas.microsoft.com/office/drawing/2014/main" id="{1B13AE00-5076-0E08-E38A-D5B9102116E4}"/>
              </a:ext>
            </a:extLst>
          </p:cNvPr>
          <p:cNvSpPr/>
          <p:nvPr/>
        </p:nvSpPr>
        <p:spPr>
          <a:xfrm>
            <a:off x="1133062" y="4753903"/>
            <a:ext cx="8571644" cy="9834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לטווח הבינוני:</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600" dirty="0">
                <a:solidFill>
                  <a:schemeClr val="tx1"/>
                </a:solidFill>
                <a:latin typeface="Tahoma" panose="020B0604030504040204" pitchFamily="34" charset="0"/>
                <a:ea typeface="Tahoma" panose="020B0604030504040204" pitchFamily="34" charset="0"/>
                <a:cs typeface="Tahoma" panose="020B0604030504040204" pitchFamily="34" charset="0"/>
              </a:rPr>
              <a:t>שינויים מבניים במהלך השיעור ובמרכיבי ההערכה בקורס</a:t>
            </a:r>
          </a:p>
        </p:txBody>
      </p:sp>
      <p:pic>
        <p:nvPicPr>
          <p:cNvPr id="14" name="Picture 13" descr="A group of people standing in a classroom&#10;&#10;AI-generated content may be incorrect.">
            <a:extLst>
              <a:ext uri="{FF2B5EF4-FFF2-40B4-BE49-F238E27FC236}">
                <a16:creationId xmlns:a16="http://schemas.microsoft.com/office/drawing/2014/main" id="{9CC26413-DA95-1396-7ED1-49AA393656DC}"/>
              </a:ext>
            </a:extLst>
          </p:cNvPr>
          <p:cNvPicPr>
            <a:picLocks noChangeAspect="1"/>
          </p:cNvPicPr>
          <p:nvPr/>
        </p:nvPicPr>
        <p:blipFill>
          <a:blip r:embed="rId2">
            <a:alphaModFix amt="85000"/>
          </a:blip>
          <a:stretch>
            <a:fillRect/>
          </a:stretch>
        </p:blipFill>
        <p:spPr>
          <a:xfrm>
            <a:off x="0" y="813212"/>
            <a:ext cx="4096512" cy="2133966"/>
          </a:xfrm>
          <a:prstGeom prst="rect">
            <a:avLst/>
          </a:prstGeom>
          <a:ln>
            <a:noFill/>
          </a:ln>
          <a:effectLst>
            <a:softEdge rad="112500"/>
          </a:effectLst>
        </p:spPr>
      </p:pic>
    </p:spTree>
    <p:extLst>
      <p:ext uri="{BB962C8B-B14F-4D97-AF65-F5344CB8AC3E}">
        <p14:creationId xmlns:p14="http://schemas.microsoft.com/office/powerpoint/2010/main" val="126448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75E1C-9898-B1B9-35A7-4CFD4DE95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F6C0B-7418-D335-B9D1-FC39AE3B79C7}"/>
              </a:ext>
            </a:extLst>
          </p:cNvPr>
          <p:cNvSpPr>
            <a:spLocks noGrp="1"/>
          </p:cNvSpPr>
          <p:nvPr>
            <p:ph type="title"/>
          </p:nvPr>
        </p:nvSpPr>
        <p:spPr>
          <a:xfrm>
            <a:off x="64655" y="365125"/>
            <a:ext cx="12127345" cy="8540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שינויים מבניים</a:t>
            </a:r>
            <a:endParaRPr lang="en-US" dirty="0">
              <a:solidFill>
                <a:schemeClr val="accent2">
                  <a:lumMod val="50000"/>
                </a:schemeClr>
              </a:solidFill>
            </a:endParaRPr>
          </a:p>
        </p:txBody>
      </p:sp>
      <p:sp>
        <p:nvSpPr>
          <p:cNvPr id="4" name="Rectangle 3">
            <a:extLst>
              <a:ext uri="{FF2B5EF4-FFF2-40B4-BE49-F238E27FC236}">
                <a16:creationId xmlns:a16="http://schemas.microsoft.com/office/drawing/2014/main" id="{DA7756A3-CF1A-3097-16D9-03F124B16CA5}"/>
              </a:ext>
            </a:extLst>
          </p:cNvPr>
          <p:cNvSpPr/>
          <p:nvPr/>
        </p:nvSpPr>
        <p:spPr>
          <a:xfrm>
            <a:off x="5495544" y="1308398"/>
            <a:ext cx="6750217"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b="1" dirty="0">
                <a:solidFill>
                  <a:srgbClr val="C00000"/>
                </a:solidFill>
              </a:rPr>
              <a:t>יצירת מנגנון תגמולים חיצוני להגברת נוכחות: </a:t>
            </a:r>
            <a:br>
              <a:rPr lang="en-US" b="1" dirty="0">
                <a:solidFill>
                  <a:srgbClr val="C00000"/>
                </a:solidFill>
              </a:rPr>
            </a:br>
            <a:r>
              <a:rPr lang="he-IL" b="1" dirty="0">
                <a:solidFill>
                  <a:srgbClr val="C00000"/>
                </a:solidFill>
              </a:rPr>
              <a:t>ריבוי מטלות הערכה בשיעורים</a:t>
            </a:r>
            <a:endParaRPr lang="en-US" b="1" dirty="0">
              <a:solidFill>
                <a:srgbClr val="C00000"/>
              </a:solidFill>
            </a:endParaRPr>
          </a:p>
        </p:txBody>
      </p:sp>
      <p:sp>
        <p:nvSpPr>
          <p:cNvPr id="5" name="Rectangle 4">
            <a:extLst>
              <a:ext uri="{FF2B5EF4-FFF2-40B4-BE49-F238E27FC236}">
                <a16:creationId xmlns:a16="http://schemas.microsoft.com/office/drawing/2014/main" id="{1E07F7F2-D76A-8835-CD78-1D100D95A52A}"/>
              </a:ext>
            </a:extLst>
          </p:cNvPr>
          <p:cNvSpPr/>
          <p:nvPr/>
        </p:nvSpPr>
        <p:spPr>
          <a:xfrm flipV="1">
            <a:off x="6894575" y="2113898"/>
            <a:ext cx="4050151" cy="457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6E2E949-4A59-48A0-6519-496D07B25869}"/>
              </a:ext>
            </a:extLst>
          </p:cNvPr>
          <p:cNvSpPr/>
          <p:nvPr/>
        </p:nvSpPr>
        <p:spPr>
          <a:xfrm>
            <a:off x="6414515" y="2080491"/>
            <a:ext cx="5010270"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2000" dirty="0"/>
              <a:t>פיזור מטלות כיתתיות לאורך הסמסטר</a:t>
            </a:r>
            <a:br>
              <a:rPr lang="en-US" sz="2000" dirty="0"/>
            </a:br>
            <a:endParaRPr lang="en-US" sz="2000" dirty="0"/>
          </a:p>
        </p:txBody>
      </p:sp>
      <p:sp>
        <p:nvSpPr>
          <p:cNvPr id="3" name="Rectangle 2">
            <a:extLst>
              <a:ext uri="{FF2B5EF4-FFF2-40B4-BE49-F238E27FC236}">
                <a16:creationId xmlns:a16="http://schemas.microsoft.com/office/drawing/2014/main" id="{8515A1B0-83D1-5196-0E76-DC737E605598}"/>
              </a:ext>
            </a:extLst>
          </p:cNvPr>
          <p:cNvSpPr/>
          <p:nvPr/>
        </p:nvSpPr>
        <p:spPr>
          <a:xfrm>
            <a:off x="6283131" y="2811574"/>
            <a:ext cx="5678424" cy="121866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2000" dirty="0"/>
              <a:t>הקפדה על מטלות בסיכון נמוך </a:t>
            </a:r>
            <a:br>
              <a:rPr lang="en-US" dirty="0"/>
            </a:br>
            <a:r>
              <a:rPr lang="he-IL" dirty="0"/>
              <a:t>ניקוד מינימלי</a:t>
            </a:r>
            <a:br>
              <a:rPr lang="en-US" dirty="0"/>
            </a:br>
            <a:r>
              <a:rPr lang="he-IL" dirty="0"/>
              <a:t>תגמול על השתתפות או אחוז מינימלי של ביצוע טוב</a:t>
            </a:r>
            <a:endParaRPr lang="en-US" dirty="0"/>
          </a:p>
        </p:txBody>
      </p:sp>
      <p:sp>
        <p:nvSpPr>
          <p:cNvPr id="15" name="Arrow: Right 14">
            <a:extLst>
              <a:ext uri="{FF2B5EF4-FFF2-40B4-BE49-F238E27FC236}">
                <a16:creationId xmlns:a16="http://schemas.microsoft.com/office/drawing/2014/main" id="{33E0681A-B907-5D06-4D77-753A3EB9983B}"/>
              </a:ext>
            </a:extLst>
          </p:cNvPr>
          <p:cNvSpPr/>
          <p:nvPr/>
        </p:nvSpPr>
        <p:spPr>
          <a:xfrm flipH="1">
            <a:off x="285063" y="5653089"/>
            <a:ext cx="11896725" cy="1130704"/>
          </a:xfrm>
          <a:prstGeom prst="rightArrow">
            <a:avLst/>
          </a:prstGeom>
          <a:solidFill>
            <a:schemeClr val="accent2">
              <a:lumMod val="20000"/>
              <a:lumOff val="80000"/>
            </a:schemeClr>
          </a:solidFill>
          <a:ln>
            <a:noFill/>
            <a:extLst>
              <a:ext uri="{C807C97D-BFC1-408E-A445-0C87EB9F89A2}">
                <ask:lineSketchStyleProps xmlns:ask="http://schemas.microsoft.com/office/drawing/2018/sketchyshapes" sd="3285493255">
                  <a:custGeom>
                    <a:avLst/>
                    <a:gdLst>
                      <a:gd name="connsiteX0" fmla="*/ 0 w 11896725"/>
                      <a:gd name="connsiteY0" fmla="*/ 282676 h 1130704"/>
                      <a:gd name="connsiteX1" fmla="*/ 483074 w 11896725"/>
                      <a:gd name="connsiteY1" fmla="*/ 282676 h 1130704"/>
                      <a:gd name="connsiteX2" fmla="*/ 966149 w 11896725"/>
                      <a:gd name="connsiteY2" fmla="*/ 282676 h 1130704"/>
                      <a:gd name="connsiteX3" fmla="*/ 1789164 w 11896725"/>
                      <a:gd name="connsiteY3" fmla="*/ 282676 h 1130704"/>
                      <a:gd name="connsiteX4" fmla="*/ 2385552 w 11896725"/>
                      <a:gd name="connsiteY4" fmla="*/ 282676 h 1130704"/>
                      <a:gd name="connsiteX5" fmla="*/ 3095254 w 11896725"/>
                      <a:gd name="connsiteY5" fmla="*/ 282676 h 1130704"/>
                      <a:gd name="connsiteX6" fmla="*/ 3465015 w 11896725"/>
                      <a:gd name="connsiteY6" fmla="*/ 282676 h 1130704"/>
                      <a:gd name="connsiteX7" fmla="*/ 4061403 w 11896725"/>
                      <a:gd name="connsiteY7" fmla="*/ 282676 h 1130704"/>
                      <a:gd name="connsiteX8" fmla="*/ 4884418 w 11896725"/>
                      <a:gd name="connsiteY8" fmla="*/ 282676 h 1130704"/>
                      <a:gd name="connsiteX9" fmla="*/ 5140865 w 11896725"/>
                      <a:gd name="connsiteY9" fmla="*/ 282676 h 1130704"/>
                      <a:gd name="connsiteX10" fmla="*/ 5397312 w 11896725"/>
                      <a:gd name="connsiteY10" fmla="*/ 282676 h 1130704"/>
                      <a:gd name="connsiteX11" fmla="*/ 5653759 w 11896725"/>
                      <a:gd name="connsiteY11" fmla="*/ 282676 h 1130704"/>
                      <a:gd name="connsiteX12" fmla="*/ 6136833 w 11896725"/>
                      <a:gd name="connsiteY12" fmla="*/ 282676 h 1130704"/>
                      <a:gd name="connsiteX13" fmla="*/ 6506594 w 11896725"/>
                      <a:gd name="connsiteY13" fmla="*/ 282676 h 1130704"/>
                      <a:gd name="connsiteX14" fmla="*/ 6876354 w 11896725"/>
                      <a:gd name="connsiteY14" fmla="*/ 282676 h 1130704"/>
                      <a:gd name="connsiteX15" fmla="*/ 7699370 w 11896725"/>
                      <a:gd name="connsiteY15" fmla="*/ 282676 h 1130704"/>
                      <a:gd name="connsiteX16" fmla="*/ 8182444 w 11896725"/>
                      <a:gd name="connsiteY16" fmla="*/ 282676 h 1130704"/>
                      <a:gd name="connsiteX17" fmla="*/ 8665518 w 11896725"/>
                      <a:gd name="connsiteY17" fmla="*/ 282676 h 1130704"/>
                      <a:gd name="connsiteX18" fmla="*/ 9148593 w 11896725"/>
                      <a:gd name="connsiteY18" fmla="*/ 282676 h 1130704"/>
                      <a:gd name="connsiteX19" fmla="*/ 9971608 w 11896725"/>
                      <a:gd name="connsiteY19" fmla="*/ 282676 h 1130704"/>
                      <a:gd name="connsiteX20" fmla="*/ 10341369 w 11896725"/>
                      <a:gd name="connsiteY20" fmla="*/ 282676 h 1130704"/>
                      <a:gd name="connsiteX21" fmla="*/ 10711129 w 11896725"/>
                      <a:gd name="connsiteY21" fmla="*/ 282676 h 1130704"/>
                      <a:gd name="connsiteX22" fmla="*/ 11331373 w 11896725"/>
                      <a:gd name="connsiteY22" fmla="*/ 282676 h 1130704"/>
                      <a:gd name="connsiteX23" fmla="*/ 11331373 w 11896725"/>
                      <a:gd name="connsiteY23" fmla="*/ 0 h 1130704"/>
                      <a:gd name="connsiteX24" fmla="*/ 11608395 w 11896725"/>
                      <a:gd name="connsiteY24" fmla="*/ 277022 h 1130704"/>
                      <a:gd name="connsiteX25" fmla="*/ 11896725 w 11896725"/>
                      <a:gd name="connsiteY25" fmla="*/ 565352 h 1130704"/>
                      <a:gd name="connsiteX26" fmla="*/ 11608395 w 11896725"/>
                      <a:gd name="connsiteY26" fmla="*/ 853682 h 1130704"/>
                      <a:gd name="connsiteX27" fmla="*/ 11331373 w 11896725"/>
                      <a:gd name="connsiteY27" fmla="*/ 1130704 h 1130704"/>
                      <a:gd name="connsiteX28" fmla="*/ 11331373 w 11896725"/>
                      <a:gd name="connsiteY28" fmla="*/ 848028 h 1130704"/>
                      <a:gd name="connsiteX29" fmla="*/ 11074926 w 11896725"/>
                      <a:gd name="connsiteY29" fmla="*/ 848028 h 1130704"/>
                      <a:gd name="connsiteX30" fmla="*/ 10818479 w 11896725"/>
                      <a:gd name="connsiteY30" fmla="*/ 848028 h 1130704"/>
                      <a:gd name="connsiteX31" fmla="*/ 10108777 w 11896725"/>
                      <a:gd name="connsiteY31" fmla="*/ 848028 h 1130704"/>
                      <a:gd name="connsiteX32" fmla="*/ 9625703 w 11896725"/>
                      <a:gd name="connsiteY32" fmla="*/ 848028 h 1130704"/>
                      <a:gd name="connsiteX33" fmla="*/ 9255943 w 11896725"/>
                      <a:gd name="connsiteY33" fmla="*/ 848028 h 1130704"/>
                      <a:gd name="connsiteX34" fmla="*/ 8886182 w 11896725"/>
                      <a:gd name="connsiteY34" fmla="*/ 848028 h 1130704"/>
                      <a:gd name="connsiteX35" fmla="*/ 8176480 w 11896725"/>
                      <a:gd name="connsiteY35" fmla="*/ 848028 h 1130704"/>
                      <a:gd name="connsiteX36" fmla="*/ 7580092 w 11896725"/>
                      <a:gd name="connsiteY36" fmla="*/ 848028 h 1130704"/>
                      <a:gd name="connsiteX37" fmla="*/ 6757077 w 11896725"/>
                      <a:gd name="connsiteY37" fmla="*/ 848028 h 1130704"/>
                      <a:gd name="connsiteX38" fmla="*/ 6160689 w 11896725"/>
                      <a:gd name="connsiteY38" fmla="*/ 848028 h 1130704"/>
                      <a:gd name="connsiteX39" fmla="*/ 5904242 w 11896725"/>
                      <a:gd name="connsiteY39" fmla="*/ 848028 h 1130704"/>
                      <a:gd name="connsiteX40" fmla="*/ 5307854 w 11896725"/>
                      <a:gd name="connsiteY40" fmla="*/ 848028 h 1130704"/>
                      <a:gd name="connsiteX41" fmla="*/ 4938093 w 11896725"/>
                      <a:gd name="connsiteY41" fmla="*/ 848028 h 1130704"/>
                      <a:gd name="connsiteX42" fmla="*/ 4115078 w 11896725"/>
                      <a:gd name="connsiteY42" fmla="*/ 848028 h 1130704"/>
                      <a:gd name="connsiteX43" fmla="*/ 3292062 w 11896725"/>
                      <a:gd name="connsiteY43" fmla="*/ 848028 h 1130704"/>
                      <a:gd name="connsiteX44" fmla="*/ 2582360 w 11896725"/>
                      <a:gd name="connsiteY44" fmla="*/ 848028 h 1130704"/>
                      <a:gd name="connsiteX45" fmla="*/ 1872658 w 11896725"/>
                      <a:gd name="connsiteY45" fmla="*/ 848028 h 1130704"/>
                      <a:gd name="connsiteX46" fmla="*/ 1502898 w 11896725"/>
                      <a:gd name="connsiteY46" fmla="*/ 848028 h 1130704"/>
                      <a:gd name="connsiteX47" fmla="*/ 679882 w 11896725"/>
                      <a:gd name="connsiteY47" fmla="*/ 848028 h 1130704"/>
                      <a:gd name="connsiteX48" fmla="*/ 0 w 11896725"/>
                      <a:gd name="connsiteY48" fmla="*/ 848028 h 1130704"/>
                      <a:gd name="connsiteX49" fmla="*/ 0 w 11896725"/>
                      <a:gd name="connsiteY49" fmla="*/ 282676 h 113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896725" h="1130704" fill="none" extrusionOk="0">
                        <a:moveTo>
                          <a:pt x="0" y="282676"/>
                        </a:moveTo>
                        <a:cubicBezTo>
                          <a:pt x="165707" y="241219"/>
                          <a:pt x="356514" y="335056"/>
                          <a:pt x="483074" y="282676"/>
                        </a:cubicBezTo>
                        <a:cubicBezTo>
                          <a:pt x="609634" y="230296"/>
                          <a:pt x="785002" y="296954"/>
                          <a:pt x="966149" y="282676"/>
                        </a:cubicBezTo>
                        <a:cubicBezTo>
                          <a:pt x="1147297" y="268398"/>
                          <a:pt x="1484022" y="284133"/>
                          <a:pt x="1789164" y="282676"/>
                        </a:cubicBezTo>
                        <a:cubicBezTo>
                          <a:pt x="2094307" y="281219"/>
                          <a:pt x="2149076" y="340710"/>
                          <a:pt x="2385552" y="282676"/>
                        </a:cubicBezTo>
                        <a:cubicBezTo>
                          <a:pt x="2622028" y="224642"/>
                          <a:pt x="2922867" y="296707"/>
                          <a:pt x="3095254" y="282676"/>
                        </a:cubicBezTo>
                        <a:cubicBezTo>
                          <a:pt x="3267641" y="268645"/>
                          <a:pt x="3352517" y="290465"/>
                          <a:pt x="3465015" y="282676"/>
                        </a:cubicBezTo>
                        <a:cubicBezTo>
                          <a:pt x="3577513" y="274887"/>
                          <a:pt x="3851847" y="329880"/>
                          <a:pt x="4061403" y="282676"/>
                        </a:cubicBezTo>
                        <a:cubicBezTo>
                          <a:pt x="4270959" y="235472"/>
                          <a:pt x="4717032" y="364451"/>
                          <a:pt x="4884418" y="282676"/>
                        </a:cubicBezTo>
                        <a:cubicBezTo>
                          <a:pt x="5051804" y="200901"/>
                          <a:pt x="5075354" y="290009"/>
                          <a:pt x="5140865" y="282676"/>
                        </a:cubicBezTo>
                        <a:cubicBezTo>
                          <a:pt x="5206376" y="275343"/>
                          <a:pt x="5317571" y="287758"/>
                          <a:pt x="5397312" y="282676"/>
                        </a:cubicBezTo>
                        <a:cubicBezTo>
                          <a:pt x="5477053" y="277594"/>
                          <a:pt x="5556557" y="299094"/>
                          <a:pt x="5653759" y="282676"/>
                        </a:cubicBezTo>
                        <a:cubicBezTo>
                          <a:pt x="5750961" y="266258"/>
                          <a:pt x="6016163" y="306201"/>
                          <a:pt x="6136833" y="282676"/>
                        </a:cubicBezTo>
                        <a:cubicBezTo>
                          <a:pt x="6257503" y="259151"/>
                          <a:pt x="6412666" y="322886"/>
                          <a:pt x="6506594" y="282676"/>
                        </a:cubicBezTo>
                        <a:cubicBezTo>
                          <a:pt x="6600522" y="242466"/>
                          <a:pt x="6796889" y="293798"/>
                          <a:pt x="6876354" y="282676"/>
                        </a:cubicBezTo>
                        <a:cubicBezTo>
                          <a:pt x="6955819" y="271554"/>
                          <a:pt x="7372140" y="344442"/>
                          <a:pt x="7699370" y="282676"/>
                        </a:cubicBezTo>
                        <a:cubicBezTo>
                          <a:pt x="8026600" y="220910"/>
                          <a:pt x="8058978" y="317835"/>
                          <a:pt x="8182444" y="282676"/>
                        </a:cubicBezTo>
                        <a:cubicBezTo>
                          <a:pt x="8305910" y="247517"/>
                          <a:pt x="8470089" y="292767"/>
                          <a:pt x="8665518" y="282676"/>
                        </a:cubicBezTo>
                        <a:cubicBezTo>
                          <a:pt x="8860947" y="272585"/>
                          <a:pt x="8996957" y="340185"/>
                          <a:pt x="9148593" y="282676"/>
                        </a:cubicBezTo>
                        <a:cubicBezTo>
                          <a:pt x="9300229" y="225167"/>
                          <a:pt x="9663480" y="299062"/>
                          <a:pt x="9971608" y="282676"/>
                        </a:cubicBezTo>
                        <a:cubicBezTo>
                          <a:pt x="10279736" y="266290"/>
                          <a:pt x="10171836" y="306301"/>
                          <a:pt x="10341369" y="282676"/>
                        </a:cubicBezTo>
                        <a:cubicBezTo>
                          <a:pt x="10510902" y="259051"/>
                          <a:pt x="10622655" y="309971"/>
                          <a:pt x="10711129" y="282676"/>
                        </a:cubicBezTo>
                        <a:cubicBezTo>
                          <a:pt x="10799603" y="255381"/>
                          <a:pt x="11128516" y="332447"/>
                          <a:pt x="11331373" y="282676"/>
                        </a:cubicBezTo>
                        <a:cubicBezTo>
                          <a:pt x="11316646" y="167584"/>
                          <a:pt x="11358553" y="120334"/>
                          <a:pt x="11331373" y="0"/>
                        </a:cubicBezTo>
                        <a:cubicBezTo>
                          <a:pt x="11445132" y="78464"/>
                          <a:pt x="11542035" y="222232"/>
                          <a:pt x="11608395" y="277022"/>
                        </a:cubicBezTo>
                        <a:cubicBezTo>
                          <a:pt x="11674755" y="331812"/>
                          <a:pt x="11793630" y="472804"/>
                          <a:pt x="11896725" y="565352"/>
                        </a:cubicBezTo>
                        <a:cubicBezTo>
                          <a:pt x="11799748" y="695161"/>
                          <a:pt x="11703956" y="721267"/>
                          <a:pt x="11608395" y="853682"/>
                        </a:cubicBezTo>
                        <a:cubicBezTo>
                          <a:pt x="11512834" y="986097"/>
                          <a:pt x="11413995" y="1015229"/>
                          <a:pt x="11331373" y="1130704"/>
                        </a:cubicBezTo>
                        <a:cubicBezTo>
                          <a:pt x="11308500" y="1054296"/>
                          <a:pt x="11333153" y="934592"/>
                          <a:pt x="11331373" y="848028"/>
                        </a:cubicBezTo>
                        <a:cubicBezTo>
                          <a:pt x="11250221" y="869795"/>
                          <a:pt x="11138245" y="828199"/>
                          <a:pt x="11074926" y="848028"/>
                        </a:cubicBezTo>
                        <a:cubicBezTo>
                          <a:pt x="11011607" y="867857"/>
                          <a:pt x="10886184" y="847800"/>
                          <a:pt x="10818479" y="848028"/>
                        </a:cubicBezTo>
                        <a:cubicBezTo>
                          <a:pt x="10750774" y="848256"/>
                          <a:pt x="10449012" y="830120"/>
                          <a:pt x="10108777" y="848028"/>
                        </a:cubicBezTo>
                        <a:cubicBezTo>
                          <a:pt x="9768542" y="865936"/>
                          <a:pt x="9760920" y="804639"/>
                          <a:pt x="9625703" y="848028"/>
                        </a:cubicBezTo>
                        <a:cubicBezTo>
                          <a:pt x="9490486" y="891417"/>
                          <a:pt x="9333931" y="822095"/>
                          <a:pt x="9255943" y="848028"/>
                        </a:cubicBezTo>
                        <a:cubicBezTo>
                          <a:pt x="9177955" y="873961"/>
                          <a:pt x="9064741" y="845933"/>
                          <a:pt x="8886182" y="848028"/>
                        </a:cubicBezTo>
                        <a:cubicBezTo>
                          <a:pt x="8707623" y="850123"/>
                          <a:pt x="8392697" y="780088"/>
                          <a:pt x="8176480" y="848028"/>
                        </a:cubicBezTo>
                        <a:cubicBezTo>
                          <a:pt x="7960263" y="915968"/>
                          <a:pt x="7738742" y="777974"/>
                          <a:pt x="7580092" y="848028"/>
                        </a:cubicBezTo>
                        <a:cubicBezTo>
                          <a:pt x="7421442" y="918082"/>
                          <a:pt x="7016463" y="801086"/>
                          <a:pt x="6757077" y="848028"/>
                        </a:cubicBezTo>
                        <a:cubicBezTo>
                          <a:pt x="6497692" y="894970"/>
                          <a:pt x="6451101" y="801541"/>
                          <a:pt x="6160689" y="848028"/>
                        </a:cubicBezTo>
                        <a:cubicBezTo>
                          <a:pt x="5870277" y="894515"/>
                          <a:pt x="5973611" y="835249"/>
                          <a:pt x="5904242" y="848028"/>
                        </a:cubicBezTo>
                        <a:cubicBezTo>
                          <a:pt x="5834873" y="860807"/>
                          <a:pt x="5512121" y="789312"/>
                          <a:pt x="5307854" y="848028"/>
                        </a:cubicBezTo>
                        <a:cubicBezTo>
                          <a:pt x="5103587" y="906744"/>
                          <a:pt x="5072505" y="824695"/>
                          <a:pt x="4938093" y="848028"/>
                        </a:cubicBezTo>
                        <a:cubicBezTo>
                          <a:pt x="4803681" y="871361"/>
                          <a:pt x="4472115" y="820991"/>
                          <a:pt x="4115078" y="848028"/>
                        </a:cubicBezTo>
                        <a:cubicBezTo>
                          <a:pt x="3758041" y="875065"/>
                          <a:pt x="3676799" y="813171"/>
                          <a:pt x="3292062" y="848028"/>
                        </a:cubicBezTo>
                        <a:cubicBezTo>
                          <a:pt x="2907325" y="882885"/>
                          <a:pt x="2886363" y="767426"/>
                          <a:pt x="2582360" y="848028"/>
                        </a:cubicBezTo>
                        <a:cubicBezTo>
                          <a:pt x="2278357" y="928630"/>
                          <a:pt x="2221631" y="775617"/>
                          <a:pt x="1872658" y="848028"/>
                        </a:cubicBezTo>
                        <a:cubicBezTo>
                          <a:pt x="1523685" y="920439"/>
                          <a:pt x="1681797" y="817416"/>
                          <a:pt x="1502898" y="848028"/>
                        </a:cubicBezTo>
                        <a:cubicBezTo>
                          <a:pt x="1323999" y="878640"/>
                          <a:pt x="1016391" y="830951"/>
                          <a:pt x="679882" y="848028"/>
                        </a:cubicBezTo>
                        <a:cubicBezTo>
                          <a:pt x="343373" y="865105"/>
                          <a:pt x="291467" y="846804"/>
                          <a:pt x="0" y="848028"/>
                        </a:cubicBezTo>
                        <a:cubicBezTo>
                          <a:pt x="-28593" y="638886"/>
                          <a:pt x="14309" y="502258"/>
                          <a:pt x="0" y="282676"/>
                        </a:cubicBezTo>
                        <a:close/>
                      </a:path>
                      <a:path w="11896725" h="1130704" stroke="0" extrusionOk="0">
                        <a:moveTo>
                          <a:pt x="0" y="282676"/>
                        </a:moveTo>
                        <a:cubicBezTo>
                          <a:pt x="151370" y="270038"/>
                          <a:pt x="291035" y="284493"/>
                          <a:pt x="369761" y="282676"/>
                        </a:cubicBezTo>
                        <a:cubicBezTo>
                          <a:pt x="448487" y="280859"/>
                          <a:pt x="848894" y="299701"/>
                          <a:pt x="1079462" y="282676"/>
                        </a:cubicBezTo>
                        <a:cubicBezTo>
                          <a:pt x="1310030" y="265651"/>
                          <a:pt x="1592140" y="300799"/>
                          <a:pt x="1789164" y="282676"/>
                        </a:cubicBezTo>
                        <a:cubicBezTo>
                          <a:pt x="1986188" y="264553"/>
                          <a:pt x="2132808" y="323243"/>
                          <a:pt x="2272238" y="282676"/>
                        </a:cubicBezTo>
                        <a:cubicBezTo>
                          <a:pt x="2411668" y="242109"/>
                          <a:pt x="2601216" y="290510"/>
                          <a:pt x="2868627" y="282676"/>
                        </a:cubicBezTo>
                        <a:cubicBezTo>
                          <a:pt x="3136038" y="274842"/>
                          <a:pt x="3114958" y="284748"/>
                          <a:pt x="3351701" y="282676"/>
                        </a:cubicBezTo>
                        <a:cubicBezTo>
                          <a:pt x="3588444" y="280604"/>
                          <a:pt x="3605284" y="317115"/>
                          <a:pt x="3721461" y="282676"/>
                        </a:cubicBezTo>
                        <a:cubicBezTo>
                          <a:pt x="3837638" y="248237"/>
                          <a:pt x="4103065" y="315770"/>
                          <a:pt x="4431163" y="282676"/>
                        </a:cubicBezTo>
                        <a:cubicBezTo>
                          <a:pt x="4759261" y="249582"/>
                          <a:pt x="4883033" y="332929"/>
                          <a:pt x="5027551" y="282676"/>
                        </a:cubicBezTo>
                        <a:cubicBezTo>
                          <a:pt x="5172069" y="232423"/>
                          <a:pt x="5219906" y="288605"/>
                          <a:pt x="5283998" y="282676"/>
                        </a:cubicBezTo>
                        <a:cubicBezTo>
                          <a:pt x="5348090" y="276747"/>
                          <a:pt x="5600683" y="309620"/>
                          <a:pt x="5767072" y="282676"/>
                        </a:cubicBezTo>
                        <a:cubicBezTo>
                          <a:pt x="5933461" y="255732"/>
                          <a:pt x="6214871" y="291385"/>
                          <a:pt x="6363461" y="282676"/>
                        </a:cubicBezTo>
                        <a:cubicBezTo>
                          <a:pt x="6512051" y="273967"/>
                          <a:pt x="6969816" y="379420"/>
                          <a:pt x="7186476" y="282676"/>
                        </a:cubicBezTo>
                        <a:cubicBezTo>
                          <a:pt x="7403136" y="185932"/>
                          <a:pt x="7543868" y="328301"/>
                          <a:pt x="7669550" y="282676"/>
                        </a:cubicBezTo>
                        <a:cubicBezTo>
                          <a:pt x="7795232" y="237051"/>
                          <a:pt x="8085493" y="344466"/>
                          <a:pt x="8379252" y="282676"/>
                        </a:cubicBezTo>
                        <a:cubicBezTo>
                          <a:pt x="8673011" y="220886"/>
                          <a:pt x="8587009" y="304003"/>
                          <a:pt x="8749013" y="282676"/>
                        </a:cubicBezTo>
                        <a:cubicBezTo>
                          <a:pt x="8911017" y="261349"/>
                          <a:pt x="9036792" y="323121"/>
                          <a:pt x="9232087" y="282676"/>
                        </a:cubicBezTo>
                        <a:cubicBezTo>
                          <a:pt x="9427382" y="242231"/>
                          <a:pt x="9458646" y="298232"/>
                          <a:pt x="9601848" y="282676"/>
                        </a:cubicBezTo>
                        <a:cubicBezTo>
                          <a:pt x="9745050" y="267120"/>
                          <a:pt x="9941916" y="290422"/>
                          <a:pt x="10198236" y="282676"/>
                        </a:cubicBezTo>
                        <a:cubicBezTo>
                          <a:pt x="10454556" y="274930"/>
                          <a:pt x="10673853" y="285505"/>
                          <a:pt x="10794624" y="282676"/>
                        </a:cubicBezTo>
                        <a:cubicBezTo>
                          <a:pt x="10915395" y="279847"/>
                          <a:pt x="11212464" y="312197"/>
                          <a:pt x="11331373" y="282676"/>
                        </a:cubicBezTo>
                        <a:cubicBezTo>
                          <a:pt x="11306917" y="184903"/>
                          <a:pt x="11354999" y="110785"/>
                          <a:pt x="11331373" y="0"/>
                        </a:cubicBezTo>
                        <a:cubicBezTo>
                          <a:pt x="11432908" y="50868"/>
                          <a:pt x="11467887" y="164742"/>
                          <a:pt x="11597088" y="265715"/>
                        </a:cubicBezTo>
                        <a:cubicBezTo>
                          <a:pt x="11726289" y="366688"/>
                          <a:pt x="11757894" y="488423"/>
                          <a:pt x="11896725" y="565352"/>
                        </a:cubicBezTo>
                        <a:cubicBezTo>
                          <a:pt x="11833175" y="672403"/>
                          <a:pt x="11698864" y="721473"/>
                          <a:pt x="11631010" y="831067"/>
                        </a:cubicBezTo>
                        <a:cubicBezTo>
                          <a:pt x="11563156" y="940661"/>
                          <a:pt x="11404078" y="1012127"/>
                          <a:pt x="11331373" y="1130704"/>
                        </a:cubicBezTo>
                        <a:cubicBezTo>
                          <a:pt x="11310162" y="998845"/>
                          <a:pt x="11363547" y="941695"/>
                          <a:pt x="11331373" y="848028"/>
                        </a:cubicBezTo>
                        <a:cubicBezTo>
                          <a:pt x="11247155" y="868614"/>
                          <a:pt x="11173981" y="837286"/>
                          <a:pt x="11074926" y="848028"/>
                        </a:cubicBezTo>
                        <a:cubicBezTo>
                          <a:pt x="10975871" y="858770"/>
                          <a:pt x="10513218" y="812239"/>
                          <a:pt x="10365224" y="848028"/>
                        </a:cubicBezTo>
                        <a:cubicBezTo>
                          <a:pt x="10217230" y="883817"/>
                          <a:pt x="9889968" y="846497"/>
                          <a:pt x="9768836" y="848028"/>
                        </a:cubicBezTo>
                        <a:cubicBezTo>
                          <a:pt x="9647704" y="849559"/>
                          <a:pt x="9504111" y="830680"/>
                          <a:pt x="9399076" y="848028"/>
                        </a:cubicBezTo>
                        <a:cubicBezTo>
                          <a:pt x="9294041" y="865376"/>
                          <a:pt x="9065047" y="803326"/>
                          <a:pt x="8802688" y="848028"/>
                        </a:cubicBezTo>
                        <a:cubicBezTo>
                          <a:pt x="8540329" y="892730"/>
                          <a:pt x="8263547" y="829804"/>
                          <a:pt x="7979672" y="848028"/>
                        </a:cubicBezTo>
                        <a:cubicBezTo>
                          <a:pt x="7695797" y="866252"/>
                          <a:pt x="7644056" y="811470"/>
                          <a:pt x="7496598" y="848028"/>
                        </a:cubicBezTo>
                        <a:cubicBezTo>
                          <a:pt x="7349140" y="884586"/>
                          <a:pt x="6914979" y="789259"/>
                          <a:pt x="6673582" y="848028"/>
                        </a:cubicBezTo>
                        <a:cubicBezTo>
                          <a:pt x="6432185" y="906797"/>
                          <a:pt x="6129366" y="820949"/>
                          <a:pt x="5963881" y="848028"/>
                        </a:cubicBezTo>
                        <a:cubicBezTo>
                          <a:pt x="5798396" y="875107"/>
                          <a:pt x="5774976" y="834847"/>
                          <a:pt x="5707434" y="848028"/>
                        </a:cubicBezTo>
                        <a:cubicBezTo>
                          <a:pt x="5639892" y="861209"/>
                          <a:pt x="5206785" y="752749"/>
                          <a:pt x="4884418" y="848028"/>
                        </a:cubicBezTo>
                        <a:cubicBezTo>
                          <a:pt x="4562051" y="943307"/>
                          <a:pt x="4332472" y="818626"/>
                          <a:pt x="4174716" y="848028"/>
                        </a:cubicBezTo>
                        <a:cubicBezTo>
                          <a:pt x="4016960" y="877430"/>
                          <a:pt x="3773759" y="822717"/>
                          <a:pt x="3465015" y="848028"/>
                        </a:cubicBezTo>
                        <a:cubicBezTo>
                          <a:pt x="3156271" y="873339"/>
                          <a:pt x="3209264" y="819223"/>
                          <a:pt x="2981940" y="848028"/>
                        </a:cubicBezTo>
                        <a:cubicBezTo>
                          <a:pt x="2754616" y="876833"/>
                          <a:pt x="2824151" y="834979"/>
                          <a:pt x="2725493" y="848028"/>
                        </a:cubicBezTo>
                        <a:cubicBezTo>
                          <a:pt x="2626835" y="861077"/>
                          <a:pt x="2398529" y="847265"/>
                          <a:pt x="2242419" y="848028"/>
                        </a:cubicBezTo>
                        <a:cubicBezTo>
                          <a:pt x="2086309" y="848791"/>
                          <a:pt x="2020840" y="826082"/>
                          <a:pt x="1872658" y="848028"/>
                        </a:cubicBezTo>
                        <a:cubicBezTo>
                          <a:pt x="1724476" y="869974"/>
                          <a:pt x="1490654" y="824462"/>
                          <a:pt x="1276270" y="848028"/>
                        </a:cubicBezTo>
                        <a:cubicBezTo>
                          <a:pt x="1061886" y="871594"/>
                          <a:pt x="963764" y="809119"/>
                          <a:pt x="793196" y="848028"/>
                        </a:cubicBezTo>
                        <a:cubicBezTo>
                          <a:pt x="622628" y="886937"/>
                          <a:pt x="590582" y="828560"/>
                          <a:pt x="536749" y="848028"/>
                        </a:cubicBezTo>
                        <a:cubicBezTo>
                          <a:pt x="482916" y="867496"/>
                          <a:pt x="198159" y="797663"/>
                          <a:pt x="0" y="848028"/>
                        </a:cubicBezTo>
                        <a:cubicBezTo>
                          <a:pt x="-23974" y="699199"/>
                          <a:pt x="58954" y="476906"/>
                          <a:pt x="0" y="282676"/>
                        </a:cubicBezTo>
                        <a:close/>
                      </a:path>
                    </a:pathLst>
                  </a:custGeom>
                  <ask:type>
                    <ask:lineSketchNone/>
                  </ask:type>
                </ask:lineSketchStyleProps>
              </a:ext>
            </a:extLst>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Speech Bubble: Oval 15">
            <a:extLst>
              <a:ext uri="{FF2B5EF4-FFF2-40B4-BE49-F238E27FC236}">
                <a16:creationId xmlns:a16="http://schemas.microsoft.com/office/drawing/2014/main" id="{47B250A7-B9C7-CE91-F33A-6EB9C7E6EDE8}"/>
              </a:ext>
            </a:extLst>
          </p:cNvPr>
          <p:cNvSpPr/>
          <p:nvPr/>
        </p:nvSpPr>
        <p:spPr>
          <a:xfrm>
            <a:off x="9502805" y="4462312"/>
            <a:ext cx="1133781" cy="1348509"/>
          </a:xfrm>
          <a:prstGeom prst="wedgeEllipseCallout">
            <a:avLst>
              <a:gd name="adj1" fmla="val -78"/>
              <a:gd name="adj2" fmla="val 69203"/>
            </a:avLst>
          </a:prstGeom>
          <a:solidFill>
            <a:srgbClr val="EA773E"/>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err="1"/>
              <a:t>קוויז</a:t>
            </a:r>
            <a:endParaRPr lang="he-IL" dirty="0"/>
          </a:p>
          <a:p>
            <a:pPr algn="ctr"/>
            <a:r>
              <a:rPr lang="he-IL" dirty="0"/>
              <a:t>1</a:t>
            </a:r>
            <a:endParaRPr lang="en-US" dirty="0"/>
          </a:p>
        </p:txBody>
      </p:sp>
      <p:sp>
        <p:nvSpPr>
          <p:cNvPr id="30" name="Speech Bubble: Oval 29">
            <a:extLst>
              <a:ext uri="{FF2B5EF4-FFF2-40B4-BE49-F238E27FC236}">
                <a16:creationId xmlns:a16="http://schemas.microsoft.com/office/drawing/2014/main" id="{48ECA4AC-B2AE-5C98-1865-95530BE2BC14}"/>
              </a:ext>
            </a:extLst>
          </p:cNvPr>
          <p:cNvSpPr/>
          <p:nvPr/>
        </p:nvSpPr>
        <p:spPr>
          <a:xfrm>
            <a:off x="8661557" y="4468054"/>
            <a:ext cx="1133781" cy="1348509"/>
          </a:xfrm>
          <a:prstGeom prst="wedgeEllipseCallout">
            <a:avLst>
              <a:gd name="adj1" fmla="val -78"/>
              <a:gd name="adj2" fmla="val 69203"/>
            </a:avLst>
          </a:prstGeom>
          <a:solidFill>
            <a:srgbClr val="0070C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he-IL" dirty="0" err="1"/>
              <a:t>קוויז</a:t>
            </a:r>
            <a:endParaRPr lang="he-IL" dirty="0"/>
          </a:p>
          <a:p>
            <a:pPr algn="ctr"/>
            <a:r>
              <a:rPr lang="he-IL" dirty="0"/>
              <a:t>2</a:t>
            </a:r>
            <a:endParaRPr lang="en-US" dirty="0"/>
          </a:p>
        </p:txBody>
      </p:sp>
      <p:sp>
        <p:nvSpPr>
          <p:cNvPr id="31" name="Speech Bubble: Oval 30">
            <a:extLst>
              <a:ext uri="{FF2B5EF4-FFF2-40B4-BE49-F238E27FC236}">
                <a16:creationId xmlns:a16="http://schemas.microsoft.com/office/drawing/2014/main" id="{C8E59306-8398-08CF-B26B-D0DE0D957A77}"/>
              </a:ext>
            </a:extLst>
          </p:cNvPr>
          <p:cNvSpPr/>
          <p:nvPr/>
        </p:nvSpPr>
        <p:spPr>
          <a:xfrm>
            <a:off x="6944881" y="4462312"/>
            <a:ext cx="1133781" cy="1348509"/>
          </a:xfrm>
          <a:prstGeom prst="wedgeEllipseCallout">
            <a:avLst>
              <a:gd name="adj1" fmla="val -78"/>
              <a:gd name="adj2" fmla="val 69203"/>
            </a:avLst>
          </a:prstGeom>
          <a:solidFill>
            <a:srgbClr val="EA773E"/>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err="1"/>
              <a:t>קוויז</a:t>
            </a:r>
            <a:endParaRPr lang="he-IL" dirty="0"/>
          </a:p>
          <a:p>
            <a:pPr algn="ctr"/>
            <a:r>
              <a:rPr lang="he-IL" dirty="0"/>
              <a:t>3</a:t>
            </a:r>
            <a:endParaRPr lang="en-US" dirty="0"/>
          </a:p>
        </p:txBody>
      </p:sp>
      <p:sp>
        <p:nvSpPr>
          <p:cNvPr id="32" name="Speech Bubble: Oval 31">
            <a:extLst>
              <a:ext uri="{FF2B5EF4-FFF2-40B4-BE49-F238E27FC236}">
                <a16:creationId xmlns:a16="http://schemas.microsoft.com/office/drawing/2014/main" id="{336B7C73-B1BC-4DD1-C18E-4D00B3DB59AD}"/>
              </a:ext>
            </a:extLst>
          </p:cNvPr>
          <p:cNvSpPr/>
          <p:nvPr/>
        </p:nvSpPr>
        <p:spPr>
          <a:xfrm>
            <a:off x="5217541" y="4462312"/>
            <a:ext cx="1133781" cy="1348509"/>
          </a:xfrm>
          <a:prstGeom prst="wedgeEllipseCallout">
            <a:avLst>
              <a:gd name="adj1" fmla="val -78"/>
              <a:gd name="adj2" fmla="val 69203"/>
            </a:avLst>
          </a:prstGeom>
          <a:solidFill>
            <a:srgbClr val="0070C0"/>
          </a:solidFill>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he-IL" dirty="0" err="1">
                <a:solidFill>
                  <a:schemeClr val="bg1"/>
                </a:solidFill>
              </a:rPr>
              <a:t>קוויז</a:t>
            </a:r>
            <a:endParaRPr lang="he-IL" dirty="0">
              <a:solidFill>
                <a:schemeClr val="bg1"/>
              </a:solidFill>
            </a:endParaRPr>
          </a:p>
          <a:p>
            <a:pPr algn="ctr"/>
            <a:r>
              <a:rPr lang="he-IL" dirty="0">
                <a:solidFill>
                  <a:schemeClr val="bg1"/>
                </a:solidFill>
              </a:rPr>
              <a:t>4</a:t>
            </a:r>
            <a:endParaRPr lang="en-US" dirty="0">
              <a:solidFill>
                <a:schemeClr val="bg1"/>
              </a:solidFill>
            </a:endParaRPr>
          </a:p>
        </p:txBody>
      </p:sp>
      <p:sp>
        <p:nvSpPr>
          <p:cNvPr id="33" name="Speech Bubble: Oval 32">
            <a:extLst>
              <a:ext uri="{FF2B5EF4-FFF2-40B4-BE49-F238E27FC236}">
                <a16:creationId xmlns:a16="http://schemas.microsoft.com/office/drawing/2014/main" id="{C204A9C7-FD95-97F1-8809-D7185FA494BD}"/>
              </a:ext>
            </a:extLst>
          </p:cNvPr>
          <p:cNvSpPr/>
          <p:nvPr/>
        </p:nvSpPr>
        <p:spPr>
          <a:xfrm>
            <a:off x="3466489" y="4447626"/>
            <a:ext cx="1133781" cy="1348509"/>
          </a:xfrm>
          <a:prstGeom prst="wedgeEllipseCallout">
            <a:avLst>
              <a:gd name="adj1" fmla="val -78"/>
              <a:gd name="adj2" fmla="val 69203"/>
            </a:avLst>
          </a:prstGeom>
          <a:solidFill>
            <a:srgbClr val="EA773E"/>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he-IL" dirty="0" err="1"/>
              <a:t>דיבייט</a:t>
            </a:r>
            <a:endParaRPr lang="en-US" dirty="0"/>
          </a:p>
        </p:txBody>
      </p:sp>
      <p:grpSp>
        <p:nvGrpSpPr>
          <p:cNvPr id="50" name="Group 49">
            <a:extLst>
              <a:ext uri="{FF2B5EF4-FFF2-40B4-BE49-F238E27FC236}">
                <a16:creationId xmlns:a16="http://schemas.microsoft.com/office/drawing/2014/main" id="{478D301C-9F88-BB2E-36CF-69B3F77D5CBA}"/>
              </a:ext>
            </a:extLst>
          </p:cNvPr>
          <p:cNvGrpSpPr/>
          <p:nvPr/>
        </p:nvGrpSpPr>
        <p:grpSpPr>
          <a:xfrm>
            <a:off x="710056" y="5960681"/>
            <a:ext cx="11366721" cy="540131"/>
            <a:chOff x="710056" y="5960681"/>
            <a:chExt cx="11366721" cy="540131"/>
          </a:xfrm>
        </p:grpSpPr>
        <p:cxnSp>
          <p:nvCxnSpPr>
            <p:cNvPr id="18" name="Straight Connector 17">
              <a:extLst>
                <a:ext uri="{FF2B5EF4-FFF2-40B4-BE49-F238E27FC236}">
                  <a16:creationId xmlns:a16="http://schemas.microsoft.com/office/drawing/2014/main" id="{27F29502-D69C-5ED6-FD49-4EBC9CE4AC73}"/>
                </a:ext>
              </a:extLst>
            </p:cNvPr>
            <p:cNvCxnSpPr/>
            <p:nvPr/>
          </p:nvCxnSpPr>
          <p:spPr>
            <a:xfrm>
              <a:off x="6233426"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ECBF871-A253-DDEF-3E71-85948B48CF40}"/>
                </a:ext>
              </a:extLst>
            </p:cNvPr>
            <p:cNvCxnSpPr/>
            <p:nvPr/>
          </p:nvCxnSpPr>
          <p:spPr>
            <a:xfrm>
              <a:off x="9664178"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7B284C2-2CD1-4F62-8540-A2F4169189D8}"/>
                </a:ext>
              </a:extLst>
            </p:cNvPr>
            <p:cNvCxnSpPr/>
            <p:nvPr/>
          </p:nvCxnSpPr>
          <p:spPr>
            <a:xfrm>
              <a:off x="11379554"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C95699D-0A8B-B723-53D2-191A8F301106}"/>
                </a:ext>
              </a:extLst>
            </p:cNvPr>
            <p:cNvCxnSpPr/>
            <p:nvPr/>
          </p:nvCxnSpPr>
          <p:spPr>
            <a:xfrm>
              <a:off x="8806490"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C242CD7-54CD-91A2-D896-7D4279303D3D}"/>
                </a:ext>
              </a:extLst>
            </p:cNvPr>
            <p:cNvCxnSpPr/>
            <p:nvPr/>
          </p:nvCxnSpPr>
          <p:spPr>
            <a:xfrm>
              <a:off x="7948802"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2C54B18-38BB-D12B-4DE2-77157EFE4573}"/>
                </a:ext>
              </a:extLst>
            </p:cNvPr>
            <p:cNvCxnSpPr/>
            <p:nvPr/>
          </p:nvCxnSpPr>
          <p:spPr>
            <a:xfrm>
              <a:off x="7091114"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6C46AF9-DCAB-3ADF-12B1-422A606EA7C1}"/>
                </a:ext>
              </a:extLst>
            </p:cNvPr>
            <p:cNvCxnSpPr/>
            <p:nvPr/>
          </p:nvCxnSpPr>
          <p:spPr>
            <a:xfrm>
              <a:off x="5375738"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57FEA3D-6ED3-AB75-B920-142D012CA6D4}"/>
                </a:ext>
              </a:extLst>
            </p:cNvPr>
            <p:cNvCxnSpPr/>
            <p:nvPr/>
          </p:nvCxnSpPr>
          <p:spPr>
            <a:xfrm>
              <a:off x="4518050"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A871DE5-FC4D-F799-D606-0855D816A55A}"/>
                </a:ext>
              </a:extLst>
            </p:cNvPr>
            <p:cNvCxnSpPr/>
            <p:nvPr/>
          </p:nvCxnSpPr>
          <p:spPr>
            <a:xfrm>
              <a:off x="3492449"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90DFFE2-54EA-9CF5-7CC4-9124B6E11FD4}"/>
                </a:ext>
              </a:extLst>
            </p:cNvPr>
            <p:cNvCxnSpPr/>
            <p:nvPr/>
          </p:nvCxnSpPr>
          <p:spPr>
            <a:xfrm>
              <a:off x="2508893"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7C9EEB4-3954-4CCF-D22A-94B5A20D5FFC}"/>
                </a:ext>
              </a:extLst>
            </p:cNvPr>
            <p:cNvCxnSpPr/>
            <p:nvPr/>
          </p:nvCxnSpPr>
          <p:spPr>
            <a:xfrm>
              <a:off x="1432966" y="5960681"/>
              <a:ext cx="0" cy="540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AD418DE-2778-D9AF-F253-55DC0CC77FC5}"/>
                </a:ext>
              </a:extLst>
            </p:cNvPr>
            <p:cNvCxnSpPr/>
            <p:nvPr/>
          </p:nvCxnSpPr>
          <p:spPr>
            <a:xfrm>
              <a:off x="10521866" y="5960681"/>
              <a:ext cx="0" cy="540131"/>
            </a:xfrm>
            <a:prstGeom prst="line">
              <a:avLst/>
            </a:prstGeom>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51C61C2D-42B9-9753-3511-E0A237B9BAB6}"/>
                </a:ext>
              </a:extLst>
            </p:cNvPr>
            <p:cNvSpPr/>
            <p:nvPr/>
          </p:nvSpPr>
          <p:spPr>
            <a:xfrm>
              <a:off x="11540007" y="6015357"/>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1</a:t>
              </a:r>
              <a:endParaRPr lang="en-US" dirty="0"/>
            </a:p>
          </p:txBody>
        </p:sp>
        <p:sp>
          <p:nvSpPr>
            <p:cNvPr id="37" name="Rectangle 36">
              <a:extLst>
                <a:ext uri="{FF2B5EF4-FFF2-40B4-BE49-F238E27FC236}">
                  <a16:creationId xmlns:a16="http://schemas.microsoft.com/office/drawing/2014/main" id="{A3BC1F9E-E9C2-E8D7-90AF-7059C7C2016B}"/>
                </a:ext>
              </a:extLst>
            </p:cNvPr>
            <p:cNvSpPr/>
            <p:nvPr/>
          </p:nvSpPr>
          <p:spPr>
            <a:xfrm>
              <a:off x="3652902" y="6077277"/>
              <a:ext cx="704683"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10</a:t>
              </a:r>
              <a:endParaRPr lang="en-US" dirty="0"/>
            </a:p>
          </p:txBody>
        </p:sp>
        <p:sp>
          <p:nvSpPr>
            <p:cNvPr id="38" name="Rectangle 37">
              <a:extLst>
                <a:ext uri="{FF2B5EF4-FFF2-40B4-BE49-F238E27FC236}">
                  <a16:creationId xmlns:a16="http://schemas.microsoft.com/office/drawing/2014/main" id="{69D5222D-3CFD-594D-EC83-7E4B80F2C385}"/>
                </a:ext>
              </a:extLst>
            </p:cNvPr>
            <p:cNvSpPr/>
            <p:nvPr/>
          </p:nvSpPr>
          <p:spPr>
            <a:xfrm>
              <a:off x="10682324" y="6009728"/>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2</a:t>
              </a:r>
              <a:endParaRPr lang="en-US" dirty="0"/>
            </a:p>
          </p:txBody>
        </p:sp>
        <p:sp>
          <p:nvSpPr>
            <p:cNvPr id="39" name="Rectangle 38">
              <a:extLst>
                <a:ext uri="{FF2B5EF4-FFF2-40B4-BE49-F238E27FC236}">
                  <a16:creationId xmlns:a16="http://schemas.microsoft.com/office/drawing/2014/main" id="{FAD4D99B-3A35-7B2D-4F18-51A4EDD9EC4D}"/>
                </a:ext>
              </a:extLst>
            </p:cNvPr>
            <p:cNvSpPr/>
            <p:nvPr/>
          </p:nvSpPr>
          <p:spPr>
            <a:xfrm>
              <a:off x="4678509" y="6049131"/>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9</a:t>
              </a:r>
              <a:endParaRPr lang="en-US" dirty="0"/>
            </a:p>
          </p:txBody>
        </p:sp>
        <p:sp>
          <p:nvSpPr>
            <p:cNvPr id="40" name="Rectangle 39">
              <a:extLst>
                <a:ext uri="{FF2B5EF4-FFF2-40B4-BE49-F238E27FC236}">
                  <a16:creationId xmlns:a16="http://schemas.microsoft.com/office/drawing/2014/main" id="{DF330015-D320-8329-2355-A38D53B02EA7}"/>
                </a:ext>
              </a:extLst>
            </p:cNvPr>
            <p:cNvSpPr/>
            <p:nvPr/>
          </p:nvSpPr>
          <p:spPr>
            <a:xfrm>
              <a:off x="5536191" y="6037873"/>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8</a:t>
              </a:r>
              <a:endParaRPr lang="en-US" dirty="0"/>
            </a:p>
          </p:txBody>
        </p:sp>
        <p:sp>
          <p:nvSpPr>
            <p:cNvPr id="41" name="Rectangle 40">
              <a:extLst>
                <a:ext uri="{FF2B5EF4-FFF2-40B4-BE49-F238E27FC236}">
                  <a16:creationId xmlns:a16="http://schemas.microsoft.com/office/drawing/2014/main" id="{90687EBF-A0BD-41A4-9D77-D0572649CF6E}"/>
                </a:ext>
              </a:extLst>
            </p:cNvPr>
            <p:cNvSpPr/>
            <p:nvPr/>
          </p:nvSpPr>
          <p:spPr>
            <a:xfrm>
              <a:off x="710056" y="6071647"/>
              <a:ext cx="618753"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13</a:t>
              </a:r>
              <a:endParaRPr lang="en-US" dirty="0"/>
            </a:p>
          </p:txBody>
        </p:sp>
        <p:sp>
          <p:nvSpPr>
            <p:cNvPr id="42" name="Rectangle 41">
              <a:extLst>
                <a:ext uri="{FF2B5EF4-FFF2-40B4-BE49-F238E27FC236}">
                  <a16:creationId xmlns:a16="http://schemas.microsoft.com/office/drawing/2014/main" id="{2D1B4FB0-7018-A0D6-B65F-6A67DAA848AA}"/>
                </a:ext>
              </a:extLst>
            </p:cNvPr>
            <p:cNvSpPr/>
            <p:nvPr/>
          </p:nvSpPr>
          <p:spPr>
            <a:xfrm>
              <a:off x="6393879" y="6054760"/>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7</a:t>
              </a:r>
              <a:endParaRPr lang="en-US" dirty="0"/>
            </a:p>
          </p:txBody>
        </p:sp>
        <p:sp>
          <p:nvSpPr>
            <p:cNvPr id="43" name="Rectangle 42">
              <a:extLst>
                <a:ext uri="{FF2B5EF4-FFF2-40B4-BE49-F238E27FC236}">
                  <a16:creationId xmlns:a16="http://schemas.microsoft.com/office/drawing/2014/main" id="{8726E43A-8538-88CF-DA25-FF4F7856A731}"/>
                </a:ext>
              </a:extLst>
            </p:cNvPr>
            <p:cNvSpPr/>
            <p:nvPr/>
          </p:nvSpPr>
          <p:spPr>
            <a:xfrm>
              <a:off x="7251573" y="6026615"/>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6</a:t>
              </a:r>
              <a:endParaRPr lang="en-US" dirty="0"/>
            </a:p>
          </p:txBody>
        </p:sp>
        <p:sp>
          <p:nvSpPr>
            <p:cNvPr id="44" name="Rectangle 43">
              <a:extLst>
                <a:ext uri="{FF2B5EF4-FFF2-40B4-BE49-F238E27FC236}">
                  <a16:creationId xmlns:a16="http://schemas.microsoft.com/office/drawing/2014/main" id="{6C42C347-3FCB-A620-76E2-18405A68A850}"/>
                </a:ext>
              </a:extLst>
            </p:cNvPr>
            <p:cNvSpPr/>
            <p:nvPr/>
          </p:nvSpPr>
          <p:spPr>
            <a:xfrm>
              <a:off x="8109261" y="6032244"/>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5</a:t>
              </a:r>
              <a:endParaRPr lang="en-US" dirty="0"/>
            </a:p>
          </p:txBody>
        </p:sp>
        <p:sp>
          <p:nvSpPr>
            <p:cNvPr id="45" name="Rectangle 44">
              <a:extLst>
                <a:ext uri="{FF2B5EF4-FFF2-40B4-BE49-F238E27FC236}">
                  <a16:creationId xmlns:a16="http://schemas.microsoft.com/office/drawing/2014/main" id="{31594348-2BE6-2A98-2801-0570814D279A}"/>
                </a:ext>
              </a:extLst>
            </p:cNvPr>
            <p:cNvSpPr/>
            <p:nvPr/>
          </p:nvSpPr>
          <p:spPr>
            <a:xfrm>
              <a:off x="8966943" y="6043502"/>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4</a:t>
              </a:r>
              <a:endParaRPr lang="en-US" dirty="0"/>
            </a:p>
          </p:txBody>
        </p:sp>
        <p:sp>
          <p:nvSpPr>
            <p:cNvPr id="46" name="Rectangle 45">
              <a:extLst>
                <a:ext uri="{FF2B5EF4-FFF2-40B4-BE49-F238E27FC236}">
                  <a16:creationId xmlns:a16="http://schemas.microsoft.com/office/drawing/2014/main" id="{178665DD-9186-40E3-1F7A-010319E761B6}"/>
                </a:ext>
              </a:extLst>
            </p:cNvPr>
            <p:cNvSpPr/>
            <p:nvPr/>
          </p:nvSpPr>
          <p:spPr>
            <a:xfrm>
              <a:off x="9824637" y="6020986"/>
              <a:ext cx="536770"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3</a:t>
              </a:r>
              <a:endParaRPr lang="en-US" dirty="0"/>
            </a:p>
          </p:txBody>
        </p:sp>
        <p:sp>
          <p:nvSpPr>
            <p:cNvPr id="47" name="Rectangle 46">
              <a:extLst>
                <a:ext uri="{FF2B5EF4-FFF2-40B4-BE49-F238E27FC236}">
                  <a16:creationId xmlns:a16="http://schemas.microsoft.com/office/drawing/2014/main" id="{AF9A264A-789F-E281-B51A-A6C42DA80FAC}"/>
                </a:ext>
              </a:extLst>
            </p:cNvPr>
            <p:cNvSpPr/>
            <p:nvPr/>
          </p:nvSpPr>
          <p:spPr>
            <a:xfrm>
              <a:off x="1620965" y="6066018"/>
              <a:ext cx="755009"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12</a:t>
              </a:r>
              <a:endParaRPr lang="en-US" dirty="0"/>
            </a:p>
          </p:txBody>
        </p:sp>
        <p:sp>
          <p:nvSpPr>
            <p:cNvPr id="48" name="Rectangle 47">
              <a:extLst>
                <a:ext uri="{FF2B5EF4-FFF2-40B4-BE49-F238E27FC236}">
                  <a16:creationId xmlns:a16="http://schemas.microsoft.com/office/drawing/2014/main" id="{3B774CC2-EAE8-244D-ECDD-8B549FCCA280}"/>
                </a:ext>
              </a:extLst>
            </p:cNvPr>
            <p:cNvSpPr/>
            <p:nvPr/>
          </p:nvSpPr>
          <p:spPr>
            <a:xfrm>
              <a:off x="2669351" y="6060389"/>
              <a:ext cx="662638" cy="405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he-IL" dirty="0"/>
                <a:t>11</a:t>
              </a:r>
              <a:endParaRPr lang="en-US" dirty="0"/>
            </a:p>
          </p:txBody>
        </p:sp>
      </p:grpSp>
      <p:sp>
        <p:nvSpPr>
          <p:cNvPr id="49" name="Speech Bubble: Oval 48">
            <a:extLst>
              <a:ext uri="{FF2B5EF4-FFF2-40B4-BE49-F238E27FC236}">
                <a16:creationId xmlns:a16="http://schemas.microsoft.com/office/drawing/2014/main" id="{E4E675BB-59E4-2041-D994-383E080FA6B9}"/>
              </a:ext>
            </a:extLst>
          </p:cNvPr>
          <p:cNvSpPr/>
          <p:nvPr/>
        </p:nvSpPr>
        <p:spPr>
          <a:xfrm>
            <a:off x="195028" y="4573993"/>
            <a:ext cx="1133781" cy="1348509"/>
          </a:xfrm>
          <a:prstGeom prst="wedgeEllipseCallout">
            <a:avLst>
              <a:gd name="adj1" fmla="val -78"/>
              <a:gd name="adj2" fmla="val 69203"/>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he-IL" dirty="0"/>
              <a:t>מטלת סיכום</a:t>
            </a:r>
            <a:endParaRPr lang="en-US" dirty="0"/>
          </a:p>
        </p:txBody>
      </p:sp>
      <p:sp>
        <p:nvSpPr>
          <p:cNvPr id="51" name="Rectangle: Rounded Corners 50">
            <a:extLst>
              <a:ext uri="{FF2B5EF4-FFF2-40B4-BE49-F238E27FC236}">
                <a16:creationId xmlns:a16="http://schemas.microsoft.com/office/drawing/2014/main" id="{C0181FAC-7CBB-A0D2-CC8E-1D6668F9A917}"/>
              </a:ext>
            </a:extLst>
          </p:cNvPr>
          <p:cNvSpPr/>
          <p:nvPr/>
        </p:nvSpPr>
        <p:spPr>
          <a:xfrm>
            <a:off x="412894" y="2123719"/>
            <a:ext cx="5495976" cy="200622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כדאי ליצור רצף מסוים בהתחלה – לפתח הרגלים</a:t>
            </a:r>
          </a:p>
          <a:p>
            <a:pPr algn="ctr"/>
            <a:endParaRPr lang="he-IL" dirty="0"/>
          </a:p>
          <a:p>
            <a:pPr algn="ctr"/>
            <a:r>
              <a:rPr lang="he-IL" dirty="0"/>
              <a:t>לשבץ בשיעורים האחרים הזדמנויות רווח אחרות (הנחיות למטלות, הכנה למטלות, התחלת עבודה על משימות בית)</a:t>
            </a:r>
          </a:p>
          <a:p>
            <a:pPr algn="ctr"/>
            <a:endParaRPr lang="he-IL" dirty="0"/>
          </a:p>
          <a:p>
            <a:pPr algn="ctr"/>
            <a:r>
              <a:rPr lang="he-IL" dirty="0"/>
              <a:t>להציע בונוס למי שמשתתף בכל המטלות</a:t>
            </a:r>
            <a:endParaRPr lang="en-US" dirty="0"/>
          </a:p>
        </p:txBody>
      </p:sp>
    </p:spTree>
    <p:extLst>
      <p:ext uri="{BB962C8B-B14F-4D97-AF65-F5344CB8AC3E}">
        <p14:creationId xmlns:p14="http://schemas.microsoft.com/office/powerpoint/2010/main" val="584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Horizontal)">
                                      <p:cBhvr>
                                        <p:cTn id="25" dur="500"/>
                                        <p:tgtEl>
                                          <p:spTgt spid="16"/>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outHorizontal)">
                                      <p:cBhvr>
                                        <p:cTn id="28" dur="500"/>
                                        <p:tgtEl>
                                          <p:spTgt spid="30"/>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outHorizontal)">
                                      <p:cBhvr>
                                        <p:cTn id="31" dur="500"/>
                                        <p:tgtEl>
                                          <p:spTgt spid="31"/>
                                        </p:tgtEl>
                                      </p:cBhvr>
                                    </p:animEffect>
                                  </p:childTnLst>
                                </p:cTn>
                              </p:par>
                              <p:par>
                                <p:cTn id="32" presetID="16" presetClass="entr" presetSubtype="42"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outHorizont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Horizont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inHorizontal)">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5" grpId="0" animBg="1"/>
      <p:bldP spid="16" grpId="0" animBg="1"/>
      <p:bldP spid="30" grpId="0" animBg="1"/>
      <p:bldP spid="31" grpId="0" animBg="1"/>
      <p:bldP spid="32" grpId="0" animBg="1"/>
      <p:bldP spid="33" grpId="0" animBg="1"/>
      <p:bldP spid="49"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65B34-5257-2EAA-B709-EFC58AF14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0C2E7-7E18-7353-237E-B30B961FEB7A}"/>
              </a:ext>
            </a:extLst>
          </p:cNvPr>
          <p:cNvSpPr>
            <a:spLocks noGrp="1"/>
          </p:cNvSpPr>
          <p:nvPr>
            <p:ph type="title"/>
          </p:nvPr>
        </p:nvSpPr>
        <p:spPr>
          <a:xfrm>
            <a:off x="64655" y="365125"/>
            <a:ext cx="12127345" cy="8540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הוספת פעילויות כיתה שכוללות הגשה</a:t>
            </a:r>
            <a:endParaRPr lang="en-US" dirty="0">
              <a:solidFill>
                <a:schemeClr val="accent2">
                  <a:lumMod val="50000"/>
                </a:schemeClr>
              </a:solidFill>
            </a:endParaRPr>
          </a:p>
        </p:txBody>
      </p:sp>
      <p:sp>
        <p:nvSpPr>
          <p:cNvPr id="8" name="Rectangle 7">
            <a:extLst>
              <a:ext uri="{FF2B5EF4-FFF2-40B4-BE49-F238E27FC236}">
                <a16:creationId xmlns:a16="http://schemas.microsoft.com/office/drawing/2014/main" id="{04A342EC-820D-8331-F232-2935C2001676}"/>
              </a:ext>
            </a:extLst>
          </p:cNvPr>
          <p:cNvSpPr/>
          <p:nvPr/>
        </p:nvSpPr>
        <p:spPr>
          <a:xfrm>
            <a:off x="3770284" y="1738166"/>
            <a:ext cx="4886036"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יישום הידע הנרכש לאורך הקורס בשיעורים</a:t>
            </a:r>
            <a:endParaRPr lang="en-US" b="1" dirty="0">
              <a:solidFill>
                <a:srgbClr val="C00000"/>
              </a:solidFill>
            </a:endParaRPr>
          </a:p>
        </p:txBody>
      </p:sp>
      <p:sp>
        <p:nvSpPr>
          <p:cNvPr id="9" name="Rectangle 8">
            <a:extLst>
              <a:ext uri="{FF2B5EF4-FFF2-40B4-BE49-F238E27FC236}">
                <a16:creationId xmlns:a16="http://schemas.microsoft.com/office/drawing/2014/main" id="{B11C737C-E98F-96A8-1E21-89D7561B45BE}"/>
              </a:ext>
            </a:extLst>
          </p:cNvPr>
          <p:cNvSpPr/>
          <p:nvPr/>
        </p:nvSpPr>
        <p:spPr>
          <a:xfrm>
            <a:off x="4222865" y="2513443"/>
            <a:ext cx="4054761"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5573649-1AC8-78CB-9A3D-852F6F3A5F79}"/>
              </a:ext>
            </a:extLst>
          </p:cNvPr>
          <p:cNvSpPr/>
          <p:nvPr/>
        </p:nvSpPr>
        <p:spPr>
          <a:xfrm>
            <a:off x="3363762" y="2754745"/>
            <a:ext cx="5772964"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בצעו תהליך שמאפשר הדגמה או התנסות בשיעור והמשך עיבוד וכתיבה של הסטודנטים במהלך השיעור עצמו.</a:t>
            </a:r>
            <a:endParaRPr lang="en-US" dirty="0"/>
          </a:p>
        </p:txBody>
      </p:sp>
      <p:sp>
        <p:nvSpPr>
          <p:cNvPr id="11" name="Rectangle: Rounded Corners 10">
            <a:extLst>
              <a:ext uri="{FF2B5EF4-FFF2-40B4-BE49-F238E27FC236}">
                <a16:creationId xmlns:a16="http://schemas.microsoft.com/office/drawing/2014/main" id="{8812AB6C-CCD6-4ADD-59F1-2D5218202E10}"/>
              </a:ext>
            </a:extLst>
          </p:cNvPr>
          <p:cNvSpPr/>
          <p:nvPr/>
        </p:nvSpPr>
        <p:spPr>
          <a:xfrm>
            <a:off x="7164846" y="3945621"/>
            <a:ext cx="4054761"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ניתוח אירוע + רפלקציה אישית</a:t>
            </a:r>
            <a:endParaRPr lang="en-US" dirty="0"/>
          </a:p>
        </p:txBody>
      </p:sp>
      <p:sp>
        <p:nvSpPr>
          <p:cNvPr id="12" name="Rectangle: Rounded Corners 11">
            <a:extLst>
              <a:ext uri="{FF2B5EF4-FFF2-40B4-BE49-F238E27FC236}">
                <a16:creationId xmlns:a16="http://schemas.microsoft.com/office/drawing/2014/main" id="{102BD012-898E-2157-1F2E-A9CEB0300B0E}"/>
              </a:ext>
            </a:extLst>
          </p:cNvPr>
          <p:cNvSpPr/>
          <p:nvPr/>
        </p:nvSpPr>
        <p:spPr>
          <a:xfrm>
            <a:off x="7159340" y="5065718"/>
            <a:ext cx="4054760"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פרזנטציה קבוצתית ומשוב אישי שכל סטודנט כותב</a:t>
            </a:r>
            <a:endParaRPr lang="en-US" dirty="0"/>
          </a:p>
        </p:txBody>
      </p:sp>
      <p:sp>
        <p:nvSpPr>
          <p:cNvPr id="3" name="Rectangle: Rounded Corners 2">
            <a:extLst>
              <a:ext uri="{FF2B5EF4-FFF2-40B4-BE49-F238E27FC236}">
                <a16:creationId xmlns:a16="http://schemas.microsoft.com/office/drawing/2014/main" id="{136BED2C-C3B3-866F-B0E5-80999202C976}"/>
              </a:ext>
            </a:extLst>
          </p:cNvPr>
          <p:cNvSpPr/>
          <p:nvPr/>
        </p:nvSpPr>
        <p:spPr>
          <a:xfrm>
            <a:off x="2130859" y="3945620"/>
            <a:ext cx="4054760"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err="1"/>
              <a:t>דיבייטים</a:t>
            </a:r>
            <a:endParaRPr lang="en-US" dirty="0"/>
          </a:p>
        </p:txBody>
      </p:sp>
      <p:sp>
        <p:nvSpPr>
          <p:cNvPr id="4" name="Rectangle: Rounded Corners 3">
            <a:extLst>
              <a:ext uri="{FF2B5EF4-FFF2-40B4-BE49-F238E27FC236}">
                <a16:creationId xmlns:a16="http://schemas.microsoft.com/office/drawing/2014/main" id="{84FE821F-5764-B159-081B-AF22E2524504}"/>
              </a:ext>
            </a:extLst>
          </p:cNvPr>
          <p:cNvSpPr/>
          <p:nvPr/>
        </p:nvSpPr>
        <p:spPr>
          <a:xfrm>
            <a:off x="2130858" y="5136495"/>
            <a:ext cx="4054761" cy="13485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עבודה עם בינה מלאכותית: פיתוח מהיר ומיידי (סימולציות, דמו אינטראקטיבי, המחשות וכו')</a:t>
            </a:r>
            <a:endParaRPr lang="en-US" dirty="0"/>
          </a:p>
        </p:txBody>
      </p:sp>
      <p:pic>
        <p:nvPicPr>
          <p:cNvPr id="5" name="Graphic 4" descr="Badge 1 with solid fill">
            <a:extLst>
              <a:ext uri="{FF2B5EF4-FFF2-40B4-BE49-F238E27FC236}">
                <a16:creationId xmlns:a16="http://schemas.microsoft.com/office/drawing/2014/main" id="{FD0AAF6C-CA6A-5B76-8D4E-96806EC887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77771" y="4259103"/>
            <a:ext cx="721546" cy="721546"/>
          </a:xfrm>
          <a:prstGeom prst="rect">
            <a:avLst/>
          </a:prstGeom>
        </p:spPr>
      </p:pic>
      <p:pic>
        <p:nvPicPr>
          <p:cNvPr id="6" name="Graphic 5" descr="Badge with solid fill">
            <a:extLst>
              <a:ext uri="{FF2B5EF4-FFF2-40B4-BE49-F238E27FC236}">
                <a16:creationId xmlns:a16="http://schemas.microsoft.com/office/drawing/2014/main" id="{8610F50B-723F-E40E-C37B-A49646C1A3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7771" y="5379201"/>
            <a:ext cx="721546" cy="721546"/>
          </a:xfrm>
          <a:prstGeom prst="rect">
            <a:avLst/>
          </a:prstGeom>
        </p:spPr>
      </p:pic>
      <p:pic>
        <p:nvPicPr>
          <p:cNvPr id="7" name="Graphic 6" descr="Badge 3 with solid fill">
            <a:extLst>
              <a:ext uri="{FF2B5EF4-FFF2-40B4-BE49-F238E27FC236}">
                <a16:creationId xmlns:a16="http://schemas.microsoft.com/office/drawing/2014/main" id="{84752F42-C916-F0D2-0610-0F93785EFC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03169" y="4259103"/>
            <a:ext cx="721546" cy="721546"/>
          </a:xfrm>
          <a:prstGeom prst="rect">
            <a:avLst/>
          </a:prstGeom>
        </p:spPr>
      </p:pic>
      <p:pic>
        <p:nvPicPr>
          <p:cNvPr id="13" name="Graphic 12" descr="Badge 4 with solid fill">
            <a:extLst>
              <a:ext uri="{FF2B5EF4-FFF2-40B4-BE49-F238E27FC236}">
                <a16:creationId xmlns:a16="http://schemas.microsoft.com/office/drawing/2014/main" id="{8C488AEE-C783-B5F8-C000-5C399CC002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97664" y="5379201"/>
            <a:ext cx="721545" cy="721545"/>
          </a:xfrm>
          <a:prstGeom prst="rect">
            <a:avLst/>
          </a:prstGeom>
        </p:spPr>
      </p:pic>
    </p:spTree>
    <p:extLst>
      <p:ext uri="{BB962C8B-B14F-4D97-AF65-F5344CB8AC3E}">
        <p14:creationId xmlns:p14="http://schemas.microsoft.com/office/powerpoint/2010/main" val="30770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EEC4C6-87DB-ECAE-24D7-2873753E88AD}"/>
              </a:ext>
            </a:extLst>
          </p:cNvPr>
          <p:cNvSpPr>
            <a:spLocks noGrp="1"/>
          </p:cNvSpPr>
          <p:nvPr>
            <p:ph type="title"/>
          </p:nvPr>
        </p:nvSpPr>
        <p:spPr>
          <a:xfrm>
            <a:off x="92364" y="124979"/>
            <a:ext cx="12007272"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מה אפשר לעשות? תכנון שיעור דינמי</a:t>
            </a:r>
            <a:endParaRPr lang="en-US" dirty="0">
              <a:solidFill>
                <a:schemeClr val="accent2">
                  <a:lumMod val="50000"/>
                </a:schemeClr>
              </a:solidFill>
            </a:endParaRPr>
          </a:p>
        </p:txBody>
      </p:sp>
      <p:sp>
        <p:nvSpPr>
          <p:cNvPr id="5" name="Rectangle 4">
            <a:extLst>
              <a:ext uri="{FF2B5EF4-FFF2-40B4-BE49-F238E27FC236}">
                <a16:creationId xmlns:a16="http://schemas.microsoft.com/office/drawing/2014/main" id="{FB6D19CF-F0CA-61D4-86FF-86D3878CB1A1}"/>
              </a:ext>
            </a:extLst>
          </p:cNvPr>
          <p:cNvSpPr/>
          <p:nvPr/>
        </p:nvSpPr>
        <p:spPr>
          <a:xfrm>
            <a:off x="8894623" y="1551709"/>
            <a:ext cx="2854035"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לחשוב על שאלה מניעה מעניינת ורלוונטית</a:t>
            </a:r>
            <a:endParaRPr lang="en-US" b="1" dirty="0">
              <a:solidFill>
                <a:srgbClr val="C00000"/>
              </a:solidFill>
            </a:endParaRPr>
          </a:p>
        </p:txBody>
      </p:sp>
      <p:sp>
        <p:nvSpPr>
          <p:cNvPr id="6" name="Rectangle 5">
            <a:extLst>
              <a:ext uri="{FF2B5EF4-FFF2-40B4-BE49-F238E27FC236}">
                <a16:creationId xmlns:a16="http://schemas.microsoft.com/office/drawing/2014/main" id="{705576B4-E688-23B3-867E-52CE36F54318}"/>
              </a:ext>
            </a:extLst>
          </p:cNvPr>
          <p:cNvSpPr/>
          <p:nvPr/>
        </p:nvSpPr>
        <p:spPr>
          <a:xfrm>
            <a:off x="8866912" y="2225965"/>
            <a:ext cx="2854035"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55AEE31-15AD-6EA2-A785-425BB5F1BDAA}"/>
              </a:ext>
            </a:extLst>
          </p:cNvPr>
          <p:cNvSpPr/>
          <p:nvPr/>
        </p:nvSpPr>
        <p:spPr>
          <a:xfrm>
            <a:off x="8866912" y="2697017"/>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להשקיע זמן בפתיח של השיעור (לא רק לסכם בקצרה מה שעשינו ומה נעשה)</a:t>
            </a:r>
            <a:endParaRPr lang="en-US" dirty="0">
              <a:solidFill>
                <a:schemeClr val="tx1"/>
              </a:solidFill>
            </a:endParaRPr>
          </a:p>
        </p:txBody>
      </p:sp>
      <p:sp>
        <p:nvSpPr>
          <p:cNvPr id="8" name="Rectangle: Rounded Corners 7">
            <a:extLst>
              <a:ext uri="{FF2B5EF4-FFF2-40B4-BE49-F238E27FC236}">
                <a16:creationId xmlns:a16="http://schemas.microsoft.com/office/drawing/2014/main" id="{34A88F6E-9147-C7EB-AA79-F19FC1571830}"/>
              </a:ext>
            </a:extLst>
          </p:cNvPr>
          <p:cNvSpPr/>
          <p:nvPr/>
        </p:nvSpPr>
        <p:spPr>
          <a:xfrm>
            <a:off x="8839203" y="4073522"/>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לעורר אצל הסטודנטים תהייה וציפייה: שאלה גדולה, שאלה מערערת, שאלה שמאירה מחדש נושא מוכר</a:t>
            </a:r>
            <a:endParaRPr lang="en-US" dirty="0">
              <a:solidFill>
                <a:schemeClr val="tx1"/>
              </a:solidFill>
            </a:endParaRPr>
          </a:p>
        </p:txBody>
      </p:sp>
      <p:sp>
        <p:nvSpPr>
          <p:cNvPr id="9" name="Rectangle: Rounded Corners 8">
            <a:extLst>
              <a:ext uri="{FF2B5EF4-FFF2-40B4-BE49-F238E27FC236}">
                <a16:creationId xmlns:a16="http://schemas.microsoft.com/office/drawing/2014/main" id="{B588D808-7F3C-3E8F-2707-0BD0F2523571}"/>
              </a:ext>
            </a:extLst>
          </p:cNvPr>
          <p:cNvSpPr/>
          <p:nvPr/>
        </p:nvSpPr>
        <p:spPr>
          <a:xfrm>
            <a:off x="8866912" y="5546427"/>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לעזור לסטודנטים להבין מה רלוונטי ומעניין בנושא השיעור ביחס לחיים האישיים או המקצועיים</a:t>
            </a:r>
            <a:endParaRPr lang="en-US" dirty="0">
              <a:solidFill>
                <a:schemeClr val="tx1"/>
              </a:solidFill>
            </a:endParaRPr>
          </a:p>
        </p:txBody>
      </p:sp>
      <p:cxnSp>
        <p:nvCxnSpPr>
          <p:cNvPr id="11" name="Straight Connector 10">
            <a:extLst>
              <a:ext uri="{FF2B5EF4-FFF2-40B4-BE49-F238E27FC236}">
                <a16:creationId xmlns:a16="http://schemas.microsoft.com/office/drawing/2014/main" id="{45749B0A-8778-1DBB-3086-D195648DA151}"/>
              </a:ext>
            </a:extLst>
          </p:cNvPr>
          <p:cNvCxnSpPr/>
          <p:nvPr/>
        </p:nvCxnSpPr>
        <p:spPr>
          <a:xfrm>
            <a:off x="8285020" y="2304184"/>
            <a:ext cx="0" cy="4128944"/>
          </a:xfrm>
          <a:prstGeom prst="line">
            <a:avLst/>
          </a:prstGeom>
          <a:ln w="19050" cap="flat" cmpd="sng" algn="ctr">
            <a:solidFill>
              <a:schemeClr val="accent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Rectangle 11">
            <a:extLst>
              <a:ext uri="{FF2B5EF4-FFF2-40B4-BE49-F238E27FC236}">
                <a16:creationId xmlns:a16="http://schemas.microsoft.com/office/drawing/2014/main" id="{2C5CC68A-E02C-40FC-3853-C574F99527F7}"/>
              </a:ext>
            </a:extLst>
          </p:cNvPr>
          <p:cNvSpPr/>
          <p:nvPr/>
        </p:nvSpPr>
        <p:spPr>
          <a:xfrm>
            <a:off x="4798294" y="1556329"/>
            <a:ext cx="2854035"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לתת לסטודנטים מקום משמעותי בשיעור</a:t>
            </a:r>
            <a:endParaRPr lang="en-US" b="1" dirty="0">
              <a:solidFill>
                <a:srgbClr val="C00000"/>
              </a:solidFill>
            </a:endParaRPr>
          </a:p>
        </p:txBody>
      </p:sp>
      <p:sp>
        <p:nvSpPr>
          <p:cNvPr id="13" name="Rectangle 12">
            <a:extLst>
              <a:ext uri="{FF2B5EF4-FFF2-40B4-BE49-F238E27FC236}">
                <a16:creationId xmlns:a16="http://schemas.microsoft.com/office/drawing/2014/main" id="{9CF66E22-5702-D726-CA23-1AD2F773EEA2}"/>
              </a:ext>
            </a:extLst>
          </p:cNvPr>
          <p:cNvSpPr/>
          <p:nvPr/>
        </p:nvSpPr>
        <p:spPr>
          <a:xfrm>
            <a:off x="4770582" y="2230585"/>
            <a:ext cx="2854035"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491415C-167A-B9FF-78C8-EB63F1198800}"/>
              </a:ext>
            </a:extLst>
          </p:cNvPr>
          <p:cNvSpPr/>
          <p:nvPr/>
        </p:nvSpPr>
        <p:spPr>
          <a:xfrm>
            <a:off x="4742873" y="2697017"/>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שלבו את הסטודנטים כחלק אינטגרלי מהתקדמות הידע בשיעור (לעיתים בהסברים, לעיתים בהשערות)</a:t>
            </a:r>
            <a:endParaRPr lang="en-US" dirty="0">
              <a:solidFill>
                <a:schemeClr val="tx1"/>
              </a:solidFill>
            </a:endParaRPr>
          </a:p>
        </p:txBody>
      </p:sp>
      <p:sp>
        <p:nvSpPr>
          <p:cNvPr id="15" name="Rectangle: Rounded Corners 14">
            <a:extLst>
              <a:ext uri="{FF2B5EF4-FFF2-40B4-BE49-F238E27FC236}">
                <a16:creationId xmlns:a16="http://schemas.microsoft.com/office/drawing/2014/main" id="{577E2DBA-AD31-5BCB-9D56-43E5D91F046B}"/>
              </a:ext>
            </a:extLst>
          </p:cNvPr>
          <p:cNvSpPr/>
          <p:nvPr/>
        </p:nvSpPr>
        <p:spPr>
          <a:xfrm>
            <a:off x="4770582" y="4059669"/>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הפכו את השיעור לאירוע חד-פעמי באמצעות הזדמנויות לתרומות ייחודיות של הסטודנטים</a:t>
            </a:r>
            <a:endParaRPr lang="en-US" dirty="0">
              <a:solidFill>
                <a:schemeClr val="tx1"/>
              </a:solidFill>
            </a:endParaRPr>
          </a:p>
        </p:txBody>
      </p:sp>
      <p:cxnSp>
        <p:nvCxnSpPr>
          <p:cNvPr id="16" name="Straight Connector 15">
            <a:extLst>
              <a:ext uri="{FF2B5EF4-FFF2-40B4-BE49-F238E27FC236}">
                <a16:creationId xmlns:a16="http://schemas.microsoft.com/office/drawing/2014/main" id="{66E206B2-05B4-6992-D437-5AE7C70CF107}"/>
              </a:ext>
            </a:extLst>
          </p:cNvPr>
          <p:cNvCxnSpPr/>
          <p:nvPr/>
        </p:nvCxnSpPr>
        <p:spPr>
          <a:xfrm>
            <a:off x="4105560" y="2391932"/>
            <a:ext cx="0" cy="4128944"/>
          </a:xfrm>
          <a:prstGeom prst="line">
            <a:avLst/>
          </a:prstGeom>
          <a:ln w="19050" cap="flat" cmpd="sng" algn="ctr">
            <a:solidFill>
              <a:schemeClr val="accent2">
                <a:lumMod val="20000"/>
                <a:lumOff val="8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Picture 17" descr="A black background with a black square&#10;&#10;Description automatically generated with medium confidence">
            <a:extLst>
              <a:ext uri="{FF2B5EF4-FFF2-40B4-BE49-F238E27FC236}">
                <a16:creationId xmlns:a16="http://schemas.microsoft.com/office/drawing/2014/main" id="{C953DB35-01FF-0B1B-8A31-364487C70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74243" y="1370564"/>
            <a:ext cx="926285" cy="926285"/>
          </a:xfrm>
          <a:prstGeom prst="rect">
            <a:avLst/>
          </a:prstGeom>
        </p:spPr>
      </p:pic>
      <p:pic>
        <p:nvPicPr>
          <p:cNvPr id="20" name="Picture 19" descr="A group of people in a circle with a gear in the middle&#10;&#10;Description automatically generated">
            <a:extLst>
              <a:ext uri="{FF2B5EF4-FFF2-40B4-BE49-F238E27FC236}">
                <a16:creationId xmlns:a16="http://schemas.microsoft.com/office/drawing/2014/main" id="{F7664702-235C-3BE1-29C9-6894E9703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029" y="1357743"/>
            <a:ext cx="926284" cy="926284"/>
          </a:xfrm>
          <a:prstGeom prst="rect">
            <a:avLst/>
          </a:prstGeom>
        </p:spPr>
      </p:pic>
      <p:sp>
        <p:nvSpPr>
          <p:cNvPr id="21" name="Rectangle 20">
            <a:extLst>
              <a:ext uri="{FF2B5EF4-FFF2-40B4-BE49-F238E27FC236}">
                <a16:creationId xmlns:a16="http://schemas.microsoft.com/office/drawing/2014/main" id="{95CE9473-E02F-A2A7-0E89-0DF61340DDD2}"/>
              </a:ext>
            </a:extLst>
          </p:cNvPr>
          <p:cNvSpPr/>
          <p:nvPr/>
        </p:nvSpPr>
        <p:spPr>
          <a:xfrm>
            <a:off x="618840" y="1570185"/>
            <a:ext cx="2854035"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b="1" dirty="0">
                <a:solidFill>
                  <a:srgbClr val="C00000"/>
                </a:solidFill>
              </a:rPr>
              <a:t>לשלב פעילויות של למידה התנסותית בשיעור</a:t>
            </a:r>
            <a:endParaRPr lang="en-US" b="1" dirty="0">
              <a:solidFill>
                <a:srgbClr val="C00000"/>
              </a:solidFill>
            </a:endParaRPr>
          </a:p>
        </p:txBody>
      </p:sp>
      <p:sp>
        <p:nvSpPr>
          <p:cNvPr id="22" name="Rectangle 21">
            <a:extLst>
              <a:ext uri="{FF2B5EF4-FFF2-40B4-BE49-F238E27FC236}">
                <a16:creationId xmlns:a16="http://schemas.microsoft.com/office/drawing/2014/main" id="{97ABC8C7-7279-FA24-411C-932580BE5D2B}"/>
              </a:ext>
            </a:extLst>
          </p:cNvPr>
          <p:cNvSpPr/>
          <p:nvPr/>
        </p:nvSpPr>
        <p:spPr>
          <a:xfrm>
            <a:off x="591128" y="2244441"/>
            <a:ext cx="2854035"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46799E9-1C7C-2A79-1575-4453B9553DCD}"/>
              </a:ext>
            </a:extLst>
          </p:cNvPr>
          <p:cNvSpPr/>
          <p:nvPr/>
        </p:nvSpPr>
        <p:spPr>
          <a:xfrm>
            <a:off x="563419" y="2683161"/>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צרו הזדמנות להתמודדות קצרה עם בעיה, תרגיל (או חלק ממנו) תוך כדי השיעור</a:t>
            </a:r>
            <a:endParaRPr lang="en-US" dirty="0">
              <a:solidFill>
                <a:schemeClr val="tx1"/>
              </a:solidFill>
            </a:endParaRPr>
          </a:p>
        </p:txBody>
      </p:sp>
      <p:sp>
        <p:nvSpPr>
          <p:cNvPr id="24" name="Rectangle: Rounded Corners 23">
            <a:extLst>
              <a:ext uri="{FF2B5EF4-FFF2-40B4-BE49-F238E27FC236}">
                <a16:creationId xmlns:a16="http://schemas.microsoft.com/office/drawing/2014/main" id="{769012B6-90F8-86A0-3FEA-A3E1059C8A20}"/>
              </a:ext>
            </a:extLst>
          </p:cNvPr>
          <p:cNvSpPr/>
          <p:nvPr/>
        </p:nvSpPr>
        <p:spPr>
          <a:xfrm>
            <a:off x="572650" y="4073521"/>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נצלו הזדמנויות להציע הכוונה תוך כדי התנסויות. הציעו עזרה למי שמתקשה, הסתובבו בחדר</a:t>
            </a:r>
            <a:endParaRPr lang="en-US" dirty="0">
              <a:solidFill>
                <a:schemeClr val="tx1"/>
              </a:solidFill>
            </a:endParaRPr>
          </a:p>
        </p:txBody>
      </p:sp>
      <p:sp>
        <p:nvSpPr>
          <p:cNvPr id="25" name="Rectangle: Rounded Corners 24">
            <a:extLst>
              <a:ext uri="{FF2B5EF4-FFF2-40B4-BE49-F238E27FC236}">
                <a16:creationId xmlns:a16="http://schemas.microsoft.com/office/drawing/2014/main" id="{D2BB90E6-728F-2495-60CD-6061173E9788}"/>
              </a:ext>
            </a:extLst>
          </p:cNvPr>
          <p:cNvSpPr/>
          <p:nvPr/>
        </p:nvSpPr>
        <p:spPr>
          <a:xfrm>
            <a:off x="591128" y="5389416"/>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chemeClr val="tx1"/>
              </a:solidFill>
            </a:endParaRPr>
          </a:p>
        </p:txBody>
      </p:sp>
      <p:sp>
        <p:nvSpPr>
          <p:cNvPr id="26" name="Rectangle: Rounded Corners 25">
            <a:extLst>
              <a:ext uri="{FF2B5EF4-FFF2-40B4-BE49-F238E27FC236}">
                <a16:creationId xmlns:a16="http://schemas.microsoft.com/office/drawing/2014/main" id="{F4CA4D3C-5792-EDE9-0458-DA47B6D10FB6}"/>
              </a:ext>
            </a:extLst>
          </p:cNvPr>
          <p:cNvSpPr/>
          <p:nvPr/>
        </p:nvSpPr>
        <p:spPr>
          <a:xfrm>
            <a:off x="563419" y="5472826"/>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solidFill>
                  <a:schemeClr val="tx1"/>
                </a:solidFill>
              </a:rPr>
              <a:t>שלבו ההזדמנויות של סיעור מוחות, העלאת השערות ועבדו עם הרעיונות של הסטודנטים</a:t>
            </a:r>
            <a:endParaRPr lang="en-US" dirty="0">
              <a:solidFill>
                <a:schemeClr val="tx1"/>
              </a:solidFill>
            </a:endParaRPr>
          </a:p>
        </p:txBody>
      </p:sp>
      <p:pic>
        <p:nvPicPr>
          <p:cNvPr id="28" name="Picture 27" descr="A close-up of hands on a puzzle&#10;&#10;Description automatically generated">
            <a:extLst>
              <a:ext uri="{FF2B5EF4-FFF2-40B4-BE49-F238E27FC236}">
                <a16:creationId xmlns:a16="http://schemas.microsoft.com/office/drawing/2014/main" id="{9C374032-6C08-7A3C-67CC-F827479B9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4613" y="1579288"/>
            <a:ext cx="729520" cy="729520"/>
          </a:xfrm>
          <a:prstGeom prst="rect">
            <a:avLst/>
          </a:prstGeom>
        </p:spPr>
      </p:pic>
      <p:sp>
        <p:nvSpPr>
          <p:cNvPr id="29" name="Rectangle: Rounded Corners 28">
            <a:extLst>
              <a:ext uri="{FF2B5EF4-FFF2-40B4-BE49-F238E27FC236}">
                <a16:creationId xmlns:a16="http://schemas.microsoft.com/office/drawing/2014/main" id="{4320DBD2-2E9B-B4BC-6BD1-C63112A7B8D2}"/>
              </a:ext>
            </a:extLst>
          </p:cNvPr>
          <p:cNvSpPr/>
          <p:nvPr/>
        </p:nvSpPr>
        <p:spPr>
          <a:xfrm>
            <a:off x="4756727" y="5491019"/>
            <a:ext cx="2881744"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התאימו את הקצב לגודל הכיתה: אורך התרומות של התלמידים צריך להיות ביחס הפוך לגודל הכיתה</a:t>
            </a:r>
            <a:endParaRPr lang="en-US" dirty="0">
              <a:solidFill>
                <a:schemeClr val="tx1"/>
              </a:solidFill>
            </a:endParaRPr>
          </a:p>
        </p:txBody>
      </p:sp>
      <p:sp>
        <p:nvSpPr>
          <p:cNvPr id="2" name="Rectangle: Rounded Corners 1">
            <a:extLst>
              <a:ext uri="{FF2B5EF4-FFF2-40B4-BE49-F238E27FC236}">
                <a16:creationId xmlns:a16="http://schemas.microsoft.com/office/drawing/2014/main" id="{36A176F4-FAE3-4354-2498-619881356A9C}"/>
              </a:ext>
            </a:extLst>
          </p:cNvPr>
          <p:cNvSpPr/>
          <p:nvPr/>
        </p:nvSpPr>
        <p:spPr>
          <a:xfrm>
            <a:off x="92364" y="974489"/>
            <a:ext cx="12007272" cy="5041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התחרות על הקשב של הסטודנטים גדולה. תכננו שיעור שבו יש שינוי תפקידים ופעילויות מספר פעמים</a:t>
            </a:r>
            <a:endParaRPr lang="en-US" dirty="0"/>
          </a:p>
        </p:txBody>
      </p:sp>
    </p:spTree>
    <p:extLst>
      <p:ext uri="{BB962C8B-B14F-4D97-AF65-F5344CB8AC3E}">
        <p14:creationId xmlns:p14="http://schemas.microsoft.com/office/powerpoint/2010/main" val="221325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nodePh="1">
                                  <p:stCondLst>
                                    <p:cond delay="0"/>
                                  </p:stCondLst>
                                  <p:endCondLst>
                                    <p:cond evt="begin" delay="0">
                                      <p:tn val="65"/>
                                    </p:cond>
                                  </p:end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2" grpId="0"/>
      <p:bldP spid="13" grpId="0" animBg="1"/>
      <p:bldP spid="14" grpId="0"/>
      <p:bldP spid="15" grpId="0"/>
      <p:bldP spid="21" grpId="0"/>
      <p:bldP spid="22" grpId="0" animBg="1"/>
      <p:bldP spid="23" grpId="0"/>
      <p:bldP spid="24" grpId="0"/>
      <p:bldP spid="25" grpId="0"/>
      <p:bldP spid="26"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832D6-F990-3260-79A9-C0CDD5C0DC1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CFDD83D-584B-C1E8-EAF5-B15F6E7EEBCD}"/>
              </a:ext>
            </a:extLst>
          </p:cNvPr>
          <p:cNvSpPr>
            <a:spLocks noGrp="1"/>
          </p:cNvSpPr>
          <p:nvPr>
            <p:ph type="title"/>
          </p:nvPr>
        </p:nvSpPr>
        <p:spPr>
          <a:xfrm>
            <a:off x="92364" y="124979"/>
            <a:ext cx="12007272"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מה אפשר לעשות?</a:t>
            </a:r>
            <a:endParaRPr lang="en-US" dirty="0">
              <a:solidFill>
                <a:schemeClr val="accent2">
                  <a:lumMod val="50000"/>
                </a:schemeClr>
              </a:solidFill>
            </a:endParaRPr>
          </a:p>
        </p:txBody>
      </p:sp>
      <p:sp>
        <p:nvSpPr>
          <p:cNvPr id="5" name="Rectangle 4">
            <a:extLst>
              <a:ext uri="{FF2B5EF4-FFF2-40B4-BE49-F238E27FC236}">
                <a16:creationId xmlns:a16="http://schemas.microsoft.com/office/drawing/2014/main" id="{874D1728-6133-6352-6BB3-DED491C58EAE}"/>
              </a:ext>
            </a:extLst>
          </p:cNvPr>
          <p:cNvSpPr/>
          <p:nvPr/>
        </p:nvSpPr>
        <p:spPr>
          <a:xfrm>
            <a:off x="7104769" y="1222157"/>
            <a:ext cx="3611422"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נסו לחזק את תחושת ההבנה</a:t>
            </a:r>
            <a:endParaRPr lang="en-US" b="1" dirty="0">
              <a:solidFill>
                <a:srgbClr val="C00000"/>
              </a:solidFill>
            </a:endParaRPr>
          </a:p>
        </p:txBody>
      </p:sp>
      <p:sp>
        <p:nvSpPr>
          <p:cNvPr id="6" name="Rectangle 5">
            <a:extLst>
              <a:ext uri="{FF2B5EF4-FFF2-40B4-BE49-F238E27FC236}">
                <a16:creationId xmlns:a16="http://schemas.microsoft.com/office/drawing/2014/main" id="{88A38286-9965-30CE-31E6-1AF0ECFF3A52}"/>
              </a:ext>
            </a:extLst>
          </p:cNvPr>
          <p:cNvSpPr/>
          <p:nvPr/>
        </p:nvSpPr>
        <p:spPr>
          <a:xfrm>
            <a:off x="7483462" y="1792967"/>
            <a:ext cx="2854035"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88ED47D-C519-6EB3-28FD-AC9CB162AEF8}"/>
              </a:ext>
            </a:extLst>
          </p:cNvPr>
          <p:cNvSpPr/>
          <p:nvPr/>
        </p:nvSpPr>
        <p:spPr>
          <a:xfrm>
            <a:off x="6728795" y="3201216"/>
            <a:ext cx="4345682"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התייחסו ליחידות משמעות קטנות ככל האפשר</a:t>
            </a:r>
            <a:endParaRPr lang="en-US" dirty="0">
              <a:solidFill>
                <a:schemeClr val="tx1"/>
              </a:solidFill>
            </a:endParaRPr>
          </a:p>
        </p:txBody>
      </p:sp>
      <p:sp>
        <p:nvSpPr>
          <p:cNvPr id="8" name="Rectangle: Rounded Corners 7">
            <a:extLst>
              <a:ext uri="{FF2B5EF4-FFF2-40B4-BE49-F238E27FC236}">
                <a16:creationId xmlns:a16="http://schemas.microsoft.com/office/drawing/2014/main" id="{784DDB98-8DF1-46A0-22BE-38A86CD5824C}"/>
              </a:ext>
            </a:extLst>
          </p:cNvPr>
          <p:cNvSpPr/>
          <p:nvPr/>
        </p:nvSpPr>
        <p:spPr>
          <a:xfrm>
            <a:off x="6740842" y="4335229"/>
            <a:ext cx="4345682"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תנו לסטודנטים לעבוד איתן (כך שירגישו שהם שולטים ברעיון לפני שהוא מתרחב ומסתבך) </a:t>
            </a:r>
            <a:endParaRPr lang="en-US" dirty="0">
              <a:solidFill>
                <a:schemeClr val="tx1"/>
              </a:solidFill>
            </a:endParaRPr>
          </a:p>
        </p:txBody>
      </p:sp>
      <p:sp>
        <p:nvSpPr>
          <p:cNvPr id="9" name="Rectangle: Rounded Corners 8">
            <a:extLst>
              <a:ext uri="{FF2B5EF4-FFF2-40B4-BE49-F238E27FC236}">
                <a16:creationId xmlns:a16="http://schemas.microsoft.com/office/drawing/2014/main" id="{7B1EAA35-7F3F-595E-27B5-E53CA09C34D3}"/>
              </a:ext>
            </a:extLst>
          </p:cNvPr>
          <p:cNvSpPr/>
          <p:nvPr/>
        </p:nvSpPr>
        <p:spPr>
          <a:xfrm>
            <a:off x="6740842" y="5469242"/>
            <a:ext cx="4345682"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נסו למצוא דוגמאות והמחשות שמיישמות את הרעיונות, גם הבסיסיים ואח"כ השתמשו בהם בתנאים מורכבים יותר</a:t>
            </a:r>
            <a:endParaRPr lang="en-US" dirty="0">
              <a:solidFill>
                <a:schemeClr val="tx1"/>
              </a:solidFill>
            </a:endParaRPr>
          </a:p>
        </p:txBody>
      </p:sp>
      <p:sp>
        <p:nvSpPr>
          <p:cNvPr id="10" name="Rectangle: Rounded Corners 9">
            <a:extLst>
              <a:ext uri="{FF2B5EF4-FFF2-40B4-BE49-F238E27FC236}">
                <a16:creationId xmlns:a16="http://schemas.microsoft.com/office/drawing/2014/main" id="{D27519CA-4E54-43D2-5AFE-3450CF3DA477}"/>
              </a:ext>
            </a:extLst>
          </p:cNvPr>
          <p:cNvSpPr/>
          <p:nvPr/>
        </p:nvSpPr>
        <p:spPr>
          <a:xfrm>
            <a:off x="815008" y="3192704"/>
            <a:ext cx="5341030" cy="218838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היזהרו מפני גלישה מהירה מדי לאזור החרדה: נסו לברר את רמת הקושי בעזרת שאלות בדיקת הבנה. שאלות שמצריכות פיגום (מיקוד, הכוונה, רמז) כדי לפתור מרמזות על אזור ההתפתחות הקרובה. שאלות שנותרות ללא מענה גם לאחר ההכוונה, הן כנראה באזור הרחוק-החרדה. </a:t>
            </a:r>
            <a:endParaRPr lang="en-US" dirty="0">
              <a:solidFill>
                <a:schemeClr val="tx1"/>
              </a:solidFill>
            </a:endParaRPr>
          </a:p>
        </p:txBody>
      </p:sp>
      <p:sp>
        <p:nvSpPr>
          <p:cNvPr id="11" name="Rectangle 10">
            <a:extLst>
              <a:ext uri="{FF2B5EF4-FFF2-40B4-BE49-F238E27FC236}">
                <a16:creationId xmlns:a16="http://schemas.microsoft.com/office/drawing/2014/main" id="{91399575-B42F-ADF0-9E3F-514901E41335}"/>
              </a:ext>
            </a:extLst>
          </p:cNvPr>
          <p:cNvSpPr/>
          <p:nvPr/>
        </p:nvSpPr>
        <p:spPr>
          <a:xfrm>
            <a:off x="1624998" y="1245954"/>
            <a:ext cx="3611422"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בדקו הבנה לפני הגדלת הסיבוכיות</a:t>
            </a:r>
            <a:endParaRPr lang="en-US" b="1" dirty="0">
              <a:solidFill>
                <a:srgbClr val="C00000"/>
              </a:solidFill>
            </a:endParaRPr>
          </a:p>
        </p:txBody>
      </p:sp>
      <p:sp>
        <p:nvSpPr>
          <p:cNvPr id="12" name="Rectangle 11">
            <a:extLst>
              <a:ext uri="{FF2B5EF4-FFF2-40B4-BE49-F238E27FC236}">
                <a16:creationId xmlns:a16="http://schemas.microsoft.com/office/drawing/2014/main" id="{6AEE179A-3526-147C-E996-7F52D3106EB1}"/>
              </a:ext>
            </a:extLst>
          </p:cNvPr>
          <p:cNvSpPr/>
          <p:nvPr/>
        </p:nvSpPr>
        <p:spPr>
          <a:xfrm>
            <a:off x="2003691" y="1812512"/>
            <a:ext cx="2854035" cy="782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9F8DB83-0FA4-86DF-42D5-A800B46A9E37}"/>
              </a:ext>
            </a:extLst>
          </p:cNvPr>
          <p:cNvSpPr/>
          <p:nvPr/>
        </p:nvSpPr>
        <p:spPr>
          <a:xfrm>
            <a:off x="815008" y="2053100"/>
            <a:ext cx="5341029"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השתדלו לתת לסטודנטים לחוות הצלחה בשלבים המוקדמים של השיעור: חזקו תחושת מסוגלות</a:t>
            </a:r>
            <a:endParaRPr lang="en-US" dirty="0">
              <a:solidFill>
                <a:schemeClr val="tx1"/>
              </a:solidFill>
            </a:endParaRPr>
          </a:p>
        </p:txBody>
      </p:sp>
      <p:sp>
        <p:nvSpPr>
          <p:cNvPr id="2" name="Rectangle: Rounded Corners 1">
            <a:extLst>
              <a:ext uri="{FF2B5EF4-FFF2-40B4-BE49-F238E27FC236}">
                <a16:creationId xmlns:a16="http://schemas.microsoft.com/office/drawing/2014/main" id="{BE731A60-9742-EA1E-B54F-DCDFF918AC21}"/>
              </a:ext>
            </a:extLst>
          </p:cNvPr>
          <p:cNvSpPr/>
          <p:nvPr/>
        </p:nvSpPr>
        <p:spPr>
          <a:xfrm>
            <a:off x="6737638" y="2067203"/>
            <a:ext cx="4345682" cy="112683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חיבור אינטנסיבי לידע קודם: עירור המשגות רלוונטיות, עבודה עם טעויות, חיבור מפורש לידע החדש (יחסי ניגוד, השלמה, הרחבה בין החדש לקודם)</a:t>
            </a:r>
            <a:endParaRPr lang="en-US" dirty="0">
              <a:solidFill>
                <a:schemeClr val="tx1"/>
              </a:solidFill>
            </a:endParaRPr>
          </a:p>
        </p:txBody>
      </p:sp>
      <p:sp>
        <p:nvSpPr>
          <p:cNvPr id="3" name="Rectangle: Rounded Corners 2">
            <a:extLst>
              <a:ext uri="{FF2B5EF4-FFF2-40B4-BE49-F238E27FC236}">
                <a16:creationId xmlns:a16="http://schemas.microsoft.com/office/drawing/2014/main" id="{38C9F8DC-D16A-472F-C056-3D681BAB2414}"/>
              </a:ext>
            </a:extLst>
          </p:cNvPr>
          <p:cNvSpPr/>
          <p:nvPr/>
        </p:nvSpPr>
        <p:spPr>
          <a:xfrm>
            <a:off x="815007" y="5462066"/>
            <a:ext cx="5341030" cy="8919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solidFill>
                  <a:schemeClr val="tx1"/>
                </a:solidFill>
              </a:rPr>
              <a:t>תכננו פעולות של בדיקת הבנה שיתנו תמונה של כלל הכיתה (פתק יציאה, שאלונים </a:t>
            </a:r>
            <a:r>
              <a:rPr lang="he-IL" dirty="0" err="1">
                <a:solidFill>
                  <a:schemeClr val="tx1"/>
                </a:solidFill>
              </a:rPr>
              <a:t>אינטראקטייבים</a:t>
            </a:r>
            <a:r>
              <a:rPr lang="he-IL" dirty="0">
                <a:solidFill>
                  <a:schemeClr val="tx1"/>
                </a:solidFill>
              </a:rPr>
              <a:t> וכו')</a:t>
            </a:r>
            <a:endParaRPr lang="en-US" dirty="0">
              <a:solidFill>
                <a:schemeClr val="tx1"/>
              </a:solidFill>
            </a:endParaRPr>
          </a:p>
        </p:txBody>
      </p:sp>
    </p:spTree>
    <p:extLst>
      <p:ext uri="{BB962C8B-B14F-4D97-AF65-F5344CB8AC3E}">
        <p14:creationId xmlns:p14="http://schemas.microsoft.com/office/powerpoint/2010/main" val="32983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animBg="1"/>
      <p:bldP spid="13"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3A63DB-A121-D7DF-617E-54B93C7AE402}"/>
              </a:ext>
            </a:extLst>
          </p:cNvPr>
          <p:cNvSpPr>
            <a:spLocks noGrp="1"/>
          </p:cNvSpPr>
          <p:nvPr>
            <p:ph type="title"/>
          </p:nvPr>
        </p:nvSpPr>
        <p:spPr>
          <a:xfrm>
            <a:off x="92364" y="124979"/>
            <a:ext cx="12007272"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פעולות קטנות שעושות הבדל</a:t>
            </a:r>
            <a:endParaRPr lang="en-US" dirty="0">
              <a:solidFill>
                <a:schemeClr val="accent2">
                  <a:lumMod val="50000"/>
                </a:schemeClr>
              </a:solidFill>
            </a:endParaRPr>
          </a:p>
        </p:txBody>
      </p:sp>
      <p:sp>
        <p:nvSpPr>
          <p:cNvPr id="5" name="Rectangle 4">
            <a:extLst>
              <a:ext uri="{FF2B5EF4-FFF2-40B4-BE49-F238E27FC236}">
                <a16:creationId xmlns:a16="http://schemas.microsoft.com/office/drawing/2014/main" id="{BE5079BB-ECE2-064D-A73F-EB794941BA0E}"/>
              </a:ext>
            </a:extLst>
          </p:cNvPr>
          <p:cNvSpPr/>
          <p:nvPr/>
        </p:nvSpPr>
        <p:spPr>
          <a:xfrm>
            <a:off x="3745344" y="1410998"/>
            <a:ext cx="4701313" cy="7524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C00000"/>
                </a:solidFill>
              </a:rPr>
              <a:t>חיזוק הקשר ותחושת השייכות של הסטודנטים</a:t>
            </a:r>
            <a:endParaRPr lang="en-US" b="1" dirty="0">
              <a:solidFill>
                <a:srgbClr val="C00000"/>
              </a:solidFill>
            </a:endParaRPr>
          </a:p>
        </p:txBody>
      </p:sp>
      <p:sp>
        <p:nvSpPr>
          <p:cNvPr id="6" name="Rectangle 5">
            <a:extLst>
              <a:ext uri="{FF2B5EF4-FFF2-40B4-BE49-F238E27FC236}">
                <a16:creationId xmlns:a16="http://schemas.microsoft.com/office/drawing/2014/main" id="{53666A36-6515-9543-F1D2-9C5A099219A9}"/>
              </a:ext>
            </a:extLst>
          </p:cNvPr>
          <p:cNvSpPr/>
          <p:nvPr/>
        </p:nvSpPr>
        <p:spPr>
          <a:xfrm>
            <a:off x="4170218" y="2029258"/>
            <a:ext cx="3851565" cy="7663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7B3F1B5-FDB6-61D6-C127-EFCA94D9E77B}"/>
              </a:ext>
            </a:extLst>
          </p:cNvPr>
          <p:cNvSpPr/>
          <p:nvPr/>
        </p:nvSpPr>
        <p:spPr>
          <a:xfrm>
            <a:off x="7453745" y="2733964"/>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בקשו מהסטודנטים להזכיר את שמם כשהם מדברים (גם אם לא תזכרו)</a:t>
            </a:r>
            <a:endParaRPr lang="en-US" dirty="0"/>
          </a:p>
        </p:txBody>
      </p:sp>
      <p:sp>
        <p:nvSpPr>
          <p:cNvPr id="8" name="Rectangle: Rounded Corners 7">
            <a:extLst>
              <a:ext uri="{FF2B5EF4-FFF2-40B4-BE49-F238E27FC236}">
                <a16:creationId xmlns:a16="http://schemas.microsoft.com/office/drawing/2014/main" id="{7B244093-2754-1220-11E8-09F5CEE7329F}"/>
              </a:ext>
            </a:extLst>
          </p:cNvPr>
          <p:cNvSpPr/>
          <p:nvPr/>
        </p:nvSpPr>
        <p:spPr>
          <a:xfrm>
            <a:off x="7453745" y="3738564"/>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נסו לחזור ולהתייחס לדברים של סטודנטים בהמשך השיעור</a:t>
            </a:r>
            <a:endParaRPr lang="en-US" dirty="0"/>
          </a:p>
        </p:txBody>
      </p:sp>
      <p:sp>
        <p:nvSpPr>
          <p:cNvPr id="9" name="Rectangle: Rounded Corners 8">
            <a:extLst>
              <a:ext uri="{FF2B5EF4-FFF2-40B4-BE49-F238E27FC236}">
                <a16:creationId xmlns:a16="http://schemas.microsoft.com/office/drawing/2014/main" id="{010C1F48-F2BC-70D8-5C45-B082269A9570}"/>
              </a:ext>
            </a:extLst>
          </p:cNvPr>
          <p:cNvSpPr/>
          <p:nvPr/>
        </p:nvSpPr>
        <p:spPr>
          <a:xfrm>
            <a:off x="7458364" y="4743164"/>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בטאו הערכה כלפי התרומה או הניסיונות של הסטודנטים: תנו קרדיט מפורש להצלחה</a:t>
            </a:r>
            <a:endParaRPr lang="en-US" dirty="0"/>
          </a:p>
        </p:txBody>
      </p:sp>
      <p:sp>
        <p:nvSpPr>
          <p:cNvPr id="10" name="Rectangle: Rounded Corners 9">
            <a:extLst>
              <a:ext uri="{FF2B5EF4-FFF2-40B4-BE49-F238E27FC236}">
                <a16:creationId xmlns:a16="http://schemas.microsoft.com/office/drawing/2014/main" id="{08610EE3-C8DD-0280-8A3B-A8CDF56E9DE8}"/>
              </a:ext>
            </a:extLst>
          </p:cNvPr>
          <p:cNvSpPr/>
          <p:nvPr/>
        </p:nvSpPr>
        <p:spPr>
          <a:xfrm>
            <a:off x="7453745" y="5747764"/>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שמרו על קשר עין כשהסטודנטים מדברים</a:t>
            </a:r>
            <a:endParaRPr lang="en-US" dirty="0"/>
          </a:p>
        </p:txBody>
      </p:sp>
      <p:sp>
        <p:nvSpPr>
          <p:cNvPr id="11" name="Rectangle: Rounded Corners 10">
            <a:extLst>
              <a:ext uri="{FF2B5EF4-FFF2-40B4-BE49-F238E27FC236}">
                <a16:creationId xmlns:a16="http://schemas.microsoft.com/office/drawing/2014/main" id="{F9459A12-7190-E032-AD1F-51CB8FAFE243}"/>
              </a:ext>
            </a:extLst>
          </p:cNvPr>
          <p:cNvSpPr/>
          <p:nvPr/>
        </p:nvSpPr>
        <p:spPr>
          <a:xfrm>
            <a:off x="1819564" y="2733964"/>
            <a:ext cx="4276436"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היו מודעים למסרים הסמויים שעוברים מההתנהגות והתגובות שלכם</a:t>
            </a:r>
            <a:endParaRPr lang="en-US" dirty="0"/>
          </a:p>
        </p:txBody>
      </p:sp>
      <p:sp>
        <p:nvSpPr>
          <p:cNvPr id="12" name="Rectangle: Rounded Corners 11">
            <a:extLst>
              <a:ext uri="{FF2B5EF4-FFF2-40B4-BE49-F238E27FC236}">
                <a16:creationId xmlns:a16="http://schemas.microsoft.com/office/drawing/2014/main" id="{93AB2B18-A52F-245B-4317-6CAC6E3499C4}"/>
              </a:ext>
            </a:extLst>
          </p:cNvPr>
          <p:cNvSpPr/>
          <p:nvPr/>
        </p:nvSpPr>
        <p:spPr>
          <a:xfrm>
            <a:off x="1819564" y="3738563"/>
            <a:ext cx="4276436" cy="98970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איך מגיבים לטעות? האם ממהרים להציע את התשובה הנכונה בעצמכם? היו סבלניים, נסו לכוון, או להסביר כיצד לשפר ולתקן</a:t>
            </a:r>
            <a:endParaRPr lang="en-US" dirty="0"/>
          </a:p>
        </p:txBody>
      </p:sp>
      <p:sp>
        <p:nvSpPr>
          <p:cNvPr id="13" name="Rectangle: Rounded Corners 12">
            <a:extLst>
              <a:ext uri="{FF2B5EF4-FFF2-40B4-BE49-F238E27FC236}">
                <a16:creationId xmlns:a16="http://schemas.microsoft.com/office/drawing/2014/main" id="{21A081B0-0221-7638-8665-C062B2D0D6A4}"/>
              </a:ext>
            </a:extLst>
          </p:cNvPr>
          <p:cNvSpPr/>
          <p:nvPr/>
        </p:nvSpPr>
        <p:spPr>
          <a:xfrm>
            <a:off x="1819564" y="4743164"/>
            <a:ext cx="4276436" cy="17570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היזהרו מלשאול בקוצר רוח (ולאותת לתלמידים שהם רק יכולים להפסיד): תשובה נכונה מתקבלת באנחת רווחה שמרמזת על סף ייאוש מהידע של הסטודנטים; וטעויות מעוררות תסכול</a:t>
            </a:r>
            <a:endParaRPr lang="en-US" dirty="0"/>
          </a:p>
        </p:txBody>
      </p:sp>
      <p:pic>
        <p:nvPicPr>
          <p:cNvPr id="15" name="Graphic 14" descr="Badge 1 with solid fill">
            <a:extLst>
              <a:ext uri="{FF2B5EF4-FFF2-40B4-BE49-F238E27FC236}">
                <a16:creationId xmlns:a16="http://schemas.microsoft.com/office/drawing/2014/main" id="{E8BFCB91-DAA7-F17F-6F2D-F4578C8E55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7764" y="2758280"/>
            <a:ext cx="721546" cy="721546"/>
          </a:xfrm>
          <a:prstGeom prst="rect">
            <a:avLst/>
          </a:prstGeom>
        </p:spPr>
      </p:pic>
      <p:pic>
        <p:nvPicPr>
          <p:cNvPr id="18" name="Graphic 17" descr="Badge with solid fill">
            <a:extLst>
              <a:ext uri="{FF2B5EF4-FFF2-40B4-BE49-F238E27FC236}">
                <a16:creationId xmlns:a16="http://schemas.microsoft.com/office/drawing/2014/main" id="{CB85683E-E624-02C7-8346-71E7A11F38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37764" y="3753960"/>
            <a:ext cx="721546" cy="721546"/>
          </a:xfrm>
          <a:prstGeom prst="rect">
            <a:avLst/>
          </a:prstGeom>
        </p:spPr>
      </p:pic>
      <p:pic>
        <p:nvPicPr>
          <p:cNvPr id="20" name="Graphic 19" descr="Badge 3 with solid fill">
            <a:extLst>
              <a:ext uri="{FF2B5EF4-FFF2-40B4-BE49-F238E27FC236}">
                <a16:creationId xmlns:a16="http://schemas.microsoft.com/office/drawing/2014/main" id="{C5A48142-9709-1836-7323-EA84380709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37764" y="4728267"/>
            <a:ext cx="721546" cy="721546"/>
          </a:xfrm>
          <a:prstGeom prst="rect">
            <a:avLst/>
          </a:prstGeom>
        </p:spPr>
      </p:pic>
      <p:pic>
        <p:nvPicPr>
          <p:cNvPr id="22" name="Graphic 21" descr="Badge 4 with solid fill">
            <a:extLst>
              <a:ext uri="{FF2B5EF4-FFF2-40B4-BE49-F238E27FC236}">
                <a16:creationId xmlns:a16="http://schemas.microsoft.com/office/drawing/2014/main" id="{F967A550-B739-EC50-4AD6-B033EB142A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37765" y="5732231"/>
            <a:ext cx="721545" cy="721545"/>
          </a:xfrm>
          <a:prstGeom prst="rect">
            <a:avLst/>
          </a:prstGeom>
        </p:spPr>
      </p:pic>
      <p:pic>
        <p:nvPicPr>
          <p:cNvPr id="24" name="Graphic 23" descr="Badge 5 with solid fill">
            <a:extLst>
              <a:ext uri="{FF2B5EF4-FFF2-40B4-BE49-F238E27FC236}">
                <a16:creationId xmlns:a16="http://schemas.microsoft.com/office/drawing/2014/main" id="{42B649B6-87FA-631F-E098-6EF1165B32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53327" y="2764892"/>
            <a:ext cx="721545" cy="721545"/>
          </a:xfrm>
          <a:prstGeom prst="rect">
            <a:avLst/>
          </a:prstGeom>
        </p:spPr>
      </p:pic>
      <p:pic>
        <p:nvPicPr>
          <p:cNvPr id="26" name="Graphic 25" descr="Badge 6 with solid fill">
            <a:extLst>
              <a:ext uri="{FF2B5EF4-FFF2-40B4-BE49-F238E27FC236}">
                <a16:creationId xmlns:a16="http://schemas.microsoft.com/office/drawing/2014/main" id="{535AEDFE-5EAC-5FD0-7EC7-8FE4D21813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53327" y="3769493"/>
            <a:ext cx="721545" cy="721545"/>
          </a:xfrm>
          <a:prstGeom prst="rect">
            <a:avLst/>
          </a:prstGeom>
        </p:spPr>
      </p:pic>
      <p:pic>
        <p:nvPicPr>
          <p:cNvPr id="28" name="Graphic 27" descr="Badge 7 with solid fill">
            <a:extLst>
              <a:ext uri="{FF2B5EF4-FFF2-40B4-BE49-F238E27FC236}">
                <a16:creationId xmlns:a16="http://schemas.microsoft.com/office/drawing/2014/main" id="{3C6E54DF-1FC7-DB50-FC1A-C3A48799EC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54436" y="4867146"/>
            <a:ext cx="721545" cy="721545"/>
          </a:xfrm>
          <a:prstGeom prst="rect">
            <a:avLst/>
          </a:prstGeom>
        </p:spPr>
      </p:pic>
    </p:spTree>
    <p:extLst>
      <p:ext uri="{BB962C8B-B14F-4D97-AF65-F5344CB8AC3E}">
        <p14:creationId xmlns:p14="http://schemas.microsoft.com/office/powerpoint/2010/main" val="11806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0A8CC-A906-7921-97EB-74E2CA77FB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DFD148A-F157-B147-16AF-BFD698C4A18B}"/>
              </a:ext>
            </a:extLst>
          </p:cNvPr>
          <p:cNvSpPr>
            <a:spLocks noGrp="1"/>
          </p:cNvSpPr>
          <p:nvPr>
            <p:ph type="title"/>
          </p:nvPr>
        </p:nvSpPr>
        <p:spPr>
          <a:xfrm>
            <a:off x="92364" y="124979"/>
            <a:ext cx="12007272" cy="752475"/>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סיכום: 10 פעולות להגברת נוכחות</a:t>
            </a:r>
            <a:endParaRPr lang="en-US" dirty="0">
              <a:solidFill>
                <a:schemeClr val="accent2">
                  <a:lumMod val="50000"/>
                </a:schemeClr>
              </a:solidFill>
            </a:endParaRPr>
          </a:p>
        </p:txBody>
      </p:sp>
      <p:sp>
        <p:nvSpPr>
          <p:cNvPr id="7" name="Rectangle: Rounded Corners 6">
            <a:extLst>
              <a:ext uri="{FF2B5EF4-FFF2-40B4-BE49-F238E27FC236}">
                <a16:creationId xmlns:a16="http://schemas.microsoft.com/office/drawing/2014/main" id="{DB0B4A2F-155C-C552-FA5D-0ABD44B426F0}"/>
              </a:ext>
            </a:extLst>
          </p:cNvPr>
          <p:cNvSpPr/>
          <p:nvPr/>
        </p:nvSpPr>
        <p:spPr>
          <a:xfrm>
            <a:off x="7155575" y="1392179"/>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פזרו מספר רב של אירועי הערכה בסיכון נמוך לאורך הסמסטר</a:t>
            </a:r>
            <a:endParaRPr lang="en-US" dirty="0"/>
          </a:p>
        </p:txBody>
      </p:sp>
      <p:sp>
        <p:nvSpPr>
          <p:cNvPr id="8" name="Rectangle: Rounded Corners 7">
            <a:extLst>
              <a:ext uri="{FF2B5EF4-FFF2-40B4-BE49-F238E27FC236}">
                <a16:creationId xmlns:a16="http://schemas.microsoft.com/office/drawing/2014/main" id="{E657A02C-A291-A1B0-A38A-E03C20ECBBBE}"/>
              </a:ext>
            </a:extLst>
          </p:cNvPr>
          <p:cNvSpPr/>
          <p:nvPr/>
        </p:nvSpPr>
        <p:spPr>
          <a:xfrm>
            <a:off x="7155575" y="2337145"/>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שלבו תרגילי יישום בצמוד להסברים</a:t>
            </a:r>
            <a:endParaRPr lang="en-US" dirty="0"/>
          </a:p>
        </p:txBody>
      </p:sp>
      <p:sp>
        <p:nvSpPr>
          <p:cNvPr id="9" name="Rectangle: Rounded Corners 8">
            <a:extLst>
              <a:ext uri="{FF2B5EF4-FFF2-40B4-BE49-F238E27FC236}">
                <a16:creationId xmlns:a16="http://schemas.microsoft.com/office/drawing/2014/main" id="{290585ED-7CD6-C3FF-D1A4-1383944FEB0D}"/>
              </a:ext>
            </a:extLst>
          </p:cNvPr>
          <p:cNvSpPr/>
          <p:nvPr/>
        </p:nvSpPr>
        <p:spPr>
          <a:xfrm>
            <a:off x="7160194" y="3321867"/>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הוסיפו פתרון משותף של תרגילים ממבחנים בכיתה (תנו הזדמנות לעבודה עצמית/קבוצתית תחילה)</a:t>
            </a:r>
            <a:endParaRPr lang="en-US" dirty="0"/>
          </a:p>
        </p:txBody>
      </p:sp>
      <p:sp>
        <p:nvSpPr>
          <p:cNvPr id="10" name="Rectangle: Rounded Corners 9">
            <a:extLst>
              <a:ext uri="{FF2B5EF4-FFF2-40B4-BE49-F238E27FC236}">
                <a16:creationId xmlns:a16="http://schemas.microsoft.com/office/drawing/2014/main" id="{D148118F-3E86-54A5-3473-5F5F5D2BD60F}"/>
              </a:ext>
            </a:extLst>
          </p:cNvPr>
          <p:cNvSpPr/>
          <p:nvPr/>
        </p:nvSpPr>
        <p:spPr>
          <a:xfrm>
            <a:off x="7155575" y="4346345"/>
            <a:ext cx="3639128" cy="75247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צרו אווירה וקשר חיובי בכיתה: התייחסו לשמות, מסגורים חיוביים, ציפיות ברורות, אפשרויות להצלחה</a:t>
            </a:r>
            <a:endParaRPr lang="en-US" dirty="0"/>
          </a:p>
        </p:txBody>
      </p:sp>
      <p:sp>
        <p:nvSpPr>
          <p:cNvPr id="11" name="Rectangle: Rounded Corners 10">
            <a:extLst>
              <a:ext uri="{FF2B5EF4-FFF2-40B4-BE49-F238E27FC236}">
                <a16:creationId xmlns:a16="http://schemas.microsoft.com/office/drawing/2014/main" id="{D67FA282-AD4E-5489-612F-6EF4583BD8F5}"/>
              </a:ext>
            </a:extLst>
          </p:cNvPr>
          <p:cNvSpPr/>
          <p:nvPr/>
        </p:nvSpPr>
        <p:spPr>
          <a:xfrm>
            <a:off x="7155575" y="5307079"/>
            <a:ext cx="3639127" cy="75247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שלבו פעילויות אינטראקטיביות – שינוי הפעילות והקפצת הקשב</a:t>
            </a:r>
            <a:endParaRPr lang="en-US" dirty="0"/>
          </a:p>
        </p:txBody>
      </p:sp>
      <p:sp>
        <p:nvSpPr>
          <p:cNvPr id="12" name="Rectangle: Rounded Corners 11">
            <a:extLst>
              <a:ext uri="{FF2B5EF4-FFF2-40B4-BE49-F238E27FC236}">
                <a16:creationId xmlns:a16="http://schemas.microsoft.com/office/drawing/2014/main" id="{CB0272B0-876B-A4D6-D89D-BD1C0D135CD7}"/>
              </a:ext>
            </a:extLst>
          </p:cNvPr>
          <p:cNvSpPr/>
          <p:nvPr/>
        </p:nvSpPr>
        <p:spPr>
          <a:xfrm>
            <a:off x="163447" y="1341413"/>
            <a:ext cx="5663902" cy="89189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נסחו מטרות ברורות, הישגים מצופים – בנו פעילויות תואמות, בדיקות הבנה ותקשרו זאת לסטודנטים</a:t>
            </a:r>
            <a:endParaRPr lang="en-US" dirty="0"/>
          </a:p>
        </p:txBody>
      </p:sp>
      <p:sp>
        <p:nvSpPr>
          <p:cNvPr id="13" name="Rectangle: Rounded Corners 12">
            <a:extLst>
              <a:ext uri="{FF2B5EF4-FFF2-40B4-BE49-F238E27FC236}">
                <a16:creationId xmlns:a16="http://schemas.microsoft.com/office/drawing/2014/main" id="{2349EF13-B84E-C8CB-5A14-B88CD7965257}"/>
              </a:ext>
            </a:extLst>
          </p:cNvPr>
          <p:cNvSpPr/>
          <p:nvPr/>
        </p:nvSpPr>
        <p:spPr>
          <a:xfrm>
            <a:off x="142752" y="2196746"/>
            <a:ext cx="5663902" cy="115124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חזקו תחושת הבנה ומסוגלות: תרגילים מדורגים, המחשות ודוגמאות מעשיות; ארגנו את השיעור סביב יחידות משמעות מצומצמות, נסו לקשור לידע הקודם של הסטודנטים</a:t>
            </a:r>
            <a:endParaRPr lang="en-US" dirty="0"/>
          </a:p>
        </p:txBody>
      </p:sp>
      <p:pic>
        <p:nvPicPr>
          <p:cNvPr id="15" name="Graphic 14" descr="Badge 1 with solid fill">
            <a:extLst>
              <a:ext uri="{FF2B5EF4-FFF2-40B4-BE49-F238E27FC236}">
                <a16:creationId xmlns:a16="http://schemas.microsoft.com/office/drawing/2014/main" id="{81613FB4-18D3-5A25-2319-144C626A5F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9594" y="1356861"/>
            <a:ext cx="721546" cy="721546"/>
          </a:xfrm>
          <a:prstGeom prst="rect">
            <a:avLst/>
          </a:prstGeom>
        </p:spPr>
      </p:pic>
      <p:pic>
        <p:nvPicPr>
          <p:cNvPr id="18" name="Graphic 17" descr="Badge with solid fill">
            <a:extLst>
              <a:ext uri="{FF2B5EF4-FFF2-40B4-BE49-F238E27FC236}">
                <a16:creationId xmlns:a16="http://schemas.microsoft.com/office/drawing/2014/main" id="{EA3FEEBC-C0A5-062E-BE21-0584380186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9594" y="2352541"/>
            <a:ext cx="721546" cy="721546"/>
          </a:xfrm>
          <a:prstGeom prst="rect">
            <a:avLst/>
          </a:prstGeom>
        </p:spPr>
      </p:pic>
      <p:pic>
        <p:nvPicPr>
          <p:cNvPr id="20" name="Graphic 19" descr="Badge 3 with solid fill">
            <a:extLst>
              <a:ext uri="{FF2B5EF4-FFF2-40B4-BE49-F238E27FC236}">
                <a16:creationId xmlns:a16="http://schemas.microsoft.com/office/drawing/2014/main" id="{681396F6-D25C-7366-4CA2-73139B74B8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39594" y="3326848"/>
            <a:ext cx="721546" cy="721546"/>
          </a:xfrm>
          <a:prstGeom prst="rect">
            <a:avLst/>
          </a:prstGeom>
        </p:spPr>
      </p:pic>
      <p:pic>
        <p:nvPicPr>
          <p:cNvPr id="22" name="Graphic 21" descr="Badge 4 with solid fill">
            <a:extLst>
              <a:ext uri="{FF2B5EF4-FFF2-40B4-BE49-F238E27FC236}">
                <a16:creationId xmlns:a16="http://schemas.microsoft.com/office/drawing/2014/main" id="{34B6AE30-F63D-7747-1F4A-4AC5525BB9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39595" y="4330812"/>
            <a:ext cx="721545" cy="721545"/>
          </a:xfrm>
          <a:prstGeom prst="rect">
            <a:avLst/>
          </a:prstGeom>
        </p:spPr>
      </p:pic>
      <p:pic>
        <p:nvPicPr>
          <p:cNvPr id="24" name="Graphic 23" descr="Badge 5 with solid fill">
            <a:extLst>
              <a:ext uri="{FF2B5EF4-FFF2-40B4-BE49-F238E27FC236}">
                <a16:creationId xmlns:a16="http://schemas.microsoft.com/office/drawing/2014/main" id="{346AC5EF-8E7F-B071-9C53-68621B6E223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39594" y="5259610"/>
            <a:ext cx="721545" cy="809881"/>
          </a:xfrm>
          <a:prstGeom prst="rect">
            <a:avLst/>
          </a:prstGeom>
        </p:spPr>
      </p:pic>
      <p:pic>
        <p:nvPicPr>
          <p:cNvPr id="26" name="Graphic 25" descr="Badge 6 with solid fill">
            <a:extLst>
              <a:ext uri="{FF2B5EF4-FFF2-40B4-BE49-F238E27FC236}">
                <a16:creationId xmlns:a16="http://schemas.microsoft.com/office/drawing/2014/main" id="{5B9556CE-577C-9F8A-8142-84B43D9EF9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56266" y="1356861"/>
            <a:ext cx="721545" cy="721545"/>
          </a:xfrm>
          <a:prstGeom prst="rect">
            <a:avLst/>
          </a:prstGeom>
        </p:spPr>
      </p:pic>
      <p:pic>
        <p:nvPicPr>
          <p:cNvPr id="28" name="Graphic 27" descr="Badge 7 with solid fill">
            <a:extLst>
              <a:ext uri="{FF2B5EF4-FFF2-40B4-BE49-F238E27FC236}">
                <a16:creationId xmlns:a16="http://schemas.microsoft.com/office/drawing/2014/main" id="{148C231C-FFA4-6AA9-72E0-38EB30E0488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56266" y="2421420"/>
            <a:ext cx="721545" cy="721545"/>
          </a:xfrm>
          <a:prstGeom prst="rect">
            <a:avLst/>
          </a:prstGeom>
        </p:spPr>
      </p:pic>
      <p:sp>
        <p:nvSpPr>
          <p:cNvPr id="16" name="Oval 15">
            <a:extLst>
              <a:ext uri="{FF2B5EF4-FFF2-40B4-BE49-F238E27FC236}">
                <a16:creationId xmlns:a16="http://schemas.microsoft.com/office/drawing/2014/main" id="{307B899D-7B73-80B7-4F0C-F85F7372475C}"/>
              </a:ext>
            </a:extLst>
          </p:cNvPr>
          <p:cNvSpPr/>
          <p:nvPr/>
        </p:nvSpPr>
        <p:spPr>
          <a:xfrm>
            <a:off x="5825023" y="3384199"/>
            <a:ext cx="584029" cy="579673"/>
          </a:xfrm>
          <a:prstGeom prst="ellipse">
            <a:avLst/>
          </a:prstGeom>
          <a:solidFill>
            <a:srgbClr val="2415E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e-IL" sz="2800" dirty="0">
                <a:solidFill>
                  <a:schemeClr val="bg1"/>
                </a:solidFill>
              </a:rPr>
              <a:t>8</a:t>
            </a:r>
            <a:endParaRPr lang="en-US" sz="2800" dirty="0">
              <a:solidFill>
                <a:schemeClr val="bg1"/>
              </a:solidFill>
            </a:endParaRPr>
          </a:p>
        </p:txBody>
      </p:sp>
      <p:sp>
        <p:nvSpPr>
          <p:cNvPr id="17" name="Oval 16">
            <a:extLst>
              <a:ext uri="{FF2B5EF4-FFF2-40B4-BE49-F238E27FC236}">
                <a16:creationId xmlns:a16="http://schemas.microsoft.com/office/drawing/2014/main" id="{94EDD8E0-4BD8-61C9-EEDA-488592918805}"/>
              </a:ext>
            </a:extLst>
          </p:cNvPr>
          <p:cNvSpPr/>
          <p:nvPr/>
        </p:nvSpPr>
        <p:spPr>
          <a:xfrm>
            <a:off x="5825023" y="4365532"/>
            <a:ext cx="584029" cy="579673"/>
          </a:xfrm>
          <a:prstGeom prst="ellipse">
            <a:avLst/>
          </a:prstGeom>
          <a:solidFill>
            <a:srgbClr val="008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e-IL" sz="2800" dirty="0">
                <a:solidFill>
                  <a:schemeClr val="bg1"/>
                </a:solidFill>
              </a:rPr>
              <a:t>9</a:t>
            </a:r>
            <a:endParaRPr lang="en-US" sz="2800" dirty="0">
              <a:solidFill>
                <a:schemeClr val="bg1"/>
              </a:solidFill>
            </a:endParaRPr>
          </a:p>
        </p:txBody>
      </p:sp>
      <p:sp>
        <p:nvSpPr>
          <p:cNvPr id="19" name="Oval 18">
            <a:extLst>
              <a:ext uri="{FF2B5EF4-FFF2-40B4-BE49-F238E27FC236}">
                <a16:creationId xmlns:a16="http://schemas.microsoft.com/office/drawing/2014/main" id="{F68F101B-8C6C-B119-A0CF-DA467159E5FD}"/>
              </a:ext>
            </a:extLst>
          </p:cNvPr>
          <p:cNvSpPr/>
          <p:nvPr/>
        </p:nvSpPr>
        <p:spPr>
          <a:xfrm>
            <a:off x="5827488" y="5373756"/>
            <a:ext cx="584029" cy="579673"/>
          </a:xfrm>
          <a:prstGeom prst="ellipse">
            <a:avLst/>
          </a:prstGeom>
          <a:solidFill>
            <a:schemeClr val="accent3">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e-IL" sz="1600" dirty="0">
                <a:solidFill>
                  <a:schemeClr val="bg1"/>
                </a:solidFill>
              </a:rPr>
              <a:t>10</a:t>
            </a:r>
            <a:endParaRPr lang="en-US" sz="1600" dirty="0">
              <a:solidFill>
                <a:schemeClr val="bg1"/>
              </a:solidFill>
            </a:endParaRPr>
          </a:p>
        </p:txBody>
      </p:sp>
      <p:sp>
        <p:nvSpPr>
          <p:cNvPr id="21" name="Rectangle: Rounded Corners 20">
            <a:extLst>
              <a:ext uri="{FF2B5EF4-FFF2-40B4-BE49-F238E27FC236}">
                <a16:creationId xmlns:a16="http://schemas.microsoft.com/office/drawing/2014/main" id="{407510DC-D90D-6E40-F0F9-06ED4FE26AA6}"/>
              </a:ext>
            </a:extLst>
          </p:cNvPr>
          <p:cNvSpPr/>
          <p:nvPr/>
        </p:nvSpPr>
        <p:spPr>
          <a:xfrm>
            <a:off x="141243" y="3123312"/>
            <a:ext cx="5663902" cy="115124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שלבו התנסויות מעשיות והמחשות פיזיות</a:t>
            </a:r>
            <a:endParaRPr lang="en-US" dirty="0"/>
          </a:p>
        </p:txBody>
      </p:sp>
      <p:sp>
        <p:nvSpPr>
          <p:cNvPr id="23" name="Rectangle: Rounded Corners 22">
            <a:extLst>
              <a:ext uri="{FF2B5EF4-FFF2-40B4-BE49-F238E27FC236}">
                <a16:creationId xmlns:a16="http://schemas.microsoft.com/office/drawing/2014/main" id="{411618C8-A374-7149-B9F9-2063A960815D}"/>
              </a:ext>
            </a:extLst>
          </p:cNvPr>
          <p:cNvSpPr/>
          <p:nvPr/>
        </p:nvSpPr>
        <p:spPr>
          <a:xfrm>
            <a:off x="112242" y="4046765"/>
            <a:ext cx="5663902" cy="115124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חשבו מראש על תכנים מעוררי עניין ומקפיצי קשב, למשל: ניסוח בעיות מעשיות שהשיעור פותר, יישומים עדכניים בתעשייה, אנקדוטות וסיפורים אישיים, קטעי וידאו, ניסויים</a:t>
            </a:r>
            <a:endParaRPr lang="en-US" dirty="0"/>
          </a:p>
        </p:txBody>
      </p:sp>
      <p:sp>
        <p:nvSpPr>
          <p:cNvPr id="25" name="Rectangle: Rounded Corners 24">
            <a:extLst>
              <a:ext uri="{FF2B5EF4-FFF2-40B4-BE49-F238E27FC236}">
                <a16:creationId xmlns:a16="http://schemas.microsoft.com/office/drawing/2014/main" id="{418652A7-CCEA-0C58-2162-C1A684710FE3}"/>
              </a:ext>
            </a:extLst>
          </p:cNvPr>
          <p:cNvSpPr/>
          <p:nvPr/>
        </p:nvSpPr>
        <p:spPr>
          <a:xfrm>
            <a:off x="83241" y="5151621"/>
            <a:ext cx="5663902" cy="115124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תכננו פעילויות של בדיקת הבנה והזדמנויות לאינטראקציה עם הסטודנטים, בין הסטודנטים, והזדמנויות לשאלות פרקטיות על יישומים של החומר ביחס למטלות בקורס</a:t>
            </a:r>
            <a:endParaRPr lang="en-US" dirty="0"/>
          </a:p>
        </p:txBody>
      </p:sp>
    </p:spTree>
    <p:extLst>
      <p:ext uri="{BB962C8B-B14F-4D97-AF65-F5344CB8AC3E}">
        <p14:creationId xmlns:p14="http://schemas.microsoft.com/office/powerpoint/2010/main" val="162636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6" grpId="0" animBg="1"/>
      <p:bldP spid="17" grpId="0" animBg="1"/>
      <p:bldP spid="19" grpId="0" animBg="1"/>
      <p:bldP spid="21" grpId="0"/>
      <p:bldP spid="23"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8861-EA36-913F-DB5A-495F0BC0DBE4}"/>
              </a:ext>
            </a:extLst>
          </p:cNvPr>
          <p:cNvSpPr>
            <a:spLocks noGrp="1"/>
          </p:cNvSpPr>
          <p:nvPr>
            <p:ph type="title"/>
          </p:nvPr>
        </p:nvSpPr>
        <p:spPr/>
        <p:txBody>
          <a:bodyPr/>
          <a:lstStyle/>
          <a:p>
            <a:pPr algn="ctr"/>
            <a:r>
              <a:rPr lang="he-IL" dirty="0"/>
              <a:t>תודה רבה</a:t>
            </a:r>
            <a:endParaRPr lang="en-US" dirty="0"/>
          </a:p>
        </p:txBody>
      </p:sp>
      <p:sp>
        <p:nvSpPr>
          <p:cNvPr id="3" name="Content Placeholder 2">
            <a:extLst>
              <a:ext uri="{FF2B5EF4-FFF2-40B4-BE49-F238E27FC236}">
                <a16:creationId xmlns:a16="http://schemas.microsoft.com/office/drawing/2014/main" id="{A49FE315-A29B-AEBF-3447-5B81ED6C4AC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49480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61DA-5729-FDB7-E30A-A498C3F0D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FFF92-626A-F52C-1EA0-08A5FF6253DD}"/>
              </a:ext>
            </a:extLst>
          </p:cNvPr>
          <p:cNvSpPr>
            <a:spLocks noGrp="1"/>
          </p:cNvSpPr>
          <p:nvPr>
            <p:ph type="title"/>
          </p:nvPr>
        </p:nvSpPr>
        <p:spPr>
          <a:xfrm>
            <a:off x="0" y="80966"/>
            <a:ext cx="12192000" cy="768731"/>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השיעור כאירוע של הבניית ידע משותף</a:t>
            </a:r>
            <a:endParaRPr lang="en-US" dirty="0">
              <a:solidFill>
                <a:schemeClr val="accent2">
                  <a:lumMod val="50000"/>
                </a:schemeClr>
              </a:solidFill>
            </a:endParaRPr>
          </a:p>
        </p:txBody>
      </p:sp>
      <p:sp>
        <p:nvSpPr>
          <p:cNvPr id="8" name="Rectangle: Rounded Corners 7">
            <a:extLst>
              <a:ext uri="{FF2B5EF4-FFF2-40B4-BE49-F238E27FC236}">
                <a16:creationId xmlns:a16="http://schemas.microsoft.com/office/drawing/2014/main" id="{26460D78-4EA6-1899-EC2C-125E2B0454AC}"/>
              </a:ext>
            </a:extLst>
          </p:cNvPr>
          <p:cNvSpPr/>
          <p:nvPr/>
        </p:nvSpPr>
        <p:spPr>
          <a:xfrm>
            <a:off x="8976360" y="1638496"/>
            <a:ext cx="2920336"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טריגר מעורר עניין</a:t>
            </a:r>
            <a:endParaRPr lang="en-US" dirty="0"/>
          </a:p>
        </p:txBody>
      </p:sp>
      <p:sp>
        <p:nvSpPr>
          <p:cNvPr id="9" name="Rectangle: Rounded Corners 8">
            <a:extLst>
              <a:ext uri="{FF2B5EF4-FFF2-40B4-BE49-F238E27FC236}">
                <a16:creationId xmlns:a16="http://schemas.microsoft.com/office/drawing/2014/main" id="{C73E7198-71FB-01B8-C4FD-7AAA929BEA21}"/>
              </a:ext>
            </a:extLst>
          </p:cNvPr>
          <p:cNvSpPr/>
          <p:nvPr/>
        </p:nvSpPr>
        <p:spPr>
          <a:xfrm>
            <a:off x="8701639" y="3027139"/>
            <a:ext cx="3469777"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שיתוף אינטנסיבי של הסטודנטים</a:t>
            </a:r>
            <a:endParaRPr lang="en-US" dirty="0"/>
          </a:p>
        </p:txBody>
      </p:sp>
      <p:sp>
        <p:nvSpPr>
          <p:cNvPr id="10" name="Rectangle: Rounded Corners 9">
            <a:extLst>
              <a:ext uri="{FF2B5EF4-FFF2-40B4-BE49-F238E27FC236}">
                <a16:creationId xmlns:a16="http://schemas.microsoft.com/office/drawing/2014/main" id="{DC44DB38-D2F9-45FD-5D52-E7C1314B036B}"/>
              </a:ext>
            </a:extLst>
          </p:cNvPr>
          <p:cNvSpPr/>
          <p:nvPr/>
        </p:nvSpPr>
        <p:spPr>
          <a:xfrm>
            <a:off x="8701639" y="5661153"/>
            <a:ext cx="3469777"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ביסוס יחסים של קרבה ואכפתיות</a:t>
            </a:r>
          </a:p>
        </p:txBody>
      </p:sp>
      <p:sp>
        <p:nvSpPr>
          <p:cNvPr id="11" name="Rectangle: Rounded Corners 10">
            <a:extLst>
              <a:ext uri="{FF2B5EF4-FFF2-40B4-BE49-F238E27FC236}">
                <a16:creationId xmlns:a16="http://schemas.microsoft.com/office/drawing/2014/main" id="{F442C653-9AB4-3E5C-87F7-4B6F70B026CC}"/>
              </a:ext>
            </a:extLst>
          </p:cNvPr>
          <p:cNvSpPr/>
          <p:nvPr/>
        </p:nvSpPr>
        <p:spPr>
          <a:xfrm>
            <a:off x="1676672" y="5612357"/>
            <a:ext cx="5971034"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rtl="1"/>
            <a:r>
              <a:rPr lang="he-IL" dirty="0">
                <a:solidFill>
                  <a:srgbClr val="C00000"/>
                </a:solidFill>
              </a:rPr>
              <a:t>ניסיון לזכור שמות, אווירה נינוחה, לעיתים לא פורמלית ומחויכת</a:t>
            </a:r>
            <a:endParaRPr lang="en-US" dirty="0">
              <a:solidFill>
                <a:srgbClr val="C00000"/>
              </a:solidFill>
            </a:endParaRPr>
          </a:p>
        </p:txBody>
      </p:sp>
      <p:sp>
        <p:nvSpPr>
          <p:cNvPr id="17" name="Rectangle: Rounded Corners 16">
            <a:extLst>
              <a:ext uri="{FF2B5EF4-FFF2-40B4-BE49-F238E27FC236}">
                <a16:creationId xmlns:a16="http://schemas.microsoft.com/office/drawing/2014/main" id="{2E3F205B-9919-7B83-F2B4-28BB5B60C806}"/>
              </a:ext>
            </a:extLst>
          </p:cNvPr>
          <p:cNvSpPr/>
          <p:nvPr/>
        </p:nvSpPr>
        <p:spPr>
          <a:xfrm>
            <a:off x="8701639" y="4548546"/>
            <a:ext cx="3469777" cy="4572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עמדה </a:t>
            </a:r>
            <a:r>
              <a:rPr lang="he-IL" dirty="0" err="1"/>
              <a:t>דיאלוגית</a:t>
            </a:r>
            <a:r>
              <a:rPr lang="he-IL" dirty="0"/>
              <a:t>: שמירת הרעיונות של הסטודנטים באוויר</a:t>
            </a:r>
          </a:p>
        </p:txBody>
      </p:sp>
      <p:sp>
        <p:nvSpPr>
          <p:cNvPr id="18" name="Rectangle: Rounded Corners 17">
            <a:extLst>
              <a:ext uri="{FF2B5EF4-FFF2-40B4-BE49-F238E27FC236}">
                <a16:creationId xmlns:a16="http://schemas.microsoft.com/office/drawing/2014/main" id="{53F521A2-D209-F028-CC41-E9E1A2B79211}"/>
              </a:ext>
            </a:extLst>
          </p:cNvPr>
          <p:cNvSpPr/>
          <p:nvPr/>
        </p:nvSpPr>
        <p:spPr>
          <a:xfrm>
            <a:off x="20584" y="4542782"/>
            <a:ext cx="7627122" cy="457200"/>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r" rtl="1"/>
            <a:r>
              <a:rPr lang="he-IL" dirty="0">
                <a:solidFill>
                  <a:srgbClr val="C00000"/>
                </a:solidFill>
              </a:rPr>
              <a:t>חזרה על רעיונות ותרומות של סטודנטים גם בהמשך השיעור, לתת קרדיט</a:t>
            </a:r>
            <a:endParaRPr lang="en-US" dirty="0">
              <a:solidFill>
                <a:srgbClr val="C00000"/>
              </a:solidFill>
            </a:endParaRPr>
          </a:p>
        </p:txBody>
      </p:sp>
      <p:cxnSp>
        <p:nvCxnSpPr>
          <p:cNvPr id="20" name="Straight Connector 19">
            <a:extLst>
              <a:ext uri="{FF2B5EF4-FFF2-40B4-BE49-F238E27FC236}">
                <a16:creationId xmlns:a16="http://schemas.microsoft.com/office/drawing/2014/main" id="{094011D8-F081-AB86-7F54-BAC689058FFE}"/>
              </a:ext>
            </a:extLst>
          </p:cNvPr>
          <p:cNvCxnSpPr>
            <a:cxnSpLocks/>
          </p:cNvCxnSpPr>
          <p:nvPr/>
        </p:nvCxnSpPr>
        <p:spPr>
          <a:xfrm flipH="1">
            <a:off x="3169455" y="5340738"/>
            <a:ext cx="5760720"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2BF64D94-08B2-8156-A890-103CACB678CC}"/>
              </a:ext>
            </a:extLst>
          </p:cNvPr>
          <p:cNvCxnSpPr>
            <a:cxnSpLocks/>
          </p:cNvCxnSpPr>
          <p:nvPr/>
        </p:nvCxnSpPr>
        <p:spPr>
          <a:xfrm flipH="1">
            <a:off x="3236976" y="4239124"/>
            <a:ext cx="5760720"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92F857A2-9103-EB87-74F2-3F149173AD91}"/>
              </a:ext>
            </a:extLst>
          </p:cNvPr>
          <p:cNvCxnSpPr>
            <a:cxnSpLocks/>
          </p:cNvCxnSpPr>
          <p:nvPr/>
        </p:nvCxnSpPr>
        <p:spPr>
          <a:xfrm flipH="1">
            <a:off x="3236976" y="2385755"/>
            <a:ext cx="5760720" cy="0"/>
          </a:xfrm>
          <a:prstGeom prst="line">
            <a:avLst/>
          </a:prstGeom>
          <a:ln w="19050" cap="flat" cmpd="sng" algn="ctr">
            <a:solidFill>
              <a:schemeClr val="accent2">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ectangle: Rounded Corners 23">
            <a:extLst>
              <a:ext uri="{FF2B5EF4-FFF2-40B4-BE49-F238E27FC236}">
                <a16:creationId xmlns:a16="http://schemas.microsoft.com/office/drawing/2014/main" id="{AFAB01D9-A519-81BD-F4DD-B77AF8D92E9A}"/>
              </a:ext>
            </a:extLst>
          </p:cNvPr>
          <p:cNvSpPr/>
          <p:nvPr/>
        </p:nvSpPr>
        <p:spPr>
          <a:xfrm>
            <a:off x="4577" y="2528579"/>
            <a:ext cx="7643130" cy="4389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solidFill>
                  <a:srgbClr val="C00000"/>
                </a:solidFill>
              </a:rPr>
              <a:t>סיעור מוחות – איסוף רעיונות, יצירת מפה משותפת (שכוללת טעויות)</a:t>
            </a:r>
            <a:endParaRPr lang="en-US" dirty="0">
              <a:solidFill>
                <a:srgbClr val="C00000"/>
              </a:solidFill>
            </a:endParaRPr>
          </a:p>
        </p:txBody>
      </p:sp>
      <p:sp>
        <p:nvSpPr>
          <p:cNvPr id="25" name="Rectangle: Rounded Corners 24">
            <a:extLst>
              <a:ext uri="{FF2B5EF4-FFF2-40B4-BE49-F238E27FC236}">
                <a16:creationId xmlns:a16="http://schemas.microsoft.com/office/drawing/2014/main" id="{6AA6A052-94AD-D8CB-7835-42A79A169C2E}"/>
              </a:ext>
            </a:extLst>
          </p:cNvPr>
          <p:cNvSpPr/>
          <p:nvPr/>
        </p:nvSpPr>
        <p:spPr>
          <a:xfrm>
            <a:off x="-94494" y="3025269"/>
            <a:ext cx="7742201" cy="4389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solidFill>
                  <a:srgbClr val="C00000"/>
                </a:solidFill>
              </a:rPr>
              <a:t>בחינת הרעיונות מול התיאוריה ועדכון המפה והידע הקודם</a:t>
            </a:r>
            <a:endParaRPr lang="en-US" dirty="0">
              <a:solidFill>
                <a:srgbClr val="C00000"/>
              </a:solidFill>
            </a:endParaRPr>
          </a:p>
        </p:txBody>
      </p:sp>
      <p:sp>
        <p:nvSpPr>
          <p:cNvPr id="27" name="Rectangle: Rounded Corners 26">
            <a:extLst>
              <a:ext uri="{FF2B5EF4-FFF2-40B4-BE49-F238E27FC236}">
                <a16:creationId xmlns:a16="http://schemas.microsoft.com/office/drawing/2014/main" id="{5BE8D384-3D86-5E62-71B1-A0FF7C1F400A}"/>
              </a:ext>
            </a:extLst>
          </p:cNvPr>
          <p:cNvSpPr/>
          <p:nvPr/>
        </p:nvSpPr>
        <p:spPr>
          <a:xfrm>
            <a:off x="0" y="3509266"/>
            <a:ext cx="7647708" cy="4389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he-IL" dirty="0">
                <a:solidFill>
                  <a:srgbClr val="C00000"/>
                </a:solidFill>
              </a:rPr>
              <a:t>שיתוף הסטודנטים בהסברים לשאלות </a:t>
            </a:r>
            <a:endParaRPr lang="en-US" dirty="0">
              <a:solidFill>
                <a:srgbClr val="C00000"/>
              </a:solidFill>
            </a:endParaRPr>
          </a:p>
        </p:txBody>
      </p:sp>
      <p:sp>
        <p:nvSpPr>
          <p:cNvPr id="5" name="Rectangle: Rounded Corners 4">
            <a:extLst>
              <a:ext uri="{FF2B5EF4-FFF2-40B4-BE49-F238E27FC236}">
                <a16:creationId xmlns:a16="http://schemas.microsoft.com/office/drawing/2014/main" id="{8FDDD7BF-440B-0A2B-59F6-3900CD95032A}"/>
              </a:ext>
            </a:extLst>
          </p:cNvPr>
          <p:cNvSpPr/>
          <p:nvPr/>
        </p:nvSpPr>
        <p:spPr>
          <a:xfrm>
            <a:off x="1139171" y="1639823"/>
            <a:ext cx="6508535" cy="474089"/>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r" rtl="1"/>
            <a:r>
              <a:rPr lang="he-IL" dirty="0">
                <a:solidFill>
                  <a:srgbClr val="C00000"/>
                </a:solidFill>
              </a:rPr>
              <a:t>הצבת בעיה, חיבור בין הבסיס התיאורטי לחזית התחום</a:t>
            </a:r>
            <a:endParaRPr lang="en-US" dirty="0">
              <a:solidFill>
                <a:srgbClr val="C00000"/>
              </a:solidFill>
            </a:endParaRPr>
          </a:p>
        </p:txBody>
      </p:sp>
    </p:spTree>
    <p:extLst>
      <p:ext uri="{BB962C8B-B14F-4D97-AF65-F5344CB8AC3E}">
        <p14:creationId xmlns:p14="http://schemas.microsoft.com/office/powerpoint/2010/main" val="389175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P spid="18" grpId="0"/>
      <p:bldP spid="24" grpId="0"/>
      <p:bldP spid="25" grpId="0"/>
      <p:bldP spid="2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0C4BB-EB03-C3C1-76F2-929FD0852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89EEB-131D-A02A-A50E-9EA44A80A02A}"/>
              </a:ext>
            </a:extLst>
          </p:cNvPr>
          <p:cNvSpPr>
            <a:spLocks noGrp="1"/>
          </p:cNvSpPr>
          <p:nvPr>
            <p:ph type="title"/>
          </p:nvPr>
        </p:nvSpPr>
        <p:spPr>
          <a:xfrm>
            <a:off x="168966" y="18121"/>
            <a:ext cx="11963987" cy="549586"/>
          </a:xfrm>
        </p:spPr>
        <p:txBody>
          <a:bodyPr>
            <a:noAutofit/>
          </a:bodyPr>
          <a:lstStyle/>
          <a:p>
            <a:r>
              <a:rPr lang="he-IL" sz="3200" dirty="0"/>
              <a:t>איזה מהמשפטים אתם/ן מדמיינים/</a:t>
            </a:r>
            <a:r>
              <a:rPr lang="he-IL" sz="3200" dirty="0" err="1"/>
              <a:t>ות</a:t>
            </a:r>
            <a:r>
              <a:rPr lang="he-IL" sz="3200" dirty="0"/>
              <a:t> את עצמכם/ן אומרים/</a:t>
            </a:r>
            <a:r>
              <a:rPr lang="he-IL" sz="3200" dirty="0" err="1"/>
              <a:t>ות</a:t>
            </a:r>
            <a:r>
              <a:rPr lang="he-IL" sz="3200" dirty="0"/>
              <a:t>?</a:t>
            </a:r>
            <a:endParaRPr lang="en-US" sz="3200" dirty="0"/>
          </a:p>
        </p:txBody>
      </p:sp>
      <p:sp>
        <p:nvSpPr>
          <p:cNvPr id="4" name="Rectangle: Rounded Corners 3">
            <a:extLst>
              <a:ext uri="{FF2B5EF4-FFF2-40B4-BE49-F238E27FC236}">
                <a16:creationId xmlns:a16="http://schemas.microsoft.com/office/drawing/2014/main" id="{E334FBD7-2BDC-1E3C-0AFA-D157A1B7DF21}"/>
              </a:ext>
            </a:extLst>
          </p:cNvPr>
          <p:cNvSpPr/>
          <p:nvPr/>
        </p:nvSpPr>
        <p:spPr>
          <a:xfrm>
            <a:off x="6195391" y="1143661"/>
            <a:ext cx="5522843" cy="192083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he-IL" sz="1700" dirty="0"/>
              <a:t>אני ממש אשמח שתבואו לשיעורים. אני מעדיף שתהיה אינטראקציה ותשאלו הרבה. אבל אני מבין שיש לכם שיקולים משלכם. אז אין לי בעיה, אתם אנשים בוגרים. אתם תחליטו אם אתם מגיעים. אבל תזכרו שיש השלכות לבחירות ותצטרכו לשאת בתוצאות.</a:t>
            </a:r>
            <a:endParaRPr lang="en-US" sz="1700" dirty="0"/>
          </a:p>
        </p:txBody>
      </p:sp>
      <p:sp>
        <p:nvSpPr>
          <p:cNvPr id="5" name="Rectangle: Rounded Corners 4">
            <a:extLst>
              <a:ext uri="{FF2B5EF4-FFF2-40B4-BE49-F238E27FC236}">
                <a16:creationId xmlns:a16="http://schemas.microsoft.com/office/drawing/2014/main" id="{34474803-D70A-2141-120C-CAFA9587D9CA}"/>
              </a:ext>
            </a:extLst>
          </p:cNvPr>
          <p:cNvSpPr/>
          <p:nvPr/>
        </p:nvSpPr>
        <p:spPr>
          <a:xfrm>
            <a:off x="6195391" y="3502580"/>
            <a:ext cx="5522843" cy="192083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he-IL" sz="1700" dirty="0"/>
              <a:t>לי לא באמת משנה כמה מגיעים, אני אלמד ברצינות גם אם יהיו פה שני </a:t>
            </a:r>
            <a:r>
              <a:rPr lang="en-US" sz="1700" dirty="0"/>
              <a:t> </a:t>
            </a:r>
            <a:r>
              <a:rPr lang="he-IL" sz="1700" dirty="0"/>
              <a:t>סטודנטים. והם גם ירוויחו הרבה יותר. בסוף זו אחריות שלכם, אבל מניסיון העבר מי שמגיע גם מצליח יותר במבחן. רק שתדעו שאני לא מקליט השנה. אני מעלה הקלטות משנים קודמות. אבל בשיעור אני אתייחס לדברים ספציפיים שקשורים למבחן של השנה. </a:t>
            </a:r>
            <a:endParaRPr lang="en-US" sz="1700" dirty="0"/>
          </a:p>
        </p:txBody>
      </p:sp>
      <p:sp>
        <p:nvSpPr>
          <p:cNvPr id="6" name="Rectangle: Rounded Corners 5">
            <a:extLst>
              <a:ext uri="{FF2B5EF4-FFF2-40B4-BE49-F238E27FC236}">
                <a16:creationId xmlns:a16="http://schemas.microsoft.com/office/drawing/2014/main" id="{E3861FCB-E620-0B6B-955C-541185AFF6BB}"/>
              </a:ext>
            </a:extLst>
          </p:cNvPr>
          <p:cNvSpPr/>
          <p:nvPr/>
        </p:nvSpPr>
        <p:spPr>
          <a:xfrm>
            <a:off x="159032" y="4725091"/>
            <a:ext cx="5522843" cy="192083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he-IL" sz="1700" dirty="0"/>
              <a:t>אני מבין שרובכם מעדיפים ללמוד מההקלטות בזמן שלכם. אבל חשוב לי להבהיר שאני לא מתכוון להתעסק במערכת הזאת. אני מפעיל וזהו. אם יש תקלות, ותמיד יש, אז אני לא מתכוון להתעסק בזה בזמן השיעור. האחריות שלי היא ללמד את מי שבכיתה. זה היתרון של להגיע לכיתה.</a:t>
            </a:r>
            <a:r>
              <a:rPr lang="en-US" sz="1700" dirty="0"/>
              <a:t> </a:t>
            </a:r>
            <a:r>
              <a:rPr lang="he-IL" sz="1700" dirty="0"/>
              <a:t> </a:t>
            </a:r>
            <a:endParaRPr lang="en-US" sz="1700" dirty="0"/>
          </a:p>
        </p:txBody>
      </p:sp>
      <p:sp>
        <p:nvSpPr>
          <p:cNvPr id="3" name="Rectangle: Rounded Corners 2">
            <a:extLst>
              <a:ext uri="{FF2B5EF4-FFF2-40B4-BE49-F238E27FC236}">
                <a16:creationId xmlns:a16="http://schemas.microsoft.com/office/drawing/2014/main" id="{A1F49C1E-4DCE-DC51-9E4F-8CE4D7720B99}"/>
              </a:ext>
            </a:extLst>
          </p:cNvPr>
          <p:cNvSpPr/>
          <p:nvPr/>
        </p:nvSpPr>
        <p:spPr>
          <a:xfrm>
            <a:off x="155716" y="2437890"/>
            <a:ext cx="5522843" cy="192083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rtl="1"/>
            <a:r>
              <a:rPr lang="he-IL" sz="1700" dirty="0"/>
              <a:t>אני מקבל את זה שלכל אחד יש העדפות שונות, וכנראה שרבים מכם מעדיפים ללמוד מהקלטה בשקט בבית. מבחינתי זה בסדר כל עוד אתם עושים את מה שצריך ובאמת לומדים מההקלטות. הנוכחות לא חובה ואני לא אכעס. אז מי שמגיע שיהיה מרוכז וילמד.</a:t>
            </a:r>
          </a:p>
        </p:txBody>
      </p:sp>
      <p:sp>
        <p:nvSpPr>
          <p:cNvPr id="11" name="Oval 10">
            <a:extLst>
              <a:ext uri="{FF2B5EF4-FFF2-40B4-BE49-F238E27FC236}">
                <a16:creationId xmlns:a16="http://schemas.microsoft.com/office/drawing/2014/main" id="{EFC0731D-1020-D74D-6009-A0E1283FFE0A}"/>
              </a:ext>
            </a:extLst>
          </p:cNvPr>
          <p:cNvSpPr/>
          <p:nvPr/>
        </p:nvSpPr>
        <p:spPr>
          <a:xfrm>
            <a:off x="11370365" y="774844"/>
            <a:ext cx="662609" cy="71962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he-IL" dirty="0"/>
              <a:t>1</a:t>
            </a:r>
            <a:endParaRPr lang="en-US" dirty="0"/>
          </a:p>
        </p:txBody>
      </p:sp>
      <p:sp>
        <p:nvSpPr>
          <p:cNvPr id="12" name="Oval 11">
            <a:extLst>
              <a:ext uri="{FF2B5EF4-FFF2-40B4-BE49-F238E27FC236}">
                <a16:creationId xmlns:a16="http://schemas.microsoft.com/office/drawing/2014/main" id="{08CDD47E-148C-5C28-952F-1394F4C9F511}"/>
              </a:ext>
            </a:extLst>
          </p:cNvPr>
          <p:cNvSpPr/>
          <p:nvPr/>
        </p:nvSpPr>
        <p:spPr>
          <a:xfrm>
            <a:off x="11370364" y="3053317"/>
            <a:ext cx="662609" cy="719623"/>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he-IL" dirty="0"/>
              <a:t>2</a:t>
            </a:r>
            <a:endParaRPr lang="en-US" dirty="0"/>
          </a:p>
        </p:txBody>
      </p:sp>
      <p:sp>
        <p:nvSpPr>
          <p:cNvPr id="13" name="Oval 12">
            <a:extLst>
              <a:ext uri="{FF2B5EF4-FFF2-40B4-BE49-F238E27FC236}">
                <a16:creationId xmlns:a16="http://schemas.microsoft.com/office/drawing/2014/main" id="{5F57AB91-5554-03D8-9F4D-CA66FCA705FB}"/>
              </a:ext>
            </a:extLst>
          </p:cNvPr>
          <p:cNvSpPr/>
          <p:nvPr/>
        </p:nvSpPr>
        <p:spPr>
          <a:xfrm>
            <a:off x="5338966" y="1992456"/>
            <a:ext cx="662609" cy="71962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e-IL" dirty="0"/>
              <a:t>3</a:t>
            </a:r>
            <a:endParaRPr lang="en-US" dirty="0"/>
          </a:p>
        </p:txBody>
      </p:sp>
      <p:sp>
        <p:nvSpPr>
          <p:cNvPr id="14" name="Oval 13">
            <a:extLst>
              <a:ext uri="{FF2B5EF4-FFF2-40B4-BE49-F238E27FC236}">
                <a16:creationId xmlns:a16="http://schemas.microsoft.com/office/drawing/2014/main" id="{BC8FCFDA-920D-FC6E-4D0A-0CED03EFB53A}"/>
              </a:ext>
            </a:extLst>
          </p:cNvPr>
          <p:cNvSpPr/>
          <p:nvPr/>
        </p:nvSpPr>
        <p:spPr>
          <a:xfrm>
            <a:off x="5347256" y="4348441"/>
            <a:ext cx="662609" cy="71962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he-IL" dirty="0"/>
              <a:t>4</a:t>
            </a:r>
            <a:endParaRPr lang="en-US" dirty="0"/>
          </a:p>
        </p:txBody>
      </p:sp>
      <p:sp>
        <p:nvSpPr>
          <p:cNvPr id="8" name="Rectangle: Rounded Corners 7">
            <a:extLst>
              <a:ext uri="{FF2B5EF4-FFF2-40B4-BE49-F238E27FC236}">
                <a16:creationId xmlns:a16="http://schemas.microsoft.com/office/drawing/2014/main" id="{1360D213-7EB6-33F3-F8D9-7AB98ED85C6C}"/>
              </a:ext>
            </a:extLst>
          </p:cNvPr>
          <p:cNvSpPr/>
          <p:nvPr/>
        </p:nvSpPr>
        <p:spPr>
          <a:xfrm>
            <a:off x="1207606" y="765566"/>
            <a:ext cx="3419061" cy="139081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איזה מסר עובר לסטודנטים?</a:t>
            </a:r>
          </a:p>
          <a:p>
            <a:pPr algn="ctr"/>
            <a:endParaRPr lang="he-IL" dirty="0"/>
          </a:p>
          <a:p>
            <a:pPr algn="ctr"/>
            <a:r>
              <a:rPr lang="he-IL" dirty="0"/>
              <a:t>האם צריך להתייחס מפורשות?</a:t>
            </a:r>
          </a:p>
          <a:p>
            <a:pPr algn="ctr"/>
            <a:endParaRPr lang="he-IL" dirty="0"/>
          </a:p>
          <a:p>
            <a:pPr algn="ctr"/>
            <a:r>
              <a:rPr lang="he-IL" dirty="0"/>
              <a:t> להציג ציפיות או תועלות?</a:t>
            </a:r>
            <a:endParaRPr lang="en-US" dirty="0"/>
          </a:p>
        </p:txBody>
      </p:sp>
      <p:sp>
        <p:nvSpPr>
          <p:cNvPr id="9" name="Rectangle: Rounded Corners 8">
            <a:extLst>
              <a:ext uri="{FF2B5EF4-FFF2-40B4-BE49-F238E27FC236}">
                <a16:creationId xmlns:a16="http://schemas.microsoft.com/office/drawing/2014/main" id="{2A0380AA-9AAB-2324-815E-4619FB9D790B}"/>
              </a:ext>
            </a:extLst>
          </p:cNvPr>
          <p:cNvSpPr/>
          <p:nvPr/>
        </p:nvSpPr>
        <p:spPr>
          <a:xfrm>
            <a:off x="7247281" y="5546033"/>
            <a:ext cx="3419061" cy="109989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he-IL" dirty="0"/>
          </a:p>
          <a:p>
            <a:pPr algn="ctr"/>
            <a:r>
              <a:rPr lang="he-IL" dirty="0"/>
              <a:t>האם יש דרך מעצימה להעביר את הציפיות שלנו?</a:t>
            </a:r>
            <a:endParaRPr lang="en-US" dirty="0"/>
          </a:p>
        </p:txBody>
      </p:sp>
    </p:spTree>
    <p:extLst>
      <p:ext uri="{BB962C8B-B14F-4D97-AF65-F5344CB8AC3E}">
        <p14:creationId xmlns:p14="http://schemas.microsoft.com/office/powerpoint/2010/main" val="11655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5E8F19C-AFD5-FA2A-0DF1-BC5EB4C7F145}"/>
              </a:ext>
            </a:extLst>
          </p:cNvPr>
          <p:cNvGraphicFramePr>
            <a:graphicFrameLocks/>
          </p:cNvGraphicFramePr>
          <p:nvPr>
            <p:extLst>
              <p:ext uri="{D42A27DB-BD31-4B8C-83A1-F6EECF244321}">
                <p14:modId xmlns:p14="http://schemas.microsoft.com/office/powerpoint/2010/main" val="1869472098"/>
              </p:ext>
            </p:extLst>
          </p:nvPr>
        </p:nvGraphicFramePr>
        <p:xfrm>
          <a:off x="6761924" y="139146"/>
          <a:ext cx="5304183" cy="384644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C499CE00-2EDB-12E3-1570-FE45B397A408}"/>
              </a:ext>
            </a:extLst>
          </p:cNvPr>
          <p:cNvSpPr/>
          <p:nvPr/>
        </p:nvSpPr>
        <p:spPr>
          <a:xfrm>
            <a:off x="5387007" y="6251713"/>
            <a:ext cx="2524539" cy="6062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dirty="0" err="1"/>
              <a:t>Fritschner</a:t>
            </a:r>
            <a:r>
              <a:rPr lang="en-US" sz="1600" dirty="0"/>
              <a:t>, 2000.</a:t>
            </a:r>
          </a:p>
        </p:txBody>
      </p:sp>
      <p:pic>
        <p:nvPicPr>
          <p:cNvPr id="12" name="Picture 11" descr="A person standing in front of a lecture hall&#10;&#10;AI-generated content may be incorrect.">
            <a:extLst>
              <a:ext uri="{FF2B5EF4-FFF2-40B4-BE49-F238E27FC236}">
                <a16:creationId xmlns:a16="http://schemas.microsoft.com/office/drawing/2014/main" id="{B92E6CF5-7F5E-AFD8-5642-6FBB30737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93" y="3001616"/>
            <a:ext cx="5546036" cy="3697357"/>
          </a:xfrm>
          <a:prstGeom prst="rect">
            <a:avLst/>
          </a:prstGeom>
        </p:spPr>
      </p:pic>
      <p:sp>
        <p:nvSpPr>
          <p:cNvPr id="13" name="Rectangle: Rounded Corners 12">
            <a:extLst>
              <a:ext uri="{FF2B5EF4-FFF2-40B4-BE49-F238E27FC236}">
                <a16:creationId xmlns:a16="http://schemas.microsoft.com/office/drawing/2014/main" id="{8CB06109-B003-04AC-43C1-8E44B67C0770}"/>
              </a:ext>
            </a:extLst>
          </p:cNvPr>
          <p:cNvSpPr/>
          <p:nvPr/>
        </p:nvSpPr>
        <p:spPr>
          <a:xfrm>
            <a:off x="258417" y="412472"/>
            <a:ext cx="6152321" cy="13219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he-IL" dirty="0"/>
              <a:t>סטודנט: "אני צופה בהקלטה. אפשר לעצור, לחזור, לדלג כשצריך"</a:t>
            </a:r>
          </a:p>
          <a:p>
            <a:pPr algn="ctr" rtl="1"/>
            <a:endParaRPr lang="he-IL" dirty="0"/>
          </a:p>
          <a:p>
            <a:pPr algn="ctr" rtl="1"/>
            <a:r>
              <a:rPr lang="he-IL" dirty="0"/>
              <a:t>מרצה: "חשוב שתגיעו לשיעור בכיתה. בשיעור אפשר לשאול </a:t>
            </a:r>
            <a:r>
              <a:rPr lang="he-IL" dirty="0" err="1"/>
              <a:t>כשלא</a:t>
            </a:r>
            <a:r>
              <a:rPr lang="he-IL" dirty="0"/>
              <a:t> מבינים. ההקלטה לא עונה כשמנסים לשאול משהו"</a:t>
            </a:r>
            <a:endParaRPr lang="en-US" dirty="0"/>
          </a:p>
        </p:txBody>
      </p:sp>
      <p:sp>
        <p:nvSpPr>
          <p:cNvPr id="14" name="Rectangle: Rounded Corners 13">
            <a:extLst>
              <a:ext uri="{FF2B5EF4-FFF2-40B4-BE49-F238E27FC236}">
                <a16:creationId xmlns:a16="http://schemas.microsoft.com/office/drawing/2014/main" id="{0A4A4526-4AEB-7CCE-5639-C41EB30C2E8B}"/>
              </a:ext>
            </a:extLst>
          </p:cNvPr>
          <p:cNvSpPr/>
          <p:nvPr/>
        </p:nvSpPr>
        <p:spPr>
          <a:xfrm>
            <a:off x="6563138" y="564872"/>
            <a:ext cx="2524539" cy="6062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dirty="0"/>
              <a:t>Nadile et al., 2021</a:t>
            </a:r>
          </a:p>
        </p:txBody>
      </p:sp>
      <p:sp>
        <p:nvSpPr>
          <p:cNvPr id="15" name="Rectangle: Rounded Corners 14">
            <a:extLst>
              <a:ext uri="{FF2B5EF4-FFF2-40B4-BE49-F238E27FC236}">
                <a16:creationId xmlns:a16="http://schemas.microsoft.com/office/drawing/2014/main" id="{BFA26CEC-2CBA-C931-838E-BC65E22D4996}"/>
              </a:ext>
            </a:extLst>
          </p:cNvPr>
          <p:cNvSpPr/>
          <p:nvPr/>
        </p:nvSpPr>
        <p:spPr>
          <a:xfrm>
            <a:off x="5913786" y="4674697"/>
            <a:ext cx="6152321" cy="13219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he-IL" dirty="0"/>
              <a:t>אז מה הערך של להגיע ולהשתתף בשיעור במבנה הקיים?</a:t>
            </a:r>
          </a:p>
          <a:p>
            <a:pPr algn="ctr" rtl="1"/>
            <a:br>
              <a:rPr lang="en-US" dirty="0"/>
            </a:br>
            <a:r>
              <a:rPr lang="he-IL" dirty="0"/>
              <a:t>האם המבנה הרווח של שיח והשתתפות מייצר ערך מוסף בלמידה?</a:t>
            </a:r>
            <a:endParaRPr lang="en-US" dirty="0"/>
          </a:p>
        </p:txBody>
      </p:sp>
      <p:sp>
        <p:nvSpPr>
          <p:cNvPr id="16" name="Rectangle: Rounded Corners 15">
            <a:extLst>
              <a:ext uri="{FF2B5EF4-FFF2-40B4-BE49-F238E27FC236}">
                <a16:creationId xmlns:a16="http://schemas.microsoft.com/office/drawing/2014/main" id="{A3A74A88-FD6D-5F38-4B13-8DC6F933196A}"/>
              </a:ext>
            </a:extLst>
          </p:cNvPr>
          <p:cNvSpPr/>
          <p:nvPr/>
        </p:nvSpPr>
        <p:spPr>
          <a:xfrm>
            <a:off x="3508512" y="3498575"/>
            <a:ext cx="735495" cy="43731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dirty="0">
                <a:solidFill>
                  <a:schemeClr val="tx1"/>
                </a:solidFill>
              </a:rPr>
              <a:t>(8%)</a:t>
            </a:r>
          </a:p>
        </p:txBody>
      </p:sp>
    </p:spTree>
    <p:extLst>
      <p:ext uri="{BB962C8B-B14F-4D97-AF65-F5344CB8AC3E}">
        <p14:creationId xmlns:p14="http://schemas.microsoft.com/office/powerpoint/2010/main" val="3675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14" grpId="0"/>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005E44-BE07-3536-C37F-CF96893A66AE}"/>
              </a:ext>
            </a:extLst>
          </p:cNvPr>
          <p:cNvSpPr/>
          <p:nvPr/>
        </p:nvSpPr>
        <p:spPr>
          <a:xfrm>
            <a:off x="4236753" y="281790"/>
            <a:ext cx="3417903" cy="32847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87370F"/>
                </a:solidFill>
              </a:rPr>
              <a:t>סיבות אישיות</a:t>
            </a:r>
            <a:endParaRPr lang="en-US" b="1" dirty="0">
              <a:solidFill>
                <a:srgbClr val="87370F"/>
              </a:solidFill>
            </a:endParaRPr>
          </a:p>
        </p:txBody>
      </p:sp>
      <p:sp>
        <p:nvSpPr>
          <p:cNvPr id="4" name="Rectangle: Rounded Corners 3">
            <a:extLst>
              <a:ext uri="{FF2B5EF4-FFF2-40B4-BE49-F238E27FC236}">
                <a16:creationId xmlns:a16="http://schemas.microsoft.com/office/drawing/2014/main" id="{BDE29A14-244F-B2D4-76F0-4B64FBAB0EEC}"/>
              </a:ext>
            </a:extLst>
          </p:cNvPr>
          <p:cNvSpPr/>
          <p:nvPr/>
        </p:nvSpPr>
        <p:spPr>
          <a:xfrm rot="16200000">
            <a:off x="-849169" y="3196826"/>
            <a:ext cx="3509384" cy="37286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vert="vert" rtlCol="0" anchor="t" anchorCtr="0"/>
          <a:lstStyle/>
          <a:p>
            <a:pPr algn="ctr" rtl="1"/>
            <a:r>
              <a:rPr lang="he-IL" sz="1600" b="1" dirty="0">
                <a:solidFill>
                  <a:srgbClr val="87370F"/>
                </a:solidFill>
              </a:rPr>
              <a:t>ס</a:t>
            </a:r>
            <a:br>
              <a:rPr lang="en-US" sz="1600" b="1" dirty="0">
                <a:solidFill>
                  <a:srgbClr val="87370F"/>
                </a:solidFill>
              </a:rPr>
            </a:br>
            <a:r>
              <a:rPr lang="he-IL" sz="1600" b="1" dirty="0">
                <a:solidFill>
                  <a:srgbClr val="87370F"/>
                </a:solidFill>
              </a:rPr>
              <a:t>י</a:t>
            </a:r>
            <a:br>
              <a:rPr lang="en-US" sz="1600" b="1" dirty="0">
                <a:solidFill>
                  <a:srgbClr val="87370F"/>
                </a:solidFill>
              </a:rPr>
            </a:br>
            <a:r>
              <a:rPr lang="he-IL" sz="1600" b="1" dirty="0">
                <a:solidFill>
                  <a:srgbClr val="87370F"/>
                </a:solidFill>
              </a:rPr>
              <a:t>ב</a:t>
            </a:r>
            <a:br>
              <a:rPr lang="en-US" sz="1600" b="1" dirty="0">
                <a:solidFill>
                  <a:srgbClr val="87370F"/>
                </a:solidFill>
              </a:rPr>
            </a:br>
            <a:r>
              <a:rPr lang="he-IL" sz="1600" b="1" dirty="0">
                <a:solidFill>
                  <a:srgbClr val="87370F"/>
                </a:solidFill>
              </a:rPr>
              <a:t>ו</a:t>
            </a:r>
            <a:br>
              <a:rPr lang="en-US" sz="1600" b="1" dirty="0">
                <a:solidFill>
                  <a:srgbClr val="87370F"/>
                </a:solidFill>
              </a:rPr>
            </a:br>
            <a:r>
              <a:rPr lang="he-IL" sz="1600" b="1" dirty="0">
                <a:solidFill>
                  <a:srgbClr val="87370F"/>
                </a:solidFill>
              </a:rPr>
              <a:t>ת</a:t>
            </a:r>
          </a:p>
          <a:p>
            <a:pPr algn="ctr" rtl="1"/>
            <a:r>
              <a:rPr lang="he-IL" sz="1600" b="1" dirty="0">
                <a:solidFill>
                  <a:srgbClr val="87370F"/>
                </a:solidFill>
              </a:rPr>
              <a:t> </a:t>
            </a:r>
          </a:p>
          <a:p>
            <a:pPr algn="ctr" rtl="1"/>
            <a:r>
              <a:rPr lang="he-IL" sz="1600" b="1" dirty="0">
                <a:solidFill>
                  <a:srgbClr val="87370F"/>
                </a:solidFill>
              </a:rPr>
              <a:t>פ</a:t>
            </a:r>
            <a:br>
              <a:rPr lang="en-US" sz="1600" b="1" dirty="0">
                <a:solidFill>
                  <a:srgbClr val="87370F"/>
                </a:solidFill>
              </a:rPr>
            </a:br>
            <a:r>
              <a:rPr lang="he-IL" sz="1600" b="1" dirty="0">
                <a:solidFill>
                  <a:srgbClr val="87370F"/>
                </a:solidFill>
              </a:rPr>
              <a:t>ד</a:t>
            </a:r>
            <a:br>
              <a:rPr lang="en-US" sz="1600" b="1" dirty="0">
                <a:solidFill>
                  <a:srgbClr val="87370F"/>
                </a:solidFill>
              </a:rPr>
            </a:br>
            <a:r>
              <a:rPr lang="he-IL" sz="1600" b="1" dirty="0">
                <a:solidFill>
                  <a:srgbClr val="87370F"/>
                </a:solidFill>
              </a:rPr>
              <a:t>ג</a:t>
            </a:r>
            <a:br>
              <a:rPr lang="en-US" sz="1600" b="1" dirty="0">
                <a:solidFill>
                  <a:srgbClr val="87370F"/>
                </a:solidFill>
              </a:rPr>
            </a:br>
            <a:r>
              <a:rPr lang="he-IL" sz="1600" b="1" dirty="0">
                <a:solidFill>
                  <a:srgbClr val="87370F"/>
                </a:solidFill>
              </a:rPr>
              <a:t>ו</a:t>
            </a:r>
            <a:br>
              <a:rPr lang="en-US" sz="1600" b="1" dirty="0">
                <a:solidFill>
                  <a:srgbClr val="87370F"/>
                </a:solidFill>
              </a:rPr>
            </a:br>
            <a:r>
              <a:rPr lang="he-IL" sz="1600" b="1" dirty="0">
                <a:solidFill>
                  <a:srgbClr val="87370F"/>
                </a:solidFill>
              </a:rPr>
              <a:t>ג</a:t>
            </a:r>
            <a:br>
              <a:rPr lang="en-US" sz="1600" b="1" dirty="0">
                <a:solidFill>
                  <a:srgbClr val="87370F"/>
                </a:solidFill>
              </a:rPr>
            </a:br>
            <a:r>
              <a:rPr lang="he-IL" sz="1600" b="1" dirty="0">
                <a:solidFill>
                  <a:srgbClr val="87370F"/>
                </a:solidFill>
              </a:rPr>
              <a:t>י</a:t>
            </a:r>
            <a:br>
              <a:rPr lang="en-US" sz="1600" b="1" dirty="0">
                <a:solidFill>
                  <a:srgbClr val="87370F"/>
                </a:solidFill>
              </a:rPr>
            </a:br>
            <a:r>
              <a:rPr lang="he-IL" sz="1600" b="1" dirty="0">
                <a:solidFill>
                  <a:srgbClr val="87370F"/>
                </a:solidFill>
              </a:rPr>
              <a:t>ו</a:t>
            </a:r>
            <a:br>
              <a:rPr lang="en-US" sz="1600" b="1" dirty="0">
                <a:solidFill>
                  <a:srgbClr val="87370F"/>
                </a:solidFill>
              </a:rPr>
            </a:br>
            <a:r>
              <a:rPr lang="he-IL" sz="1600" b="1" dirty="0">
                <a:solidFill>
                  <a:srgbClr val="87370F"/>
                </a:solidFill>
              </a:rPr>
              <a:t>ת</a:t>
            </a:r>
            <a:endParaRPr lang="en-US" sz="1600" b="1" dirty="0">
              <a:solidFill>
                <a:srgbClr val="87370F"/>
              </a:solidFill>
            </a:endParaRPr>
          </a:p>
        </p:txBody>
      </p:sp>
      <p:cxnSp>
        <p:nvCxnSpPr>
          <p:cNvPr id="6" name="Straight Connector 5">
            <a:extLst>
              <a:ext uri="{FF2B5EF4-FFF2-40B4-BE49-F238E27FC236}">
                <a16:creationId xmlns:a16="http://schemas.microsoft.com/office/drawing/2014/main" id="{F986E354-53FD-1DF2-B6E5-E58D19F1927F}"/>
              </a:ext>
            </a:extLst>
          </p:cNvPr>
          <p:cNvCxnSpPr/>
          <p:nvPr/>
        </p:nvCxnSpPr>
        <p:spPr>
          <a:xfrm>
            <a:off x="5979110" y="1278384"/>
            <a:ext cx="0" cy="4270160"/>
          </a:xfrm>
          <a:prstGeom prst="line">
            <a:avLst/>
          </a:prstGeom>
          <a:ln>
            <a:solidFill>
              <a:schemeClr val="accent2">
                <a:lumMod val="60000"/>
                <a:lumOff val="40000"/>
              </a:schemeClr>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F9E0283-DE06-45D3-37A7-2821FC5497B9}"/>
              </a:ext>
            </a:extLst>
          </p:cNvPr>
          <p:cNvCxnSpPr>
            <a:cxnSpLocks/>
          </p:cNvCxnSpPr>
          <p:nvPr/>
        </p:nvCxnSpPr>
        <p:spPr>
          <a:xfrm flipH="1" flipV="1">
            <a:off x="2612995" y="3463399"/>
            <a:ext cx="6708558" cy="34403"/>
          </a:xfrm>
          <a:prstGeom prst="line">
            <a:avLst/>
          </a:prstGeom>
          <a:ln>
            <a:solidFill>
              <a:schemeClr val="accent2">
                <a:lumMod val="60000"/>
                <a:lumOff val="40000"/>
              </a:scheme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Rectangle: Rounded Corners 8">
            <a:extLst>
              <a:ext uri="{FF2B5EF4-FFF2-40B4-BE49-F238E27FC236}">
                <a16:creationId xmlns:a16="http://schemas.microsoft.com/office/drawing/2014/main" id="{9F2B7A83-BF91-55DB-A72E-AFE909B82601}"/>
              </a:ext>
            </a:extLst>
          </p:cNvPr>
          <p:cNvSpPr/>
          <p:nvPr/>
        </p:nvSpPr>
        <p:spPr>
          <a:xfrm>
            <a:off x="4216154" y="6278509"/>
            <a:ext cx="3417903" cy="32847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solidFill>
                  <a:srgbClr val="87370F"/>
                </a:solidFill>
              </a:rPr>
              <a:t>סיבות מערכתיות</a:t>
            </a:r>
            <a:endParaRPr lang="en-US" b="1" dirty="0">
              <a:solidFill>
                <a:srgbClr val="87370F"/>
              </a:solidFill>
            </a:endParaRPr>
          </a:p>
        </p:txBody>
      </p:sp>
      <p:sp>
        <p:nvSpPr>
          <p:cNvPr id="11" name="Rectangle: Rounded Corners 10">
            <a:extLst>
              <a:ext uri="{FF2B5EF4-FFF2-40B4-BE49-F238E27FC236}">
                <a16:creationId xmlns:a16="http://schemas.microsoft.com/office/drawing/2014/main" id="{7067A57B-5A73-F895-6AE6-7ED543546A8C}"/>
              </a:ext>
            </a:extLst>
          </p:cNvPr>
          <p:cNvSpPr/>
          <p:nvPr/>
        </p:nvSpPr>
        <p:spPr>
          <a:xfrm rot="16200000">
            <a:off x="8950951" y="3267576"/>
            <a:ext cx="3497339" cy="34660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vert="vert" rtlCol="0" anchor="t" anchorCtr="0"/>
          <a:lstStyle/>
          <a:p>
            <a:pPr algn="ctr" rtl="1"/>
            <a:r>
              <a:rPr lang="he-IL" sz="1600" b="1" dirty="0">
                <a:solidFill>
                  <a:srgbClr val="87370F"/>
                </a:solidFill>
              </a:rPr>
              <a:t>ס</a:t>
            </a:r>
            <a:br>
              <a:rPr lang="en-US" sz="1600" b="1" dirty="0">
                <a:solidFill>
                  <a:srgbClr val="87370F"/>
                </a:solidFill>
              </a:rPr>
            </a:br>
            <a:r>
              <a:rPr lang="he-IL" sz="1600" b="1" dirty="0">
                <a:solidFill>
                  <a:srgbClr val="87370F"/>
                </a:solidFill>
              </a:rPr>
              <a:t>י</a:t>
            </a:r>
            <a:br>
              <a:rPr lang="en-US" sz="1600" b="1" dirty="0">
                <a:solidFill>
                  <a:srgbClr val="87370F"/>
                </a:solidFill>
              </a:rPr>
            </a:br>
            <a:r>
              <a:rPr lang="he-IL" sz="1600" b="1" dirty="0">
                <a:solidFill>
                  <a:srgbClr val="87370F"/>
                </a:solidFill>
              </a:rPr>
              <a:t>ב</a:t>
            </a:r>
            <a:br>
              <a:rPr lang="en-US" sz="1600" b="1" dirty="0">
                <a:solidFill>
                  <a:srgbClr val="87370F"/>
                </a:solidFill>
              </a:rPr>
            </a:br>
            <a:r>
              <a:rPr lang="he-IL" sz="1600" b="1" dirty="0">
                <a:solidFill>
                  <a:srgbClr val="87370F"/>
                </a:solidFill>
              </a:rPr>
              <a:t>ו</a:t>
            </a:r>
            <a:br>
              <a:rPr lang="en-US" sz="1600" b="1" dirty="0">
                <a:solidFill>
                  <a:srgbClr val="87370F"/>
                </a:solidFill>
              </a:rPr>
            </a:br>
            <a:r>
              <a:rPr lang="he-IL" sz="1600" b="1" dirty="0">
                <a:solidFill>
                  <a:srgbClr val="87370F"/>
                </a:solidFill>
              </a:rPr>
              <a:t>ת</a:t>
            </a:r>
          </a:p>
          <a:p>
            <a:pPr algn="ctr" rtl="1"/>
            <a:r>
              <a:rPr lang="he-IL" sz="1600" b="1" dirty="0">
                <a:solidFill>
                  <a:srgbClr val="87370F"/>
                </a:solidFill>
              </a:rPr>
              <a:t> </a:t>
            </a:r>
          </a:p>
          <a:p>
            <a:pPr algn="ctr" rtl="1"/>
            <a:r>
              <a:rPr lang="he-IL" sz="1600" b="1" dirty="0">
                <a:solidFill>
                  <a:srgbClr val="87370F"/>
                </a:solidFill>
              </a:rPr>
              <a:t>ח</a:t>
            </a:r>
            <a:br>
              <a:rPr lang="en-US" sz="1600" b="1" dirty="0">
                <a:solidFill>
                  <a:srgbClr val="87370F"/>
                </a:solidFill>
              </a:rPr>
            </a:br>
            <a:r>
              <a:rPr lang="he-IL" sz="1600" b="1" dirty="0">
                <a:solidFill>
                  <a:srgbClr val="87370F"/>
                </a:solidFill>
              </a:rPr>
              <a:t>ב</a:t>
            </a:r>
            <a:br>
              <a:rPr lang="en-US" sz="1600" b="1" dirty="0">
                <a:solidFill>
                  <a:srgbClr val="87370F"/>
                </a:solidFill>
              </a:rPr>
            </a:br>
            <a:r>
              <a:rPr lang="he-IL" sz="1600" b="1" dirty="0">
                <a:solidFill>
                  <a:srgbClr val="87370F"/>
                </a:solidFill>
              </a:rPr>
              <a:t>ר</a:t>
            </a:r>
            <a:br>
              <a:rPr lang="en-US" sz="1600" b="1" dirty="0">
                <a:solidFill>
                  <a:srgbClr val="87370F"/>
                </a:solidFill>
              </a:rPr>
            </a:br>
            <a:r>
              <a:rPr lang="he-IL" sz="1600" b="1" dirty="0">
                <a:solidFill>
                  <a:srgbClr val="87370F"/>
                </a:solidFill>
              </a:rPr>
              <a:t>ת</a:t>
            </a:r>
            <a:br>
              <a:rPr lang="en-US" sz="1600" b="1" dirty="0">
                <a:solidFill>
                  <a:srgbClr val="87370F"/>
                </a:solidFill>
              </a:rPr>
            </a:br>
            <a:r>
              <a:rPr lang="he-IL" sz="1600" b="1" dirty="0">
                <a:solidFill>
                  <a:srgbClr val="87370F"/>
                </a:solidFill>
              </a:rPr>
              <a:t>י</a:t>
            </a:r>
            <a:br>
              <a:rPr lang="en-US" sz="1600" b="1" dirty="0">
                <a:solidFill>
                  <a:srgbClr val="87370F"/>
                </a:solidFill>
              </a:rPr>
            </a:br>
            <a:r>
              <a:rPr lang="he-IL" sz="1600" b="1" dirty="0">
                <a:solidFill>
                  <a:srgbClr val="87370F"/>
                </a:solidFill>
              </a:rPr>
              <a:t>ו</a:t>
            </a:r>
            <a:br>
              <a:rPr lang="en-US" sz="1600" b="1" dirty="0">
                <a:solidFill>
                  <a:srgbClr val="87370F"/>
                </a:solidFill>
              </a:rPr>
            </a:br>
            <a:r>
              <a:rPr lang="he-IL" sz="1600" b="1" dirty="0">
                <a:solidFill>
                  <a:srgbClr val="87370F"/>
                </a:solidFill>
              </a:rPr>
              <a:t>ת</a:t>
            </a:r>
            <a:endParaRPr lang="en-US" sz="1600" b="1" dirty="0">
              <a:solidFill>
                <a:srgbClr val="87370F"/>
              </a:solidFill>
            </a:endParaRPr>
          </a:p>
        </p:txBody>
      </p:sp>
      <p:sp>
        <p:nvSpPr>
          <p:cNvPr id="15" name="Title 1">
            <a:extLst>
              <a:ext uri="{FF2B5EF4-FFF2-40B4-BE49-F238E27FC236}">
                <a16:creationId xmlns:a16="http://schemas.microsoft.com/office/drawing/2014/main" id="{5E38A779-9EA0-4D2A-7A22-A85B85FF5897}"/>
              </a:ext>
            </a:extLst>
          </p:cNvPr>
          <p:cNvSpPr txBox="1">
            <a:spLocks/>
          </p:cNvSpPr>
          <p:nvPr/>
        </p:nvSpPr>
        <p:spPr>
          <a:xfrm>
            <a:off x="1722269" y="138208"/>
            <a:ext cx="10515600" cy="522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sz="2800" dirty="0">
                <a:solidFill>
                  <a:schemeClr val="accent2">
                    <a:lumMod val="50000"/>
                  </a:schemeClr>
                </a:solidFill>
                <a:latin typeface="Gisha" panose="020B0502040204020203" pitchFamily="34" charset="-79"/>
                <a:cs typeface="Gisha" panose="020B0502040204020203" pitchFamily="34" charset="-79"/>
              </a:rPr>
              <a:t>למה הם לא באים? </a:t>
            </a:r>
            <a:br>
              <a:rPr lang="en-US" sz="2800" dirty="0">
                <a:solidFill>
                  <a:schemeClr val="accent2">
                    <a:lumMod val="50000"/>
                  </a:schemeClr>
                </a:solidFill>
                <a:latin typeface="Gisha" panose="020B0502040204020203" pitchFamily="34" charset="-79"/>
                <a:cs typeface="Gisha" panose="020B0502040204020203" pitchFamily="34" charset="-79"/>
              </a:rPr>
            </a:br>
            <a:r>
              <a:rPr lang="he-IL" sz="2800" dirty="0">
                <a:solidFill>
                  <a:schemeClr val="accent2">
                    <a:lumMod val="50000"/>
                  </a:schemeClr>
                </a:solidFill>
                <a:latin typeface="Gisha" panose="020B0502040204020203" pitchFamily="34" charset="-79"/>
                <a:cs typeface="Gisha" panose="020B0502040204020203" pitchFamily="34" charset="-79"/>
              </a:rPr>
              <a:t>מה אומר המחקר</a:t>
            </a:r>
            <a:r>
              <a:rPr lang="en-US" sz="2800" dirty="0">
                <a:solidFill>
                  <a:schemeClr val="accent2">
                    <a:lumMod val="50000"/>
                  </a:schemeClr>
                </a:solidFill>
                <a:latin typeface="Gisha" panose="020B0502040204020203" pitchFamily="34" charset="-79"/>
                <a:cs typeface="Gisha" panose="020B0502040204020203" pitchFamily="34" charset="-79"/>
              </a:rPr>
              <a:t>?</a:t>
            </a:r>
          </a:p>
        </p:txBody>
      </p:sp>
      <p:sp>
        <p:nvSpPr>
          <p:cNvPr id="17" name="Oval 16">
            <a:extLst>
              <a:ext uri="{FF2B5EF4-FFF2-40B4-BE49-F238E27FC236}">
                <a16:creationId xmlns:a16="http://schemas.microsoft.com/office/drawing/2014/main" id="{0160DE37-6427-8A61-75DB-3A6519708089}"/>
              </a:ext>
            </a:extLst>
          </p:cNvPr>
          <p:cNvSpPr/>
          <p:nvPr/>
        </p:nvSpPr>
        <p:spPr>
          <a:xfrm>
            <a:off x="6735324" y="671106"/>
            <a:ext cx="2125414" cy="551824"/>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400" dirty="0">
                <a:solidFill>
                  <a:srgbClr val="C00000"/>
                </a:solidFill>
              </a:rPr>
              <a:t>מחויבויות חברתיות</a:t>
            </a:r>
            <a:endParaRPr lang="en-US" sz="1400" dirty="0">
              <a:solidFill>
                <a:srgbClr val="C00000"/>
              </a:solidFill>
            </a:endParaRPr>
          </a:p>
        </p:txBody>
      </p:sp>
      <p:sp>
        <p:nvSpPr>
          <p:cNvPr id="18" name="Oval 17">
            <a:extLst>
              <a:ext uri="{FF2B5EF4-FFF2-40B4-BE49-F238E27FC236}">
                <a16:creationId xmlns:a16="http://schemas.microsoft.com/office/drawing/2014/main" id="{18268FE6-D674-E034-E1AE-594A15B4AF10}"/>
              </a:ext>
            </a:extLst>
          </p:cNvPr>
          <p:cNvSpPr/>
          <p:nvPr/>
        </p:nvSpPr>
        <p:spPr>
          <a:xfrm>
            <a:off x="5283065" y="622556"/>
            <a:ext cx="1277506" cy="551825"/>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400" dirty="0">
                <a:solidFill>
                  <a:schemeClr val="accent2">
                    <a:lumMod val="50000"/>
                  </a:schemeClr>
                </a:solidFill>
              </a:rPr>
              <a:t>עבודה</a:t>
            </a:r>
            <a:endParaRPr lang="en-US" sz="1400" dirty="0">
              <a:solidFill>
                <a:schemeClr val="accent2">
                  <a:lumMod val="50000"/>
                </a:schemeClr>
              </a:solidFill>
            </a:endParaRPr>
          </a:p>
        </p:txBody>
      </p:sp>
      <p:sp>
        <p:nvSpPr>
          <p:cNvPr id="20" name="Oval 19">
            <a:extLst>
              <a:ext uri="{FF2B5EF4-FFF2-40B4-BE49-F238E27FC236}">
                <a16:creationId xmlns:a16="http://schemas.microsoft.com/office/drawing/2014/main" id="{8F8517B3-D8D9-9DAC-59B8-8C921D050DB9}"/>
              </a:ext>
            </a:extLst>
          </p:cNvPr>
          <p:cNvSpPr/>
          <p:nvPr/>
        </p:nvSpPr>
        <p:spPr>
          <a:xfrm>
            <a:off x="4775198" y="1179547"/>
            <a:ext cx="2341011" cy="579326"/>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C00000"/>
                </a:solidFill>
              </a:rPr>
              <a:t>עייפות מתח או מחלה</a:t>
            </a:r>
            <a:endParaRPr lang="en-US" sz="1400" dirty="0">
              <a:solidFill>
                <a:srgbClr val="C00000"/>
              </a:solidFill>
            </a:endParaRPr>
          </a:p>
        </p:txBody>
      </p:sp>
      <p:sp>
        <p:nvSpPr>
          <p:cNvPr id="21" name="Oval 20">
            <a:extLst>
              <a:ext uri="{FF2B5EF4-FFF2-40B4-BE49-F238E27FC236}">
                <a16:creationId xmlns:a16="http://schemas.microsoft.com/office/drawing/2014/main" id="{0B6B9A07-9F90-2339-BDE3-C99CB742F3E5}"/>
              </a:ext>
            </a:extLst>
          </p:cNvPr>
          <p:cNvSpPr/>
          <p:nvPr/>
        </p:nvSpPr>
        <p:spPr>
          <a:xfrm>
            <a:off x="1229826" y="2644306"/>
            <a:ext cx="2581792" cy="649224"/>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t>כישורי ההוראה </a:t>
            </a:r>
            <a:br>
              <a:rPr lang="en-US" sz="1400" dirty="0"/>
            </a:br>
            <a:r>
              <a:rPr lang="he-IL" sz="1400" dirty="0"/>
              <a:t>(למשל הקראה ממצגת)</a:t>
            </a:r>
            <a:endParaRPr lang="en-US" sz="1400" dirty="0"/>
          </a:p>
        </p:txBody>
      </p:sp>
      <p:sp>
        <p:nvSpPr>
          <p:cNvPr id="22" name="Oval 21">
            <a:extLst>
              <a:ext uri="{FF2B5EF4-FFF2-40B4-BE49-F238E27FC236}">
                <a16:creationId xmlns:a16="http://schemas.microsoft.com/office/drawing/2014/main" id="{A3AA4AB7-6070-6D0B-B273-95C7F7BE4053}"/>
              </a:ext>
            </a:extLst>
          </p:cNvPr>
          <p:cNvSpPr/>
          <p:nvPr/>
        </p:nvSpPr>
        <p:spPr>
          <a:xfrm>
            <a:off x="1833615" y="4316895"/>
            <a:ext cx="2894847" cy="832035"/>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B124D2"/>
                </a:solidFill>
              </a:rPr>
              <a:t>כיתה גדולה: </a:t>
            </a:r>
            <a:br>
              <a:rPr lang="en-US" sz="1400" dirty="0">
                <a:solidFill>
                  <a:srgbClr val="B124D2"/>
                </a:solidFill>
              </a:rPr>
            </a:br>
            <a:r>
              <a:rPr lang="he-IL" sz="1400" dirty="0">
                <a:solidFill>
                  <a:srgbClr val="B124D2"/>
                </a:solidFill>
              </a:rPr>
              <a:t>קל להיעלם, קשה להשתתף</a:t>
            </a:r>
            <a:endParaRPr lang="en-US" sz="1400" dirty="0">
              <a:solidFill>
                <a:srgbClr val="B124D2"/>
              </a:solidFill>
            </a:endParaRPr>
          </a:p>
        </p:txBody>
      </p:sp>
      <p:sp>
        <p:nvSpPr>
          <p:cNvPr id="23" name="Oval 22">
            <a:extLst>
              <a:ext uri="{FF2B5EF4-FFF2-40B4-BE49-F238E27FC236}">
                <a16:creationId xmlns:a16="http://schemas.microsoft.com/office/drawing/2014/main" id="{F04C79E5-F4AA-FD6D-5EA1-95101485BF58}"/>
              </a:ext>
            </a:extLst>
          </p:cNvPr>
          <p:cNvSpPr/>
          <p:nvPr/>
        </p:nvSpPr>
        <p:spPr>
          <a:xfrm>
            <a:off x="2168282" y="3175246"/>
            <a:ext cx="2124700" cy="648225"/>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002060"/>
                </a:solidFill>
              </a:rPr>
              <a:t>אין השלכות שליליות להיעדרות</a:t>
            </a:r>
            <a:endParaRPr lang="en-US" sz="1400" dirty="0">
              <a:solidFill>
                <a:srgbClr val="002060"/>
              </a:solidFill>
            </a:endParaRPr>
          </a:p>
        </p:txBody>
      </p:sp>
      <p:sp>
        <p:nvSpPr>
          <p:cNvPr id="24" name="Oval 23">
            <a:extLst>
              <a:ext uri="{FF2B5EF4-FFF2-40B4-BE49-F238E27FC236}">
                <a16:creationId xmlns:a16="http://schemas.microsoft.com/office/drawing/2014/main" id="{D1D66899-E83C-B8D6-1839-E7C057FAFDA9}"/>
              </a:ext>
            </a:extLst>
          </p:cNvPr>
          <p:cNvSpPr/>
          <p:nvPr/>
        </p:nvSpPr>
        <p:spPr>
          <a:xfrm>
            <a:off x="4552469" y="2673732"/>
            <a:ext cx="1815615" cy="631667"/>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400" dirty="0"/>
              <a:t>איכות הקשר עם המרצה</a:t>
            </a:r>
            <a:endParaRPr lang="en-US" sz="1400" dirty="0"/>
          </a:p>
        </p:txBody>
      </p:sp>
      <p:sp>
        <p:nvSpPr>
          <p:cNvPr id="25" name="Oval 24">
            <a:extLst>
              <a:ext uri="{FF2B5EF4-FFF2-40B4-BE49-F238E27FC236}">
                <a16:creationId xmlns:a16="http://schemas.microsoft.com/office/drawing/2014/main" id="{E0F47049-A40A-49FC-C40D-84CE17A51B73}"/>
              </a:ext>
            </a:extLst>
          </p:cNvPr>
          <p:cNvSpPr/>
          <p:nvPr/>
        </p:nvSpPr>
        <p:spPr>
          <a:xfrm>
            <a:off x="3165231" y="2233807"/>
            <a:ext cx="2197212" cy="562784"/>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t>חוסר אינטראקציה עם המרצה</a:t>
            </a:r>
            <a:endParaRPr lang="en-US" sz="1400" dirty="0"/>
          </a:p>
        </p:txBody>
      </p:sp>
      <p:sp>
        <p:nvSpPr>
          <p:cNvPr id="26" name="Oval 25">
            <a:extLst>
              <a:ext uri="{FF2B5EF4-FFF2-40B4-BE49-F238E27FC236}">
                <a16:creationId xmlns:a16="http://schemas.microsoft.com/office/drawing/2014/main" id="{BFF983EC-0412-95A8-C33B-94D232ED656E}"/>
              </a:ext>
            </a:extLst>
          </p:cNvPr>
          <p:cNvSpPr/>
          <p:nvPr/>
        </p:nvSpPr>
        <p:spPr>
          <a:xfrm>
            <a:off x="1190530" y="1780268"/>
            <a:ext cx="2498795" cy="639120"/>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chemeClr val="accent4">
                    <a:lumMod val="50000"/>
                  </a:schemeClr>
                </a:solidFill>
              </a:rPr>
              <a:t>תועלת נמוכה מהשיעור</a:t>
            </a:r>
            <a:endParaRPr lang="en-US" sz="1400" dirty="0">
              <a:solidFill>
                <a:schemeClr val="accent4">
                  <a:lumMod val="50000"/>
                </a:schemeClr>
              </a:solidFill>
            </a:endParaRPr>
          </a:p>
        </p:txBody>
      </p:sp>
      <p:sp>
        <p:nvSpPr>
          <p:cNvPr id="27" name="Oval 26">
            <a:extLst>
              <a:ext uri="{FF2B5EF4-FFF2-40B4-BE49-F238E27FC236}">
                <a16:creationId xmlns:a16="http://schemas.microsoft.com/office/drawing/2014/main" id="{3D92A0E3-1AA6-9B3C-56A3-E4DA7A26791B}"/>
              </a:ext>
            </a:extLst>
          </p:cNvPr>
          <p:cNvSpPr/>
          <p:nvPr/>
        </p:nvSpPr>
        <p:spPr>
          <a:xfrm>
            <a:off x="1950550" y="846345"/>
            <a:ext cx="1528071" cy="503524"/>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chemeClr val="accent6">
                    <a:lumMod val="50000"/>
                  </a:schemeClr>
                </a:solidFill>
              </a:rPr>
              <a:t>חוסר עניין</a:t>
            </a:r>
            <a:endParaRPr lang="en-US" sz="1400" dirty="0">
              <a:solidFill>
                <a:schemeClr val="accent6">
                  <a:lumMod val="50000"/>
                </a:schemeClr>
              </a:solidFill>
            </a:endParaRPr>
          </a:p>
        </p:txBody>
      </p:sp>
      <p:sp>
        <p:nvSpPr>
          <p:cNvPr id="28" name="Oval 27">
            <a:extLst>
              <a:ext uri="{FF2B5EF4-FFF2-40B4-BE49-F238E27FC236}">
                <a16:creationId xmlns:a16="http://schemas.microsoft.com/office/drawing/2014/main" id="{833C4A92-1988-1C55-A66E-4E2D0CAC50B0}"/>
              </a:ext>
            </a:extLst>
          </p:cNvPr>
          <p:cNvSpPr/>
          <p:nvPr/>
        </p:nvSpPr>
        <p:spPr>
          <a:xfrm>
            <a:off x="3343449" y="652479"/>
            <a:ext cx="1899066" cy="528692"/>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400" dirty="0">
                <a:solidFill>
                  <a:schemeClr val="accent6">
                    <a:lumMod val="50000"/>
                  </a:schemeClr>
                </a:solidFill>
              </a:rPr>
              <a:t>מוטיבציה נמוכה</a:t>
            </a:r>
            <a:endParaRPr lang="en-US" sz="1400" dirty="0">
              <a:solidFill>
                <a:schemeClr val="accent6">
                  <a:lumMod val="50000"/>
                </a:schemeClr>
              </a:solidFill>
            </a:endParaRPr>
          </a:p>
        </p:txBody>
      </p:sp>
      <p:sp>
        <p:nvSpPr>
          <p:cNvPr id="29" name="Oval 28">
            <a:extLst>
              <a:ext uri="{FF2B5EF4-FFF2-40B4-BE49-F238E27FC236}">
                <a16:creationId xmlns:a16="http://schemas.microsoft.com/office/drawing/2014/main" id="{FF44B978-E92E-319E-2725-4E4D7651D75E}"/>
              </a:ext>
            </a:extLst>
          </p:cNvPr>
          <p:cNvSpPr/>
          <p:nvPr/>
        </p:nvSpPr>
        <p:spPr>
          <a:xfrm>
            <a:off x="4992325" y="3235644"/>
            <a:ext cx="2034629" cy="692557"/>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chemeClr val="accent2">
                    <a:lumMod val="50000"/>
                  </a:schemeClr>
                </a:solidFill>
              </a:rPr>
              <a:t>מחויבויות אקדמיות מתחרות</a:t>
            </a:r>
            <a:endParaRPr lang="en-US" sz="1400" dirty="0">
              <a:solidFill>
                <a:schemeClr val="accent2">
                  <a:lumMod val="50000"/>
                </a:schemeClr>
              </a:solidFill>
            </a:endParaRPr>
          </a:p>
        </p:txBody>
      </p:sp>
      <p:sp>
        <p:nvSpPr>
          <p:cNvPr id="30" name="Oval 29">
            <a:extLst>
              <a:ext uri="{FF2B5EF4-FFF2-40B4-BE49-F238E27FC236}">
                <a16:creationId xmlns:a16="http://schemas.microsoft.com/office/drawing/2014/main" id="{FABB94BB-22CB-B481-E75B-DDE3242EE553}"/>
              </a:ext>
            </a:extLst>
          </p:cNvPr>
          <p:cNvSpPr/>
          <p:nvPr/>
        </p:nvSpPr>
        <p:spPr>
          <a:xfrm>
            <a:off x="2755702" y="5479352"/>
            <a:ext cx="3206780" cy="737516"/>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B124D2"/>
                </a:solidFill>
              </a:rPr>
              <a:t>זמינות הקלטות וחומרי הקורס</a:t>
            </a:r>
            <a:endParaRPr lang="en-US" sz="1400" dirty="0">
              <a:solidFill>
                <a:srgbClr val="B124D2"/>
              </a:solidFill>
            </a:endParaRPr>
          </a:p>
        </p:txBody>
      </p:sp>
      <p:sp>
        <p:nvSpPr>
          <p:cNvPr id="31" name="Oval 30">
            <a:extLst>
              <a:ext uri="{FF2B5EF4-FFF2-40B4-BE49-F238E27FC236}">
                <a16:creationId xmlns:a16="http://schemas.microsoft.com/office/drawing/2014/main" id="{175915AC-7DD0-63ED-4F08-D76C781A8FC5}"/>
              </a:ext>
            </a:extLst>
          </p:cNvPr>
          <p:cNvSpPr/>
          <p:nvPr/>
        </p:nvSpPr>
        <p:spPr>
          <a:xfrm>
            <a:off x="2547978" y="1295083"/>
            <a:ext cx="2615121" cy="626438"/>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chemeClr val="accent5">
                    <a:lumMod val="75000"/>
                  </a:schemeClr>
                </a:solidFill>
              </a:rPr>
              <a:t>רמת קושי: אפשר להצליח גם בלי להגיע</a:t>
            </a:r>
            <a:endParaRPr lang="en-US" sz="1400" dirty="0">
              <a:solidFill>
                <a:schemeClr val="accent5">
                  <a:lumMod val="75000"/>
                </a:schemeClr>
              </a:solidFill>
            </a:endParaRPr>
          </a:p>
        </p:txBody>
      </p:sp>
      <p:sp>
        <p:nvSpPr>
          <p:cNvPr id="32" name="Oval 31">
            <a:extLst>
              <a:ext uri="{FF2B5EF4-FFF2-40B4-BE49-F238E27FC236}">
                <a16:creationId xmlns:a16="http://schemas.microsoft.com/office/drawing/2014/main" id="{7BB9D392-DDF5-B7A2-EE63-CC275DBB77BA}"/>
              </a:ext>
            </a:extLst>
          </p:cNvPr>
          <p:cNvSpPr/>
          <p:nvPr/>
        </p:nvSpPr>
        <p:spPr>
          <a:xfrm>
            <a:off x="7818299" y="1169570"/>
            <a:ext cx="2394708" cy="522642"/>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7CBF33"/>
                </a:solidFill>
              </a:rPr>
              <a:t>חוסר שייכות, בדידות</a:t>
            </a:r>
            <a:endParaRPr lang="en-US" sz="1400" dirty="0">
              <a:solidFill>
                <a:srgbClr val="7CBF33"/>
              </a:solidFill>
            </a:endParaRPr>
          </a:p>
        </p:txBody>
      </p:sp>
      <p:sp>
        <p:nvSpPr>
          <p:cNvPr id="33" name="Oval 32">
            <a:extLst>
              <a:ext uri="{FF2B5EF4-FFF2-40B4-BE49-F238E27FC236}">
                <a16:creationId xmlns:a16="http://schemas.microsoft.com/office/drawing/2014/main" id="{F2D9AFDF-B234-5EEE-BB78-B5BBF65B118F}"/>
              </a:ext>
            </a:extLst>
          </p:cNvPr>
          <p:cNvSpPr/>
          <p:nvPr/>
        </p:nvSpPr>
        <p:spPr>
          <a:xfrm>
            <a:off x="4952260" y="4887060"/>
            <a:ext cx="2698072" cy="692556"/>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B124D2"/>
                </a:solidFill>
              </a:rPr>
              <a:t>זמן ומקום: שעות הקורס</a:t>
            </a:r>
            <a:endParaRPr lang="en-US" sz="1400" dirty="0">
              <a:solidFill>
                <a:srgbClr val="B124D2"/>
              </a:solidFill>
            </a:endParaRPr>
          </a:p>
        </p:txBody>
      </p:sp>
      <p:sp>
        <p:nvSpPr>
          <p:cNvPr id="34" name="Oval 33">
            <a:extLst>
              <a:ext uri="{FF2B5EF4-FFF2-40B4-BE49-F238E27FC236}">
                <a16:creationId xmlns:a16="http://schemas.microsoft.com/office/drawing/2014/main" id="{CF9B09A6-A787-9AC9-63AB-5C1605E2C2BA}"/>
              </a:ext>
            </a:extLst>
          </p:cNvPr>
          <p:cNvSpPr/>
          <p:nvPr/>
        </p:nvSpPr>
        <p:spPr>
          <a:xfrm>
            <a:off x="8181876" y="2635976"/>
            <a:ext cx="1986637" cy="539270"/>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7CBF33"/>
                </a:solidFill>
              </a:rPr>
              <a:t>הבדלים מגדריים</a:t>
            </a:r>
            <a:endParaRPr lang="en-US" sz="1400" dirty="0">
              <a:solidFill>
                <a:srgbClr val="7CBF33"/>
              </a:solidFill>
            </a:endParaRPr>
          </a:p>
        </p:txBody>
      </p:sp>
      <p:sp>
        <p:nvSpPr>
          <p:cNvPr id="35" name="Oval 34">
            <a:extLst>
              <a:ext uri="{FF2B5EF4-FFF2-40B4-BE49-F238E27FC236}">
                <a16:creationId xmlns:a16="http://schemas.microsoft.com/office/drawing/2014/main" id="{3D116106-6D2E-D0D9-6C60-04866D56DFFB}"/>
              </a:ext>
            </a:extLst>
          </p:cNvPr>
          <p:cNvSpPr/>
          <p:nvPr/>
        </p:nvSpPr>
        <p:spPr>
          <a:xfrm>
            <a:off x="6520547" y="1630672"/>
            <a:ext cx="4102738" cy="854361"/>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1400" dirty="0">
                <a:solidFill>
                  <a:srgbClr val="7CBF33"/>
                </a:solidFill>
              </a:rPr>
              <a:t>תפיסה תועלתנית: דגש על תוצר ולא על תהליך הלימוד</a:t>
            </a:r>
            <a:br>
              <a:rPr lang="en-US" sz="1400" dirty="0">
                <a:solidFill>
                  <a:srgbClr val="7CBF33"/>
                </a:solidFill>
              </a:rPr>
            </a:br>
            <a:r>
              <a:rPr lang="en-US" sz="1400" dirty="0">
                <a:solidFill>
                  <a:srgbClr val="7CBF33"/>
                </a:solidFill>
              </a:rPr>
              <a:t>pragmatics / instrumental learners</a:t>
            </a:r>
          </a:p>
        </p:txBody>
      </p:sp>
      <p:sp>
        <p:nvSpPr>
          <p:cNvPr id="36" name="Oval 35">
            <a:extLst>
              <a:ext uri="{FF2B5EF4-FFF2-40B4-BE49-F238E27FC236}">
                <a16:creationId xmlns:a16="http://schemas.microsoft.com/office/drawing/2014/main" id="{41153CD1-704F-0720-D5E2-0A7AEC291285}"/>
              </a:ext>
            </a:extLst>
          </p:cNvPr>
          <p:cNvSpPr/>
          <p:nvPr/>
        </p:nvSpPr>
        <p:spPr>
          <a:xfrm>
            <a:off x="4944905" y="1769129"/>
            <a:ext cx="1953827" cy="62909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1400" dirty="0">
                <a:solidFill>
                  <a:schemeClr val="accent4">
                    <a:lumMod val="50000"/>
                  </a:schemeClr>
                </a:solidFill>
              </a:rPr>
              <a:t>ניצול טוב יותר של הזמן</a:t>
            </a:r>
            <a:endParaRPr lang="en-US" dirty="0">
              <a:solidFill>
                <a:schemeClr val="accent4">
                  <a:lumMod val="50000"/>
                </a:schemeClr>
              </a:solidFill>
            </a:endParaRPr>
          </a:p>
        </p:txBody>
      </p:sp>
      <p:pic>
        <p:nvPicPr>
          <p:cNvPr id="10" name="Picture 9" descr="A group of people sitting at a desk&#10;&#10;Description automatically generated">
            <a:extLst>
              <a:ext uri="{FF2B5EF4-FFF2-40B4-BE49-F238E27FC236}">
                <a16:creationId xmlns:a16="http://schemas.microsoft.com/office/drawing/2014/main" id="{F5D2254C-EEC4-17B9-6652-3DEEB28B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9" y="7181"/>
            <a:ext cx="839164" cy="839164"/>
          </a:xfrm>
          <a:prstGeom prst="rect">
            <a:avLst/>
          </a:prstGeom>
        </p:spPr>
      </p:pic>
    </p:spTree>
    <p:extLst>
      <p:ext uri="{BB962C8B-B14F-4D97-AF65-F5344CB8AC3E}">
        <p14:creationId xmlns:p14="http://schemas.microsoft.com/office/powerpoint/2010/main" val="25152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arn(inVertical)">
                                      <p:cBhvr>
                                        <p:cTn id="71" dur="500"/>
                                        <p:tgtEl>
                                          <p:spTgt spid="32"/>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arn(inVertical)">
                                      <p:cBhvr>
                                        <p:cTn id="74" dur="500"/>
                                        <p:tgtEl>
                                          <p:spTgt spid="35"/>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animBg="1"/>
      <p:bldP spid="22" grpId="0"/>
      <p:bldP spid="23" grpId="0"/>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65BC-82B6-8E1A-EB8B-AD0F202F3154}"/>
              </a:ext>
            </a:extLst>
          </p:cNvPr>
          <p:cNvSpPr>
            <a:spLocks noGrp="1"/>
          </p:cNvSpPr>
          <p:nvPr>
            <p:ph type="title"/>
          </p:nvPr>
        </p:nvSpPr>
        <p:spPr>
          <a:xfrm>
            <a:off x="-1" y="134929"/>
            <a:ext cx="12192000" cy="765924"/>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למה הם כן מגיעים?</a:t>
            </a:r>
            <a:endParaRPr lang="en-US" dirty="0">
              <a:solidFill>
                <a:schemeClr val="accent2">
                  <a:lumMod val="50000"/>
                </a:schemeClr>
              </a:solidFill>
            </a:endParaRPr>
          </a:p>
        </p:txBody>
      </p:sp>
      <p:sp>
        <p:nvSpPr>
          <p:cNvPr id="11" name="Oval 10">
            <a:extLst>
              <a:ext uri="{FF2B5EF4-FFF2-40B4-BE49-F238E27FC236}">
                <a16:creationId xmlns:a16="http://schemas.microsoft.com/office/drawing/2014/main" id="{C6F731A5-307B-DAD0-FD43-93B7006E541E}"/>
              </a:ext>
            </a:extLst>
          </p:cNvPr>
          <p:cNvSpPr/>
          <p:nvPr/>
        </p:nvSpPr>
        <p:spPr>
          <a:xfrm>
            <a:off x="-275295" y="1918261"/>
            <a:ext cx="3854391"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עניין ורלוונטיות</a:t>
            </a:r>
            <a:endParaRPr lang="en-US" dirty="0"/>
          </a:p>
        </p:txBody>
      </p:sp>
      <p:sp>
        <p:nvSpPr>
          <p:cNvPr id="12" name="Oval 11">
            <a:extLst>
              <a:ext uri="{FF2B5EF4-FFF2-40B4-BE49-F238E27FC236}">
                <a16:creationId xmlns:a16="http://schemas.microsoft.com/office/drawing/2014/main" id="{15D4466B-E64C-0C88-EB33-ACFF842A6A41}"/>
              </a:ext>
            </a:extLst>
          </p:cNvPr>
          <p:cNvSpPr/>
          <p:nvPr/>
        </p:nvSpPr>
        <p:spPr>
          <a:xfrm>
            <a:off x="7840975" y="3420164"/>
            <a:ext cx="4238047"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חשש מהפסד של חומר חשוב </a:t>
            </a:r>
            <a:r>
              <a:rPr lang="he-IL" sz="1400" dirty="0"/>
              <a:t>(</a:t>
            </a:r>
            <a:r>
              <a:rPr lang="en-US" sz="1400" dirty="0" err="1"/>
              <a:t>Dolincar</a:t>
            </a:r>
            <a:r>
              <a:rPr lang="en-US" sz="1400" dirty="0"/>
              <a:t>, 2005</a:t>
            </a:r>
            <a:r>
              <a:rPr lang="he-IL" sz="1400" dirty="0"/>
              <a:t>)</a:t>
            </a:r>
            <a:endParaRPr lang="en-US" dirty="0"/>
          </a:p>
        </p:txBody>
      </p:sp>
      <p:sp>
        <p:nvSpPr>
          <p:cNvPr id="13" name="Oval 12">
            <a:extLst>
              <a:ext uri="{FF2B5EF4-FFF2-40B4-BE49-F238E27FC236}">
                <a16:creationId xmlns:a16="http://schemas.microsoft.com/office/drawing/2014/main" id="{2373B8A9-253D-A667-FEAD-997F2B4252B7}"/>
              </a:ext>
            </a:extLst>
          </p:cNvPr>
          <p:cNvSpPr/>
          <p:nvPr/>
        </p:nvSpPr>
        <p:spPr>
          <a:xfrm>
            <a:off x="8032802" y="1656274"/>
            <a:ext cx="3854395"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קבלת מידע חיוני למטלות</a:t>
            </a:r>
            <a:br>
              <a:rPr lang="en-US" dirty="0"/>
            </a:br>
            <a:r>
              <a:rPr lang="en-US" sz="1400" dirty="0"/>
              <a:t>(Field, 2012</a:t>
            </a:r>
            <a:r>
              <a:rPr lang="he-IL" sz="1400" dirty="0"/>
              <a:t>(</a:t>
            </a:r>
            <a:endParaRPr lang="en-US" dirty="0"/>
          </a:p>
        </p:txBody>
      </p:sp>
      <p:sp>
        <p:nvSpPr>
          <p:cNvPr id="14" name="Oval 13">
            <a:extLst>
              <a:ext uri="{FF2B5EF4-FFF2-40B4-BE49-F238E27FC236}">
                <a16:creationId xmlns:a16="http://schemas.microsoft.com/office/drawing/2014/main" id="{874BDA7A-CBEB-BA83-D5F7-4B3ECB7C4D6E}"/>
              </a:ext>
            </a:extLst>
          </p:cNvPr>
          <p:cNvSpPr/>
          <p:nvPr/>
        </p:nvSpPr>
        <p:spPr>
          <a:xfrm>
            <a:off x="3406745" y="2399768"/>
            <a:ext cx="4498844"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קל יותר ללמוד כך</a:t>
            </a:r>
            <a:br>
              <a:rPr lang="en-US" dirty="0"/>
            </a:br>
            <a:r>
              <a:rPr lang="en-US" sz="1400" dirty="0"/>
              <a:t>(</a:t>
            </a:r>
            <a:r>
              <a:rPr lang="en-US" sz="1400" dirty="0" err="1"/>
              <a:t>Dolincar</a:t>
            </a:r>
            <a:r>
              <a:rPr lang="en-US" sz="1400" dirty="0"/>
              <a:t>, 2005)</a:t>
            </a:r>
            <a:endParaRPr lang="en-US" dirty="0"/>
          </a:p>
        </p:txBody>
      </p:sp>
      <p:sp>
        <p:nvSpPr>
          <p:cNvPr id="15" name="Oval 14">
            <a:extLst>
              <a:ext uri="{FF2B5EF4-FFF2-40B4-BE49-F238E27FC236}">
                <a16:creationId xmlns:a16="http://schemas.microsoft.com/office/drawing/2014/main" id="{6DE6D208-D8BB-6A7A-8698-653E0549FAA0}"/>
              </a:ext>
            </a:extLst>
          </p:cNvPr>
          <p:cNvSpPr/>
          <p:nvPr/>
        </p:nvSpPr>
        <p:spPr>
          <a:xfrm>
            <a:off x="8110578" y="4465669"/>
            <a:ext cx="3854396"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שיפור סיכויי הצלחה</a:t>
            </a:r>
            <a:br>
              <a:rPr lang="en-US" dirty="0"/>
            </a:br>
            <a:r>
              <a:rPr lang="en-US" sz="1400" dirty="0"/>
              <a:t>(</a:t>
            </a:r>
            <a:r>
              <a:rPr lang="en-US" sz="1400" dirty="0" err="1"/>
              <a:t>Dolincar</a:t>
            </a:r>
            <a:r>
              <a:rPr lang="en-US" sz="1400" dirty="0"/>
              <a:t>, 2005; Clark, 2011)</a:t>
            </a:r>
            <a:endParaRPr lang="en-US" dirty="0"/>
          </a:p>
        </p:txBody>
      </p:sp>
      <p:sp>
        <p:nvSpPr>
          <p:cNvPr id="4" name="Oval 3">
            <a:extLst>
              <a:ext uri="{FF2B5EF4-FFF2-40B4-BE49-F238E27FC236}">
                <a16:creationId xmlns:a16="http://schemas.microsoft.com/office/drawing/2014/main" id="{3421954F-3F51-35AF-E813-AF38AC97B50E}"/>
              </a:ext>
            </a:extLst>
          </p:cNvPr>
          <p:cNvSpPr/>
          <p:nvPr/>
        </p:nvSpPr>
        <p:spPr>
          <a:xfrm>
            <a:off x="3728972" y="3669517"/>
            <a:ext cx="3854391"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בניית רשת חברתית תומכת</a:t>
            </a:r>
          </a:p>
          <a:p>
            <a:pPr algn="ctr"/>
            <a:r>
              <a:rPr lang="en-US" sz="1300" dirty="0"/>
              <a:t>(Loughlin &amp; Lindberg-Sand, 2003)</a:t>
            </a:r>
          </a:p>
        </p:txBody>
      </p:sp>
      <p:sp>
        <p:nvSpPr>
          <p:cNvPr id="5" name="Oval 4">
            <a:extLst>
              <a:ext uri="{FF2B5EF4-FFF2-40B4-BE49-F238E27FC236}">
                <a16:creationId xmlns:a16="http://schemas.microsoft.com/office/drawing/2014/main" id="{DE78FB62-5C4B-435A-609C-0DAFCC0F09FC}"/>
              </a:ext>
            </a:extLst>
          </p:cNvPr>
          <p:cNvSpPr/>
          <p:nvPr/>
        </p:nvSpPr>
        <p:spPr>
          <a:xfrm>
            <a:off x="7788354" y="2480120"/>
            <a:ext cx="4498844"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הכנת חומרי למידה טובים למבחן </a:t>
            </a:r>
          </a:p>
        </p:txBody>
      </p:sp>
      <p:sp>
        <p:nvSpPr>
          <p:cNvPr id="6" name="Oval 5">
            <a:extLst>
              <a:ext uri="{FF2B5EF4-FFF2-40B4-BE49-F238E27FC236}">
                <a16:creationId xmlns:a16="http://schemas.microsoft.com/office/drawing/2014/main" id="{0EC8D325-7311-71D3-60DA-8E9BE557D82B}"/>
              </a:ext>
            </a:extLst>
          </p:cNvPr>
          <p:cNvSpPr/>
          <p:nvPr/>
        </p:nvSpPr>
        <p:spPr>
          <a:xfrm>
            <a:off x="-275295" y="4183819"/>
            <a:ext cx="3854391"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דרישות ותגמול בציון</a:t>
            </a:r>
          </a:p>
          <a:p>
            <a:pPr algn="ctr"/>
            <a:r>
              <a:rPr lang="en-US" sz="1400" dirty="0"/>
              <a:t>(Lucey &amp; </a:t>
            </a:r>
            <a:r>
              <a:rPr lang="en-US" sz="1400" dirty="0" err="1"/>
              <a:t>Grydaki</a:t>
            </a:r>
            <a:r>
              <a:rPr lang="en-US" sz="1400" dirty="0"/>
              <a:t>, 2021)</a:t>
            </a:r>
            <a:endParaRPr lang="he-IL" sz="1400" dirty="0"/>
          </a:p>
        </p:txBody>
      </p:sp>
      <p:sp>
        <p:nvSpPr>
          <p:cNvPr id="7" name="Oval 6">
            <a:extLst>
              <a:ext uri="{FF2B5EF4-FFF2-40B4-BE49-F238E27FC236}">
                <a16:creationId xmlns:a16="http://schemas.microsoft.com/office/drawing/2014/main" id="{E1B04C78-6559-3BE1-6D1D-1F39D3933BBE}"/>
              </a:ext>
            </a:extLst>
          </p:cNvPr>
          <p:cNvSpPr/>
          <p:nvPr/>
        </p:nvSpPr>
        <p:spPr>
          <a:xfrm>
            <a:off x="-328232" y="2969489"/>
            <a:ext cx="3854391" cy="1436769"/>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dirty="0"/>
              <a:t>מבנה שיעור מגוון ומערב</a:t>
            </a:r>
          </a:p>
          <a:p>
            <a:pPr algn="ctr"/>
            <a:r>
              <a:rPr lang="en-US" sz="1600" dirty="0"/>
              <a:t>(</a:t>
            </a:r>
            <a:r>
              <a:rPr lang="en-US" sz="1400" dirty="0"/>
              <a:t>Goldberg &amp; Ingram, 2011</a:t>
            </a:r>
            <a:r>
              <a:rPr lang="en-US" sz="1600" dirty="0"/>
              <a:t>)</a:t>
            </a:r>
          </a:p>
        </p:txBody>
      </p:sp>
      <p:cxnSp>
        <p:nvCxnSpPr>
          <p:cNvPr id="8" name="Straight Connector 7">
            <a:extLst>
              <a:ext uri="{FF2B5EF4-FFF2-40B4-BE49-F238E27FC236}">
                <a16:creationId xmlns:a16="http://schemas.microsoft.com/office/drawing/2014/main" id="{28DC538B-D643-0EA8-D296-CA7C9BB80E4C}"/>
              </a:ext>
            </a:extLst>
          </p:cNvPr>
          <p:cNvCxnSpPr>
            <a:cxnSpLocks/>
          </p:cNvCxnSpPr>
          <p:nvPr/>
        </p:nvCxnSpPr>
        <p:spPr>
          <a:xfrm>
            <a:off x="3415738" y="1696616"/>
            <a:ext cx="0" cy="4099671"/>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8E36B553-BD95-36E2-0F0D-1AE3A8078327}"/>
              </a:ext>
            </a:extLst>
          </p:cNvPr>
          <p:cNvCxnSpPr>
            <a:cxnSpLocks/>
          </p:cNvCxnSpPr>
          <p:nvPr/>
        </p:nvCxnSpPr>
        <p:spPr>
          <a:xfrm>
            <a:off x="3268977" y="1705968"/>
            <a:ext cx="0" cy="40996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D905F24-6ECD-E589-276A-A433E329A9A1}"/>
              </a:ext>
            </a:extLst>
          </p:cNvPr>
          <p:cNvCxnSpPr>
            <a:cxnSpLocks/>
          </p:cNvCxnSpPr>
          <p:nvPr/>
        </p:nvCxnSpPr>
        <p:spPr>
          <a:xfrm>
            <a:off x="8126625" y="1787640"/>
            <a:ext cx="0" cy="4099671"/>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9AFF47F3-341C-9285-A773-5D111151CA45}"/>
              </a:ext>
            </a:extLst>
          </p:cNvPr>
          <p:cNvCxnSpPr>
            <a:cxnSpLocks/>
          </p:cNvCxnSpPr>
          <p:nvPr/>
        </p:nvCxnSpPr>
        <p:spPr>
          <a:xfrm>
            <a:off x="7979864" y="1787848"/>
            <a:ext cx="0" cy="4099671"/>
          </a:xfrm>
          <a:prstGeom prst="line">
            <a:avLst/>
          </a:prstGeom>
        </p:spPr>
        <p:style>
          <a:lnRef idx="2">
            <a:schemeClr val="accent1"/>
          </a:lnRef>
          <a:fillRef idx="0">
            <a:schemeClr val="accent1"/>
          </a:fillRef>
          <a:effectRef idx="1">
            <a:schemeClr val="accent1"/>
          </a:effectRef>
          <a:fontRef idx="minor">
            <a:schemeClr val="tx1"/>
          </a:fontRef>
        </p:style>
      </p:cxnSp>
      <p:pic>
        <p:nvPicPr>
          <p:cNvPr id="23" name="Picture 22" descr="A person pointing at a pie chart&#10;&#10;Description automatically generated">
            <a:extLst>
              <a:ext uri="{FF2B5EF4-FFF2-40B4-BE49-F238E27FC236}">
                <a16:creationId xmlns:a16="http://schemas.microsoft.com/office/drawing/2014/main" id="{A5BED892-C745-D2BA-F663-685241C43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6120483"/>
            <a:ext cx="737517" cy="737517"/>
          </a:xfrm>
          <a:prstGeom prst="rect">
            <a:avLst/>
          </a:prstGeom>
        </p:spPr>
      </p:pic>
      <p:sp>
        <p:nvSpPr>
          <p:cNvPr id="3" name="Rectangle: Rounded Corners 2">
            <a:extLst>
              <a:ext uri="{FF2B5EF4-FFF2-40B4-BE49-F238E27FC236}">
                <a16:creationId xmlns:a16="http://schemas.microsoft.com/office/drawing/2014/main" id="{9D37DD57-2FA7-06F0-2999-EFAB701CD345}"/>
              </a:ext>
            </a:extLst>
          </p:cNvPr>
          <p:cNvSpPr/>
          <p:nvPr/>
        </p:nvSpPr>
        <p:spPr>
          <a:xfrm>
            <a:off x="8056829" y="5919004"/>
            <a:ext cx="2263596" cy="8348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he-IL" dirty="0"/>
              <a:t>אינסטרומנטלי</a:t>
            </a:r>
            <a:endParaRPr lang="en-US" dirty="0"/>
          </a:p>
        </p:txBody>
      </p:sp>
      <p:sp>
        <p:nvSpPr>
          <p:cNvPr id="10" name="Rectangle: Rounded Corners 9">
            <a:extLst>
              <a:ext uri="{FF2B5EF4-FFF2-40B4-BE49-F238E27FC236}">
                <a16:creationId xmlns:a16="http://schemas.microsoft.com/office/drawing/2014/main" id="{254798ED-6724-A3A7-10CD-EFC1127E576B}"/>
              </a:ext>
            </a:extLst>
          </p:cNvPr>
          <p:cNvSpPr/>
          <p:nvPr/>
        </p:nvSpPr>
        <p:spPr>
          <a:xfrm>
            <a:off x="5748861" y="5922316"/>
            <a:ext cx="2263596" cy="8348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he-IL" dirty="0"/>
              <a:t>חברתי/רגשי</a:t>
            </a:r>
            <a:endParaRPr lang="en-US" dirty="0"/>
          </a:p>
        </p:txBody>
      </p:sp>
      <p:sp>
        <p:nvSpPr>
          <p:cNvPr id="16" name="Rectangle: Rounded Corners 15">
            <a:extLst>
              <a:ext uri="{FF2B5EF4-FFF2-40B4-BE49-F238E27FC236}">
                <a16:creationId xmlns:a16="http://schemas.microsoft.com/office/drawing/2014/main" id="{B0055A06-604C-4325-1A29-CCA11A75B350}"/>
              </a:ext>
            </a:extLst>
          </p:cNvPr>
          <p:cNvSpPr/>
          <p:nvPr/>
        </p:nvSpPr>
        <p:spPr>
          <a:xfrm>
            <a:off x="3438227" y="5922316"/>
            <a:ext cx="2263596" cy="83488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e-IL" dirty="0"/>
              <a:t>פדגוגי-לימודי</a:t>
            </a:r>
            <a:endParaRPr lang="en-US" dirty="0"/>
          </a:p>
        </p:txBody>
      </p:sp>
      <p:sp>
        <p:nvSpPr>
          <p:cNvPr id="17" name="Rectangle: Rounded Corners 16">
            <a:extLst>
              <a:ext uri="{FF2B5EF4-FFF2-40B4-BE49-F238E27FC236}">
                <a16:creationId xmlns:a16="http://schemas.microsoft.com/office/drawing/2014/main" id="{E36353D6-B7A3-B82E-AA62-F630C7E97279}"/>
              </a:ext>
            </a:extLst>
          </p:cNvPr>
          <p:cNvSpPr/>
          <p:nvPr/>
        </p:nvSpPr>
        <p:spPr>
          <a:xfrm>
            <a:off x="1125725" y="5915692"/>
            <a:ext cx="2263596" cy="83488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he-IL" dirty="0"/>
              <a:t>כפייה/אילוצים</a:t>
            </a:r>
            <a:endParaRPr lang="en-US" dirty="0"/>
          </a:p>
        </p:txBody>
      </p:sp>
    </p:spTree>
    <p:extLst>
      <p:ext uri="{BB962C8B-B14F-4D97-AF65-F5344CB8AC3E}">
        <p14:creationId xmlns:p14="http://schemas.microsoft.com/office/powerpoint/2010/main" val="302477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4" grpId="0" animBg="1"/>
      <p:bldP spid="5" grpId="0" animBg="1"/>
      <p:bldP spid="6" grpId="0" animBg="1"/>
      <p:bldP spid="7" grpId="0" animBg="1"/>
      <p:bldP spid="3" grpId="0" animBg="1"/>
      <p:bldP spid="10"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C0F9-CFB1-55EF-1C35-AFB67A43FA39}"/>
              </a:ext>
            </a:extLst>
          </p:cNvPr>
          <p:cNvSpPr>
            <a:spLocks noGrp="1"/>
          </p:cNvSpPr>
          <p:nvPr>
            <p:ph type="title"/>
          </p:nvPr>
        </p:nvSpPr>
        <p:spPr>
          <a:xfrm>
            <a:off x="0" y="2017643"/>
            <a:ext cx="12192000" cy="905497"/>
          </a:xfrm>
          <a:noFill/>
          <a:ln>
            <a:noFill/>
          </a:ln>
        </p:spPr>
        <p:style>
          <a:lnRef idx="0">
            <a:scrgbClr r="0" g="0" b="0"/>
          </a:lnRef>
          <a:fillRef idx="0">
            <a:scrgbClr r="0" g="0" b="0"/>
          </a:fillRef>
          <a:effectRef idx="0">
            <a:scrgbClr r="0" g="0" b="0"/>
          </a:effectRef>
          <a:fontRef idx="minor">
            <a:schemeClr val="dk1"/>
          </a:fontRef>
        </p:style>
        <p:txBody>
          <a:bodyPr/>
          <a:lstStyle/>
          <a:p>
            <a:pPr algn="ctr"/>
            <a:r>
              <a:rPr lang="he-IL" dirty="0"/>
              <a:t>בואו נתמקד במה שבתחום ההשפעה שלנו</a:t>
            </a:r>
            <a:endParaRPr lang="en-US" dirty="0"/>
          </a:p>
        </p:txBody>
      </p:sp>
      <p:sp>
        <p:nvSpPr>
          <p:cNvPr id="3" name="Rectangle: Rounded Corners 2">
            <a:extLst>
              <a:ext uri="{FF2B5EF4-FFF2-40B4-BE49-F238E27FC236}">
                <a16:creationId xmlns:a16="http://schemas.microsoft.com/office/drawing/2014/main" id="{D19C503E-2DB5-7400-8C09-3D0975E93E17}"/>
              </a:ext>
            </a:extLst>
          </p:cNvPr>
          <p:cNvSpPr/>
          <p:nvPr/>
        </p:nvSpPr>
        <p:spPr>
          <a:xfrm>
            <a:off x="8299171" y="4353339"/>
            <a:ext cx="2067339" cy="8448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he-IL" dirty="0"/>
              <a:t>עיצוב הזדמנויות הלמידה</a:t>
            </a:r>
            <a:endParaRPr lang="en-US" dirty="0"/>
          </a:p>
        </p:txBody>
      </p:sp>
      <p:sp>
        <p:nvSpPr>
          <p:cNvPr id="4" name="Rectangle: Rounded Corners 3">
            <a:extLst>
              <a:ext uri="{FF2B5EF4-FFF2-40B4-BE49-F238E27FC236}">
                <a16:creationId xmlns:a16="http://schemas.microsoft.com/office/drawing/2014/main" id="{36F09509-B8EA-C431-03D3-8873BC416B0D}"/>
              </a:ext>
            </a:extLst>
          </p:cNvPr>
          <p:cNvSpPr/>
          <p:nvPr/>
        </p:nvSpPr>
        <p:spPr>
          <a:xfrm>
            <a:off x="5102085" y="4353339"/>
            <a:ext cx="2067339" cy="8448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he-IL" dirty="0"/>
              <a:t>עיצוב חווית הלמידה</a:t>
            </a:r>
            <a:endParaRPr lang="en-US" dirty="0"/>
          </a:p>
        </p:txBody>
      </p:sp>
      <p:sp>
        <p:nvSpPr>
          <p:cNvPr id="5" name="Rectangle: Rounded Corners 4">
            <a:extLst>
              <a:ext uri="{FF2B5EF4-FFF2-40B4-BE49-F238E27FC236}">
                <a16:creationId xmlns:a16="http://schemas.microsoft.com/office/drawing/2014/main" id="{97FE6D23-BF1C-53F0-AE29-E0CCE3EA4033}"/>
              </a:ext>
            </a:extLst>
          </p:cNvPr>
          <p:cNvSpPr/>
          <p:nvPr/>
        </p:nvSpPr>
        <p:spPr>
          <a:xfrm>
            <a:off x="1904999" y="4353339"/>
            <a:ext cx="2067339" cy="84482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e-IL" dirty="0"/>
              <a:t>עיצוב ההוראה</a:t>
            </a:r>
            <a:endParaRPr lang="en-US" dirty="0"/>
          </a:p>
        </p:txBody>
      </p:sp>
    </p:spTree>
    <p:extLst>
      <p:ext uri="{BB962C8B-B14F-4D97-AF65-F5344CB8AC3E}">
        <p14:creationId xmlns:p14="http://schemas.microsoft.com/office/powerpoint/2010/main" val="384467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1315-8361-2441-F63C-157A6C03C51E}"/>
              </a:ext>
            </a:extLst>
          </p:cNvPr>
          <p:cNvSpPr>
            <a:spLocks noGrp="1"/>
          </p:cNvSpPr>
          <p:nvPr>
            <p:ph type="title"/>
          </p:nvPr>
        </p:nvSpPr>
        <p:spPr>
          <a:xfrm>
            <a:off x="1486270" y="223082"/>
            <a:ext cx="10515600" cy="788601"/>
          </a:xfrm>
        </p:spPr>
        <p:txBody>
          <a:bodyPr>
            <a:normAutofit/>
          </a:bodyPr>
          <a:lstStyle/>
          <a:p>
            <a:r>
              <a:rPr lang="he-IL" sz="4000" dirty="0">
                <a:solidFill>
                  <a:schemeClr val="accent2">
                    <a:lumMod val="50000"/>
                  </a:schemeClr>
                </a:solidFill>
              </a:rPr>
              <a:t>אזור ההתפתחות הקרובה</a:t>
            </a:r>
            <a:r>
              <a:rPr lang="en-US" sz="4000" dirty="0">
                <a:solidFill>
                  <a:schemeClr val="accent2">
                    <a:lumMod val="50000"/>
                  </a:schemeClr>
                </a:solidFill>
              </a:rPr>
              <a:t> </a:t>
            </a:r>
            <a:r>
              <a:rPr lang="he-IL" sz="4000" dirty="0">
                <a:solidFill>
                  <a:schemeClr val="accent2">
                    <a:lumMod val="50000"/>
                  </a:schemeClr>
                </a:solidFill>
              </a:rPr>
              <a:t>(</a:t>
            </a:r>
            <a:r>
              <a:rPr lang="he-IL" sz="4000" dirty="0" err="1">
                <a:solidFill>
                  <a:schemeClr val="accent2">
                    <a:lumMod val="50000"/>
                  </a:schemeClr>
                </a:solidFill>
              </a:rPr>
              <a:t>ויגוצקי</a:t>
            </a:r>
            <a:r>
              <a:rPr lang="he-IL" sz="4000" dirty="0">
                <a:solidFill>
                  <a:schemeClr val="accent2">
                    <a:lumMod val="50000"/>
                  </a:schemeClr>
                </a:solidFill>
              </a:rPr>
              <a:t>)</a:t>
            </a:r>
            <a:endParaRPr lang="en-US" sz="4000" dirty="0">
              <a:solidFill>
                <a:schemeClr val="accent2">
                  <a:lumMod val="50000"/>
                </a:schemeClr>
              </a:solidFill>
            </a:endParaRPr>
          </a:p>
        </p:txBody>
      </p:sp>
      <p:sp>
        <p:nvSpPr>
          <p:cNvPr id="8" name="Oval 7">
            <a:extLst>
              <a:ext uri="{FF2B5EF4-FFF2-40B4-BE49-F238E27FC236}">
                <a16:creationId xmlns:a16="http://schemas.microsoft.com/office/drawing/2014/main" id="{BE615279-B574-2BFC-C34C-C5ED65353AFA}"/>
              </a:ext>
            </a:extLst>
          </p:cNvPr>
          <p:cNvSpPr/>
          <p:nvPr/>
        </p:nvSpPr>
        <p:spPr>
          <a:xfrm>
            <a:off x="3385624" y="1516432"/>
            <a:ext cx="5420745" cy="500142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6" name="Oval 5">
            <a:extLst>
              <a:ext uri="{FF2B5EF4-FFF2-40B4-BE49-F238E27FC236}">
                <a16:creationId xmlns:a16="http://schemas.microsoft.com/office/drawing/2014/main" id="{695B602A-6773-E397-1106-4AB46C1A0843}"/>
              </a:ext>
            </a:extLst>
          </p:cNvPr>
          <p:cNvSpPr/>
          <p:nvPr/>
        </p:nvSpPr>
        <p:spPr>
          <a:xfrm>
            <a:off x="4252032" y="2330017"/>
            <a:ext cx="3687933" cy="3374257"/>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4" name="Oval 3">
            <a:extLst>
              <a:ext uri="{FF2B5EF4-FFF2-40B4-BE49-F238E27FC236}">
                <a16:creationId xmlns:a16="http://schemas.microsoft.com/office/drawing/2014/main" id="{D8157C89-662E-697B-B001-FCF4DAC5F652}"/>
              </a:ext>
            </a:extLst>
          </p:cNvPr>
          <p:cNvSpPr/>
          <p:nvPr/>
        </p:nvSpPr>
        <p:spPr>
          <a:xfrm>
            <a:off x="5141650" y="3178206"/>
            <a:ext cx="1908699" cy="16778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dirty="0"/>
              <a:t>דברים שהלומד יכול לבצע בעצמו</a:t>
            </a:r>
            <a:endParaRPr lang="en-US" dirty="0"/>
          </a:p>
        </p:txBody>
      </p:sp>
      <p:sp>
        <p:nvSpPr>
          <p:cNvPr id="7" name="Rectangle: Rounded Corners 6">
            <a:extLst>
              <a:ext uri="{FF2B5EF4-FFF2-40B4-BE49-F238E27FC236}">
                <a16:creationId xmlns:a16="http://schemas.microsoft.com/office/drawing/2014/main" id="{3E7AFA30-2E4E-2C6D-C05F-A173E813DB1C}"/>
              </a:ext>
            </a:extLst>
          </p:cNvPr>
          <p:cNvSpPr/>
          <p:nvPr/>
        </p:nvSpPr>
        <p:spPr>
          <a:xfrm>
            <a:off x="4768786" y="4816136"/>
            <a:ext cx="2654423" cy="75460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דברים שהלומד יכול לבצע בתיווך מומחה</a:t>
            </a:r>
            <a:endParaRPr lang="en-US" dirty="0"/>
          </a:p>
        </p:txBody>
      </p:sp>
      <p:sp>
        <p:nvSpPr>
          <p:cNvPr id="9" name="Rectangle: Rounded Corners 8">
            <a:extLst>
              <a:ext uri="{FF2B5EF4-FFF2-40B4-BE49-F238E27FC236}">
                <a16:creationId xmlns:a16="http://schemas.microsoft.com/office/drawing/2014/main" id="{C800D321-72A3-C129-015E-6AA11F1CF624}"/>
              </a:ext>
            </a:extLst>
          </p:cNvPr>
          <p:cNvSpPr/>
          <p:nvPr/>
        </p:nvSpPr>
        <p:spPr>
          <a:xfrm>
            <a:off x="4768784" y="1578577"/>
            <a:ext cx="2654423" cy="75460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dirty="0"/>
              <a:t>דברים שהלומד לא יכול עדיין לבצע</a:t>
            </a:r>
            <a:endParaRPr lang="en-US" dirty="0"/>
          </a:p>
        </p:txBody>
      </p:sp>
      <p:sp>
        <p:nvSpPr>
          <p:cNvPr id="10" name="Rectangle: Rounded Corners 9">
            <a:extLst>
              <a:ext uri="{FF2B5EF4-FFF2-40B4-BE49-F238E27FC236}">
                <a16:creationId xmlns:a16="http://schemas.microsoft.com/office/drawing/2014/main" id="{AD9B4CBD-EF94-3B7E-5A50-286477ADDD07}"/>
              </a:ext>
            </a:extLst>
          </p:cNvPr>
          <p:cNvSpPr/>
          <p:nvPr/>
        </p:nvSpPr>
        <p:spPr>
          <a:xfrm>
            <a:off x="7563774" y="1516432"/>
            <a:ext cx="2691407" cy="607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e-IL" dirty="0"/>
              <a:t>חרדה / ייאוש</a:t>
            </a:r>
            <a:endParaRPr lang="en-US" dirty="0"/>
          </a:p>
        </p:txBody>
      </p:sp>
      <p:sp>
        <p:nvSpPr>
          <p:cNvPr id="11" name="Rectangle: Rounded Corners 10">
            <a:extLst>
              <a:ext uri="{FF2B5EF4-FFF2-40B4-BE49-F238E27FC236}">
                <a16:creationId xmlns:a16="http://schemas.microsoft.com/office/drawing/2014/main" id="{DFD22C96-AA7A-6147-8C80-E5C230E81879}"/>
              </a:ext>
            </a:extLst>
          </p:cNvPr>
          <p:cNvSpPr/>
          <p:nvPr/>
        </p:nvSpPr>
        <p:spPr>
          <a:xfrm>
            <a:off x="6780692" y="4017145"/>
            <a:ext cx="2691407" cy="6077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e-IL" dirty="0"/>
              <a:t>תחושה נוחה אבל בזבוז זמן</a:t>
            </a:r>
            <a:endParaRPr lang="en-US" dirty="0"/>
          </a:p>
        </p:txBody>
      </p:sp>
      <p:sp>
        <p:nvSpPr>
          <p:cNvPr id="12" name="Rectangle: Rounded Corners 11">
            <a:extLst>
              <a:ext uri="{FF2B5EF4-FFF2-40B4-BE49-F238E27FC236}">
                <a16:creationId xmlns:a16="http://schemas.microsoft.com/office/drawing/2014/main" id="{54EFFCA4-AEF1-748B-5135-CF7ABF907852}"/>
              </a:ext>
            </a:extLst>
          </p:cNvPr>
          <p:cNvSpPr/>
          <p:nvPr/>
        </p:nvSpPr>
        <p:spPr>
          <a:xfrm>
            <a:off x="1834855" y="3040972"/>
            <a:ext cx="2691407" cy="6077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he-IL" dirty="0"/>
              <a:t>אזור למידה שדורשת מאמץ</a:t>
            </a:r>
            <a:endParaRPr lang="en-US" dirty="0"/>
          </a:p>
        </p:txBody>
      </p:sp>
      <p:cxnSp>
        <p:nvCxnSpPr>
          <p:cNvPr id="14" name="Straight Arrow Connector 13">
            <a:extLst>
              <a:ext uri="{FF2B5EF4-FFF2-40B4-BE49-F238E27FC236}">
                <a16:creationId xmlns:a16="http://schemas.microsoft.com/office/drawing/2014/main" id="{387667C3-59CB-DBF4-1A4C-07E3822EC6CE}"/>
              </a:ext>
            </a:extLst>
          </p:cNvPr>
          <p:cNvCxnSpPr/>
          <p:nvPr/>
        </p:nvCxnSpPr>
        <p:spPr>
          <a:xfrm flipH="1">
            <a:off x="7226423" y="1955878"/>
            <a:ext cx="667445" cy="0"/>
          </a:xfrm>
          <a:prstGeom prst="straightConnector1">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75BBD45F-55EE-86AD-3FA4-1C1AFC008989}"/>
              </a:ext>
            </a:extLst>
          </p:cNvPr>
          <p:cNvCxnSpPr/>
          <p:nvPr/>
        </p:nvCxnSpPr>
        <p:spPr>
          <a:xfrm>
            <a:off x="4181383" y="3240350"/>
            <a:ext cx="825623" cy="0"/>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8" name="Straight Arrow Connector 17">
            <a:extLst>
              <a:ext uri="{FF2B5EF4-FFF2-40B4-BE49-F238E27FC236}">
                <a16:creationId xmlns:a16="http://schemas.microsoft.com/office/drawing/2014/main" id="{431508C0-6E3D-2B76-389E-2DEB60C7B019}"/>
              </a:ext>
            </a:extLst>
          </p:cNvPr>
          <p:cNvCxnSpPr/>
          <p:nvPr/>
        </p:nvCxnSpPr>
        <p:spPr>
          <a:xfrm flipH="1">
            <a:off x="6205491" y="4536489"/>
            <a:ext cx="719092"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19" name="Rectangle: Rounded Corners 18">
            <a:extLst>
              <a:ext uri="{FF2B5EF4-FFF2-40B4-BE49-F238E27FC236}">
                <a16:creationId xmlns:a16="http://schemas.microsoft.com/office/drawing/2014/main" id="{9CDFAF9B-6BFE-5001-79D9-6EDDB89BA594}"/>
              </a:ext>
            </a:extLst>
          </p:cNvPr>
          <p:cNvSpPr/>
          <p:nvPr/>
        </p:nvSpPr>
        <p:spPr>
          <a:xfrm>
            <a:off x="106532" y="5704274"/>
            <a:ext cx="3687932" cy="106051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b="1" dirty="0"/>
              <a:t>היכן מתנהל חלק הארי של השיעור?</a:t>
            </a:r>
            <a:endParaRPr lang="en-US" b="1" dirty="0"/>
          </a:p>
        </p:txBody>
      </p:sp>
      <p:sp>
        <p:nvSpPr>
          <p:cNvPr id="20" name="Rectangle 19">
            <a:extLst>
              <a:ext uri="{FF2B5EF4-FFF2-40B4-BE49-F238E27FC236}">
                <a16:creationId xmlns:a16="http://schemas.microsoft.com/office/drawing/2014/main" id="{7C3CEA99-FD58-45FC-6D65-823587AEA71F}"/>
              </a:ext>
            </a:extLst>
          </p:cNvPr>
          <p:cNvSpPr/>
          <p:nvPr/>
        </p:nvSpPr>
        <p:spPr>
          <a:xfrm>
            <a:off x="106532" y="363984"/>
            <a:ext cx="4145494" cy="217223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1800" kern="1200" dirty="0">
                <a:solidFill>
                  <a:srgbClr val="000000"/>
                </a:solidFill>
                <a:effectLst/>
                <a:latin typeface="Times New Roman" panose="02020603050405020304" pitchFamily="18" charset="0"/>
                <a:ea typeface="Aptos" panose="020B0004020202020204" pitchFamily="34" charset="0"/>
              </a:rPr>
              <a:t>the distance between the actual developmental level as determined by independent problem solving and the level of potential development as determined through problem solving under adult guidance or in collaboration with more capable peers (</a:t>
            </a:r>
            <a:r>
              <a:rPr lang="en-US" sz="1800" kern="1200" dirty="0" err="1">
                <a:solidFill>
                  <a:srgbClr val="000000"/>
                </a:solidFill>
                <a:effectLst/>
                <a:latin typeface="Times New Roman" panose="02020603050405020304" pitchFamily="18" charset="0"/>
                <a:ea typeface="Aptos" panose="020B0004020202020204" pitchFamily="34" charset="0"/>
              </a:rPr>
              <a:t>Vygostky</a:t>
            </a:r>
            <a:r>
              <a:rPr lang="en-US" sz="1800" kern="1200" dirty="0">
                <a:solidFill>
                  <a:srgbClr val="000000"/>
                </a:solidFill>
                <a:effectLst/>
                <a:latin typeface="Times New Roman" panose="02020603050405020304" pitchFamily="18" charset="0"/>
                <a:ea typeface="Aptos" panose="020B0004020202020204" pitchFamily="34" charset="0"/>
              </a:rPr>
              <a:t>, 1978)</a:t>
            </a:r>
            <a:endParaRPr lang="en-US" dirty="0"/>
          </a:p>
        </p:txBody>
      </p:sp>
    </p:spTree>
    <p:extLst>
      <p:ext uri="{BB962C8B-B14F-4D97-AF65-F5344CB8AC3E}">
        <p14:creationId xmlns:p14="http://schemas.microsoft.com/office/powerpoint/2010/main" val="193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4" grpId="0" animBg="1"/>
      <p:bldP spid="7" grpId="0"/>
      <p:bldP spid="9" grpId="0"/>
      <p:bldP spid="10" grpId="0" animBg="1"/>
      <p:bldP spid="11" grpId="0" animBg="1"/>
      <p:bldP spid="12"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B16AA9-5145-DDC8-E184-0423EF02FE0D}"/>
              </a:ext>
            </a:extLst>
          </p:cNvPr>
          <p:cNvSpPr>
            <a:spLocks noGrp="1"/>
          </p:cNvSpPr>
          <p:nvPr>
            <p:ph type="title"/>
          </p:nvPr>
        </p:nvSpPr>
        <p:spPr>
          <a:xfrm>
            <a:off x="-1" y="134929"/>
            <a:ext cx="12192000" cy="765924"/>
          </a:xfrm>
          <a:solidFill>
            <a:schemeClr val="accent2">
              <a:lumMod val="20000"/>
              <a:lumOff val="80000"/>
            </a:schemeClr>
          </a:solidFill>
          <a:effectLst>
            <a:softEdge rad="63500"/>
          </a:effectLst>
        </p:spPr>
        <p:txBody>
          <a:bodyPr/>
          <a:lstStyle/>
          <a:p>
            <a:pPr algn="ctr"/>
            <a:r>
              <a:rPr lang="he-IL" dirty="0">
                <a:solidFill>
                  <a:schemeClr val="accent2">
                    <a:lumMod val="50000"/>
                  </a:schemeClr>
                </a:solidFill>
              </a:rPr>
              <a:t>מעורבות</a:t>
            </a:r>
            <a:endParaRPr lang="en-US" dirty="0">
              <a:solidFill>
                <a:schemeClr val="accent2">
                  <a:lumMod val="50000"/>
                </a:schemeClr>
              </a:solidFill>
            </a:endParaRPr>
          </a:p>
        </p:txBody>
      </p:sp>
      <p:sp>
        <p:nvSpPr>
          <p:cNvPr id="5" name="Rectangle: Rounded Corners 4">
            <a:extLst>
              <a:ext uri="{FF2B5EF4-FFF2-40B4-BE49-F238E27FC236}">
                <a16:creationId xmlns:a16="http://schemas.microsoft.com/office/drawing/2014/main" id="{FD324ABD-166A-CC2B-4D61-5C1E17DF4CF4}"/>
              </a:ext>
            </a:extLst>
          </p:cNvPr>
          <p:cNvSpPr/>
          <p:nvPr/>
        </p:nvSpPr>
        <p:spPr>
          <a:xfrm>
            <a:off x="212430" y="1080655"/>
            <a:ext cx="11702479" cy="76592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he-IL" sz="2000" dirty="0"/>
              <a:t>המוטיבציה להיות מעורבים תלויה בציפיות שלנו לערך שנפיק מההשתתפות בתהליך הלימוד</a:t>
            </a:r>
            <a:endParaRPr lang="en-US" sz="2000" dirty="0"/>
          </a:p>
        </p:txBody>
      </p:sp>
      <p:sp>
        <p:nvSpPr>
          <p:cNvPr id="6" name="Rectangle: Rounded Corners 5">
            <a:extLst>
              <a:ext uri="{FF2B5EF4-FFF2-40B4-BE49-F238E27FC236}">
                <a16:creationId xmlns:a16="http://schemas.microsoft.com/office/drawing/2014/main" id="{6571570E-AD51-4F92-59E5-93969081E043}"/>
              </a:ext>
            </a:extLst>
          </p:cNvPr>
          <p:cNvSpPr/>
          <p:nvPr/>
        </p:nvSpPr>
        <p:spPr>
          <a:xfrm>
            <a:off x="9190182" y="2179782"/>
            <a:ext cx="2724728" cy="765924"/>
          </a:xfrm>
          <a:prstGeom prst="roundRect">
            <a:avLst/>
          </a:prstGeom>
          <a:solidFill>
            <a:srgbClr val="ED8E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sz="2000" b="1" dirty="0"/>
              <a:t>מעורבות רגשית</a:t>
            </a:r>
            <a:endParaRPr lang="en-US" sz="2000" b="1" dirty="0"/>
          </a:p>
        </p:txBody>
      </p:sp>
      <p:sp>
        <p:nvSpPr>
          <p:cNvPr id="7" name="Rectangle: Rounded Corners 6">
            <a:extLst>
              <a:ext uri="{FF2B5EF4-FFF2-40B4-BE49-F238E27FC236}">
                <a16:creationId xmlns:a16="http://schemas.microsoft.com/office/drawing/2014/main" id="{5FA69A45-DC65-790A-8FD6-61758EEAF693}"/>
              </a:ext>
            </a:extLst>
          </p:cNvPr>
          <p:cNvSpPr/>
          <p:nvPr/>
        </p:nvSpPr>
        <p:spPr>
          <a:xfrm>
            <a:off x="6197598" y="2179782"/>
            <a:ext cx="2724728" cy="76592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sz="2000" b="1" dirty="0"/>
              <a:t>מעורבות התנהגותית</a:t>
            </a:r>
            <a:endParaRPr lang="en-US" sz="2000" b="1" dirty="0"/>
          </a:p>
        </p:txBody>
      </p:sp>
      <p:sp>
        <p:nvSpPr>
          <p:cNvPr id="8" name="Rectangle: Rounded Corners 7">
            <a:extLst>
              <a:ext uri="{FF2B5EF4-FFF2-40B4-BE49-F238E27FC236}">
                <a16:creationId xmlns:a16="http://schemas.microsoft.com/office/drawing/2014/main" id="{C05DD051-CEE6-FB45-FD4C-B6FECE821ACD}"/>
              </a:ext>
            </a:extLst>
          </p:cNvPr>
          <p:cNvSpPr/>
          <p:nvPr/>
        </p:nvSpPr>
        <p:spPr>
          <a:xfrm>
            <a:off x="3205014" y="2179782"/>
            <a:ext cx="2724728" cy="765924"/>
          </a:xfrm>
          <a:prstGeom prst="roundRect">
            <a:avLst/>
          </a:prstGeom>
          <a:solidFill>
            <a:srgbClr val="D378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sz="2000" b="1" dirty="0"/>
              <a:t>מעורבות קוגניטיבית</a:t>
            </a:r>
            <a:endParaRPr lang="en-US" sz="2000" b="1" dirty="0"/>
          </a:p>
        </p:txBody>
      </p:sp>
      <p:sp>
        <p:nvSpPr>
          <p:cNvPr id="9" name="Rectangle: Rounded Corners 8">
            <a:extLst>
              <a:ext uri="{FF2B5EF4-FFF2-40B4-BE49-F238E27FC236}">
                <a16:creationId xmlns:a16="http://schemas.microsoft.com/office/drawing/2014/main" id="{686A821F-1F2D-8BF8-825D-CF42CA7EB29A}"/>
              </a:ext>
            </a:extLst>
          </p:cNvPr>
          <p:cNvSpPr/>
          <p:nvPr/>
        </p:nvSpPr>
        <p:spPr>
          <a:xfrm>
            <a:off x="212430" y="2179782"/>
            <a:ext cx="2724728" cy="76592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sz="2000" b="1" dirty="0"/>
              <a:t>מעורבות חברתית</a:t>
            </a:r>
            <a:endParaRPr lang="en-US" sz="2000" b="1" dirty="0"/>
          </a:p>
        </p:txBody>
      </p:sp>
      <p:sp>
        <p:nvSpPr>
          <p:cNvPr id="10" name="Rectangle: Rounded Corners 9">
            <a:extLst>
              <a:ext uri="{FF2B5EF4-FFF2-40B4-BE49-F238E27FC236}">
                <a16:creationId xmlns:a16="http://schemas.microsoft.com/office/drawing/2014/main" id="{C511F6C7-2C17-44EE-04FE-6C98D6642BC5}"/>
              </a:ext>
            </a:extLst>
          </p:cNvPr>
          <p:cNvSpPr/>
          <p:nvPr/>
        </p:nvSpPr>
        <p:spPr>
          <a:xfrm>
            <a:off x="3205014" y="3205018"/>
            <a:ext cx="2724728" cy="247996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he-IL" dirty="0"/>
              <a:t>המצב המנטלי שחווים ביחס לאובייקט שבהם עוסקים: כישורי חשיבה, תשומת לב, עניין, ניהול הזמן במטלות</a:t>
            </a:r>
            <a:endParaRPr lang="en-US" dirty="0"/>
          </a:p>
        </p:txBody>
      </p:sp>
      <p:sp>
        <p:nvSpPr>
          <p:cNvPr id="11" name="Rectangle: Rounded Corners 10">
            <a:extLst>
              <a:ext uri="{FF2B5EF4-FFF2-40B4-BE49-F238E27FC236}">
                <a16:creationId xmlns:a16="http://schemas.microsoft.com/office/drawing/2014/main" id="{BECE919E-172F-68F6-BCAA-31A0894D9ECA}"/>
              </a:ext>
            </a:extLst>
          </p:cNvPr>
          <p:cNvSpPr/>
          <p:nvPr/>
        </p:nvSpPr>
        <p:spPr>
          <a:xfrm>
            <a:off x="6197598" y="3278909"/>
            <a:ext cx="2724728" cy="24799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he-IL" dirty="0"/>
              <a:t>נוכחות, השתתפות פעילה בשיעור ובחיים האקדמיים, השקעה במטלות</a:t>
            </a:r>
            <a:endParaRPr lang="en-US" dirty="0"/>
          </a:p>
        </p:txBody>
      </p:sp>
      <p:sp>
        <p:nvSpPr>
          <p:cNvPr id="12" name="Rectangle: Rounded Corners 11">
            <a:extLst>
              <a:ext uri="{FF2B5EF4-FFF2-40B4-BE49-F238E27FC236}">
                <a16:creationId xmlns:a16="http://schemas.microsoft.com/office/drawing/2014/main" id="{3FC08628-2269-A72D-68EB-00F396589785}"/>
              </a:ext>
            </a:extLst>
          </p:cNvPr>
          <p:cNvSpPr/>
          <p:nvPr/>
        </p:nvSpPr>
        <p:spPr>
          <a:xfrm>
            <a:off x="9190182" y="3297382"/>
            <a:ext cx="2650835" cy="2479963"/>
          </a:xfrm>
          <a:prstGeom prst="roundRect">
            <a:avLst/>
          </a:prstGeom>
          <a:ln>
            <a:solidFill>
              <a:srgbClr val="EA773E"/>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he-IL" dirty="0"/>
              <a:t> הרגשות והתחושות בזמן הלמידה: סקרנות, גאווה, התעלות, פתיחות. היכולת לזהות את המטרה מאחורי המטלות האקדמיות</a:t>
            </a:r>
            <a:endParaRPr lang="en-US" dirty="0"/>
          </a:p>
        </p:txBody>
      </p:sp>
      <p:sp>
        <p:nvSpPr>
          <p:cNvPr id="13" name="Rectangle: Rounded Corners 12">
            <a:extLst>
              <a:ext uri="{FF2B5EF4-FFF2-40B4-BE49-F238E27FC236}">
                <a16:creationId xmlns:a16="http://schemas.microsoft.com/office/drawing/2014/main" id="{70FF5D83-106C-8EA2-2560-10B578229AA7}"/>
              </a:ext>
            </a:extLst>
          </p:cNvPr>
          <p:cNvSpPr/>
          <p:nvPr/>
        </p:nvSpPr>
        <p:spPr>
          <a:xfrm>
            <a:off x="212430" y="3205018"/>
            <a:ext cx="2724728" cy="2479963"/>
          </a:xfrm>
          <a:prstGeom prst="round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he-IL" dirty="0"/>
              <a:t>ההזדהות והשייכות שחשים הסטודנטים כלפי המוסד, המחלקה, חברי הסגל. מעצים את תחושת ההישג בלמידה ומצמצם את תחושת הקושי בתהליך</a:t>
            </a:r>
            <a:endParaRPr lang="en-US" dirty="0"/>
          </a:p>
        </p:txBody>
      </p:sp>
      <p:sp>
        <p:nvSpPr>
          <p:cNvPr id="14" name="Rectangle: Rounded Corners 13">
            <a:extLst>
              <a:ext uri="{FF2B5EF4-FFF2-40B4-BE49-F238E27FC236}">
                <a16:creationId xmlns:a16="http://schemas.microsoft.com/office/drawing/2014/main" id="{9385979A-15EC-D879-EB72-2A65224F3D98}"/>
              </a:ext>
            </a:extLst>
          </p:cNvPr>
          <p:cNvSpPr/>
          <p:nvPr/>
        </p:nvSpPr>
        <p:spPr>
          <a:xfrm>
            <a:off x="346358" y="5957147"/>
            <a:ext cx="11702479" cy="76592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he-IL" sz="2000" dirty="0"/>
              <a:t>מעורבות גבוהה על ממדיה השונים מחזקת את תחושת המסוגלות ואת המאמץ שהסטודנטים משקיעים בלמידה</a:t>
            </a:r>
            <a:endParaRPr lang="en-US" sz="2000" dirty="0"/>
          </a:p>
        </p:txBody>
      </p:sp>
    </p:spTree>
    <p:extLst>
      <p:ext uri="{BB962C8B-B14F-4D97-AF65-F5344CB8AC3E}">
        <p14:creationId xmlns:p14="http://schemas.microsoft.com/office/powerpoint/2010/main" val="39199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24244</TotalTime>
  <Words>3180</Words>
  <Application>Microsoft Office PowerPoint</Application>
  <PresentationFormat>Widescreen</PresentationFormat>
  <Paragraphs>356</Paragraphs>
  <Slides>27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Gisha</vt:lpstr>
      <vt:lpstr>Tahoma</vt:lpstr>
      <vt:lpstr>Times New Roman</vt:lpstr>
      <vt:lpstr>Office Theme</vt:lpstr>
      <vt:lpstr>הגברת נוכחות בכיתה רעיונות מעשיים וחשיבה משותפת</vt:lpstr>
      <vt:lpstr>מטרת המפגש</vt:lpstr>
      <vt:lpstr>איזה מהמשפטים אתם/ן מדמיינים/ות את עצמכם/ן אומרים/ות?</vt:lpstr>
      <vt:lpstr>PowerPoint Presentation</vt:lpstr>
      <vt:lpstr>PowerPoint Presentation</vt:lpstr>
      <vt:lpstr>למה הם כן מגיעים?</vt:lpstr>
      <vt:lpstr>בואו נתמקד במה שבתחום ההשפעה שלנו</vt:lpstr>
      <vt:lpstr>אזור ההתפתחות הקרובה (ויגוצקי)</vt:lpstr>
      <vt:lpstr>מעורבות</vt:lpstr>
      <vt:lpstr>איך נהפוך את השיעור לבעל ערך גדול יותר?</vt:lpstr>
      <vt:lpstr>PowerPoint Presentation</vt:lpstr>
      <vt:lpstr>מה מתרחש בקטע? למה שמתם לב?  מה עושה פרופ' ארבלי שיכול להסביר את הנוכחות הגבוהה?</vt:lpstr>
      <vt:lpstr>זה רק נראה פשוט... </vt:lpstr>
      <vt:lpstr>פעולות הוראה תומכות הבנה</vt:lpstr>
      <vt:lpstr>פעולות הוראה תומכות הבנה</vt:lpstr>
      <vt:lpstr>PowerPoint Presentation</vt:lpstr>
      <vt:lpstr>מסגור של תועלות</vt:lpstr>
      <vt:lpstr>שינוי מבנה השיעור</vt:lpstr>
      <vt:lpstr>שינויים מבניים</vt:lpstr>
      <vt:lpstr>שינויים מבניים</vt:lpstr>
      <vt:lpstr>הוספת פעילויות כיתה שכוללות הגשה</vt:lpstr>
      <vt:lpstr>מה אפשר לעשות? תכנון שיעור דינמי</vt:lpstr>
      <vt:lpstr>מה אפשר לעשות?</vt:lpstr>
      <vt:lpstr>פעולות קטנות שעושות הבדל</vt:lpstr>
      <vt:lpstr>סיכום: 10 פעולות להגברת נוכחות</vt:lpstr>
      <vt:lpstr>תודה רבה</vt:lpstr>
      <vt:lpstr>השיעור כאירוע של הבניית ידע משותף</vt:lpstr>
    </vt:vector>
  </TitlesOfParts>
  <Company>Ben Gurion University of The Negev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איתי פולק</dc:creator>
  <cp:lastModifiedBy>איתי פולק</cp:lastModifiedBy>
  <cp:revision>46</cp:revision>
  <dcterms:created xsi:type="dcterms:W3CDTF">2024-10-20T16:46:17Z</dcterms:created>
  <dcterms:modified xsi:type="dcterms:W3CDTF">2025-10-22T11:11:12Z</dcterms:modified>
</cp:coreProperties>
</file>