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1" r:id="rId1"/>
  </p:sldMasterIdLst>
  <p:notesMasterIdLst>
    <p:notesMasterId r:id="rId18"/>
  </p:notesMasterIdLst>
  <p:sldIdLst>
    <p:sldId id="256" r:id="rId2"/>
    <p:sldId id="263" r:id="rId3"/>
    <p:sldId id="282" r:id="rId4"/>
    <p:sldId id="258" r:id="rId5"/>
    <p:sldId id="259" r:id="rId6"/>
    <p:sldId id="283" r:id="rId7"/>
    <p:sldId id="284" r:id="rId8"/>
    <p:sldId id="281" r:id="rId9"/>
    <p:sldId id="279" r:id="rId10"/>
    <p:sldId id="274" r:id="rId11"/>
    <p:sldId id="261" r:id="rId12"/>
    <p:sldId id="271" r:id="rId13"/>
    <p:sldId id="260" r:id="rId14"/>
    <p:sldId id="272" r:id="rId15"/>
    <p:sldId id="266" r:id="rId16"/>
    <p:sldId id="267" r:id="rId1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3D14"/>
    <a:srgbClr val="DD5315"/>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22" autoAdjust="0"/>
    <p:restoredTop sz="94660"/>
  </p:normalViewPr>
  <p:slideViewPr>
    <p:cSldViewPr>
      <p:cViewPr varScale="1">
        <p:scale>
          <a:sx n="91" d="100"/>
          <a:sy n="91" d="100"/>
        </p:scale>
        <p:origin x="140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2E2BBC6-B72E-4991-B063-3BDA5CCD3D7B}" type="datetimeFigureOut">
              <a:rPr lang="he-IL" smtClean="0"/>
              <a:t>י'/ניסן/תשע"ז</a:t>
            </a:fld>
            <a:endParaRPr lang="he-I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3164992-4B8C-4434-921F-BE972D22C952}" type="slidenum">
              <a:rPr lang="he-IL" smtClean="0"/>
              <a:t>‹#›</a:t>
            </a:fld>
            <a:endParaRPr lang="he-IL"/>
          </a:p>
        </p:txBody>
      </p:sp>
    </p:spTree>
    <p:extLst>
      <p:ext uri="{BB962C8B-B14F-4D97-AF65-F5344CB8AC3E}">
        <p14:creationId xmlns:p14="http://schemas.microsoft.com/office/powerpoint/2010/main" val="381168281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t>כל מה שתרצו ללמוד על השנה הזאת נמצא מאורגן באתרי המשרד.</a:t>
            </a:r>
          </a:p>
          <a:p>
            <a:endParaRPr lang="he-IL" dirty="0"/>
          </a:p>
        </p:txBody>
      </p:sp>
      <p:sp>
        <p:nvSpPr>
          <p:cNvPr id="4" name="Slide Number Placeholder 3"/>
          <p:cNvSpPr>
            <a:spLocks noGrp="1"/>
          </p:cNvSpPr>
          <p:nvPr>
            <p:ph type="sldNum" sz="quarter" idx="10"/>
          </p:nvPr>
        </p:nvSpPr>
        <p:spPr/>
        <p:txBody>
          <a:bodyPr/>
          <a:lstStyle/>
          <a:p>
            <a:fld id="{63164992-4B8C-4434-921F-BE972D22C952}" type="slidenum">
              <a:rPr lang="he-IL" smtClean="0"/>
              <a:t>2</a:t>
            </a:fld>
            <a:endParaRPr lang="he-IL"/>
          </a:p>
        </p:txBody>
      </p:sp>
    </p:spTree>
    <p:extLst>
      <p:ext uri="{BB962C8B-B14F-4D97-AF65-F5344CB8AC3E}">
        <p14:creationId xmlns:p14="http://schemas.microsoft.com/office/powerpoint/2010/main" val="920319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82BB98-B762-4AFB-B898-D3A61BB1B673}" type="datetimeFigureOut">
              <a:rPr lang="he-IL" smtClean="0"/>
              <a:t>י'/ניסן/תשע"ז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6B060FC-C36E-4054-9A87-B3C3A26FFD0B}" type="slidenum">
              <a:rPr lang="he-IL" smtClean="0"/>
              <a:t>‹#›</a:t>
            </a:fld>
            <a:endParaRPr lang="he-IL"/>
          </a:p>
        </p:txBody>
      </p:sp>
    </p:spTree>
    <p:extLst>
      <p:ext uri="{BB962C8B-B14F-4D97-AF65-F5344CB8AC3E}">
        <p14:creationId xmlns:p14="http://schemas.microsoft.com/office/powerpoint/2010/main" val="148408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DA82BB98-B762-4AFB-B898-D3A61BB1B673}" type="datetimeFigureOut">
              <a:rPr lang="he-IL" smtClean="0"/>
              <a:t>י'/ניסן/תשע"ז</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A6B060FC-C36E-4054-9A87-B3C3A26FFD0B}" type="slidenum">
              <a:rPr lang="he-IL" smtClean="0"/>
              <a:t>‹#›</a:t>
            </a:fld>
            <a:endParaRPr lang="he-IL"/>
          </a:p>
        </p:txBody>
      </p:sp>
    </p:spTree>
    <p:extLst>
      <p:ext uri="{BB962C8B-B14F-4D97-AF65-F5344CB8AC3E}">
        <p14:creationId xmlns:p14="http://schemas.microsoft.com/office/powerpoint/2010/main" val="3207808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82BB98-B762-4AFB-B898-D3A61BB1B673}" type="datetimeFigureOut">
              <a:rPr lang="he-IL" smtClean="0"/>
              <a:t>י'/ניסן/תשע"ז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6B060FC-C36E-4054-9A87-B3C3A26FFD0B}" type="slidenum">
              <a:rPr lang="he-IL" smtClean="0"/>
              <a:t>‹#›</a:t>
            </a:fld>
            <a:endParaRPr lang="he-IL"/>
          </a:p>
        </p:txBody>
      </p:sp>
    </p:spTree>
    <p:extLst>
      <p:ext uri="{BB962C8B-B14F-4D97-AF65-F5344CB8AC3E}">
        <p14:creationId xmlns:p14="http://schemas.microsoft.com/office/powerpoint/2010/main" val="3333185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82BB98-B762-4AFB-B898-D3A61BB1B673}" type="datetimeFigureOut">
              <a:rPr lang="he-IL" smtClean="0"/>
              <a:t>י'/ניסן/תשע"ז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6B060FC-C36E-4054-9A87-B3C3A26FFD0B}" type="slidenum">
              <a:rPr lang="he-IL" smtClean="0"/>
              <a:t>‹#›</a:t>
            </a:fld>
            <a:endParaRPr lang="he-IL"/>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52488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82BB98-B762-4AFB-B898-D3A61BB1B673}" type="datetimeFigureOut">
              <a:rPr lang="he-IL" smtClean="0"/>
              <a:t>י'/ניסן/תשע"ז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6B060FC-C36E-4054-9A87-B3C3A26FFD0B}" type="slidenum">
              <a:rPr lang="he-IL" smtClean="0"/>
              <a:t>‹#›</a:t>
            </a:fld>
            <a:endParaRPr lang="he-IL"/>
          </a:p>
        </p:txBody>
      </p:sp>
    </p:spTree>
    <p:extLst>
      <p:ext uri="{BB962C8B-B14F-4D97-AF65-F5344CB8AC3E}">
        <p14:creationId xmlns:p14="http://schemas.microsoft.com/office/powerpoint/2010/main" val="319296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82BB98-B762-4AFB-B898-D3A61BB1B673}" type="datetimeFigureOut">
              <a:rPr lang="he-IL" smtClean="0"/>
              <a:t>י'/ניסן/תשע"ז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6B060FC-C36E-4054-9A87-B3C3A26FFD0B}" type="slidenum">
              <a:rPr lang="he-IL" smtClean="0"/>
              <a:t>‹#›</a:t>
            </a:fld>
            <a:endParaRPr lang="he-IL"/>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29235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82BB98-B762-4AFB-B898-D3A61BB1B673}" type="datetimeFigureOut">
              <a:rPr lang="he-IL" smtClean="0"/>
              <a:t>י'/ניסן/תשע"ז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6B060FC-C36E-4054-9A87-B3C3A26FFD0B}" type="slidenum">
              <a:rPr lang="he-IL" smtClean="0"/>
              <a:t>‹#›</a:t>
            </a:fld>
            <a:endParaRPr lang="he-IL"/>
          </a:p>
        </p:txBody>
      </p:sp>
    </p:spTree>
    <p:extLst>
      <p:ext uri="{BB962C8B-B14F-4D97-AF65-F5344CB8AC3E}">
        <p14:creationId xmlns:p14="http://schemas.microsoft.com/office/powerpoint/2010/main" val="1192020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82BB98-B762-4AFB-B898-D3A61BB1B673}" type="datetimeFigureOut">
              <a:rPr lang="he-IL" smtClean="0"/>
              <a:t>י'/ניסן/תשע"ז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6B060FC-C36E-4054-9A87-B3C3A26FFD0B}" type="slidenum">
              <a:rPr lang="he-IL" smtClean="0"/>
              <a:t>‹#›</a:t>
            </a:fld>
            <a:endParaRPr lang="he-IL"/>
          </a:p>
        </p:txBody>
      </p:sp>
    </p:spTree>
    <p:extLst>
      <p:ext uri="{BB962C8B-B14F-4D97-AF65-F5344CB8AC3E}">
        <p14:creationId xmlns:p14="http://schemas.microsoft.com/office/powerpoint/2010/main" val="3237911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82BB98-B762-4AFB-B898-D3A61BB1B673}" type="datetimeFigureOut">
              <a:rPr lang="he-IL" smtClean="0"/>
              <a:t>י'/ניסן/תשע"ז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6B060FC-C36E-4054-9A87-B3C3A26FFD0B}" type="slidenum">
              <a:rPr lang="he-IL" smtClean="0"/>
              <a:t>‹#›</a:t>
            </a:fld>
            <a:endParaRPr lang="he-IL"/>
          </a:p>
        </p:txBody>
      </p:sp>
    </p:spTree>
    <p:extLst>
      <p:ext uri="{BB962C8B-B14F-4D97-AF65-F5344CB8AC3E}">
        <p14:creationId xmlns:p14="http://schemas.microsoft.com/office/powerpoint/2010/main" val="237843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82BB98-B762-4AFB-B898-D3A61BB1B673}" type="datetimeFigureOut">
              <a:rPr lang="he-IL" smtClean="0"/>
              <a:t>י'/ניסן/תשע"ז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6B060FC-C36E-4054-9A87-B3C3A26FFD0B}" type="slidenum">
              <a:rPr lang="he-IL" smtClean="0"/>
              <a:t>‹#›</a:t>
            </a:fld>
            <a:endParaRPr lang="he-IL"/>
          </a:p>
        </p:txBody>
      </p:sp>
    </p:spTree>
    <p:extLst>
      <p:ext uri="{BB962C8B-B14F-4D97-AF65-F5344CB8AC3E}">
        <p14:creationId xmlns:p14="http://schemas.microsoft.com/office/powerpoint/2010/main" val="1973118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82BB98-B762-4AFB-B898-D3A61BB1B673}" type="datetimeFigureOut">
              <a:rPr lang="he-IL" smtClean="0"/>
              <a:t>י'/ניסן/תשע"ז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6B060FC-C36E-4054-9A87-B3C3A26FFD0B}" type="slidenum">
              <a:rPr lang="he-IL" smtClean="0"/>
              <a:t>‹#›</a:t>
            </a:fld>
            <a:endParaRPr lang="he-IL"/>
          </a:p>
        </p:txBody>
      </p:sp>
    </p:spTree>
    <p:extLst>
      <p:ext uri="{BB962C8B-B14F-4D97-AF65-F5344CB8AC3E}">
        <p14:creationId xmlns:p14="http://schemas.microsoft.com/office/powerpoint/2010/main" val="3445823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82BB98-B762-4AFB-B898-D3A61BB1B673}" type="datetimeFigureOut">
              <a:rPr lang="he-IL" smtClean="0"/>
              <a:t>י'/ניסן/תשע"ז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6B060FC-C36E-4054-9A87-B3C3A26FFD0B}" type="slidenum">
              <a:rPr lang="he-IL" smtClean="0"/>
              <a:t>‹#›</a:t>
            </a:fld>
            <a:endParaRPr lang="he-IL"/>
          </a:p>
        </p:txBody>
      </p:sp>
    </p:spTree>
    <p:extLst>
      <p:ext uri="{BB962C8B-B14F-4D97-AF65-F5344CB8AC3E}">
        <p14:creationId xmlns:p14="http://schemas.microsoft.com/office/powerpoint/2010/main" val="1000693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82BB98-B762-4AFB-B898-D3A61BB1B673}" type="datetimeFigureOut">
              <a:rPr lang="he-IL" smtClean="0"/>
              <a:t>י'/ניסן/תשע"ז</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A6B060FC-C36E-4054-9A87-B3C3A26FFD0B}" type="slidenum">
              <a:rPr lang="he-IL" smtClean="0"/>
              <a:t>‹#›</a:t>
            </a:fld>
            <a:endParaRPr lang="he-IL"/>
          </a:p>
        </p:txBody>
      </p:sp>
    </p:spTree>
    <p:extLst>
      <p:ext uri="{BB962C8B-B14F-4D97-AF65-F5344CB8AC3E}">
        <p14:creationId xmlns:p14="http://schemas.microsoft.com/office/powerpoint/2010/main" val="393054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82BB98-B762-4AFB-B898-D3A61BB1B673}" type="datetimeFigureOut">
              <a:rPr lang="he-IL" smtClean="0"/>
              <a:t>י'/ניסן/תשע"ז</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A6B060FC-C36E-4054-9A87-B3C3A26FFD0B}" type="slidenum">
              <a:rPr lang="he-IL" smtClean="0"/>
              <a:t>‹#›</a:t>
            </a:fld>
            <a:endParaRPr lang="he-IL"/>
          </a:p>
        </p:txBody>
      </p:sp>
    </p:spTree>
    <p:extLst>
      <p:ext uri="{BB962C8B-B14F-4D97-AF65-F5344CB8AC3E}">
        <p14:creationId xmlns:p14="http://schemas.microsoft.com/office/powerpoint/2010/main" val="4180894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82BB98-B762-4AFB-B898-D3A61BB1B673}" type="datetimeFigureOut">
              <a:rPr lang="he-IL" smtClean="0"/>
              <a:t>י'/ניסן/תשע"ז</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A6B060FC-C36E-4054-9A87-B3C3A26FFD0B}" type="slidenum">
              <a:rPr lang="he-IL" smtClean="0"/>
              <a:t>‹#›</a:t>
            </a:fld>
            <a:endParaRPr lang="he-IL"/>
          </a:p>
        </p:txBody>
      </p:sp>
    </p:spTree>
    <p:extLst>
      <p:ext uri="{BB962C8B-B14F-4D97-AF65-F5344CB8AC3E}">
        <p14:creationId xmlns:p14="http://schemas.microsoft.com/office/powerpoint/2010/main" val="412963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2BB98-B762-4AFB-B898-D3A61BB1B673}" type="datetimeFigureOut">
              <a:rPr lang="he-IL" smtClean="0"/>
              <a:t>י'/ניסן/תשע"ז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6B060FC-C36E-4054-9A87-B3C3A26FFD0B}" type="slidenum">
              <a:rPr lang="he-IL" smtClean="0"/>
              <a:t>‹#›</a:t>
            </a:fld>
            <a:endParaRPr lang="he-IL"/>
          </a:p>
        </p:txBody>
      </p:sp>
    </p:spTree>
    <p:extLst>
      <p:ext uri="{BB962C8B-B14F-4D97-AF65-F5344CB8AC3E}">
        <p14:creationId xmlns:p14="http://schemas.microsoft.com/office/powerpoint/2010/main" val="8173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2BB98-B762-4AFB-B898-D3A61BB1B673}" type="datetimeFigureOut">
              <a:rPr lang="he-IL" smtClean="0"/>
              <a:t>י'/ניסן/תשע"ז</a:t>
            </a:fld>
            <a:endParaRPr lang="he-IL"/>
          </a:p>
        </p:txBody>
      </p:sp>
      <p:sp>
        <p:nvSpPr>
          <p:cNvPr id="6" name="Footer Placeholder 5"/>
          <p:cNvSpPr>
            <a:spLocks noGrp="1"/>
          </p:cNvSpPr>
          <p:nvPr>
            <p:ph type="ftr" sz="quarter" idx="11"/>
          </p:nvPr>
        </p:nvSpPr>
        <p:spPr>
          <a:xfrm>
            <a:off x="533400" y="6172200"/>
            <a:ext cx="5811724" cy="365125"/>
          </a:xfrm>
        </p:spPr>
        <p:txBody>
          <a:bodyPr/>
          <a:lstStyle/>
          <a:p>
            <a:endParaRPr lang="he-IL"/>
          </a:p>
        </p:txBody>
      </p:sp>
      <p:sp>
        <p:nvSpPr>
          <p:cNvPr id="7" name="Slide Number Placeholder 6"/>
          <p:cNvSpPr>
            <a:spLocks noGrp="1"/>
          </p:cNvSpPr>
          <p:nvPr>
            <p:ph type="sldNum" sz="quarter" idx="12"/>
          </p:nvPr>
        </p:nvSpPr>
        <p:spPr/>
        <p:txBody>
          <a:bodyPr/>
          <a:lstStyle/>
          <a:p>
            <a:fld id="{A6B060FC-C36E-4054-9A87-B3C3A26FFD0B}" type="slidenum">
              <a:rPr lang="he-IL" smtClean="0"/>
              <a:t>‹#›</a:t>
            </a:fld>
            <a:endParaRPr lang="he-IL"/>
          </a:p>
        </p:txBody>
      </p:sp>
    </p:spTree>
    <p:extLst>
      <p:ext uri="{BB962C8B-B14F-4D97-AF65-F5344CB8AC3E}">
        <p14:creationId xmlns:p14="http://schemas.microsoft.com/office/powerpoint/2010/main" val="3074513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A82BB98-B762-4AFB-B898-D3A61BB1B673}" type="datetimeFigureOut">
              <a:rPr lang="he-IL" smtClean="0"/>
              <a:t>י'/ניסן/תשע"ז</a:t>
            </a:fld>
            <a:endParaRPr lang="he-IL"/>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he-IL"/>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A6B060FC-C36E-4054-9A87-B3C3A26FFD0B}" type="slidenum">
              <a:rPr lang="he-IL" smtClean="0"/>
              <a:t>‹#›</a:t>
            </a:fld>
            <a:endParaRPr lang="he-IL"/>
          </a:p>
        </p:txBody>
      </p:sp>
    </p:spTree>
    <p:extLst>
      <p:ext uri="{BB962C8B-B14F-4D97-AF65-F5344CB8AC3E}">
        <p14:creationId xmlns:p14="http://schemas.microsoft.com/office/powerpoint/2010/main" val="770278228"/>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l" defTabSz="457200" rtl="1" eaLnBrk="1" latinLnBrk="0" hangingPunct="1">
        <a:spcBef>
          <a:spcPct val="0"/>
        </a:spcBef>
        <a:buNone/>
        <a:defRPr sz="32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doritsimon@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cms.education.gov.il/EducationCMS/Units/Ofek/yesodi/More/Mithmachim.h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cms.education.gov.il/EducationCMS/UNITS/Staj"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60648"/>
            <a:ext cx="4572000"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6167263"/>
            <a:ext cx="33099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31640" y="1340768"/>
            <a:ext cx="6696744" cy="4616648"/>
          </a:xfrm>
          <a:prstGeom prst="rect">
            <a:avLst/>
          </a:prstGeom>
          <a:noFill/>
        </p:spPr>
        <p:txBody>
          <a:bodyPr wrap="square" rtlCol="1">
            <a:spAutoFit/>
          </a:bodyPr>
          <a:lstStyle/>
          <a:p>
            <a:pPr algn="ctr"/>
            <a:r>
              <a:rPr lang="he-IL" sz="5400" b="1" dirty="0" smtClean="0">
                <a:latin typeface="David" panose="020E0502060401010101" pitchFamily="34" charset="-79"/>
                <a:cs typeface="David" panose="020E0502060401010101" pitchFamily="34" charset="-79"/>
              </a:rPr>
              <a:t>התמחות וכניסה להוראה</a:t>
            </a:r>
            <a:endParaRPr lang="he-IL" sz="4000" dirty="0">
              <a:latin typeface="David" panose="020E0502060401010101" pitchFamily="34" charset="-79"/>
              <a:cs typeface="David" panose="020E0502060401010101" pitchFamily="34" charset="-79"/>
            </a:endParaRPr>
          </a:p>
          <a:p>
            <a:pPr algn="ctr"/>
            <a:r>
              <a:rPr lang="he-IL" sz="4000" dirty="0" smtClean="0">
                <a:latin typeface="David" panose="020E0502060401010101" pitchFamily="34" charset="-79"/>
                <a:cs typeface="David" panose="020E0502060401010101" pitchFamily="34" charset="-79"/>
              </a:rPr>
              <a:t>ד"ר דורית סימון</a:t>
            </a:r>
            <a:endParaRPr lang="en-US" sz="4000" dirty="0" smtClean="0">
              <a:latin typeface="David" panose="020E0502060401010101" pitchFamily="34" charset="-79"/>
              <a:cs typeface="David" panose="020E0502060401010101" pitchFamily="34" charset="-79"/>
            </a:endParaRPr>
          </a:p>
          <a:p>
            <a:pPr algn="ctr"/>
            <a:r>
              <a:rPr lang="en-US" sz="4000" dirty="0" smtClean="0">
                <a:latin typeface="David" panose="020E0502060401010101" pitchFamily="34" charset="-79"/>
                <a:cs typeface="David" panose="020E0502060401010101" pitchFamily="34" charset="-79"/>
              </a:rPr>
              <a:t/>
            </a:r>
            <a:br>
              <a:rPr lang="en-US" sz="4000" dirty="0" smtClean="0">
                <a:latin typeface="David" panose="020E0502060401010101" pitchFamily="34" charset="-79"/>
                <a:cs typeface="David" panose="020E0502060401010101" pitchFamily="34" charset="-79"/>
              </a:rPr>
            </a:br>
            <a:r>
              <a:rPr lang="he-IL" sz="4000" b="1" dirty="0" smtClean="0">
                <a:latin typeface="David" panose="020E0502060401010101" pitchFamily="34" charset="-79"/>
                <a:cs typeface="David" panose="020E0502060401010101" pitchFamily="34" charset="-79"/>
              </a:rPr>
              <a:t>מדריכה מחוזית</a:t>
            </a:r>
            <a:endParaRPr lang="en-US" sz="4000" b="1" dirty="0" smtClean="0">
              <a:latin typeface="David" panose="020E0502060401010101" pitchFamily="34" charset="-79"/>
              <a:cs typeface="David" panose="020E0502060401010101" pitchFamily="34" charset="-79"/>
            </a:endParaRPr>
          </a:p>
          <a:p>
            <a:pPr algn="ctr"/>
            <a:endParaRPr lang="en-US" sz="4000" b="1" dirty="0">
              <a:latin typeface="David" panose="020E0502060401010101" pitchFamily="34" charset="-79"/>
              <a:cs typeface="David" panose="020E0502060401010101" pitchFamily="34" charset="-79"/>
            </a:endParaRPr>
          </a:p>
          <a:p>
            <a:pPr algn="ctr"/>
            <a:r>
              <a:rPr lang="en-US" sz="4000" dirty="0" smtClean="0">
                <a:latin typeface="David" panose="020E0502060401010101" pitchFamily="34" charset="-79"/>
                <a:cs typeface="David" panose="020E0502060401010101" pitchFamily="34" charset="-79"/>
                <a:hlinkClick r:id="rId4"/>
              </a:rPr>
              <a:t>doritsimon@gmail.com</a:t>
            </a:r>
            <a:endParaRPr lang="en-US" sz="4000" dirty="0" smtClean="0">
              <a:latin typeface="David" panose="020E0502060401010101" pitchFamily="34" charset="-79"/>
              <a:cs typeface="David" panose="020E0502060401010101" pitchFamily="34" charset="-79"/>
            </a:endParaRPr>
          </a:p>
          <a:p>
            <a:pPr algn="ctr"/>
            <a:r>
              <a:rPr lang="en-US" sz="4000" dirty="0" smtClean="0">
                <a:latin typeface="David" panose="020E0502060401010101" pitchFamily="34" charset="-79"/>
                <a:cs typeface="David" panose="020E0502060401010101" pitchFamily="34" charset="-79"/>
              </a:rPr>
              <a:t>052-2243670</a:t>
            </a:r>
            <a:endParaRPr lang="he-IL" sz="4000" dirty="0">
              <a:latin typeface="David" panose="020E0502060401010101" pitchFamily="34" charset="-79"/>
              <a:cs typeface="David" panose="020E0502060401010101" pitchFamily="34" charset="-79"/>
            </a:endParaRPr>
          </a:p>
        </p:txBody>
      </p:sp>
      <p:pic>
        <p:nvPicPr>
          <p:cNvPr id="5" name="Picture 2" descr="C:\Users\estishm\Desktop\לוגו.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274" y="116632"/>
            <a:ext cx="1277382" cy="1248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86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516" y="341390"/>
            <a:ext cx="7058744" cy="500634"/>
          </a:xfrm>
        </p:spPr>
        <p:txBody>
          <a:bodyPr>
            <a:noAutofit/>
          </a:bodyPr>
          <a:lstStyle/>
          <a:p>
            <a:pPr algn="ctr"/>
            <a:r>
              <a:rPr lang="he-IL" b="1" dirty="0" smtClean="0"/>
              <a:t>חיפוש </a:t>
            </a:r>
            <a:r>
              <a:rPr lang="he-IL" b="1" dirty="0"/>
              <a:t>משרת </a:t>
            </a:r>
            <a:r>
              <a:rPr lang="he-IL" b="1" dirty="0" smtClean="0"/>
              <a:t>הוראה</a:t>
            </a:r>
            <a:endParaRPr lang="he-IL" b="1" dirty="0"/>
          </a:p>
        </p:txBody>
      </p:sp>
      <p:pic>
        <p:nvPicPr>
          <p:cNvPr id="4" name="Picture 3"/>
          <p:cNvPicPr>
            <a:picLocks noChangeAspect="1"/>
          </p:cNvPicPr>
          <p:nvPr/>
        </p:nvPicPr>
        <p:blipFill>
          <a:blip r:embed="rId2"/>
          <a:stretch>
            <a:fillRect/>
          </a:stretch>
        </p:blipFill>
        <p:spPr>
          <a:xfrm>
            <a:off x="6732240" y="2005620"/>
            <a:ext cx="2102040" cy="1728192"/>
          </a:xfrm>
          <a:prstGeom prst="rect">
            <a:avLst/>
          </a:prstGeom>
        </p:spPr>
      </p:pic>
      <p:sp>
        <p:nvSpPr>
          <p:cNvPr id="6" name="TextBox 5"/>
          <p:cNvSpPr txBox="1"/>
          <p:nvPr/>
        </p:nvSpPr>
        <p:spPr>
          <a:xfrm>
            <a:off x="6622577" y="1099143"/>
            <a:ext cx="2181934" cy="923330"/>
          </a:xfrm>
          <a:prstGeom prst="rect">
            <a:avLst/>
          </a:prstGeom>
          <a:noFill/>
        </p:spPr>
        <p:txBody>
          <a:bodyPr wrap="square" rtlCol="1">
            <a:spAutoFit/>
          </a:bodyPr>
          <a:lstStyle/>
          <a:p>
            <a:r>
              <a:rPr lang="he-IL" b="1" dirty="0" smtClean="0">
                <a:solidFill>
                  <a:schemeClr val="bg1"/>
                </a:solidFill>
              </a:rPr>
              <a:t>אתר משרד החינוך</a:t>
            </a:r>
            <a:r>
              <a:rPr lang="he-IL" dirty="0" smtClean="0">
                <a:solidFill>
                  <a:schemeClr val="bg1"/>
                </a:solidFill>
              </a:rPr>
              <a:t>: משרות פנויות ומועמדים להוראה</a:t>
            </a:r>
            <a:endParaRPr lang="he-IL" dirty="0">
              <a:solidFill>
                <a:schemeClr val="bg1"/>
              </a:solidFill>
            </a:endParaRPr>
          </a:p>
        </p:txBody>
      </p:sp>
      <p:sp>
        <p:nvSpPr>
          <p:cNvPr id="7" name="TextBox 6"/>
          <p:cNvSpPr txBox="1"/>
          <p:nvPr/>
        </p:nvSpPr>
        <p:spPr>
          <a:xfrm>
            <a:off x="6121845" y="3745657"/>
            <a:ext cx="2742048" cy="307777"/>
          </a:xfrm>
          <a:prstGeom prst="rect">
            <a:avLst/>
          </a:prstGeom>
          <a:noFill/>
        </p:spPr>
        <p:txBody>
          <a:bodyPr wrap="square" rtlCol="1">
            <a:spAutoFit/>
          </a:bodyPr>
          <a:lstStyle/>
          <a:p>
            <a:r>
              <a:rPr lang="en-US" sz="1400" b="1" dirty="0">
                <a:solidFill>
                  <a:schemeClr val="bg1"/>
                </a:solidFill>
              </a:rPr>
              <a:t>https://jobs.education.gov.il/</a:t>
            </a:r>
            <a:endParaRPr lang="he-IL" sz="1400" b="1" dirty="0">
              <a:solidFill>
                <a:schemeClr val="bg1"/>
              </a:solidFill>
            </a:endParaRPr>
          </a:p>
        </p:txBody>
      </p:sp>
      <p:sp>
        <p:nvSpPr>
          <p:cNvPr id="8" name="L-Shape 7"/>
          <p:cNvSpPr/>
          <p:nvPr/>
        </p:nvSpPr>
        <p:spPr>
          <a:xfrm rot="10800000">
            <a:off x="7524328" y="66398"/>
            <a:ext cx="1487128" cy="1130353"/>
          </a:xfrm>
          <a:prstGeom prst="corner">
            <a:avLst>
              <a:gd name="adj1" fmla="val 16120"/>
              <a:gd name="adj2" fmla="val 161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9" name="Group 8"/>
          <p:cNvGrpSpPr/>
          <p:nvPr/>
        </p:nvGrpSpPr>
        <p:grpSpPr>
          <a:xfrm>
            <a:off x="7454278" y="221513"/>
            <a:ext cx="1431668" cy="687208"/>
            <a:chOff x="6661858" y="-218967"/>
            <a:chExt cx="2099000" cy="4534656"/>
          </a:xfrm>
        </p:grpSpPr>
        <p:sp>
          <p:nvSpPr>
            <p:cNvPr id="10" name="Rectangle 9"/>
            <p:cNvSpPr/>
            <p:nvPr/>
          </p:nvSpPr>
          <p:spPr>
            <a:xfrm>
              <a:off x="6661858" y="2728871"/>
              <a:ext cx="1812291" cy="15868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6948568" y="-218967"/>
              <a:ext cx="1812290" cy="19242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he-IL" sz="2800" b="1" kern="1200" dirty="0" smtClean="0">
                  <a:latin typeface="David" panose="020E0502060401010101" pitchFamily="34" charset="-79"/>
                  <a:cs typeface="David" panose="020E0502060401010101" pitchFamily="34" charset="-79"/>
                </a:rPr>
                <a:t>השמה</a:t>
              </a:r>
              <a:endParaRPr lang="he-IL" sz="2800" b="1" kern="1200" dirty="0">
                <a:latin typeface="David" panose="020E0502060401010101" pitchFamily="34" charset="-79"/>
                <a:cs typeface="David" panose="020E0502060401010101" pitchFamily="34" charset="-79"/>
              </a:endParaRPr>
            </a:p>
          </p:txBody>
        </p:sp>
      </p:gr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453" t="11637" r="15182" b="4217"/>
          <a:stretch/>
        </p:blipFill>
        <p:spPr bwMode="auto">
          <a:xfrm>
            <a:off x="3907848" y="2051671"/>
            <a:ext cx="2122936" cy="1667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595636" y="1099143"/>
            <a:ext cx="2232248" cy="923330"/>
          </a:xfrm>
          <a:prstGeom prst="rect">
            <a:avLst/>
          </a:prstGeom>
        </p:spPr>
        <p:txBody>
          <a:bodyPr wrap="square">
            <a:spAutoFit/>
          </a:bodyPr>
          <a:lstStyle/>
          <a:p>
            <a:r>
              <a:rPr lang="he-IL" b="1" dirty="0">
                <a:solidFill>
                  <a:schemeClr val="bg1"/>
                </a:solidFill>
              </a:rPr>
              <a:t>אתר הסתדרות המורים: </a:t>
            </a:r>
            <a:r>
              <a:rPr lang="he-IL" dirty="0">
                <a:solidFill>
                  <a:schemeClr val="bg1"/>
                </a:solidFill>
              </a:rPr>
              <a:t>משרות פנויות</a:t>
            </a:r>
          </a:p>
        </p:txBody>
      </p:sp>
      <p:sp>
        <p:nvSpPr>
          <p:cNvPr id="13" name="Rectangle 12"/>
          <p:cNvSpPr/>
          <p:nvPr/>
        </p:nvSpPr>
        <p:spPr>
          <a:xfrm>
            <a:off x="3219072" y="3733812"/>
            <a:ext cx="2538764" cy="461665"/>
          </a:xfrm>
          <a:prstGeom prst="rect">
            <a:avLst/>
          </a:prstGeom>
        </p:spPr>
        <p:txBody>
          <a:bodyPr wrap="square">
            <a:spAutoFit/>
          </a:bodyPr>
          <a:lstStyle/>
          <a:p>
            <a:r>
              <a:rPr lang="en-US" sz="1200" b="1" dirty="0">
                <a:solidFill>
                  <a:schemeClr val="bg1"/>
                </a:solidFill>
              </a:rPr>
              <a:t>http://www.itu.org.il/?CategoryID=155</a:t>
            </a:r>
            <a:endParaRPr lang="he-IL" sz="1200" b="1" dirty="0">
              <a:solidFill>
                <a:schemeClr val="bg1"/>
              </a:solidFill>
            </a:endParaRPr>
          </a:p>
        </p:txBody>
      </p:sp>
      <p:pic>
        <p:nvPicPr>
          <p:cNvPr id="14" name="Picture 13"/>
          <p:cNvPicPr/>
          <p:nvPr/>
        </p:nvPicPr>
        <p:blipFill rotWithShape="1">
          <a:blip r:embed="rId4"/>
          <a:srcRect l="23252" t="10087" r="22341" b="32545"/>
          <a:stretch/>
        </p:blipFill>
        <p:spPr bwMode="auto">
          <a:xfrm>
            <a:off x="1886821" y="4616116"/>
            <a:ext cx="2282576" cy="1753803"/>
          </a:xfrm>
          <a:prstGeom prst="rect">
            <a:avLst/>
          </a:prstGeom>
          <a:ln>
            <a:noFill/>
          </a:ln>
          <a:extLst>
            <a:ext uri="{53640926-AAD7-44D8-BBD7-CCE9431645EC}">
              <a14:shadowObscured xmlns:a14="http://schemas.microsoft.com/office/drawing/2010/main"/>
            </a:ext>
          </a:extLst>
        </p:spPr>
      </p:pic>
      <p:sp>
        <p:nvSpPr>
          <p:cNvPr id="15" name="Rectangle 14"/>
          <p:cNvSpPr/>
          <p:nvPr/>
        </p:nvSpPr>
        <p:spPr>
          <a:xfrm>
            <a:off x="1814813" y="6334780"/>
            <a:ext cx="2426592" cy="523220"/>
          </a:xfrm>
          <a:prstGeom prst="rect">
            <a:avLst/>
          </a:prstGeom>
        </p:spPr>
        <p:txBody>
          <a:bodyPr wrap="square">
            <a:spAutoFit/>
          </a:bodyPr>
          <a:lstStyle/>
          <a:p>
            <a:r>
              <a:rPr lang="en-US" sz="1400" b="1" dirty="0">
                <a:solidFill>
                  <a:schemeClr val="bg1"/>
                </a:solidFill>
              </a:rPr>
              <a:t>http://www.shatil.org.il/classifieds</a:t>
            </a:r>
          </a:p>
        </p:txBody>
      </p:sp>
      <p:sp>
        <p:nvSpPr>
          <p:cNvPr id="16" name="Rectangle 15"/>
          <p:cNvSpPr/>
          <p:nvPr/>
        </p:nvSpPr>
        <p:spPr>
          <a:xfrm>
            <a:off x="1954735" y="4207084"/>
            <a:ext cx="2223686" cy="369332"/>
          </a:xfrm>
          <a:prstGeom prst="rect">
            <a:avLst/>
          </a:prstGeom>
        </p:spPr>
        <p:txBody>
          <a:bodyPr wrap="none">
            <a:spAutoFit/>
          </a:bodyPr>
          <a:lstStyle/>
          <a:p>
            <a:r>
              <a:rPr lang="he-IL" b="1" dirty="0">
                <a:solidFill>
                  <a:schemeClr val="bg1"/>
                </a:solidFill>
              </a:rPr>
              <a:t>אתר שתיל</a:t>
            </a:r>
            <a:r>
              <a:rPr lang="he-IL" dirty="0">
                <a:solidFill>
                  <a:schemeClr val="bg1"/>
                </a:solidFill>
              </a:rPr>
              <a:t>: לוח שתיל</a:t>
            </a:r>
          </a:p>
        </p:txBody>
      </p:sp>
      <p:sp>
        <p:nvSpPr>
          <p:cNvPr id="17" name="Rectangle 16"/>
          <p:cNvSpPr/>
          <p:nvPr/>
        </p:nvSpPr>
        <p:spPr>
          <a:xfrm>
            <a:off x="1012224" y="3349671"/>
            <a:ext cx="1349896" cy="738664"/>
          </a:xfrm>
          <a:prstGeom prst="rect">
            <a:avLst/>
          </a:prstGeom>
        </p:spPr>
        <p:txBody>
          <a:bodyPr wrap="square">
            <a:spAutoFit/>
          </a:bodyPr>
          <a:lstStyle/>
          <a:p>
            <a:r>
              <a:rPr lang="en-US" sz="1050" b="1" dirty="0">
                <a:solidFill>
                  <a:schemeClr val="bg1"/>
                </a:solidFill>
              </a:rPr>
              <a:t>http://www.igm.org.il/home_page.aspx?page=igm_page_wanted</a:t>
            </a:r>
            <a:endParaRPr lang="he-IL" sz="1050" b="1" dirty="0">
              <a:solidFill>
                <a:schemeClr val="bg1"/>
              </a:solidFill>
            </a:endParaRPr>
          </a:p>
        </p:txBody>
      </p:sp>
      <p:pic>
        <p:nvPicPr>
          <p:cNvPr id="18" name="Picture 17"/>
          <p:cNvPicPr/>
          <p:nvPr/>
        </p:nvPicPr>
        <p:blipFill rotWithShape="1">
          <a:blip r:embed="rId5"/>
          <a:srcRect l="52917" t="28668" r="5911" b="14295"/>
          <a:stretch/>
        </p:blipFill>
        <p:spPr bwMode="auto">
          <a:xfrm>
            <a:off x="768208" y="2038055"/>
            <a:ext cx="2093209" cy="1321040"/>
          </a:xfrm>
          <a:prstGeom prst="rect">
            <a:avLst/>
          </a:prstGeom>
          <a:ln>
            <a:noFill/>
          </a:ln>
          <a:extLst>
            <a:ext uri="{53640926-AAD7-44D8-BBD7-CCE9431645EC}">
              <a14:shadowObscured xmlns:a14="http://schemas.microsoft.com/office/drawing/2010/main"/>
            </a:ext>
          </a:extLst>
        </p:spPr>
      </p:pic>
      <p:sp>
        <p:nvSpPr>
          <p:cNvPr id="19" name="TextBox 18"/>
          <p:cNvSpPr txBox="1"/>
          <p:nvPr/>
        </p:nvSpPr>
        <p:spPr>
          <a:xfrm>
            <a:off x="728006" y="1154485"/>
            <a:ext cx="2287806" cy="369332"/>
          </a:xfrm>
          <a:prstGeom prst="rect">
            <a:avLst/>
          </a:prstGeom>
          <a:noFill/>
        </p:spPr>
        <p:txBody>
          <a:bodyPr wrap="none" rtlCol="1">
            <a:spAutoFit/>
          </a:bodyPr>
          <a:lstStyle/>
          <a:p>
            <a:r>
              <a:rPr lang="he-IL" b="1" dirty="0" smtClean="0">
                <a:solidFill>
                  <a:schemeClr val="bg1"/>
                </a:solidFill>
              </a:rPr>
              <a:t>ארגון המורים</a:t>
            </a:r>
            <a:r>
              <a:rPr lang="he-IL" dirty="0" smtClean="0">
                <a:solidFill>
                  <a:schemeClr val="bg1"/>
                </a:solidFill>
              </a:rPr>
              <a:t>: דרושים</a:t>
            </a:r>
            <a:endParaRPr lang="he-IL" dirty="0">
              <a:solidFill>
                <a:schemeClr val="bg1"/>
              </a:solidFill>
            </a:endParaRPr>
          </a:p>
        </p:txBody>
      </p:sp>
    </p:spTree>
    <p:extLst>
      <p:ext uri="{BB962C8B-B14F-4D97-AF65-F5344CB8AC3E}">
        <p14:creationId xmlns:p14="http://schemas.microsoft.com/office/powerpoint/2010/main" val="2734544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5202" y="692696"/>
            <a:ext cx="6392425" cy="892552"/>
          </a:xfrm>
          <a:prstGeom prst="rect">
            <a:avLst/>
          </a:prstGeom>
          <a:noFill/>
        </p:spPr>
        <p:txBody>
          <a:bodyPr wrap="square" rtlCol="1">
            <a:spAutoFit/>
          </a:bodyPr>
          <a:lstStyle/>
          <a:p>
            <a:r>
              <a:rPr lang="he-IL" sz="2600" b="1" dirty="0">
                <a:solidFill>
                  <a:schemeClr val="bg1"/>
                </a:solidFill>
                <a:latin typeface="+mj-lt"/>
                <a:ea typeface="+mj-ea"/>
                <a:cs typeface="+mj-cs"/>
              </a:rPr>
              <a:t>פתיחת תיק </a:t>
            </a:r>
            <a:r>
              <a:rPr lang="he-IL" sz="2600" b="1" dirty="0" smtClean="0">
                <a:solidFill>
                  <a:schemeClr val="bg1"/>
                </a:solidFill>
                <a:latin typeface="+mj-lt"/>
                <a:ea typeface="+mj-ea"/>
                <a:cs typeface="+mj-cs"/>
              </a:rPr>
              <a:t>מקוון במשרד החינוך</a:t>
            </a:r>
          </a:p>
          <a:p>
            <a:r>
              <a:rPr lang="he-IL" sz="2600" b="1" dirty="0" smtClean="0">
                <a:solidFill>
                  <a:schemeClr val="bg1"/>
                </a:solidFill>
                <a:latin typeface="+mj-lt"/>
                <a:ea typeface="+mj-ea"/>
                <a:cs typeface="+mj-cs"/>
              </a:rPr>
              <a:t>כוח </a:t>
            </a:r>
            <a:r>
              <a:rPr lang="he-IL" sz="2600" b="1" dirty="0">
                <a:solidFill>
                  <a:schemeClr val="bg1"/>
                </a:solidFill>
                <a:latin typeface="+mj-lt"/>
                <a:ea typeface="+mj-ea"/>
                <a:cs typeface="+mj-cs"/>
              </a:rPr>
              <a:t>אדם </a:t>
            </a:r>
            <a:r>
              <a:rPr lang="he-IL" sz="2600" b="1" dirty="0" smtClean="0">
                <a:solidFill>
                  <a:schemeClr val="bg1"/>
                </a:solidFill>
                <a:latin typeface="+mj-lt"/>
                <a:ea typeface="+mj-ea"/>
                <a:cs typeface="+mj-cs"/>
              </a:rPr>
              <a:t>בהוראה</a:t>
            </a:r>
            <a:endParaRPr lang="he-IL" sz="2600" b="1" dirty="0">
              <a:solidFill>
                <a:schemeClr val="tx1">
                  <a:lumMod val="85000"/>
                  <a:lumOff val="15000"/>
                </a:schemeClr>
              </a:solidFill>
              <a:latin typeface="+mj-lt"/>
              <a:ea typeface="+mj-ea"/>
              <a:cs typeface="+mj-cs"/>
            </a:endParaRPr>
          </a:p>
        </p:txBody>
      </p:sp>
      <p:sp>
        <p:nvSpPr>
          <p:cNvPr id="4" name="Rectangle 3"/>
          <p:cNvSpPr/>
          <p:nvPr/>
        </p:nvSpPr>
        <p:spPr>
          <a:xfrm>
            <a:off x="1775414" y="1988840"/>
            <a:ext cx="4572000" cy="923330"/>
          </a:xfrm>
          <a:prstGeom prst="rect">
            <a:avLst/>
          </a:prstGeom>
        </p:spPr>
        <p:txBody>
          <a:bodyPr>
            <a:spAutoFit/>
          </a:bodyPr>
          <a:lstStyle/>
          <a:p>
            <a:r>
              <a:rPr lang="he-IL" dirty="0"/>
              <a:t>https://edu.gov.il/sites/pohnet/HachsharaHitmachutKnisaLehoraa/Pages/klitatovh.aspx</a:t>
            </a:r>
          </a:p>
        </p:txBody>
      </p:sp>
      <p:sp>
        <p:nvSpPr>
          <p:cNvPr id="6" name="L-Shape 5"/>
          <p:cNvSpPr/>
          <p:nvPr/>
        </p:nvSpPr>
        <p:spPr>
          <a:xfrm rot="10800000">
            <a:off x="7236295" y="4576"/>
            <a:ext cx="1851797" cy="1283764"/>
          </a:xfrm>
          <a:prstGeom prst="corner">
            <a:avLst>
              <a:gd name="adj1" fmla="val 16120"/>
              <a:gd name="adj2" fmla="val 161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 name="Rectangle 4"/>
          <p:cNvSpPr/>
          <p:nvPr/>
        </p:nvSpPr>
        <p:spPr>
          <a:xfrm>
            <a:off x="7820980" y="258610"/>
            <a:ext cx="1061864" cy="786369"/>
          </a:xfrm>
          <a:prstGeom prst="rect">
            <a:avLst/>
          </a:prstGeom>
        </p:spPr>
        <p:txBody>
          <a:bodyPr wrap="square">
            <a:spAutoFit/>
          </a:bodyPr>
          <a:lstStyle/>
          <a:p>
            <a:pPr lvl="0" algn="ctr" defTabSz="1244600">
              <a:lnSpc>
                <a:spcPts val="1300"/>
              </a:lnSpc>
              <a:spcBef>
                <a:spcPct val="0"/>
              </a:spcBef>
              <a:spcAft>
                <a:spcPct val="35000"/>
              </a:spcAft>
            </a:pPr>
            <a:r>
              <a:rPr lang="he-IL" b="1" dirty="0">
                <a:latin typeface="David" panose="020E0502060401010101" pitchFamily="34" charset="-79"/>
                <a:cs typeface="David" panose="020E0502060401010101" pitchFamily="34" charset="-79"/>
              </a:rPr>
              <a:t>קליטה</a:t>
            </a:r>
          </a:p>
          <a:p>
            <a:pPr lvl="0" algn="ctr" defTabSz="1244600">
              <a:lnSpc>
                <a:spcPts val="1300"/>
              </a:lnSpc>
              <a:spcBef>
                <a:spcPct val="0"/>
              </a:spcBef>
              <a:spcAft>
                <a:spcPct val="35000"/>
              </a:spcAft>
            </a:pPr>
            <a:endParaRPr lang="he-IL" b="1" dirty="0">
              <a:latin typeface="David" panose="020E0502060401010101" pitchFamily="34" charset="-79"/>
              <a:cs typeface="David" panose="020E0502060401010101" pitchFamily="34" charset="-79"/>
            </a:endParaRPr>
          </a:p>
          <a:p>
            <a:pPr lvl="0" algn="ctr" defTabSz="1244600">
              <a:lnSpc>
                <a:spcPts val="1300"/>
              </a:lnSpc>
              <a:spcBef>
                <a:spcPct val="0"/>
              </a:spcBef>
              <a:spcAft>
                <a:spcPct val="35000"/>
              </a:spcAft>
            </a:pPr>
            <a:r>
              <a:rPr lang="he-IL" b="1" dirty="0">
                <a:latin typeface="David" panose="020E0502060401010101" pitchFamily="34" charset="-79"/>
                <a:cs typeface="David" panose="020E0502060401010101" pitchFamily="34" charset="-79"/>
              </a:rPr>
              <a:t>השתלבות</a:t>
            </a:r>
          </a:p>
        </p:txBody>
      </p:sp>
      <p:pic>
        <p:nvPicPr>
          <p:cNvPr id="8" name="Picture 7"/>
          <p:cNvPicPr/>
          <p:nvPr/>
        </p:nvPicPr>
        <p:blipFill rotWithShape="1">
          <a:blip r:embed="rId2"/>
          <a:srcRect l="57636" r="6420" b="19470"/>
          <a:stretch/>
        </p:blipFill>
        <p:spPr bwMode="auto">
          <a:xfrm>
            <a:off x="837743" y="2912170"/>
            <a:ext cx="5472608" cy="37571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5200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279037" y="5733256"/>
            <a:ext cx="184730" cy="369332"/>
          </a:xfrm>
          <a:prstGeom prst="rect">
            <a:avLst/>
          </a:prstGeom>
        </p:spPr>
        <p:txBody>
          <a:bodyPr wrap="none">
            <a:spAutoFit/>
          </a:bodyPr>
          <a:lstStyle/>
          <a:p>
            <a:endParaRPr lang="he-IL" dirty="0"/>
          </a:p>
        </p:txBody>
      </p:sp>
      <p:sp>
        <p:nvSpPr>
          <p:cNvPr id="4" name="Title 3"/>
          <p:cNvSpPr>
            <a:spLocks noGrp="1"/>
          </p:cNvSpPr>
          <p:nvPr>
            <p:ph type="title"/>
          </p:nvPr>
        </p:nvSpPr>
        <p:spPr>
          <a:xfrm>
            <a:off x="905593" y="163794"/>
            <a:ext cx="6589199" cy="644650"/>
          </a:xfrm>
        </p:spPr>
        <p:txBody>
          <a:bodyPr>
            <a:normAutofit fontScale="90000"/>
          </a:bodyPr>
          <a:lstStyle/>
          <a:p>
            <a:r>
              <a:rPr lang="he-IL" b="1" dirty="0"/>
              <a:t>קליטת עובד הוראה במשרד החינוך</a:t>
            </a:r>
            <a:r>
              <a:rPr lang="en-US" dirty="0"/>
              <a:t/>
            </a:r>
            <a:br>
              <a:rPr lang="en-US" dirty="0"/>
            </a:br>
            <a:endParaRPr lang="he-IL" dirty="0"/>
          </a:p>
        </p:txBody>
      </p:sp>
      <p:sp>
        <p:nvSpPr>
          <p:cNvPr id="3" name="Rectangle 2"/>
          <p:cNvSpPr/>
          <p:nvPr/>
        </p:nvSpPr>
        <p:spPr>
          <a:xfrm>
            <a:off x="899592" y="618827"/>
            <a:ext cx="7258447" cy="1200329"/>
          </a:xfrm>
          <a:prstGeom prst="rect">
            <a:avLst/>
          </a:prstGeom>
        </p:spPr>
        <p:txBody>
          <a:bodyPr wrap="square">
            <a:spAutoFit/>
          </a:bodyPr>
          <a:lstStyle/>
          <a:p>
            <a:pPr lvl="0" fontAlgn="t"/>
            <a:r>
              <a:rPr lang="he-IL" b="1" dirty="0">
                <a:solidFill>
                  <a:schemeClr val="bg1"/>
                </a:solidFill>
              </a:rPr>
              <a:t>תעודת התואר </a:t>
            </a:r>
            <a:r>
              <a:rPr lang="he-IL" b="1" dirty="0" smtClean="0">
                <a:solidFill>
                  <a:schemeClr val="bg1"/>
                </a:solidFill>
              </a:rPr>
              <a:t>ותעודת </a:t>
            </a:r>
            <a:r>
              <a:rPr lang="he-IL" b="1" dirty="0">
                <a:solidFill>
                  <a:schemeClr val="bg1"/>
                </a:solidFill>
              </a:rPr>
              <a:t>ההוראה</a:t>
            </a:r>
            <a:r>
              <a:rPr lang="he-IL" b="1" dirty="0"/>
              <a:t>.</a:t>
            </a:r>
            <a:r>
              <a:rPr lang="en-US" dirty="0"/>
              <a:t> </a:t>
            </a:r>
            <a:r>
              <a:rPr lang="he-IL" dirty="0"/>
              <a:t> </a:t>
            </a:r>
          </a:p>
          <a:p>
            <a:pPr lvl="0" fontAlgn="t"/>
            <a:r>
              <a:rPr lang="he-IL" dirty="0" smtClean="0"/>
              <a:t>צילום </a:t>
            </a:r>
            <a:r>
              <a:rPr lang="he-IL" dirty="0"/>
              <a:t>שתי התעודות ואישורן אצל עורך דין/ </a:t>
            </a:r>
            <a:r>
              <a:rPr lang="he-IL" dirty="0" smtClean="0"/>
              <a:t>נוטריון,  </a:t>
            </a:r>
            <a:r>
              <a:rPr lang="he-IL" dirty="0"/>
              <a:t>או למנהלת בית הספר. היא תכתוב על הצילום 'העתק נאמן למקור', תחתום ותוסיף את חותמת בית  הספר.</a:t>
            </a:r>
            <a:endParaRPr lang="en-US" dirty="0"/>
          </a:p>
        </p:txBody>
      </p:sp>
      <p:sp>
        <p:nvSpPr>
          <p:cNvPr id="6" name="Rectangle 5"/>
          <p:cNvSpPr/>
          <p:nvPr/>
        </p:nvSpPr>
        <p:spPr>
          <a:xfrm>
            <a:off x="583905" y="1791004"/>
            <a:ext cx="7593903" cy="369332"/>
          </a:xfrm>
          <a:prstGeom prst="rect">
            <a:avLst/>
          </a:prstGeom>
        </p:spPr>
        <p:txBody>
          <a:bodyPr wrap="square">
            <a:spAutoFit/>
          </a:bodyPr>
          <a:lstStyle/>
          <a:p>
            <a:pPr fontAlgn="t"/>
            <a:r>
              <a:rPr lang="he-IL" b="1" dirty="0" smtClean="0">
                <a:solidFill>
                  <a:schemeClr val="bg1"/>
                </a:solidFill>
              </a:rPr>
              <a:t>אישור על 80%, </a:t>
            </a:r>
            <a:r>
              <a:rPr lang="he-IL" dirty="0" smtClean="0"/>
              <a:t>ממנהל לומדים במכללה או באוניברסיטה</a:t>
            </a:r>
            <a:endParaRPr lang="en-US" dirty="0"/>
          </a:p>
        </p:txBody>
      </p:sp>
      <p:sp>
        <p:nvSpPr>
          <p:cNvPr id="7" name="Rectangle 6"/>
          <p:cNvSpPr/>
          <p:nvPr/>
        </p:nvSpPr>
        <p:spPr>
          <a:xfrm>
            <a:off x="6011297" y="2163185"/>
            <a:ext cx="2146742" cy="369332"/>
          </a:xfrm>
          <a:prstGeom prst="rect">
            <a:avLst/>
          </a:prstGeom>
        </p:spPr>
        <p:txBody>
          <a:bodyPr wrap="none">
            <a:spAutoFit/>
          </a:bodyPr>
          <a:lstStyle/>
          <a:p>
            <a:pPr lvl="0" fontAlgn="t"/>
            <a:r>
              <a:rPr lang="he-IL" b="1" dirty="0">
                <a:solidFill>
                  <a:schemeClr val="bg1"/>
                </a:solidFill>
              </a:rPr>
              <a:t>שאלון עובד הוראה</a:t>
            </a:r>
            <a:r>
              <a:rPr lang="he-IL" dirty="0">
                <a:solidFill>
                  <a:schemeClr val="bg1"/>
                </a:solidFill>
              </a:rPr>
              <a:t> </a:t>
            </a:r>
          </a:p>
        </p:txBody>
      </p:sp>
      <p:sp>
        <p:nvSpPr>
          <p:cNvPr id="8" name="Rectangle 7"/>
          <p:cNvSpPr/>
          <p:nvPr/>
        </p:nvSpPr>
        <p:spPr>
          <a:xfrm>
            <a:off x="6299568" y="2488819"/>
            <a:ext cx="1893742" cy="369332"/>
          </a:xfrm>
          <a:prstGeom prst="rect">
            <a:avLst/>
          </a:prstGeom>
        </p:spPr>
        <p:txBody>
          <a:bodyPr wrap="square">
            <a:spAutoFit/>
          </a:bodyPr>
          <a:lstStyle/>
          <a:p>
            <a:pPr lvl="0" fontAlgn="t"/>
            <a:r>
              <a:rPr lang="he-IL" b="1" dirty="0">
                <a:solidFill>
                  <a:schemeClr val="bg1"/>
                </a:solidFill>
              </a:rPr>
              <a:t>בדיקות </a:t>
            </a:r>
            <a:r>
              <a:rPr lang="he-IL" b="1" dirty="0" smtClean="0">
                <a:solidFill>
                  <a:schemeClr val="bg1"/>
                </a:solidFill>
              </a:rPr>
              <a:t>רפואיות</a:t>
            </a:r>
            <a:endParaRPr lang="en-US" dirty="0">
              <a:solidFill>
                <a:schemeClr val="bg1"/>
              </a:solidFill>
            </a:endParaRPr>
          </a:p>
        </p:txBody>
      </p:sp>
      <p:sp>
        <p:nvSpPr>
          <p:cNvPr id="9" name="Rectangle 8"/>
          <p:cNvSpPr/>
          <p:nvPr/>
        </p:nvSpPr>
        <p:spPr>
          <a:xfrm>
            <a:off x="6507791" y="2839292"/>
            <a:ext cx="1702709" cy="369332"/>
          </a:xfrm>
          <a:prstGeom prst="rect">
            <a:avLst/>
          </a:prstGeom>
        </p:spPr>
        <p:txBody>
          <a:bodyPr wrap="none">
            <a:spAutoFit/>
          </a:bodyPr>
          <a:lstStyle/>
          <a:p>
            <a:r>
              <a:rPr lang="he-IL" b="1" dirty="0">
                <a:solidFill>
                  <a:schemeClr val="bg1"/>
                </a:solidFill>
              </a:rPr>
              <a:t>הצהרת אמונים</a:t>
            </a:r>
            <a:endParaRPr lang="he-IL" dirty="0">
              <a:solidFill>
                <a:schemeClr val="bg1"/>
              </a:solidFill>
            </a:endParaRPr>
          </a:p>
        </p:txBody>
      </p:sp>
      <p:sp>
        <p:nvSpPr>
          <p:cNvPr id="10" name="Rectangle 9"/>
          <p:cNvSpPr/>
          <p:nvPr/>
        </p:nvSpPr>
        <p:spPr>
          <a:xfrm>
            <a:off x="6224176" y="3188531"/>
            <a:ext cx="1938351" cy="369332"/>
          </a:xfrm>
          <a:prstGeom prst="rect">
            <a:avLst/>
          </a:prstGeom>
        </p:spPr>
        <p:txBody>
          <a:bodyPr wrap="none">
            <a:spAutoFit/>
          </a:bodyPr>
          <a:lstStyle/>
          <a:p>
            <a:r>
              <a:rPr lang="he-IL" b="1" dirty="0">
                <a:solidFill>
                  <a:schemeClr val="bg1"/>
                </a:solidFill>
              </a:rPr>
              <a:t>בחירת קרן פנסיה</a:t>
            </a:r>
            <a:endParaRPr lang="he-IL" dirty="0">
              <a:solidFill>
                <a:schemeClr val="bg1"/>
              </a:solidFill>
            </a:endParaRPr>
          </a:p>
        </p:txBody>
      </p:sp>
      <p:sp>
        <p:nvSpPr>
          <p:cNvPr id="11" name="Rectangle 10"/>
          <p:cNvSpPr/>
          <p:nvPr/>
        </p:nvSpPr>
        <p:spPr>
          <a:xfrm>
            <a:off x="3542993" y="4396719"/>
            <a:ext cx="3650359" cy="369332"/>
          </a:xfrm>
          <a:prstGeom prst="rect">
            <a:avLst/>
          </a:prstGeom>
        </p:spPr>
        <p:txBody>
          <a:bodyPr wrap="none">
            <a:spAutoFit/>
          </a:bodyPr>
          <a:lstStyle/>
          <a:p>
            <a:r>
              <a:rPr lang="he-IL" b="1" dirty="0">
                <a:solidFill>
                  <a:schemeClr val="bg1"/>
                </a:solidFill>
              </a:rPr>
              <a:t>הוצאות </a:t>
            </a:r>
            <a:r>
              <a:rPr lang="he-IL" b="1" dirty="0" smtClean="0">
                <a:solidFill>
                  <a:schemeClr val="bg1"/>
                </a:solidFill>
              </a:rPr>
              <a:t>נסיעה - </a:t>
            </a:r>
            <a:r>
              <a:rPr lang="he-IL" dirty="0" smtClean="0"/>
              <a:t>ממזכירת </a:t>
            </a:r>
            <a:r>
              <a:rPr lang="he-IL" dirty="0"/>
              <a:t>בית הספר</a:t>
            </a:r>
          </a:p>
        </p:txBody>
      </p:sp>
      <p:sp>
        <p:nvSpPr>
          <p:cNvPr id="12" name="Rectangle 11"/>
          <p:cNvSpPr/>
          <p:nvPr/>
        </p:nvSpPr>
        <p:spPr>
          <a:xfrm>
            <a:off x="4186096" y="4784135"/>
            <a:ext cx="3071852" cy="369332"/>
          </a:xfrm>
          <a:prstGeom prst="rect">
            <a:avLst/>
          </a:prstGeom>
        </p:spPr>
        <p:txBody>
          <a:bodyPr wrap="square">
            <a:spAutoFit/>
          </a:bodyPr>
          <a:lstStyle/>
          <a:p>
            <a:r>
              <a:rPr lang="he-IL" b="1" dirty="0">
                <a:solidFill>
                  <a:schemeClr val="bg1"/>
                </a:solidFill>
              </a:rPr>
              <a:t>טופס 101</a:t>
            </a:r>
            <a:r>
              <a:rPr lang="he-IL" dirty="0"/>
              <a:t> - ממזכירת </a:t>
            </a:r>
            <a:r>
              <a:rPr lang="he-IL" dirty="0" smtClean="0"/>
              <a:t>בית</a:t>
            </a:r>
            <a:endParaRPr lang="he-IL" dirty="0"/>
          </a:p>
        </p:txBody>
      </p:sp>
      <p:sp>
        <p:nvSpPr>
          <p:cNvPr id="13" name="Rectangle 12"/>
          <p:cNvSpPr/>
          <p:nvPr/>
        </p:nvSpPr>
        <p:spPr>
          <a:xfrm>
            <a:off x="298759" y="5307770"/>
            <a:ext cx="6894592" cy="646331"/>
          </a:xfrm>
          <a:prstGeom prst="rect">
            <a:avLst/>
          </a:prstGeom>
        </p:spPr>
        <p:txBody>
          <a:bodyPr wrap="square">
            <a:spAutoFit/>
          </a:bodyPr>
          <a:lstStyle/>
          <a:p>
            <a:r>
              <a:rPr lang="he-IL" b="1" dirty="0" smtClean="0">
                <a:solidFill>
                  <a:schemeClr val="bg1"/>
                </a:solidFill>
              </a:rPr>
              <a:t>קרן </a:t>
            </a:r>
            <a:r>
              <a:rPr lang="he-IL" b="1" dirty="0">
                <a:solidFill>
                  <a:schemeClr val="bg1"/>
                </a:solidFill>
              </a:rPr>
              <a:t>ההשתלמות</a:t>
            </a:r>
            <a:r>
              <a:rPr lang="he-IL" dirty="0">
                <a:solidFill>
                  <a:schemeClr val="bg1"/>
                </a:solidFill>
              </a:rPr>
              <a:t> </a:t>
            </a:r>
            <a:r>
              <a:rPr lang="he-IL" dirty="0" smtClean="0"/>
              <a:t>– </a:t>
            </a:r>
            <a:r>
              <a:rPr lang="he-IL" b="1" dirty="0" smtClean="0"/>
              <a:t>ה</a:t>
            </a:r>
            <a:r>
              <a:rPr lang="he-IL" dirty="0" smtClean="0"/>
              <a:t>הצטרפות מיד </a:t>
            </a:r>
            <a:r>
              <a:rPr lang="he-IL" dirty="0"/>
              <a:t>לאחר קבלת תלוש השכר הראשון </a:t>
            </a:r>
            <a:r>
              <a:rPr lang="he-IL" dirty="0" smtClean="0"/>
              <a:t>ועד דצמבר, באחד </a:t>
            </a:r>
            <a:r>
              <a:rPr lang="he-IL" b="1" dirty="0"/>
              <a:t>מסניפי הבנק הבינלאומי</a:t>
            </a:r>
            <a:r>
              <a:rPr lang="he-IL" dirty="0"/>
              <a:t>. </a:t>
            </a:r>
          </a:p>
        </p:txBody>
      </p:sp>
      <p:sp>
        <p:nvSpPr>
          <p:cNvPr id="15" name="Rectangle 14"/>
          <p:cNvSpPr/>
          <p:nvPr/>
        </p:nvSpPr>
        <p:spPr>
          <a:xfrm>
            <a:off x="-170875" y="6174771"/>
            <a:ext cx="7427736" cy="646331"/>
          </a:xfrm>
          <a:prstGeom prst="rect">
            <a:avLst/>
          </a:prstGeom>
        </p:spPr>
        <p:txBody>
          <a:bodyPr wrap="square">
            <a:spAutoFit/>
          </a:bodyPr>
          <a:lstStyle/>
          <a:p>
            <a:pPr lvl="0" fontAlgn="t"/>
            <a:r>
              <a:rPr lang="he-IL" b="1" dirty="0">
                <a:solidFill>
                  <a:schemeClr val="bg1"/>
                </a:solidFill>
              </a:rPr>
              <a:t>מורות </a:t>
            </a:r>
            <a:r>
              <a:rPr lang="he-IL" b="1" dirty="0" smtClean="0">
                <a:solidFill>
                  <a:schemeClr val="bg1"/>
                </a:solidFill>
              </a:rPr>
              <a:t>בהריון</a:t>
            </a:r>
            <a:r>
              <a:rPr lang="he-IL" dirty="0" smtClean="0">
                <a:solidFill>
                  <a:schemeClr val="bg1"/>
                </a:solidFill>
              </a:rPr>
              <a:t> </a:t>
            </a:r>
            <a:r>
              <a:rPr lang="he-IL" dirty="0" smtClean="0"/>
              <a:t>-  </a:t>
            </a:r>
            <a:r>
              <a:rPr lang="he-IL" dirty="0"/>
              <a:t>מורה בהריון חייבת להודיע למעסיק על היותה בהריון החל מהחודש החמישי להריון</a:t>
            </a:r>
            <a:r>
              <a:rPr lang="en-US" dirty="0"/>
              <a:t>.</a:t>
            </a:r>
            <a:endParaRPr lang="he-IL" sz="1600" dirty="0"/>
          </a:p>
        </p:txBody>
      </p:sp>
      <p:sp>
        <p:nvSpPr>
          <p:cNvPr id="16" name="TextBox 15"/>
          <p:cNvSpPr txBox="1"/>
          <p:nvPr/>
        </p:nvSpPr>
        <p:spPr>
          <a:xfrm>
            <a:off x="4020195" y="3496461"/>
            <a:ext cx="4206601" cy="369332"/>
          </a:xfrm>
          <a:prstGeom prst="rect">
            <a:avLst/>
          </a:prstGeom>
          <a:noFill/>
        </p:spPr>
        <p:txBody>
          <a:bodyPr wrap="none" rtlCol="1">
            <a:spAutoFit/>
          </a:bodyPr>
          <a:lstStyle/>
          <a:p>
            <a:r>
              <a:rPr lang="he-IL" b="1" dirty="0" smtClean="0">
                <a:solidFill>
                  <a:schemeClr val="bg1"/>
                </a:solidFill>
              </a:rPr>
              <a:t>רישום לשנת התמחות וחונך בבית הספר</a:t>
            </a:r>
            <a:endParaRPr lang="he-IL" b="1" dirty="0">
              <a:solidFill>
                <a:schemeClr val="bg1"/>
              </a:solidFill>
            </a:endParaRPr>
          </a:p>
        </p:txBody>
      </p:sp>
      <p:grpSp>
        <p:nvGrpSpPr>
          <p:cNvPr id="18" name="Group 17"/>
          <p:cNvGrpSpPr/>
          <p:nvPr/>
        </p:nvGrpSpPr>
        <p:grpSpPr>
          <a:xfrm>
            <a:off x="7776528" y="-39163"/>
            <a:ext cx="1465363" cy="659967"/>
            <a:chOff x="6557490" y="4576"/>
            <a:chExt cx="2734966" cy="1283765"/>
          </a:xfrm>
        </p:grpSpPr>
        <p:sp>
          <p:nvSpPr>
            <p:cNvPr id="19" name="L-Shape 18"/>
            <p:cNvSpPr/>
            <p:nvPr/>
          </p:nvSpPr>
          <p:spPr>
            <a:xfrm rot="10800000">
              <a:off x="7236295" y="4576"/>
              <a:ext cx="1851797" cy="1283764"/>
            </a:xfrm>
            <a:prstGeom prst="corner">
              <a:avLst>
                <a:gd name="adj1" fmla="val 16120"/>
                <a:gd name="adj2" fmla="val 161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grpSp>
          <p:nvGrpSpPr>
            <p:cNvPr id="20" name="Group 19"/>
            <p:cNvGrpSpPr/>
            <p:nvPr/>
          </p:nvGrpSpPr>
          <p:grpSpPr>
            <a:xfrm>
              <a:off x="6557490" y="501573"/>
              <a:ext cx="2734966" cy="786768"/>
              <a:chOff x="6661858" y="1940087"/>
              <a:chExt cx="2354290" cy="2375602"/>
            </a:xfrm>
          </p:grpSpPr>
          <p:sp>
            <p:nvSpPr>
              <p:cNvPr id="21" name="Rectangle 20"/>
              <p:cNvSpPr/>
              <p:nvPr/>
            </p:nvSpPr>
            <p:spPr>
              <a:xfrm>
                <a:off x="6661858" y="2728871"/>
                <a:ext cx="1812291" cy="15868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angle 21"/>
              <p:cNvSpPr/>
              <p:nvPr/>
            </p:nvSpPr>
            <p:spPr>
              <a:xfrm>
                <a:off x="7203858" y="1940087"/>
                <a:ext cx="1812290" cy="15868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ctr" defTabSz="1244600" rtl="1">
                  <a:lnSpc>
                    <a:spcPts val="1300"/>
                  </a:lnSpc>
                  <a:spcBef>
                    <a:spcPct val="0"/>
                  </a:spcBef>
                  <a:spcAft>
                    <a:spcPct val="35000"/>
                  </a:spcAft>
                </a:pPr>
                <a:r>
                  <a:rPr lang="he-IL" sz="1400" b="1" kern="1200" dirty="0" smtClean="0">
                    <a:latin typeface="David" panose="020E0502060401010101" pitchFamily="34" charset="-79"/>
                    <a:cs typeface="David" panose="020E0502060401010101" pitchFamily="34" charset="-79"/>
                  </a:rPr>
                  <a:t>קליטה</a:t>
                </a:r>
              </a:p>
              <a:p>
                <a:pPr lvl="0" algn="ctr" defTabSz="1244600" rtl="1">
                  <a:lnSpc>
                    <a:spcPts val="1300"/>
                  </a:lnSpc>
                  <a:spcBef>
                    <a:spcPct val="0"/>
                  </a:spcBef>
                  <a:spcAft>
                    <a:spcPct val="35000"/>
                  </a:spcAft>
                </a:pPr>
                <a:r>
                  <a:rPr lang="he-IL" sz="1400" b="1" dirty="0" smtClean="0">
                    <a:latin typeface="David" panose="020E0502060401010101" pitchFamily="34" charset="-79"/>
                    <a:cs typeface="David" panose="020E0502060401010101" pitchFamily="34" charset="-79"/>
                  </a:rPr>
                  <a:t>השתלבות</a:t>
                </a:r>
                <a:endParaRPr lang="he-IL" sz="1400" b="1" kern="1200" dirty="0">
                  <a:latin typeface="David" panose="020E0502060401010101" pitchFamily="34" charset="-79"/>
                  <a:cs typeface="David" panose="020E0502060401010101" pitchFamily="34" charset="-79"/>
                </a:endParaRPr>
              </a:p>
            </p:txBody>
          </p:sp>
        </p:grpSp>
      </p:grpSp>
    </p:spTree>
    <p:extLst>
      <p:ext uri="{BB962C8B-B14F-4D97-AF65-F5344CB8AC3E}">
        <p14:creationId xmlns:p14="http://schemas.microsoft.com/office/powerpoint/2010/main" val="2508785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1694"/>
          <a:stretch/>
        </p:blipFill>
        <p:spPr bwMode="auto">
          <a:xfrm>
            <a:off x="2716188" y="2047917"/>
            <a:ext cx="1306864" cy="1889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142"/>
          <a:stretch/>
        </p:blipFill>
        <p:spPr bwMode="auto">
          <a:xfrm>
            <a:off x="4071836" y="2016517"/>
            <a:ext cx="2036818" cy="192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14816" y="1645243"/>
            <a:ext cx="6624736" cy="584775"/>
          </a:xfrm>
          <a:prstGeom prst="rect">
            <a:avLst/>
          </a:prstGeom>
          <a:noFill/>
        </p:spPr>
        <p:txBody>
          <a:bodyPr wrap="square" rtlCol="1">
            <a:spAutoFit/>
          </a:bodyPr>
          <a:lstStyle/>
          <a:p>
            <a:r>
              <a:rPr lang="en-US" sz="1600" dirty="0" smtClean="0">
                <a:solidFill>
                  <a:schemeClr val="bg1"/>
                </a:solidFill>
                <a:hlinkClick r:id="rId4"/>
              </a:rPr>
              <a:t>http://cms.education.gov.il/EducationCMS/Units/Ofek/yesodi/More/Mithmachim.htm</a:t>
            </a:r>
            <a:endParaRPr lang="he-IL" dirty="0">
              <a:solidFill>
                <a:schemeClr val="bg1"/>
              </a:solidFill>
            </a:endParaRPr>
          </a:p>
        </p:txBody>
      </p:sp>
      <p:sp>
        <p:nvSpPr>
          <p:cNvPr id="3" name="TextBox 2"/>
          <p:cNvSpPr txBox="1"/>
          <p:nvPr/>
        </p:nvSpPr>
        <p:spPr>
          <a:xfrm>
            <a:off x="3194680" y="1065404"/>
            <a:ext cx="2978701" cy="461665"/>
          </a:xfrm>
          <a:prstGeom prst="rect">
            <a:avLst/>
          </a:prstGeom>
          <a:noFill/>
        </p:spPr>
        <p:txBody>
          <a:bodyPr wrap="none" rtlCol="1">
            <a:spAutoFit/>
          </a:bodyPr>
          <a:lstStyle/>
          <a:p>
            <a:r>
              <a:rPr lang="he-IL" sz="2400" b="1" dirty="0" smtClean="0"/>
              <a:t>רפורמת ,'אופק חדש'</a:t>
            </a:r>
            <a:endParaRPr lang="he-IL" sz="2400" dirty="0"/>
          </a:p>
        </p:txBody>
      </p:sp>
      <p:sp>
        <p:nvSpPr>
          <p:cNvPr id="6" name="Rectangle 5"/>
          <p:cNvSpPr/>
          <p:nvPr/>
        </p:nvSpPr>
        <p:spPr>
          <a:xfrm>
            <a:off x="179512" y="4793848"/>
            <a:ext cx="6156176" cy="584775"/>
          </a:xfrm>
          <a:prstGeom prst="rect">
            <a:avLst/>
          </a:prstGeom>
        </p:spPr>
        <p:txBody>
          <a:bodyPr wrap="square">
            <a:spAutoFit/>
          </a:bodyPr>
          <a:lstStyle/>
          <a:p>
            <a:r>
              <a:rPr lang="en-US" sz="1600" dirty="0">
                <a:solidFill>
                  <a:schemeClr val="bg1"/>
                </a:solidFill>
              </a:rPr>
              <a:t>http://cms.education.gov.il/EducationCMS/Units/oz/MaBeOzLatmura/EikaraiHareforma.htm</a:t>
            </a:r>
            <a:r>
              <a:rPr lang="he-IL" sz="1600" dirty="0">
                <a:solidFill>
                  <a:schemeClr val="bg1"/>
                </a:solidFill>
              </a:rPr>
              <a:t>/</a:t>
            </a:r>
          </a:p>
        </p:txBody>
      </p:sp>
      <p:sp>
        <p:nvSpPr>
          <p:cNvPr id="7" name="Rectangle 6"/>
          <p:cNvSpPr/>
          <p:nvPr/>
        </p:nvSpPr>
        <p:spPr>
          <a:xfrm>
            <a:off x="3148993" y="4326239"/>
            <a:ext cx="3070072" cy="461665"/>
          </a:xfrm>
          <a:prstGeom prst="rect">
            <a:avLst/>
          </a:prstGeom>
        </p:spPr>
        <p:txBody>
          <a:bodyPr wrap="none">
            <a:spAutoFit/>
          </a:bodyPr>
          <a:lstStyle/>
          <a:p>
            <a:r>
              <a:rPr lang="he-IL" sz="2400" b="1" dirty="0" smtClean="0"/>
              <a:t>רפורמת 'עוז </a:t>
            </a:r>
            <a:r>
              <a:rPr lang="he-IL" sz="2400" b="1" dirty="0"/>
              <a:t>לתמורה'</a:t>
            </a:r>
            <a:endParaRPr lang="he-IL" sz="2400" dirty="0"/>
          </a:p>
        </p:txBody>
      </p:sp>
      <p:sp>
        <p:nvSpPr>
          <p:cNvPr id="9" name="Rectangle 8"/>
          <p:cNvSpPr/>
          <p:nvPr/>
        </p:nvSpPr>
        <p:spPr>
          <a:xfrm>
            <a:off x="1825659" y="416115"/>
            <a:ext cx="4759636" cy="523220"/>
          </a:xfrm>
          <a:prstGeom prst="rect">
            <a:avLst/>
          </a:prstGeom>
        </p:spPr>
        <p:txBody>
          <a:bodyPr wrap="none">
            <a:spAutoFit/>
          </a:bodyPr>
          <a:lstStyle/>
          <a:p>
            <a:r>
              <a:rPr lang="he-IL" sz="2800" b="1" dirty="0">
                <a:solidFill>
                  <a:schemeClr val="bg1"/>
                </a:solidFill>
              </a:rPr>
              <a:t>הצטרפות למוסד חינוכי מוכר </a:t>
            </a:r>
          </a:p>
        </p:txBody>
      </p:sp>
      <p:pic>
        <p:nvPicPr>
          <p:cNvPr id="12" name="Picture 11"/>
          <p:cNvPicPr/>
          <p:nvPr/>
        </p:nvPicPr>
        <p:blipFill rotWithShape="1">
          <a:blip r:embed="rId5"/>
          <a:srcRect b="58851"/>
          <a:stretch/>
        </p:blipFill>
        <p:spPr bwMode="auto">
          <a:xfrm>
            <a:off x="2745476" y="5378623"/>
            <a:ext cx="3473589" cy="1333040"/>
          </a:xfrm>
          <a:prstGeom prst="rect">
            <a:avLst/>
          </a:prstGeom>
          <a:ln>
            <a:noFill/>
          </a:ln>
          <a:extLst>
            <a:ext uri="{53640926-AAD7-44D8-BBD7-CCE9431645EC}">
              <a14:shadowObscured xmlns:a14="http://schemas.microsoft.com/office/drawing/2010/main"/>
            </a:ext>
          </a:extLst>
        </p:spPr>
      </p:pic>
      <p:grpSp>
        <p:nvGrpSpPr>
          <p:cNvPr id="4" name="Group 3"/>
          <p:cNvGrpSpPr/>
          <p:nvPr/>
        </p:nvGrpSpPr>
        <p:grpSpPr>
          <a:xfrm>
            <a:off x="6557489" y="4576"/>
            <a:ext cx="2795520" cy="1283764"/>
            <a:chOff x="6557489" y="4576"/>
            <a:chExt cx="2795520" cy="1283764"/>
          </a:xfrm>
        </p:grpSpPr>
        <p:sp>
          <p:nvSpPr>
            <p:cNvPr id="10" name="L-Shape 9"/>
            <p:cNvSpPr/>
            <p:nvPr/>
          </p:nvSpPr>
          <p:spPr>
            <a:xfrm rot="10800000">
              <a:off x="7236295" y="4576"/>
              <a:ext cx="1851797" cy="1283764"/>
            </a:xfrm>
            <a:prstGeom prst="corner">
              <a:avLst>
                <a:gd name="adj1" fmla="val 16120"/>
                <a:gd name="adj2" fmla="val 161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grpSp>
          <p:nvGrpSpPr>
            <p:cNvPr id="11" name="Group 10"/>
            <p:cNvGrpSpPr/>
            <p:nvPr/>
          </p:nvGrpSpPr>
          <p:grpSpPr>
            <a:xfrm>
              <a:off x="6557489" y="223353"/>
              <a:ext cx="2795520" cy="1064987"/>
              <a:chOff x="6661858" y="1100019"/>
              <a:chExt cx="2406416" cy="3215670"/>
            </a:xfrm>
          </p:grpSpPr>
          <p:sp>
            <p:nvSpPr>
              <p:cNvPr id="13" name="Rectangle 12"/>
              <p:cNvSpPr/>
              <p:nvPr/>
            </p:nvSpPr>
            <p:spPr>
              <a:xfrm>
                <a:off x="6661858" y="2728871"/>
                <a:ext cx="1812291" cy="15868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7255983" y="1100019"/>
                <a:ext cx="1812291" cy="15868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ctr" defTabSz="1244600" rtl="1">
                  <a:lnSpc>
                    <a:spcPts val="1300"/>
                  </a:lnSpc>
                  <a:spcBef>
                    <a:spcPct val="0"/>
                  </a:spcBef>
                  <a:spcAft>
                    <a:spcPct val="35000"/>
                  </a:spcAft>
                </a:pPr>
                <a:r>
                  <a:rPr lang="he-IL" sz="2000" b="1" kern="1200" dirty="0" smtClean="0">
                    <a:latin typeface="David" panose="020E0502060401010101" pitchFamily="34" charset="-79"/>
                    <a:cs typeface="David" panose="020E0502060401010101" pitchFamily="34" charset="-79"/>
                  </a:rPr>
                  <a:t>קליטה</a:t>
                </a:r>
              </a:p>
              <a:p>
                <a:pPr lvl="0" algn="ctr" defTabSz="1244600" rtl="1">
                  <a:lnSpc>
                    <a:spcPts val="1300"/>
                  </a:lnSpc>
                  <a:spcBef>
                    <a:spcPct val="0"/>
                  </a:spcBef>
                  <a:spcAft>
                    <a:spcPct val="35000"/>
                  </a:spcAft>
                </a:pPr>
                <a:endParaRPr lang="he-IL" sz="2000" b="1" kern="1200" dirty="0" smtClean="0">
                  <a:latin typeface="David" panose="020E0502060401010101" pitchFamily="34" charset="-79"/>
                  <a:cs typeface="David" panose="020E0502060401010101" pitchFamily="34" charset="-79"/>
                </a:endParaRPr>
              </a:p>
              <a:p>
                <a:pPr lvl="0" algn="ctr" defTabSz="1244600" rtl="1">
                  <a:lnSpc>
                    <a:spcPts val="1300"/>
                  </a:lnSpc>
                  <a:spcBef>
                    <a:spcPct val="0"/>
                  </a:spcBef>
                  <a:spcAft>
                    <a:spcPct val="35000"/>
                  </a:spcAft>
                </a:pPr>
                <a:r>
                  <a:rPr lang="he-IL" sz="2000" b="1" dirty="0" smtClean="0">
                    <a:latin typeface="David" panose="020E0502060401010101" pitchFamily="34" charset="-79"/>
                    <a:cs typeface="David" panose="020E0502060401010101" pitchFamily="34" charset="-79"/>
                  </a:rPr>
                  <a:t>השתלבות</a:t>
                </a:r>
                <a:endParaRPr lang="he-IL" sz="2000" b="1" kern="1200" dirty="0">
                  <a:latin typeface="David" panose="020E0502060401010101" pitchFamily="34" charset="-79"/>
                  <a:cs typeface="David" panose="020E0502060401010101" pitchFamily="34" charset="-79"/>
                </a:endParaRPr>
              </a:p>
            </p:txBody>
          </p:sp>
        </p:grpSp>
      </p:grpSp>
    </p:spTree>
    <p:extLst>
      <p:ext uri="{BB962C8B-B14F-4D97-AF65-F5344CB8AC3E}">
        <p14:creationId xmlns:p14="http://schemas.microsoft.com/office/powerpoint/2010/main" val="1068721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091709"/>
            <a:ext cx="4669432" cy="572642"/>
          </a:xfrm>
        </p:spPr>
        <p:txBody>
          <a:bodyPr>
            <a:noAutofit/>
          </a:bodyPr>
          <a:lstStyle/>
          <a:p>
            <a:pPr algn="r"/>
            <a:r>
              <a:rPr lang="he-IL" b="1" dirty="0"/>
              <a:t>הצטרפות </a:t>
            </a:r>
            <a:r>
              <a:rPr lang="he-IL" b="1" dirty="0" smtClean="0"/>
              <a:t>לארגון מקצועי</a:t>
            </a:r>
            <a:br>
              <a:rPr lang="he-IL" b="1" dirty="0" smtClean="0"/>
            </a:br>
            <a:endParaRPr lang="he-IL" sz="2800" b="1" dirty="0"/>
          </a:p>
        </p:txBody>
      </p:sp>
      <p:pic>
        <p:nvPicPr>
          <p:cNvPr id="4" name="Content Placeholder 3"/>
          <p:cNvPicPr>
            <a:picLocks noGrp="1"/>
          </p:cNvPicPr>
          <p:nvPr>
            <p:ph idx="1"/>
          </p:nvPr>
        </p:nvPicPr>
        <p:blipFill rotWithShape="1">
          <a:blip r:embed="rId2"/>
          <a:srcRect l="19843" t="13488" r="18514" b="39614"/>
          <a:stretch/>
        </p:blipFill>
        <p:spPr bwMode="auto">
          <a:xfrm>
            <a:off x="2152861" y="2060848"/>
            <a:ext cx="3240360" cy="1944216"/>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5686375" y="4464149"/>
            <a:ext cx="2232248" cy="461665"/>
          </a:xfrm>
          <a:prstGeom prst="rect">
            <a:avLst/>
          </a:prstGeom>
        </p:spPr>
        <p:txBody>
          <a:bodyPr wrap="square">
            <a:spAutoFit/>
          </a:bodyPr>
          <a:lstStyle/>
          <a:p>
            <a:r>
              <a:rPr lang="he-IL" sz="2400" b="1" dirty="0"/>
              <a:t>ארגון המורים</a:t>
            </a:r>
          </a:p>
        </p:txBody>
      </p:sp>
      <p:sp>
        <p:nvSpPr>
          <p:cNvPr id="6" name="Rectangle 5"/>
          <p:cNvSpPr/>
          <p:nvPr/>
        </p:nvSpPr>
        <p:spPr>
          <a:xfrm>
            <a:off x="5652120" y="2040361"/>
            <a:ext cx="2608071" cy="461665"/>
          </a:xfrm>
          <a:prstGeom prst="rect">
            <a:avLst/>
          </a:prstGeom>
        </p:spPr>
        <p:txBody>
          <a:bodyPr wrap="square">
            <a:spAutoFit/>
          </a:bodyPr>
          <a:lstStyle/>
          <a:p>
            <a:r>
              <a:rPr lang="he-IL" sz="2400" b="1" dirty="0" smtClean="0"/>
              <a:t>הסתדרות המורים</a:t>
            </a:r>
            <a:endParaRPr lang="he-IL" sz="2400" b="1" dirty="0"/>
          </a:p>
        </p:txBody>
      </p:sp>
      <p:pic>
        <p:nvPicPr>
          <p:cNvPr id="8" name="Picture 7"/>
          <p:cNvPicPr/>
          <p:nvPr/>
        </p:nvPicPr>
        <p:blipFill rotWithShape="1">
          <a:blip r:embed="rId3"/>
          <a:srcRect l="14635" r="9484" b="42552"/>
          <a:stretch/>
        </p:blipFill>
        <p:spPr bwMode="auto">
          <a:xfrm>
            <a:off x="2152860" y="4437112"/>
            <a:ext cx="3240360" cy="1767298"/>
          </a:xfrm>
          <a:prstGeom prst="rect">
            <a:avLst/>
          </a:prstGeom>
          <a:ln>
            <a:noFill/>
          </a:ln>
          <a:extLst>
            <a:ext uri="{53640926-AAD7-44D8-BBD7-CCE9431645EC}">
              <a14:shadowObscured xmlns:a14="http://schemas.microsoft.com/office/drawing/2010/main"/>
            </a:ext>
          </a:extLst>
        </p:spPr>
      </p:pic>
      <p:sp>
        <p:nvSpPr>
          <p:cNvPr id="7" name="L-Shape 6"/>
          <p:cNvSpPr/>
          <p:nvPr/>
        </p:nvSpPr>
        <p:spPr>
          <a:xfrm rot="10800000">
            <a:off x="7236295" y="4576"/>
            <a:ext cx="1851797" cy="1283764"/>
          </a:xfrm>
          <a:prstGeom prst="corner">
            <a:avLst>
              <a:gd name="adj1" fmla="val 16120"/>
              <a:gd name="adj2" fmla="val 161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 name="Rectangle 4"/>
          <p:cNvSpPr/>
          <p:nvPr/>
        </p:nvSpPr>
        <p:spPr>
          <a:xfrm>
            <a:off x="7241553" y="248337"/>
            <a:ext cx="1691680" cy="786369"/>
          </a:xfrm>
          <a:prstGeom prst="rect">
            <a:avLst/>
          </a:prstGeom>
        </p:spPr>
        <p:txBody>
          <a:bodyPr wrap="square">
            <a:spAutoFit/>
          </a:bodyPr>
          <a:lstStyle/>
          <a:p>
            <a:pPr lvl="0" algn="ctr" defTabSz="1244600">
              <a:lnSpc>
                <a:spcPts val="1300"/>
              </a:lnSpc>
              <a:spcBef>
                <a:spcPct val="0"/>
              </a:spcBef>
              <a:spcAft>
                <a:spcPct val="35000"/>
              </a:spcAft>
            </a:pPr>
            <a:r>
              <a:rPr lang="he-IL" b="1" dirty="0">
                <a:latin typeface="David" panose="020E0502060401010101" pitchFamily="34" charset="-79"/>
                <a:cs typeface="David" panose="020E0502060401010101" pitchFamily="34" charset="-79"/>
              </a:rPr>
              <a:t>קליטה</a:t>
            </a:r>
          </a:p>
          <a:p>
            <a:pPr lvl="0" algn="ctr" defTabSz="1244600">
              <a:lnSpc>
                <a:spcPts val="1300"/>
              </a:lnSpc>
              <a:spcBef>
                <a:spcPct val="0"/>
              </a:spcBef>
              <a:spcAft>
                <a:spcPct val="35000"/>
              </a:spcAft>
            </a:pPr>
            <a:endParaRPr lang="he-IL" b="1" dirty="0">
              <a:latin typeface="David" panose="020E0502060401010101" pitchFamily="34" charset="-79"/>
              <a:cs typeface="David" panose="020E0502060401010101" pitchFamily="34" charset="-79"/>
            </a:endParaRPr>
          </a:p>
          <a:p>
            <a:pPr lvl="0" algn="ctr" defTabSz="1244600">
              <a:lnSpc>
                <a:spcPts val="1300"/>
              </a:lnSpc>
              <a:spcBef>
                <a:spcPct val="0"/>
              </a:spcBef>
              <a:spcAft>
                <a:spcPct val="35000"/>
              </a:spcAft>
            </a:pPr>
            <a:r>
              <a:rPr lang="he-IL" b="1" dirty="0">
                <a:latin typeface="David" panose="020E0502060401010101" pitchFamily="34" charset="-79"/>
                <a:cs typeface="David" panose="020E0502060401010101" pitchFamily="34" charset="-79"/>
              </a:rPr>
              <a:t>השתלבות</a:t>
            </a:r>
          </a:p>
        </p:txBody>
      </p:sp>
    </p:spTree>
    <p:extLst>
      <p:ext uri="{BB962C8B-B14F-4D97-AF65-F5344CB8AC3E}">
        <p14:creationId xmlns:p14="http://schemas.microsoft.com/office/powerpoint/2010/main" val="2012218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4451" y="1178845"/>
            <a:ext cx="6590267" cy="369332"/>
          </a:xfrm>
          <a:prstGeom prst="rect">
            <a:avLst/>
          </a:prstGeom>
          <a:noFill/>
        </p:spPr>
        <p:txBody>
          <a:bodyPr wrap="none" rtlCol="1">
            <a:spAutoFit/>
          </a:bodyPr>
          <a:lstStyle/>
          <a:p>
            <a:pPr marL="285750" indent="-285750">
              <a:buFont typeface="Arial" panose="020B0604020202020204" pitchFamily="34" charset="0"/>
              <a:buChar char="•"/>
            </a:pPr>
            <a:r>
              <a:rPr lang="he-IL" b="1" dirty="0" smtClean="0">
                <a:solidFill>
                  <a:schemeClr val="bg1"/>
                </a:solidFill>
              </a:rPr>
              <a:t>תעודת הוראה</a:t>
            </a:r>
            <a:r>
              <a:rPr lang="he-IL" b="1" dirty="0" smtClean="0"/>
              <a:t>, או 80%  </a:t>
            </a:r>
            <a:r>
              <a:rPr lang="he-IL" b="1" dirty="0"/>
              <a:t>מהחובות הלימודיים לשנים הקודמות</a:t>
            </a:r>
          </a:p>
        </p:txBody>
      </p:sp>
      <p:sp>
        <p:nvSpPr>
          <p:cNvPr id="3" name="TextBox 2"/>
          <p:cNvSpPr txBox="1"/>
          <p:nvPr/>
        </p:nvSpPr>
        <p:spPr>
          <a:xfrm>
            <a:off x="2195737" y="328409"/>
            <a:ext cx="3640740" cy="461665"/>
          </a:xfrm>
          <a:prstGeom prst="rect">
            <a:avLst/>
          </a:prstGeom>
          <a:noFill/>
        </p:spPr>
        <p:txBody>
          <a:bodyPr wrap="none" rtlCol="1">
            <a:spAutoFit/>
          </a:bodyPr>
          <a:lstStyle/>
          <a:p>
            <a:r>
              <a:rPr lang="he-IL" sz="2400" b="1" dirty="0" smtClean="0">
                <a:solidFill>
                  <a:schemeClr val="bg1"/>
                </a:solidFill>
              </a:rPr>
              <a:t>לסיכום, נכנסים להוראה</a:t>
            </a:r>
            <a:r>
              <a:rPr lang="he-IL" sz="2400" b="1" dirty="0" smtClean="0"/>
              <a:t>...</a:t>
            </a:r>
            <a:endParaRPr lang="he-IL" sz="2400" b="1" dirty="0"/>
          </a:p>
        </p:txBody>
      </p:sp>
      <p:sp>
        <p:nvSpPr>
          <p:cNvPr id="4" name="TextBox 3"/>
          <p:cNvSpPr txBox="1"/>
          <p:nvPr/>
        </p:nvSpPr>
        <p:spPr>
          <a:xfrm>
            <a:off x="759877" y="1528772"/>
            <a:ext cx="7699545" cy="369332"/>
          </a:xfrm>
          <a:prstGeom prst="rect">
            <a:avLst/>
          </a:prstGeom>
          <a:noFill/>
        </p:spPr>
        <p:txBody>
          <a:bodyPr wrap="none" rtlCol="1">
            <a:spAutoFit/>
          </a:bodyPr>
          <a:lstStyle/>
          <a:p>
            <a:pPr marL="285750" indent="-285750">
              <a:buFont typeface="Arial" panose="020B0604020202020204" pitchFamily="34" charset="0"/>
              <a:buChar char="•"/>
            </a:pPr>
            <a:r>
              <a:rPr lang="he-IL" b="1" dirty="0" smtClean="0">
                <a:solidFill>
                  <a:schemeClr val="bg1"/>
                </a:solidFill>
              </a:rPr>
              <a:t>שיבוץ במשרת הוראה </a:t>
            </a:r>
            <a:r>
              <a:rPr lang="he-IL" b="1" dirty="0" smtClean="0"/>
              <a:t>- בהתאם להכשרה (תחום וגיל), במוסד/ארגון מוכר</a:t>
            </a:r>
            <a:endParaRPr lang="he-IL" dirty="0"/>
          </a:p>
        </p:txBody>
      </p:sp>
      <p:sp>
        <p:nvSpPr>
          <p:cNvPr id="5" name="TextBox 4"/>
          <p:cNvSpPr txBox="1"/>
          <p:nvPr/>
        </p:nvSpPr>
        <p:spPr>
          <a:xfrm>
            <a:off x="517736" y="1837960"/>
            <a:ext cx="7928774" cy="369332"/>
          </a:xfrm>
          <a:prstGeom prst="rect">
            <a:avLst/>
          </a:prstGeom>
          <a:noFill/>
        </p:spPr>
        <p:txBody>
          <a:bodyPr wrap="none" rtlCol="1">
            <a:spAutoFit/>
          </a:bodyPr>
          <a:lstStyle/>
          <a:p>
            <a:pPr marL="285750" indent="-285750">
              <a:buFont typeface="Arial" panose="020B0604020202020204" pitchFamily="34" charset="0"/>
              <a:buChar char="•"/>
            </a:pPr>
            <a:r>
              <a:rPr lang="he-IL" b="1" dirty="0">
                <a:solidFill>
                  <a:schemeClr val="bg1"/>
                </a:solidFill>
              </a:rPr>
              <a:t>היקף המשרה </a:t>
            </a:r>
            <a:r>
              <a:rPr lang="he-IL" b="1" dirty="0" smtClean="0">
                <a:solidFill>
                  <a:schemeClr val="bg1"/>
                </a:solidFill>
              </a:rPr>
              <a:t>1/3 </a:t>
            </a:r>
            <a:r>
              <a:rPr lang="he-IL" b="1" dirty="0">
                <a:solidFill>
                  <a:schemeClr val="bg1"/>
                </a:solidFill>
              </a:rPr>
              <a:t>משרה </a:t>
            </a:r>
            <a:r>
              <a:rPr lang="he-IL" b="1" dirty="0" smtClean="0">
                <a:solidFill>
                  <a:schemeClr val="bg1"/>
                </a:solidFill>
              </a:rPr>
              <a:t>לפחות </a:t>
            </a:r>
            <a:r>
              <a:rPr lang="he-IL" b="1" dirty="0" smtClean="0"/>
              <a:t>– (12 </a:t>
            </a:r>
            <a:r>
              <a:rPr lang="he-IL" b="1" dirty="0" err="1" smtClean="0"/>
              <a:t>ש"ש</a:t>
            </a:r>
            <a:r>
              <a:rPr lang="he-IL" b="1" dirty="0" smtClean="0"/>
              <a:t> באופק חדש - 9 יסודי, 8 חט"ב)</a:t>
            </a:r>
            <a:endParaRPr lang="he-IL" dirty="0"/>
          </a:p>
        </p:txBody>
      </p:sp>
      <p:sp>
        <p:nvSpPr>
          <p:cNvPr id="6" name="TextBox 5"/>
          <p:cNvSpPr txBox="1"/>
          <p:nvPr/>
        </p:nvSpPr>
        <p:spPr>
          <a:xfrm>
            <a:off x="5320888" y="4156258"/>
            <a:ext cx="3062569" cy="369332"/>
          </a:xfrm>
          <a:prstGeom prst="rect">
            <a:avLst/>
          </a:prstGeom>
          <a:noFill/>
        </p:spPr>
        <p:txBody>
          <a:bodyPr wrap="square" rtlCol="1">
            <a:spAutoFit/>
          </a:bodyPr>
          <a:lstStyle/>
          <a:p>
            <a:pPr marL="285750" indent="-285750">
              <a:buFont typeface="Arial" panose="020B0604020202020204" pitchFamily="34" charset="0"/>
              <a:buChar char="•"/>
            </a:pPr>
            <a:r>
              <a:rPr lang="he-IL" b="1" dirty="0" smtClean="0">
                <a:solidFill>
                  <a:schemeClr val="bg1"/>
                </a:solidFill>
              </a:rPr>
              <a:t>הצטרפות לארגון מקצועי</a:t>
            </a:r>
            <a:endParaRPr lang="he-IL" b="1" dirty="0">
              <a:solidFill>
                <a:schemeClr val="bg1"/>
              </a:solidFill>
            </a:endParaRPr>
          </a:p>
        </p:txBody>
      </p:sp>
      <p:sp>
        <p:nvSpPr>
          <p:cNvPr id="7" name="TextBox 6"/>
          <p:cNvSpPr txBox="1"/>
          <p:nvPr/>
        </p:nvSpPr>
        <p:spPr>
          <a:xfrm>
            <a:off x="1399706" y="2931097"/>
            <a:ext cx="7037998" cy="369332"/>
          </a:xfrm>
          <a:prstGeom prst="rect">
            <a:avLst/>
          </a:prstGeom>
          <a:noFill/>
        </p:spPr>
        <p:txBody>
          <a:bodyPr wrap="square" rtlCol="1">
            <a:spAutoFit/>
          </a:bodyPr>
          <a:lstStyle/>
          <a:p>
            <a:pPr marL="285750" indent="-285750">
              <a:buFont typeface="Arial" panose="020B0604020202020204" pitchFamily="34" charset="0"/>
              <a:buChar char="•"/>
            </a:pPr>
            <a:r>
              <a:rPr lang="he-IL" b="1" dirty="0" smtClean="0">
                <a:solidFill>
                  <a:schemeClr val="bg1"/>
                </a:solidFill>
              </a:rPr>
              <a:t>חונך/ת מלווה</a:t>
            </a:r>
            <a:r>
              <a:rPr lang="he-IL" b="1" dirty="0" smtClean="0"/>
              <a:t>, מפגשים שבועיים קבועים, מיד עם תחילת ההוראה</a:t>
            </a:r>
            <a:endParaRPr lang="he-IL" b="1" dirty="0"/>
          </a:p>
        </p:txBody>
      </p:sp>
      <p:sp>
        <p:nvSpPr>
          <p:cNvPr id="9" name="TextBox 8"/>
          <p:cNvSpPr txBox="1"/>
          <p:nvPr/>
        </p:nvSpPr>
        <p:spPr>
          <a:xfrm>
            <a:off x="945466" y="4952755"/>
            <a:ext cx="7437991" cy="646331"/>
          </a:xfrm>
          <a:prstGeom prst="rect">
            <a:avLst/>
          </a:prstGeom>
          <a:noFill/>
        </p:spPr>
        <p:txBody>
          <a:bodyPr wrap="square" rtlCol="1">
            <a:spAutoFit/>
          </a:bodyPr>
          <a:lstStyle/>
          <a:p>
            <a:pPr marL="285750" indent="-285750">
              <a:buFont typeface="Arial" panose="020B0604020202020204" pitchFamily="34" charset="0"/>
              <a:buChar char="•"/>
            </a:pPr>
            <a:r>
              <a:rPr lang="he-IL" b="1" dirty="0" smtClean="0"/>
              <a:t>תצפית חונך ומנהל – כל אחד פעמיים לפחות במחצית</a:t>
            </a:r>
            <a:r>
              <a:rPr lang="he-IL" b="1" dirty="0"/>
              <a:t>, </a:t>
            </a:r>
            <a:r>
              <a:rPr lang="he-IL" b="1" dirty="0" smtClean="0"/>
              <a:t>תיעוד בכתב, משוב שוטף.</a:t>
            </a:r>
            <a:endParaRPr lang="he-IL" b="1" dirty="0"/>
          </a:p>
        </p:txBody>
      </p:sp>
      <p:sp>
        <p:nvSpPr>
          <p:cNvPr id="10" name="TextBox 9"/>
          <p:cNvSpPr txBox="1"/>
          <p:nvPr/>
        </p:nvSpPr>
        <p:spPr>
          <a:xfrm>
            <a:off x="5266643" y="2575655"/>
            <a:ext cx="3171061" cy="369332"/>
          </a:xfrm>
          <a:prstGeom prst="rect">
            <a:avLst/>
          </a:prstGeom>
          <a:noFill/>
        </p:spPr>
        <p:txBody>
          <a:bodyPr wrap="none" rtlCol="1">
            <a:spAutoFit/>
          </a:bodyPr>
          <a:lstStyle/>
          <a:p>
            <a:pPr marL="285750" indent="-285750">
              <a:buFont typeface="Arial" panose="020B0604020202020204" pitchFamily="34" charset="0"/>
              <a:buChar char="•"/>
            </a:pPr>
            <a:r>
              <a:rPr lang="he-IL" b="1" dirty="0" smtClean="0">
                <a:solidFill>
                  <a:schemeClr val="bg1"/>
                </a:solidFill>
              </a:rPr>
              <a:t>פתיחת תיק במשרד החינוך</a:t>
            </a:r>
            <a:endParaRPr lang="he-IL" b="1" dirty="0">
              <a:solidFill>
                <a:schemeClr val="bg1"/>
              </a:solidFill>
            </a:endParaRPr>
          </a:p>
        </p:txBody>
      </p:sp>
      <p:sp>
        <p:nvSpPr>
          <p:cNvPr id="12" name="TextBox 11"/>
          <p:cNvSpPr txBox="1"/>
          <p:nvPr/>
        </p:nvSpPr>
        <p:spPr>
          <a:xfrm>
            <a:off x="244626" y="5602352"/>
            <a:ext cx="8138831" cy="646331"/>
          </a:xfrm>
          <a:prstGeom prst="rect">
            <a:avLst/>
          </a:prstGeom>
          <a:noFill/>
        </p:spPr>
        <p:txBody>
          <a:bodyPr wrap="none" rtlCol="1">
            <a:spAutoFit/>
          </a:bodyPr>
          <a:lstStyle/>
          <a:p>
            <a:pPr marL="285750" indent="-285750">
              <a:buFont typeface="Arial" panose="020B0604020202020204" pitchFamily="34" charset="0"/>
              <a:buChar char="•"/>
            </a:pPr>
            <a:r>
              <a:rPr lang="he-IL" b="1" dirty="0" smtClean="0"/>
              <a:t>ההערכה מעצבת </a:t>
            </a:r>
            <a:r>
              <a:rPr lang="he-IL" b="1" dirty="0"/>
              <a:t>באמצע </a:t>
            </a:r>
            <a:r>
              <a:rPr lang="he-IL" b="1" dirty="0" smtClean="0"/>
              <a:t>השנה (ינואר), הערכה </a:t>
            </a:r>
            <a:r>
              <a:rPr lang="he-IL" b="1" dirty="0"/>
              <a:t>המסכמת בסוף </a:t>
            </a:r>
            <a:r>
              <a:rPr lang="he-IL" b="1" dirty="0" smtClean="0"/>
              <a:t>השנה (מאי). </a:t>
            </a:r>
            <a:endParaRPr lang="he-IL" b="1" dirty="0"/>
          </a:p>
          <a:p>
            <a:endParaRPr lang="he-IL" dirty="0"/>
          </a:p>
        </p:txBody>
      </p:sp>
      <p:sp>
        <p:nvSpPr>
          <p:cNvPr id="14" name="TextBox 13"/>
          <p:cNvSpPr txBox="1"/>
          <p:nvPr/>
        </p:nvSpPr>
        <p:spPr>
          <a:xfrm>
            <a:off x="2390088" y="2190911"/>
            <a:ext cx="6062878" cy="369332"/>
          </a:xfrm>
          <a:prstGeom prst="rect">
            <a:avLst/>
          </a:prstGeom>
          <a:noFill/>
        </p:spPr>
        <p:txBody>
          <a:bodyPr wrap="none" rtlCol="1">
            <a:spAutoFit/>
          </a:bodyPr>
          <a:lstStyle/>
          <a:p>
            <a:pPr marL="285750" indent="-285750">
              <a:buFont typeface="Arial" panose="020B0604020202020204" pitchFamily="34" charset="0"/>
              <a:buChar char="•"/>
            </a:pPr>
            <a:r>
              <a:rPr lang="he-IL" b="1" dirty="0" smtClean="0">
                <a:solidFill>
                  <a:schemeClr val="bg1"/>
                </a:solidFill>
              </a:rPr>
              <a:t>לפחות 6 חודשי עבודה באותה שנה"ל</a:t>
            </a:r>
            <a:r>
              <a:rPr lang="he-IL" b="1" dirty="0" smtClean="0"/>
              <a:t>, ברציפות, או 3+3</a:t>
            </a:r>
            <a:endParaRPr lang="he-IL" b="1" dirty="0"/>
          </a:p>
        </p:txBody>
      </p:sp>
      <p:sp>
        <p:nvSpPr>
          <p:cNvPr id="17" name="TextBox 16"/>
          <p:cNvSpPr txBox="1"/>
          <p:nvPr/>
        </p:nvSpPr>
        <p:spPr>
          <a:xfrm>
            <a:off x="3631580" y="3338311"/>
            <a:ext cx="4806124" cy="369332"/>
          </a:xfrm>
          <a:prstGeom prst="rect">
            <a:avLst/>
          </a:prstGeom>
          <a:noFill/>
        </p:spPr>
        <p:txBody>
          <a:bodyPr wrap="none" rtlCol="1">
            <a:spAutoFit/>
          </a:bodyPr>
          <a:lstStyle/>
          <a:p>
            <a:pPr marL="285750" indent="-285750">
              <a:buFont typeface="Arial" panose="020B0604020202020204" pitchFamily="34" charset="0"/>
              <a:buChar char="•"/>
            </a:pPr>
            <a:r>
              <a:rPr lang="he-IL" b="1" dirty="0" smtClean="0">
                <a:solidFill>
                  <a:schemeClr val="bg1"/>
                </a:solidFill>
              </a:rPr>
              <a:t>סדנת התמחות – הרישום אפשרי עד דצמבר</a:t>
            </a:r>
          </a:p>
        </p:txBody>
      </p:sp>
      <p:sp>
        <p:nvSpPr>
          <p:cNvPr id="15" name="Rectangle 14"/>
          <p:cNvSpPr/>
          <p:nvPr/>
        </p:nvSpPr>
        <p:spPr>
          <a:xfrm>
            <a:off x="7241553" y="248337"/>
            <a:ext cx="1691680" cy="550279"/>
          </a:xfrm>
          <a:prstGeom prst="rect">
            <a:avLst/>
          </a:prstGeom>
        </p:spPr>
        <p:txBody>
          <a:bodyPr wrap="square">
            <a:spAutoFit/>
          </a:bodyPr>
          <a:lstStyle/>
          <a:p>
            <a:pPr lvl="0" algn="ctr" defTabSz="1244600">
              <a:lnSpc>
                <a:spcPts val="1300"/>
              </a:lnSpc>
              <a:spcBef>
                <a:spcPct val="0"/>
              </a:spcBef>
              <a:spcAft>
                <a:spcPct val="35000"/>
              </a:spcAft>
            </a:pPr>
            <a:r>
              <a:rPr lang="he-IL" b="1" dirty="0" smtClean="0">
                <a:latin typeface="David" panose="020E0502060401010101" pitchFamily="34" charset="-79"/>
                <a:cs typeface="David" panose="020E0502060401010101" pitchFamily="34" charset="-79"/>
              </a:rPr>
              <a:t>קליטה</a:t>
            </a:r>
            <a:endParaRPr lang="he-IL" b="1" dirty="0">
              <a:latin typeface="David" panose="020E0502060401010101" pitchFamily="34" charset="-79"/>
              <a:cs typeface="David" panose="020E0502060401010101" pitchFamily="34" charset="-79"/>
            </a:endParaRPr>
          </a:p>
          <a:p>
            <a:pPr lvl="0" algn="ctr" defTabSz="1244600">
              <a:lnSpc>
                <a:spcPts val="1300"/>
              </a:lnSpc>
              <a:spcBef>
                <a:spcPct val="0"/>
              </a:spcBef>
              <a:spcAft>
                <a:spcPct val="35000"/>
              </a:spcAft>
            </a:pPr>
            <a:r>
              <a:rPr lang="he-IL" b="1" dirty="0">
                <a:latin typeface="David" panose="020E0502060401010101" pitchFamily="34" charset="-79"/>
                <a:cs typeface="David" panose="020E0502060401010101" pitchFamily="34" charset="-79"/>
              </a:rPr>
              <a:t>השתלבות</a:t>
            </a:r>
          </a:p>
        </p:txBody>
      </p:sp>
      <p:sp>
        <p:nvSpPr>
          <p:cNvPr id="16" name="L-Shape 15"/>
          <p:cNvSpPr/>
          <p:nvPr/>
        </p:nvSpPr>
        <p:spPr>
          <a:xfrm rot="10800000">
            <a:off x="7236295" y="4576"/>
            <a:ext cx="1851797" cy="1283764"/>
          </a:xfrm>
          <a:prstGeom prst="corner">
            <a:avLst>
              <a:gd name="adj1" fmla="val 16120"/>
              <a:gd name="adj2" fmla="val 161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Rectangle 7"/>
          <p:cNvSpPr/>
          <p:nvPr/>
        </p:nvSpPr>
        <p:spPr>
          <a:xfrm>
            <a:off x="827585" y="3619275"/>
            <a:ext cx="8260508" cy="369332"/>
          </a:xfrm>
          <a:prstGeom prst="rect">
            <a:avLst/>
          </a:prstGeom>
        </p:spPr>
        <p:txBody>
          <a:bodyPr wrap="square">
            <a:spAutoFit/>
          </a:bodyPr>
          <a:lstStyle/>
          <a:p>
            <a:pPr lvl="2"/>
            <a:r>
              <a:rPr lang="he-IL" b="1" dirty="0">
                <a:solidFill>
                  <a:schemeClr val="bg1"/>
                </a:solidFill>
              </a:rPr>
              <a:t>טופס מקוון כניסה להתמחות </a:t>
            </a:r>
            <a:r>
              <a:rPr lang="he-IL" b="1" dirty="0"/>
              <a:t>–  </a:t>
            </a:r>
            <a:r>
              <a:rPr lang="he-IL" b="1" u="sng" dirty="0">
                <a:solidFill>
                  <a:srgbClr val="0070C0"/>
                </a:solidFill>
              </a:rPr>
              <a:t>למלא בדייקנות בתחילת </a:t>
            </a:r>
            <a:r>
              <a:rPr lang="he-IL" b="1" u="sng" dirty="0" smtClean="0">
                <a:solidFill>
                  <a:srgbClr val="0070C0"/>
                </a:solidFill>
              </a:rPr>
              <a:t>הסדנא</a:t>
            </a:r>
            <a:endParaRPr lang="he-IL" dirty="0">
              <a:solidFill>
                <a:srgbClr val="0070C0"/>
              </a:solidFill>
            </a:endParaRPr>
          </a:p>
        </p:txBody>
      </p:sp>
    </p:spTree>
    <p:extLst>
      <p:ext uri="{BB962C8B-B14F-4D97-AF65-F5344CB8AC3E}">
        <p14:creationId xmlns:p14="http://schemas.microsoft.com/office/powerpoint/2010/main" val="313054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340768"/>
            <a:ext cx="6696744" cy="2246769"/>
          </a:xfrm>
          <a:prstGeom prst="rect">
            <a:avLst/>
          </a:prstGeom>
          <a:noFill/>
        </p:spPr>
        <p:txBody>
          <a:bodyPr wrap="square" rtlCol="1">
            <a:spAutoFit/>
          </a:bodyPr>
          <a:lstStyle/>
          <a:p>
            <a:r>
              <a:rPr lang="he-IL" sz="2000" b="1" dirty="0" smtClean="0"/>
              <a:t>מפקח על ההתמחות וכניסה להוראה</a:t>
            </a:r>
          </a:p>
          <a:p>
            <a:r>
              <a:rPr lang="he-IL" sz="2800" dirty="0" smtClean="0"/>
              <a:t>זאב אלדר</a:t>
            </a:r>
            <a:r>
              <a:rPr lang="en-US" sz="2800" dirty="0" smtClean="0"/>
              <a:t>    </a:t>
            </a:r>
            <a:r>
              <a:rPr lang="en-US" sz="2000" dirty="0" err="1" smtClean="0">
                <a:solidFill>
                  <a:schemeClr val="bg1"/>
                </a:solidFill>
              </a:rPr>
              <a:t>eldarz@education</a:t>
            </a:r>
            <a:r>
              <a:rPr lang="en-US" sz="2000" dirty="0" smtClean="0">
                <a:solidFill>
                  <a:schemeClr val="bg1"/>
                </a:solidFill>
              </a:rPr>
              <a:t>/</a:t>
            </a:r>
            <a:r>
              <a:rPr lang="en-US" sz="2000" dirty="0" err="1" smtClean="0">
                <a:solidFill>
                  <a:schemeClr val="bg1"/>
                </a:solidFill>
              </a:rPr>
              <a:t>gov</a:t>
            </a:r>
            <a:r>
              <a:rPr lang="en-US" sz="2000" dirty="0" smtClean="0">
                <a:solidFill>
                  <a:schemeClr val="bg1"/>
                </a:solidFill>
              </a:rPr>
              <a:t>/</a:t>
            </a:r>
            <a:r>
              <a:rPr lang="en-US" sz="2000" dirty="0" err="1" smtClean="0">
                <a:solidFill>
                  <a:schemeClr val="bg1"/>
                </a:solidFill>
              </a:rPr>
              <a:t>il</a:t>
            </a:r>
            <a:r>
              <a:rPr lang="en-US" sz="2800" dirty="0" smtClean="0"/>
              <a:t>         </a:t>
            </a:r>
            <a:endParaRPr lang="en-US" sz="2800" dirty="0">
              <a:latin typeface="David" panose="020E0502060401010101" pitchFamily="34" charset="-79"/>
              <a:cs typeface="David" panose="020E0502060401010101" pitchFamily="34" charset="-79"/>
            </a:endParaRPr>
          </a:p>
          <a:p>
            <a:r>
              <a:rPr lang="en-US" sz="2800" dirty="0" smtClean="0">
                <a:solidFill>
                  <a:schemeClr val="accent2"/>
                </a:solidFill>
                <a:latin typeface="David" panose="020E0502060401010101" pitchFamily="34" charset="-79"/>
                <a:cs typeface="David" panose="020E0502060401010101" pitchFamily="34" charset="-79"/>
              </a:rPr>
              <a:t>   </a:t>
            </a:r>
          </a:p>
          <a:p>
            <a:endParaRPr lang="he-IL" sz="2800" dirty="0">
              <a:solidFill>
                <a:schemeClr val="accent2"/>
              </a:solidFill>
              <a:latin typeface="David" panose="020E0502060401010101" pitchFamily="34" charset="-79"/>
              <a:cs typeface="David" panose="020E0502060401010101" pitchFamily="34" charset="-79"/>
            </a:endParaRPr>
          </a:p>
          <a:p>
            <a:endParaRPr lang="he-IL" dirty="0"/>
          </a:p>
          <a:p>
            <a:endParaRPr lang="he-IL" dirty="0"/>
          </a:p>
        </p:txBody>
      </p:sp>
      <p:sp>
        <p:nvSpPr>
          <p:cNvPr id="3" name="TextBox 2"/>
          <p:cNvSpPr txBox="1"/>
          <p:nvPr/>
        </p:nvSpPr>
        <p:spPr>
          <a:xfrm>
            <a:off x="1691680" y="2294855"/>
            <a:ext cx="6677272" cy="2000548"/>
          </a:xfrm>
          <a:prstGeom prst="rect">
            <a:avLst/>
          </a:prstGeom>
          <a:noFill/>
        </p:spPr>
        <p:txBody>
          <a:bodyPr wrap="square" rtlCol="1">
            <a:spAutoFit/>
          </a:bodyPr>
          <a:lstStyle/>
          <a:p>
            <a:endParaRPr lang="he-IL" sz="2000" b="1" dirty="0" smtClean="0"/>
          </a:p>
          <a:p>
            <a:r>
              <a:rPr lang="he-IL" sz="2000" b="1" dirty="0" smtClean="0"/>
              <a:t>מדריכה </a:t>
            </a:r>
            <a:r>
              <a:rPr lang="he-IL" sz="2000" b="1" dirty="0"/>
              <a:t>מחוזית </a:t>
            </a:r>
            <a:r>
              <a:rPr lang="he-IL" sz="2000" b="1" dirty="0" smtClean="0"/>
              <a:t>– בתי ספר</a:t>
            </a:r>
          </a:p>
          <a:p>
            <a:r>
              <a:rPr lang="he-IL" sz="2800" dirty="0" smtClean="0"/>
              <a:t>ד"ר </a:t>
            </a:r>
            <a:r>
              <a:rPr lang="he-IL" sz="2800" dirty="0"/>
              <a:t>דורית </a:t>
            </a:r>
            <a:r>
              <a:rPr lang="he-IL" sz="2800" dirty="0" smtClean="0"/>
              <a:t>סימון     </a:t>
            </a:r>
            <a:r>
              <a:rPr lang="en-US" sz="2000" dirty="0">
                <a:solidFill>
                  <a:schemeClr val="bg1"/>
                </a:solidFill>
              </a:rPr>
              <a:t>doritsimon@gmail.com</a:t>
            </a:r>
          </a:p>
          <a:p>
            <a:pPr algn="l"/>
            <a:r>
              <a:rPr lang="en-US" sz="2800" dirty="0" smtClean="0">
                <a:latin typeface="David" panose="020E0502060401010101" pitchFamily="34" charset="-79"/>
                <a:cs typeface="David" panose="020E0502060401010101" pitchFamily="34" charset="-79"/>
              </a:rPr>
              <a:t>              052-2243670</a:t>
            </a:r>
            <a:r>
              <a:rPr lang="he-IL" sz="2800" dirty="0" smtClean="0">
                <a:latin typeface="David" panose="020E0502060401010101" pitchFamily="34" charset="-79"/>
                <a:cs typeface="David" panose="020E0502060401010101" pitchFamily="34" charset="-79"/>
              </a:rPr>
              <a:t>  </a:t>
            </a:r>
            <a:endParaRPr lang="he-IL" sz="2800" dirty="0">
              <a:latin typeface="David" panose="020E0502060401010101" pitchFamily="34" charset="-79"/>
              <a:cs typeface="David" panose="020E0502060401010101" pitchFamily="34" charset="-79"/>
            </a:endParaRPr>
          </a:p>
          <a:p>
            <a:endParaRPr lang="he-IL" sz="2800" dirty="0"/>
          </a:p>
        </p:txBody>
      </p:sp>
      <p:sp>
        <p:nvSpPr>
          <p:cNvPr id="5" name="TextBox 4"/>
          <p:cNvSpPr txBox="1"/>
          <p:nvPr/>
        </p:nvSpPr>
        <p:spPr>
          <a:xfrm>
            <a:off x="4442877" y="380277"/>
            <a:ext cx="3926075" cy="584775"/>
          </a:xfrm>
          <a:prstGeom prst="rect">
            <a:avLst/>
          </a:prstGeom>
          <a:noFill/>
        </p:spPr>
        <p:txBody>
          <a:bodyPr wrap="none" rtlCol="1">
            <a:spAutoFit/>
          </a:bodyPr>
          <a:lstStyle/>
          <a:p>
            <a:r>
              <a:rPr lang="he-IL" sz="3200" b="1" dirty="0" smtClean="0">
                <a:solidFill>
                  <a:schemeClr val="bg1"/>
                </a:solidFill>
              </a:rPr>
              <a:t>בעלי תפקידים במחוז</a:t>
            </a:r>
            <a:endParaRPr lang="he-IL" sz="3200" b="1" dirty="0">
              <a:solidFill>
                <a:schemeClr val="bg1"/>
              </a:solidFill>
            </a:endParaRPr>
          </a:p>
        </p:txBody>
      </p:sp>
      <p:sp>
        <p:nvSpPr>
          <p:cNvPr id="8" name="TextBox 7"/>
          <p:cNvSpPr txBox="1"/>
          <p:nvPr/>
        </p:nvSpPr>
        <p:spPr>
          <a:xfrm>
            <a:off x="1187624" y="5589240"/>
            <a:ext cx="1413871" cy="584775"/>
          </a:xfrm>
          <a:prstGeom prst="rect">
            <a:avLst/>
          </a:prstGeom>
          <a:noFill/>
        </p:spPr>
        <p:txBody>
          <a:bodyPr wrap="square" rtlCol="1">
            <a:spAutoFit/>
          </a:bodyPr>
          <a:lstStyle/>
          <a:p>
            <a:r>
              <a:rPr lang="he-IL" sz="3200" dirty="0" smtClean="0"/>
              <a:t>תודה!</a:t>
            </a:r>
            <a:endParaRPr lang="he-IL" sz="3200" dirty="0"/>
          </a:p>
        </p:txBody>
      </p:sp>
    </p:spTree>
    <p:extLst>
      <p:ext uri="{BB962C8B-B14F-4D97-AF65-F5344CB8AC3E}">
        <p14:creationId xmlns:p14="http://schemas.microsoft.com/office/powerpoint/2010/main" val="3877195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57284" y="2934694"/>
            <a:ext cx="1093568" cy="1015663"/>
          </a:xfrm>
          <a:prstGeom prst="rect">
            <a:avLst/>
          </a:prstGeom>
          <a:noFill/>
        </p:spPr>
        <p:txBody>
          <a:bodyPr wrap="none" rtlCol="1">
            <a:spAutoFit/>
          </a:bodyPr>
          <a:lstStyle/>
          <a:p>
            <a:pPr algn="ctr"/>
            <a:r>
              <a:rPr lang="he-IL" sz="2000" b="1" dirty="0" smtClean="0">
                <a:solidFill>
                  <a:schemeClr val="bg1"/>
                </a:solidFill>
              </a:rPr>
              <a:t>כניסה </a:t>
            </a:r>
          </a:p>
          <a:p>
            <a:pPr algn="ctr"/>
            <a:r>
              <a:rPr lang="he-IL" sz="2000" b="1" dirty="0" smtClean="0">
                <a:solidFill>
                  <a:schemeClr val="bg1"/>
                </a:solidFill>
              </a:rPr>
              <a:t>מיטבית </a:t>
            </a:r>
          </a:p>
          <a:p>
            <a:pPr algn="ctr"/>
            <a:r>
              <a:rPr lang="he-IL" sz="2000" b="1" dirty="0" smtClean="0">
                <a:solidFill>
                  <a:schemeClr val="bg1"/>
                </a:solidFill>
              </a:rPr>
              <a:t>להוראה</a:t>
            </a:r>
            <a:endParaRPr lang="he-IL" sz="2000" b="1" dirty="0">
              <a:solidFill>
                <a:schemeClr val="bg1"/>
              </a:solidFill>
            </a:endParaRPr>
          </a:p>
        </p:txBody>
      </p:sp>
      <p:grpSp>
        <p:nvGrpSpPr>
          <p:cNvPr id="10" name="Group 9"/>
          <p:cNvGrpSpPr/>
          <p:nvPr/>
        </p:nvGrpSpPr>
        <p:grpSpPr>
          <a:xfrm rot="18052477">
            <a:off x="4539423" y="2302181"/>
            <a:ext cx="1689686" cy="3583373"/>
            <a:chOff x="5541969" y="789618"/>
            <a:chExt cx="794326" cy="1653346"/>
          </a:xfrm>
        </p:grpSpPr>
        <p:sp>
          <p:nvSpPr>
            <p:cNvPr id="8" name="TextBox 7"/>
            <p:cNvSpPr txBox="1"/>
            <p:nvPr/>
          </p:nvSpPr>
          <p:spPr>
            <a:xfrm rot="3547523">
              <a:off x="5476184" y="1651022"/>
              <a:ext cx="724785" cy="593215"/>
            </a:xfrm>
            <a:prstGeom prst="rect">
              <a:avLst/>
            </a:prstGeom>
            <a:noFill/>
            <a:ln w="57150">
              <a:noFill/>
            </a:ln>
          </p:spPr>
          <p:txBody>
            <a:bodyPr wrap="square" rtlCol="1">
              <a:spAutoFit/>
            </a:bodyPr>
            <a:lstStyle/>
            <a:p>
              <a:r>
                <a:rPr lang="he-IL" sz="2000" b="1" dirty="0" smtClean="0"/>
                <a:t>מדריכה </a:t>
              </a:r>
            </a:p>
            <a:p>
              <a:r>
                <a:rPr lang="he-IL" sz="2000" b="1" dirty="0" smtClean="0"/>
                <a:t>מחוזית</a:t>
              </a:r>
            </a:p>
            <a:p>
              <a:endParaRPr lang="he-IL" dirty="0"/>
            </a:p>
            <a:p>
              <a:r>
                <a:rPr lang="he-IL" dirty="0" smtClean="0"/>
                <a:t>מפקחת</a:t>
              </a:r>
              <a:endParaRPr lang="he-IL" dirty="0"/>
            </a:p>
          </p:txBody>
        </p:sp>
        <p:sp>
          <p:nvSpPr>
            <p:cNvPr id="9" name="Oval 8"/>
            <p:cNvSpPr/>
            <p:nvPr/>
          </p:nvSpPr>
          <p:spPr>
            <a:xfrm>
              <a:off x="5548323" y="789618"/>
              <a:ext cx="787972" cy="1653346"/>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2" name="TextBox 11"/>
          <p:cNvSpPr txBox="1"/>
          <p:nvPr/>
        </p:nvSpPr>
        <p:spPr>
          <a:xfrm>
            <a:off x="1504574" y="1611151"/>
            <a:ext cx="2025485" cy="1384995"/>
          </a:xfrm>
          <a:prstGeom prst="rect">
            <a:avLst/>
          </a:prstGeom>
          <a:noFill/>
          <a:ln>
            <a:noFill/>
          </a:ln>
        </p:spPr>
        <p:txBody>
          <a:bodyPr wrap="square" rtlCol="1">
            <a:spAutoFit/>
          </a:bodyPr>
          <a:lstStyle/>
          <a:p>
            <a:pPr algn="ctr"/>
            <a:r>
              <a:rPr lang="he-IL" sz="2800" b="1" dirty="0" smtClean="0"/>
              <a:t>חונך/ת</a:t>
            </a:r>
          </a:p>
          <a:p>
            <a:pPr algn="ctr"/>
            <a:endParaRPr lang="he-IL" sz="2800" b="1" dirty="0"/>
          </a:p>
          <a:p>
            <a:pPr algn="ctr"/>
            <a:r>
              <a:rPr lang="he-IL" sz="2800" b="1" dirty="0" smtClean="0"/>
              <a:t>מנהל/ת</a:t>
            </a:r>
            <a:endParaRPr lang="he-IL" sz="2800" b="1" dirty="0"/>
          </a:p>
        </p:txBody>
      </p:sp>
      <p:sp>
        <p:nvSpPr>
          <p:cNvPr id="13" name="Oval 12"/>
          <p:cNvSpPr/>
          <p:nvPr/>
        </p:nvSpPr>
        <p:spPr>
          <a:xfrm>
            <a:off x="1979712" y="1297603"/>
            <a:ext cx="1440160" cy="139430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TextBox 14"/>
          <p:cNvSpPr txBox="1"/>
          <p:nvPr/>
        </p:nvSpPr>
        <p:spPr>
          <a:xfrm>
            <a:off x="5542123" y="2188208"/>
            <a:ext cx="1430200" cy="523220"/>
          </a:xfrm>
          <a:prstGeom prst="rect">
            <a:avLst/>
          </a:prstGeom>
          <a:noFill/>
          <a:ln w="28575">
            <a:noFill/>
          </a:ln>
        </p:spPr>
        <p:txBody>
          <a:bodyPr wrap="none" rtlCol="1">
            <a:spAutoFit/>
          </a:bodyPr>
          <a:lstStyle/>
          <a:p>
            <a:r>
              <a:rPr lang="he-IL" sz="2800" b="1" dirty="0" smtClean="0"/>
              <a:t>מתמחה</a:t>
            </a:r>
            <a:endParaRPr lang="he-IL" sz="2800" b="1" dirty="0"/>
          </a:p>
        </p:txBody>
      </p:sp>
      <p:sp>
        <p:nvSpPr>
          <p:cNvPr id="16" name="Oval 15"/>
          <p:cNvSpPr/>
          <p:nvPr/>
        </p:nvSpPr>
        <p:spPr>
          <a:xfrm rot="19864529">
            <a:off x="3581522" y="1565480"/>
            <a:ext cx="4523933" cy="228115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TextBox 17"/>
          <p:cNvSpPr txBox="1"/>
          <p:nvPr/>
        </p:nvSpPr>
        <p:spPr>
          <a:xfrm>
            <a:off x="2346511" y="4416353"/>
            <a:ext cx="1739579" cy="461665"/>
          </a:xfrm>
          <a:prstGeom prst="rect">
            <a:avLst/>
          </a:prstGeom>
          <a:noFill/>
          <a:ln w="38100">
            <a:noFill/>
          </a:ln>
        </p:spPr>
        <p:txBody>
          <a:bodyPr wrap="none" rtlCol="1">
            <a:spAutoFit/>
          </a:bodyPr>
          <a:lstStyle/>
          <a:p>
            <a:r>
              <a:rPr lang="he-IL" sz="2400" b="1" dirty="0" smtClean="0"/>
              <a:t>רכזת סטאז</a:t>
            </a:r>
            <a:r>
              <a:rPr lang="he-IL" b="1" dirty="0" smtClean="0"/>
              <a:t>'</a:t>
            </a:r>
            <a:endParaRPr lang="he-IL" b="1" dirty="0"/>
          </a:p>
        </p:txBody>
      </p:sp>
      <p:sp>
        <p:nvSpPr>
          <p:cNvPr id="19" name="Oval 18"/>
          <p:cNvSpPr/>
          <p:nvPr/>
        </p:nvSpPr>
        <p:spPr>
          <a:xfrm rot="19619924">
            <a:off x="1989858" y="3159172"/>
            <a:ext cx="3588897" cy="2070983"/>
          </a:xfrm>
          <a:prstGeom prst="ellipse">
            <a:avLst/>
          </a:prstGeom>
          <a:no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TextBox 19"/>
          <p:cNvSpPr txBox="1"/>
          <p:nvPr/>
        </p:nvSpPr>
        <p:spPr>
          <a:xfrm>
            <a:off x="3464881" y="820097"/>
            <a:ext cx="2000869" cy="584775"/>
          </a:xfrm>
          <a:prstGeom prst="rect">
            <a:avLst/>
          </a:prstGeom>
          <a:noFill/>
        </p:spPr>
        <p:txBody>
          <a:bodyPr wrap="none" rtlCol="1">
            <a:spAutoFit/>
          </a:bodyPr>
          <a:lstStyle/>
          <a:p>
            <a:r>
              <a:rPr lang="he-IL" sz="3200" b="1" dirty="0" smtClean="0"/>
              <a:t>בית הספר</a:t>
            </a:r>
            <a:endParaRPr lang="he-IL" sz="3200" b="1" dirty="0"/>
          </a:p>
        </p:txBody>
      </p:sp>
      <p:sp>
        <p:nvSpPr>
          <p:cNvPr id="21" name="TextBox 20"/>
          <p:cNvSpPr txBox="1"/>
          <p:nvPr/>
        </p:nvSpPr>
        <p:spPr>
          <a:xfrm>
            <a:off x="7084421" y="3643555"/>
            <a:ext cx="1972015" cy="461665"/>
          </a:xfrm>
          <a:prstGeom prst="rect">
            <a:avLst/>
          </a:prstGeom>
          <a:noFill/>
        </p:spPr>
        <p:txBody>
          <a:bodyPr wrap="none" rtlCol="1">
            <a:spAutoFit/>
          </a:bodyPr>
          <a:lstStyle/>
          <a:p>
            <a:r>
              <a:rPr lang="he-IL" sz="2400" b="1" dirty="0" smtClean="0"/>
              <a:t>משרד החינוך</a:t>
            </a:r>
            <a:endParaRPr lang="he-IL" sz="2400" b="1" dirty="0"/>
          </a:p>
        </p:txBody>
      </p:sp>
      <p:sp>
        <p:nvSpPr>
          <p:cNvPr id="22" name="TextBox 21"/>
          <p:cNvSpPr txBox="1"/>
          <p:nvPr/>
        </p:nvSpPr>
        <p:spPr>
          <a:xfrm>
            <a:off x="382113" y="3688537"/>
            <a:ext cx="1210376" cy="461665"/>
          </a:xfrm>
          <a:prstGeom prst="rect">
            <a:avLst/>
          </a:prstGeom>
          <a:noFill/>
        </p:spPr>
        <p:txBody>
          <a:bodyPr wrap="square" rtlCol="1">
            <a:spAutoFit/>
          </a:bodyPr>
          <a:lstStyle/>
          <a:p>
            <a:r>
              <a:rPr lang="he-IL" sz="2400" b="1" dirty="0" smtClean="0"/>
              <a:t>מכללה</a:t>
            </a:r>
            <a:endParaRPr lang="he-IL" sz="2400" b="1" dirty="0"/>
          </a:p>
        </p:txBody>
      </p:sp>
      <p:sp>
        <p:nvSpPr>
          <p:cNvPr id="23" name="TextBox 22"/>
          <p:cNvSpPr txBox="1"/>
          <p:nvPr/>
        </p:nvSpPr>
        <p:spPr>
          <a:xfrm>
            <a:off x="908585" y="51459"/>
            <a:ext cx="6552728" cy="461665"/>
          </a:xfrm>
          <a:prstGeom prst="rect">
            <a:avLst/>
          </a:prstGeom>
          <a:noFill/>
        </p:spPr>
        <p:txBody>
          <a:bodyPr wrap="square" rtlCol="1">
            <a:spAutoFit/>
          </a:bodyPr>
          <a:lstStyle/>
          <a:p>
            <a:r>
              <a:rPr lang="he-IL" sz="2400" b="1" dirty="0">
                <a:solidFill>
                  <a:schemeClr val="bg1"/>
                </a:solidFill>
              </a:rPr>
              <a:t>הכניסה </a:t>
            </a:r>
            <a:r>
              <a:rPr lang="he-IL" sz="2400" b="1" dirty="0" smtClean="0">
                <a:solidFill>
                  <a:schemeClr val="bg1"/>
                </a:solidFill>
              </a:rPr>
              <a:t>להוראה : סביבות וגורמים במערכת</a:t>
            </a:r>
            <a:endParaRPr lang="he-IL" sz="2400" dirty="0">
              <a:solidFill>
                <a:schemeClr val="bg1"/>
              </a:solidFill>
            </a:endParaRPr>
          </a:p>
        </p:txBody>
      </p:sp>
      <p:sp>
        <p:nvSpPr>
          <p:cNvPr id="24" name="Oval 23"/>
          <p:cNvSpPr/>
          <p:nvPr/>
        </p:nvSpPr>
        <p:spPr>
          <a:xfrm rot="1622339">
            <a:off x="1129184" y="1663945"/>
            <a:ext cx="4434766" cy="229611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TextBox 24"/>
          <p:cNvSpPr txBox="1"/>
          <p:nvPr/>
        </p:nvSpPr>
        <p:spPr>
          <a:xfrm>
            <a:off x="3226139" y="5988188"/>
            <a:ext cx="2632452" cy="584775"/>
          </a:xfrm>
          <a:prstGeom prst="rect">
            <a:avLst/>
          </a:prstGeom>
          <a:noFill/>
        </p:spPr>
        <p:txBody>
          <a:bodyPr wrap="none" rtlCol="1">
            <a:spAutoFit/>
          </a:bodyPr>
          <a:lstStyle/>
          <a:p>
            <a:r>
              <a:rPr lang="he-IL" sz="3200" b="1" dirty="0" smtClean="0"/>
              <a:t>מערכת מלווה</a:t>
            </a:r>
            <a:endParaRPr lang="he-IL" sz="3200" b="1" dirty="0"/>
          </a:p>
        </p:txBody>
      </p:sp>
    </p:spTree>
    <p:extLst>
      <p:ext uri="{BB962C8B-B14F-4D97-AF65-F5344CB8AC3E}">
        <p14:creationId xmlns:p14="http://schemas.microsoft.com/office/powerpoint/2010/main" val="3481912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188640"/>
            <a:ext cx="7056784" cy="2554545"/>
          </a:xfrm>
          <a:prstGeom prst="rect">
            <a:avLst/>
          </a:prstGeom>
          <a:noFill/>
        </p:spPr>
        <p:txBody>
          <a:bodyPr wrap="square" rtlCol="1">
            <a:spAutoFit/>
          </a:bodyPr>
          <a:lstStyle/>
          <a:p>
            <a:r>
              <a:rPr lang="he-IL" sz="3200" b="1" u="sng" dirty="0"/>
              <a:t>אגף התמחות וכניסה להוראה </a:t>
            </a:r>
            <a:r>
              <a:rPr lang="he-IL" sz="3200" b="1" dirty="0"/>
              <a:t/>
            </a:r>
            <a:br>
              <a:rPr lang="he-IL" sz="3200" b="1" dirty="0"/>
            </a:br>
            <a:r>
              <a:rPr lang="he-IL" sz="3200" b="1" dirty="0"/>
              <a:t>פועל להבטחת תנאי קליטה ותהליך קליטה </a:t>
            </a:r>
            <a:r>
              <a:rPr lang="he-IL" sz="3200" b="1" dirty="0" smtClean="0"/>
              <a:t>מיטביים </a:t>
            </a:r>
            <a:r>
              <a:rPr lang="he-IL" sz="3200" b="1" dirty="0"/>
              <a:t>לכל מי שבוחר/ת לשמש כמורה בישראל ונמצא/ת ראוי/ה </a:t>
            </a:r>
            <a:r>
              <a:rPr lang="he-IL" sz="3200" b="1" dirty="0" err="1"/>
              <a:t>ומתאימ</a:t>
            </a:r>
            <a:r>
              <a:rPr lang="he-IL" sz="3200" b="1" dirty="0"/>
              <a:t>/ה לכך</a:t>
            </a:r>
            <a:endParaRPr lang="he-IL" sz="3200" dirty="0"/>
          </a:p>
        </p:txBody>
      </p:sp>
      <p:sp>
        <p:nvSpPr>
          <p:cNvPr id="5" name="TextBox 4"/>
          <p:cNvSpPr txBox="1"/>
          <p:nvPr/>
        </p:nvSpPr>
        <p:spPr>
          <a:xfrm>
            <a:off x="683568" y="3284984"/>
            <a:ext cx="6048672" cy="2554545"/>
          </a:xfrm>
          <a:prstGeom prst="rect">
            <a:avLst/>
          </a:prstGeom>
          <a:noFill/>
        </p:spPr>
        <p:txBody>
          <a:bodyPr wrap="square" rtlCol="1">
            <a:spAutoFit/>
          </a:bodyPr>
          <a:lstStyle/>
          <a:p>
            <a:r>
              <a:rPr lang="he-IL" sz="3200" b="1" u="sng" dirty="0">
                <a:solidFill>
                  <a:schemeClr val="bg1"/>
                </a:solidFill>
              </a:rPr>
              <a:t>תפקיד המדריכה המחוזית </a:t>
            </a:r>
            <a:endParaRPr lang="he-IL" sz="3200" b="1" u="sng" dirty="0" smtClean="0">
              <a:solidFill>
                <a:schemeClr val="bg1"/>
              </a:solidFill>
            </a:endParaRPr>
          </a:p>
          <a:p>
            <a:r>
              <a:rPr lang="he-IL" sz="3200" b="1" dirty="0" smtClean="0">
                <a:solidFill>
                  <a:schemeClr val="bg1"/>
                </a:solidFill>
              </a:rPr>
              <a:t>לבדוק </a:t>
            </a:r>
            <a:r>
              <a:rPr lang="he-IL" sz="3200" b="1" dirty="0">
                <a:solidFill>
                  <a:schemeClr val="bg1"/>
                </a:solidFill>
              </a:rPr>
              <a:t>שאכן מתקיימים בבית הספר מסגרות ותהליכי קליטה ולסייע למתמחה להיקלט בתנאים מיטביים</a:t>
            </a:r>
            <a:endParaRPr lang="he-IL" sz="3200" dirty="0"/>
          </a:p>
        </p:txBody>
      </p:sp>
    </p:spTree>
    <p:extLst>
      <p:ext uri="{BB962C8B-B14F-4D97-AF65-F5344CB8AC3E}">
        <p14:creationId xmlns:p14="http://schemas.microsoft.com/office/powerpoint/2010/main" val="2781256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67" r="13621" b="16144"/>
          <a:stretch/>
        </p:blipFill>
        <p:spPr bwMode="auto">
          <a:xfrm>
            <a:off x="467544" y="836712"/>
            <a:ext cx="8279338" cy="5295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80791" y="-17339"/>
            <a:ext cx="6204006" cy="646331"/>
          </a:xfrm>
          <a:prstGeom prst="rect">
            <a:avLst/>
          </a:prstGeom>
          <a:noFill/>
        </p:spPr>
        <p:txBody>
          <a:bodyPr wrap="none" rtlCol="1">
            <a:spAutoFit/>
          </a:bodyPr>
          <a:lstStyle/>
          <a:p>
            <a:r>
              <a:rPr lang="en-US" dirty="0">
                <a:solidFill>
                  <a:schemeClr val="accent4">
                    <a:lumMod val="75000"/>
                  </a:schemeClr>
                </a:solidFill>
                <a:hlinkClick r:id="rId3"/>
              </a:rPr>
              <a:t>http://cms.education.gov.il/EducationCMS/UNITS/Staj</a:t>
            </a:r>
            <a:endParaRPr lang="en-US" dirty="0">
              <a:solidFill>
                <a:schemeClr val="accent4">
                  <a:lumMod val="75000"/>
                </a:schemeClr>
              </a:solidFill>
            </a:endParaRPr>
          </a:p>
          <a:p>
            <a:endParaRPr lang="he-IL" dirty="0"/>
          </a:p>
        </p:txBody>
      </p:sp>
    </p:spTree>
    <p:extLst>
      <p:ext uri="{BB962C8B-B14F-4D97-AF65-F5344CB8AC3E}">
        <p14:creationId xmlns:p14="http://schemas.microsoft.com/office/powerpoint/2010/main" val="3567213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624" t="7708" b="37542"/>
          <a:stretch/>
        </p:blipFill>
        <p:spPr bwMode="auto">
          <a:xfrm>
            <a:off x="362671" y="490364"/>
            <a:ext cx="8351912" cy="400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מלבן 4"/>
          <p:cNvSpPr/>
          <p:nvPr/>
        </p:nvSpPr>
        <p:spPr>
          <a:xfrm>
            <a:off x="362671" y="2492896"/>
            <a:ext cx="6873625" cy="504056"/>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Rectangle 1"/>
          <p:cNvSpPr/>
          <p:nvPr/>
        </p:nvSpPr>
        <p:spPr>
          <a:xfrm>
            <a:off x="1259632" y="5301208"/>
            <a:ext cx="4499992" cy="738664"/>
          </a:xfrm>
          <a:prstGeom prst="rect">
            <a:avLst/>
          </a:prstGeom>
        </p:spPr>
        <p:txBody>
          <a:bodyPr wrap="square">
            <a:spAutoFit/>
          </a:bodyPr>
          <a:lstStyle/>
          <a:p>
            <a:r>
              <a:rPr lang="en-US" sz="1400" b="1" dirty="0">
                <a:solidFill>
                  <a:schemeClr val="accent4">
                    <a:lumMod val="75000"/>
                  </a:schemeClr>
                </a:solidFill>
              </a:rPr>
              <a:t>http://cms.education.gov.il/EducationCMS/Applications/Mankal/EtsMedorim/8/8-2/HoraotKeva/K-2014-4-3-8-2-24.htm</a:t>
            </a:r>
            <a:endParaRPr lang="he-IL" sz="1400" b="1" dirty="0">
              <a:solidFill>
                <a:schemeClr val="accent4">
                  <a:lumMod val="75000"/>
                </a:schemeClr>
              </a:solidFill>
            </a:endParaRPr>
          </a:p>
        </p:txBody>
      </p:sp>
    </p:spTree>
    <p:extLst>
      <p:ext uri="{BB962C8B-B14F-4D97-AF65-F5344CB8AC3E}">
        <p14:creationId xmlns:p14="http://schemas.microsoft.com/office/powerpoint/2010/main" val="204552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4897" y="620688"/>
            <a:ext cx="4522392" cy="584775"/>
          </a:xfrm>
          <a:prstGeom prst="rect">
            <a:avLst/>
          </a:prstGeom>
          <a:noFill/>
        </p:spPr>
        <p:txBody>
          <a:bodyPr wrap="none" rtlCol="1">
            <a:spAutoFit/>
          </a:bodyPr>
          <a:lstStyle/>
          <a:p>
            <a:r>
              <a:rPr lang="he-IL" sz="3200" b="1" dirty="0" smtClean="0">
                <a:solidFill>
                  <a:schemeClr val="bg1"/>
                </a:solidFill>
              </a:rPr>
              <a:t>שלבים בשנת ההתמחות</a:t>
            </a:r>
            <a:endParaRPr lang="he-IL" sz="3200" b="1" dirty="0">
              <a:solidFill>
                <a:schemeClr val="bg1"/>
              </a:solidFill>
            </a:endParaRPr>
          </a:p>
        </p:txBody>
      </p:sp>
      <p:sp>
        <p:nvSpPr>
          <p:cNvPr id="4" name="L-Shape 3"/>
          <p:cNvSpPr/>
          <p:nvPr/>
        </p:nvSpPr>
        <p:spPr>
          <a:xfrm rot="10800000">
            <a:off x="6376485" y="2898979"/>
            <a:ext cx="1970308" cy="1619201"/>
          </a:xfrm>
          <a:prstGeom prst="corner">
            <a:avLst>
              <a:gd name="adj1" fmla="val 16120"/>
              <a:gd name="adj2" fmla="val 161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Isosceles Triangle 4"/>
          <p:cNvSpPr/>
          <p:nvPr/>
        </p:nvSpPr>
        <p:spPr>
          <a:xfrm rot="5400000">
            <a:off x="6359467" y="2457195"/>
            <a:ext cx="462831" cy="398073"/>
          </a:xfrm>
          <a:prstGeom prst="triangle">
            <a:avLst>
              <a:gd name="adj" fmla="val 10000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L-Shape 5"/>
          <p:cNvSpPr/>
          <p:nvPr/>
        </p:nvSpPr>
        <p:spPr>
          <a:xfrm rot="10800000">
            <a:off x="3569410" y="2424816"/>
            <a:ext cx="2735591" cy="1668454"/>
          </a:xfrm>
          <a:prstGeom prst="corner">
            <a:avLst>
              <a:gd name="adj1" fmla="val 16120"/>
              <a:gd name="adj2" fmla="val 161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 name="Isosceles Triangle 6"/>
          <p:cNvSpPr/>
          <p:nvPr/>
        </p:nvSpPr>
        <p:spPr>
          <a:xfrm rot="5400000">
            <a:off x="3582350" y="1904041"/>
            <a:ext cx="504056" cy="504056"/>
          </a:xfrm>
          <a:prstGeom prst="triangle">
            <a:avLst>
              <a:gd name="adj" fmla="val 10000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 name="Isosceles Triangle 7"/>
          <p:cNvSpPr/>
          <p:nvPr/>
        </p:nvSpPr>
        <p:spPr>
          <a:xfrm rot="5400000">
            <a:off x="1284236" y="1456543"/>
            <a:ext cx="413570" cy="432048"/>
          </a:xfrm>
          <a:prstGeom prst="triangle">
            <a:avLst>
              <a:gd name="adj" fmla="val 10000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L-Shape 8"/>
          <p:cNvSpPr/>
          <p:nvPr/>
        </p:nvSpPr>
        <p:spPr>
          <a:xfrm rot="10800000">
            <a:off x="1265678" y="1790127"/>
            <a:ext cx="2232248" cy="1269378"/>
          </a:xfrm>
          <a:prstGeom prst="corner">
            <a:avLst>
              <a:gd name="adj1" fmla="val 16120"/>
              <a:gd name="adj2" fmla="val 161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nvGrpSpPr>
          <p:cNvPr id="10" name="Group 9"/>
          <p:cNvGrpSpPr/>
          <p:nvPr/>
        </p:nvGrpSpPr>
        <p:grpSpPr>
          <a:xfrm>
            <a:off x="6410496" y="3264176"/>
            <a:ext cx="1761904" cy="859839"/>
            <a:chOff x="6661858" y="1167307"/>
            <a:chExt cx="2027328" cy="3148382"/>
          </a:xfrm>
        </p:grpSpPr>
        <p:sp>
          <p:nvSpPr>
            <p:cNvPr id="11" name="Rectangle 10"/>
            <p:cNvSpPr/>
            <p:nvPr/>
          </p:nvSpPr>
          <p:spPr>
            <a:xfrm>
              <a:off x="6661858" y="2728871"/>
              <a:ext cx="1812291" cy="15868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6876895" y="1167307"/>
              <a:ext cx="1812291" cy="19242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he-IL" sz="4000" b="1" kern="1200" dirty="0" smtClean="0">
                  <a:latin typeface="David" panose="020E0502060401010101" pitchFamily="34" charset="-79"/>
                  <a:cs typeface="David" panose="020E0502060401010101" pitchFamily="34" charset="-79"/>
                </a:rPr>
                <a:t>השמה</a:t>
              </a:r>
              <a:endParaRPr lang="he-IL" sz="4000" b="1" kern="1200" dirty="0">
                <a:latin typeface="David" panose="020E0502060401010101" pitchFamily="34" charset="-79"/>
                <a:cs typeface="David" panose="020E0502060401010101" pitchFamily="34" charset="-79"/>
              </a:endParaRPr>
            </a:p>
          </p:txBody>
        </p:sp>
      </p:grpSp>
      <p:grpSp>
        <p:nvGrpSpPr>
          <p:cNvPr id="13" name="Group 12"/>
          <p:cNvGrpSpPr/>
          <p:nvPr/>
        </p:nvGrpSpPr>
        <p:grpSpPr>
          <a:xfrm>
            <a:off x="3774396" y="2843908"/>
            <a:ext cx="2105328" cy="864672"/>
            <a:chOff x="6661858" y="1704859"/>
            <a:chExt cx="1812291" cy="2610830"/>
          </a:xfrm>
        </p:grpSpPr>
        <p:sp>
          <p:nvSpPr>
            <p:cNvPr id="14" name="Rectangle 13"/>
            <p:cNvSpPr/>
            <p:nvPr/>
          </p:nvSpPr>
          <p:spPr>
            <a:xfrm>
              <a:off x="6661858" y="2728871"/>
              <a:ext cx="1812291" cy="15868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p:cNvSpPr/>
            <p:nvPr/>
          </p:nvSpPr>
          <p:spPr>
            <a:xfrm>
              <a:off x="6661858" y="1704859"/>
              <a:ext cx="1812291" cy="15868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ctr" defTabSz="1244600" rtl="1">
                <a:lnSpc>
                  <a:spcPts val="1300"/>
                </a:lnSpc>
                <a:spcBef>
                  <a:spcPct val="0"/>
                </a:spcBef>
                <a:spcAft>
                  <a:spcPct val="35000"/>
                </a:spcAft>
              </a:pPr>
              <a:r>
                <a:rPr lang="he-IL" sz="3200" b="1" kern="1200" dirty="0" smtClean="0">
                  <a:latin typeface="David" panose="020E0502060401010101" pitchFamily="34" charset="-79"/>
                  <a:cs typeface="David" panose="020E0502060401010101" pitchFamily="34" charset="-79"/>
                </a:rPr>
                <a:t>קליטה</a:t>
              </a:r>
            </a:p>
            <a:p>
              <a:pPr lvl="0" algn="ctr" defTabSz="1244600" rtl="1">
                <a:lnSpc>
                  <a:spcPts val="1300"/>
                </a:lnSpc>
                <a:spcBef>
                  <a:spcPct val="0"/>
                </a:spcBef>
                <a:spcAft>
                  <a:spcPct val="35000"/>
                </a:spcAft>
              </a:pPr>
              <a:endParaRPr lang="he-IL" sz="3200" b="1" kern="1200" dirty="0" smtClean="0">
                <a:latin typeface="David" panose="020E0502060401010101" pitchFamily="34" charset="-79"/>
                <a:cs typeface="David" panose="020E0502060401010101" pitchFamily="34" charset="-79"/>
              </a:endParaRPr>
            </a:p>
            <a:p>
              <a:pPr lvl="0" algn="ctr" defTabSz="1244600" rtl="1">
                <a:lnSpc>
                  <a:spcPts val="1300"/>
                </a:lnSpc>
                <a:spcBef>
                  <a:spcPct val="0"/>
                </a:spcBef>
                <a:spcAft>
                  <a:spcPct val="35000"/>
                </a:spcAft>
              </a:pPr>
              <a:r>
                <a:rPr lang="he-IL" sz="3200" b="1" dirty="0" smtClean="0">
                  <a:latin typeface="David" panose="020E0502060401010101" pitchFamily="34" charset="-79"/>
                  <a:cs typeface="David" panose="020E0502060401010101" pitchFamily="34" charset="-79"/>
                </a:rPr>
                <a:t>השתלבות</a:t>
              </a:r>
              <a:endParaRPr lang="he-IL" sz="3200" b="1" kern="1200" dirty="0">
                <a:latin typeface="David" panose="020E0502060401010101" pitchFamily="34" charset="-79"/>
                <a:cs typeface="David" panose="020E0502060401010101" pitchFamily="34" charset="-79"/>
              </a:endParaRPr>
            </a:p>
          </p:txBody>
        </p:sp>
      </p:grpSp>
      <p:grpSp>
        <p:nvGrpSpPr>
          <p:cNvPr id="16" name="Group 15"/>
          <p:cNvGrpSpPr/>
          <p:nvPr/>
        </p:nvGrpSpPr>
        <p:grpSpPr>
          <a:xfrm>
            <a:off x="1475655" y="1939385"/>
            <a:ext cx="1986269" cy="1274555"/>
            <a:chOff x="6487880" y="-351215"/>
            <a:chExt cx="1986269" cy="4666904"/>
          </a:xfrm>
        </p:grpSpPr>
        <p:sp>
          <p:nvSpPr>
            <p:cNvPr id="17" name="Rectangle 16"/>
            <p:cNvSpPr/>
            <p:nvPr/>
          </p:nvSpPr>
          <p:spPr>
            <a:xfrm>
              <a:off x="6661858" y="2728871"/>
              <a:ext cx="1812291" cy="15868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p:cNvSpPr/>
            <p:nvPr/>
          </p:nvSpPr>
          <p:spPr>
            <a:xfrm>
              <a:off x="6487880" y="-351215"/>
              <a:ext cx="1812291" cy="15868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he-IL" sz="3200" b="1" kern="1200" dirty="0" smtClean="0">
                  <a:latin typeface="David" panose="020E0502060401010101" pitchFamily="34" charset="-79"/>
                  <a:cs typeface="David" panose="020E0502060401010101" pitchFamily="34" charset="-79"/>
                </a:rPr>
                <a:t>הערכה</a:t>
              </a:r>
              <a:endParaRPr lang="he-IL" sz="3200" b="1" kern="1200" dirty="0">
                <a:latin typeface="David" panose="020E0502060401010101" pitchFamily="34" charset="-79"/>
                <a:cs typeface="David" panose="020E0502060401010101" pitchFamily="34" charset="-79"/>
              </a:endParaRPr>
            </a:p>
          </p:txBody>
        </p:sp>
      </p:grpSp>
      <p:sp>
        <p:nvSpPr>
          <p:cNvPr id="19" name="TextBox 18"/>
          <p:cNvSpPr txBox="1"/>
          <p:nvPr/>
        </p:nvSpPr>
        <p:spPr>
          <a:xfrm>
            <a:off x="6145474" y="4575319"/>
            <a:ext cx="2105064" cy="369332"/>
          </a:xfrm>
          <a:prstGeom prst="rect">
            <a:avLst/>
          </a:prstGeom>
          <a:noFill/>
        </p:spPr>
        <p:txBody>
          <a:bodyPr wrap="none" rtlCol="1">
            <a:spAutoFit/>
          </a:bodyPr>
          <a:lstStyle/>
          <a:p>
            <a:r>
              <a:rPr lang="he-IL" dirty="0" smtClean="0"/>
              <a:t>מציאת משרת הוראה</a:t>
            </a:r>
            <a:endParaRPr lang="he-IL" dirty="0"/>
          </a:p>
        </p:txBody>
      </p:sp>
      <p:sp>
        <p:nvSpPr>
          <p:cNvPr id="20" name="TextBox 19"/>
          <p:cNvSpPr txBox="1"/>
          <p:nvPr/>
        </p:nvSpPr>
        <p:spPr>
          <a:xfrm>
            <a:off x="3424897" y="4204385"/>
            <a:ext cx="2297425" cy="1200329"/>
          </a:xfrm>
          <a:prstGeom prst="rect">
            <a:avLst/>
          </a:prstGeom>
          <a:noFill/>
        </p:spPr>
        <p:txBody>
          <a:bodyPr wrap="none" rtlCol="1">
            <a:spAutoFit/>
          </a:bodyPr>
          <a:lstStyle/>
          <a:p>
            <a:r>
              <a:rPr lang="he-IL" dirty="0" smtClean="0"/>
              <a:t>מפגשי </a:t>
            </a:r>
            <a:r>
              <a:rPr lang="he-IL" dirty="0" err="1" smtClean="0"/>
              <a:t>חונכ</a:t>
            </a:r>
            <a:r>
              <a:rPr lang="he-IL" dirty="0" smtClean="0"/>
              <a:t>/ת</a:t>
            </a:r>
          </a:p>
          <a:p>
            <a:r>
              <a:rPr lang="he-IL" dirty="0" smtClean="0"/>
              <a:t>מפגשי מנהל/ת</a:t>
            </a:r>
          </a:p>
          <a:p>
            <a:r>
              <a:rPr lang="he-IL" dirty="0" smtClean="0"/>
              <a:t>מפגשי צוות מקצועי</a:t>
            </a:r>
          </a:p>
          <a:p>
            <a:r>
              <a:rPr lang="he-IL" dirty="0" smtClean="0"/>
              <a:t>פעילות כחלק מן הצוות</a:t>
            </a:r>
            <a:endParaRPr lang="he-IL" dirty="0"/>
          </a:p>
        </p:txBody>
      </p:sp>
      <p:sp>
        <p:nvSpPr>
          <p:cNvPr id="21" name="TextBox 20"/>
          <p:cNvSpPr txBox="1"/>
          <p:nvPr/>
        </p:nvSpPr>
        <p:spPr>
          <a:xfrm>
            <a:off x="710389" y="2816065"/>
            <a:ext cx="2433743" cy="2031325"/>
          </a:xfrm>
          <a:prstGeom prst="rect">
            <a:avLst/>
          </a:prstGeom>
          <a:noFill/>
        </p:spPr>
        <p:txBody>
          <a:bodyPr wrap="none" rtlCol="1">
            <a:spAutoFit/>
          </a:bodyPr>
          <a:lstStyle/>
          <a:p>
            <a:r>
              <a:rPr lang="he-IL" dirty="0" smtClean="0"/>
              <a:t>2 תצפיות מנהל/ת בשנה</a:t>
            </a:r>
          </a:p>
          <a:p>
            <a:r>
              <a:rPr lang="he-IL" dirty="0" smtClean="0"/>
              <a:t>4 תצפיות </a:t>
            </a:r>
            <a:r>
              <a:rPr lang="he-IL" dirty="0" err="1" smtClean="0"/>
              <a:t>חונכ</a:t>
            </a:r>
            <a:r>
              <a:rPr lang="he-IL" dirty="0" smtClean="0"/>
              <a:t>/ת בשנה</a:t>
            </a:r>
          </a:p>
          <a:p>
            <a:endParaRPr lang="he-IL" dirty="0"/>
          </a:p>
          <a:p>
            <a:r>
              <a:rPr lang="he-IL" dirty="0" smtClean="0"/>
              <a:t>הערכה מעצבת – ינואר</a:t>
            </a:r>
          </a:p>
          <a:p>
            <a:r>
              <a:rPr lang="he-IL" dirty="0" smtClean="0"/>
              <a:t>הערכה מסכמת – מאי</a:t>
            </a:r>
          </a:p>
          <a:p>
            <a:endParaRPr lang="he-IL" dirty="0"/>
          </a:p>
          <a:p>
            <a:r>
              <a:rPr lang="he-IL" b="1" dirty="0" smtClean="0"/>
              <a:t>אישור לעיסוק בהוראה</a:t>
            </a:r>
            <a:endParaRPr lang="he-IL" b="1" dirty="0"/>
          </a:p>
        </p:txBody>
      </p:sp>
    </p:spTree>
    <p:extLst>
      <p:ext uri="{BB962C8B-B14F-4D97-AF65-F5344CB8AC3E}">
        <p14:creationId xmlns:p14="http://schemas.microsoft.com/office/powerpoint/2010/main" val="3025576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5993" y="459868"/>
            <a:ext cx="7058744" cy="500634"/>
          </a:xfrm>
          <a:prstGeom prst="rect">
            <a:avLst/>
          </a:prstGeom>
        </p:spPr>
        <p:txBody>
          <a:bodyPr>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b="1" dirty="0" smtClean="0">
                <a:solidFill>
                  <a:schemeClr val="bg1"/>
                </a:solidFill>
              </a:rPr>
              <a:t>חיפוש משרת הוראה</a:t>
            </a:r>
            <a:endParaRPr lang="he-IL" b="1" dirty="0">
              <a:solidFill>
                <a:schemeClr val="bg1"/>
              </a:solidFill>
            </a:endParaRPr>
          </a:p>
        </p:txBody>
      </p:sp>
      <p:sp>
        <p:nvSpPr>
          <p:cNvPr id="4" name="L-Shape 3"/>
          <p:cNvSpPr/>
          <p:nvPr/>
        </p:nvSpPr>
        <p:spPr>
          <a:xfrm rot="10800000">
            <a:off x="7020272" y="153615"/>
            <a:ext cx="1970308" cy="1619201"/>
          </a:xfrm>
          <a:prstGeom prst="corner">
            <a:avLst>
              <a:gd name="adj1" fmla="val 16120"/>
              <a:gd name="adj2" fmla="val 161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5" name="Group 4"/>
          <p:cNvGrpSpPr/>
          <p:nvPr/>
        </p:nvGrpSpPr>
        <p:grpSpPr>
          <a:xfrm>
            <a:off x="7054283" y="518812"/>
            <a:ext cx="1761904" cy="859839"/>
            <a:chOff x="6661858" y="1167307"/>
            <a:chExt cx="2027328" cy="3148382"/>
          </a:xfrm>
        </p:grpSpPr>
        <p:sp>
          <p:nvSpPr>
            <p:cNvPr id="6" name="Rectangle 5"/>
            <p:cNvSpPr/>
            <p:nvPr/>
          </p:nvSpPr>
          <p:spPr>
            <a:xfrm>
              <a:off x="6661858" y="2728871"/>
              <a:ext cx="1812291" cy="15868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Rectangle 6"/>
            <p:cNvSpPr/>
            <p:nvPr/>
          </p:nvSpPr>
          <p:spPr>
            <a:xfrm>
              <a:off x="6876895" y="1167307"/>
              <a:ext cx="1812291" cy="19242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he-IL" sz="4000" b="1" kern="1200" dirty="0" smtClean="0">
                  <a:latin typeface="David" panose="020E0502060401010101" pitchFamily="34" charset="-79"/>
                  <a:cs typeface="David" panose="020E0502060401010101" pitchFamily="34" charset="-79"/>
                </a:rPr>
                <a:t>השמה</a:t>
              </a:r>
              <a:endParaRPr lang="he-IL" sz="4000" b="1" kern="1200" dirty="0">
                <a:latin typeface="David" panose="020E0502060401010101" pitchFamily="34" charset="-79"/>
                <a:cs typeface="David" panose="020E0502060401010101" pitchFamily="34" charset="-79"/>
              </a:endParaRPr>
            </a:p>
          </p:txBody>
        </p:sp>
      </p:grpSp>
      <p:sp>
        <p:nvSpPr>
          <p:cNvPr id="9" name="TextBox 8"/>
          <p:cNvSpPr txBox="1"/>
          <p:nvPr/>
        </p:nvSpPr>
        <p:spPr>
          <a:xfrm>
            <a:off x="90967" y="3439670"/>
            <a:ext cx="7548862" cy="584775"/>
          </a:xfrm>
          <a:prstGeom prst="rect">
            <a:avLst/>
          </a:prstGeom>
          <a:noFill/>
        </p:spPr>
        <p:txBody>
          <a:bodyPr wrap="none" rtlCol="1">
            <a:spAutoFit/>
          </a:bodyPr>
          <a:lstStyle/>
          <a:p>
            <a:r>
              <a:rPr lang="he-IL" sz="2800" dirty="0" smtClean="0">
                <a:solidFill>
                  <a:schemeClr val="bg1"/>
                </a:solidFill>
              </a:rPr>
              <a:t>4</a:t>
            </a:r>
            <a:r>
              <a:rPr lang="he-IL" dirty="0" smtClean="0"/>
              <a:t>.    </a:t>
            </a:r>
            <a:r>
              <a:rPr lang="he-IL" sz="3200" dirty="0" smtClean="0">
                <a:solidFill>
                  <a:schemeClr val="bg1"/>
                </a:solidFill>
              </a:rPr>
              <a:t>היקף שעות מתאים, לא פחות מ 1/3 משרה</a:t>
            </a:r>
            <a:endParaRPr lang="he-IL" sz="3200" dirty="0">
              <a:solidFill>
                <a:schemeClr val="bg1"/>
              </a:solidFill>
            </a:endParaRPr>
          </a:p>
        </p:txBody>
      </p:sp>
      <p:sp>
        <p:nvSpPr>
          <p:cNvPr id="10" name="TextBox 9"/>
          <p:cNvSpPr txBox="1"/>
          <p:nvPr/>
        </p:nvSpPr>
        <p:spPr>
          <a:xfrm>
            <a:off x="5318696" y="2748037"/>
            <a:ext cx="2302233" cy="584775"/>
          </a:xfrm>
          <a:prstGeom prst="rect">
            <a:avLst/>
          </a:prstGeom>
          <a:noFill/>
        </p:spPr>
        <p:txBody>
          <a:bodyPr wrap="none" rtlCol="1">
            <a:spAutoFit/>
          </a:bodyPr>
          <a:lstStyle/>
          <a:p>
            <a:r>
              <a:rPr lang="he-IL" sz="2800" dirty="0" smtClean="0">
                <a:solidFill>
                  <a:schemeClr val="bg1"/>
                </a:solidFill>
              </a:rPr>
              <a:t>3</a:t>
            </a:r>
            <a:r>
              <a:rPr lang="he-IL" dirty="0" smtClean="0"/>
              <a:t>.    </a:t>
            </a:r>
            <a:r>
              <a:rPr lang="he-IL" sz="3200" dirty="0" smtClean="0">
                <a:solidFill>
                  <a:schemeClr val="bg1"/>
                </a:solidFill>
              </a:rPr>
              <a:t>שעות תקן</a:t>
            </a:r>
            <a:endParaRPr lang="he-IL" sz="3200" dirty="0">
              <a:solidFill>
                <a:schemeClr val="bg1"/>
              </a:solidFill>
            </a:endParaRPr>
          </a:p>
        </p:txBody>
      </p:sp>
      <p:sp>
        <p:nvSpPr>
          <p:cNvPr id="11" name="TextBox 10"/>
          <p:cNvSpPr txBox="1"/>
          <p:nvPr/>
        </p:nvSpPr>
        <p:spPr>
          <a:xfrm>
            <a:off x="3442846" y="4214577"/>
            <a:ext cx="4196983" cy="584775"/>
          </a:xfrm>
          <a:prstGeom prst="rect">
            <a:avLst/>
          </a:prstGeom>
          <a:noFill/>
        </p:spPr>
        <p:txBody>
          <a:bodyPr wrap="none" rtlCol="1">
            <a:spAutoFit/>
          </a:bodyPr>
          <a:lstStyle/>
          <a:p>
            <a:r>
              <a:rPr lang="he-IL" sz="2800" dirty="0" smtClean="0">
                <a:solidFill>
                  <a:schemeClr val="bg1"/>
                </a:solidFill>
              </a:rPr>
              <a:t>5</a:t>
            </a:r>
            <a:r>
              <a:rPr lang="he-IL" dirty="0" smtClean="0"/>
              <a:t>.    </a:t>
            </a:r>
            <a:r>
              <a:rPr lang="he-IL" sz="3200" dirty="0" smtClean="0">
                <a:solidFill>
                  <a:schemeClr val="bg1"/>
                </a:solidFill>
              </a:rPr>
              <a:t>פיזור סביר של השעות</a:t>
            </a:r>
            <a:endParaRPr lang="he-IL" sz="3200" dirty="0">
              <a:solidFill>
                <a:schemeClr val="bg1"/>
              </a:solidFill>
            </a:endParaRPr>
          </a:p>
        </p:txBody>
      </p:sp>
      <p:sp>
        <p:nvSpPr>
          <p:cNvPr id="12" name="TextBox 11"/>
          <p:cNvSpPr txBox="1"/>
          <p:nvPr/>
        </p:nvSpPr>
        <p:spPr>
          <a:xfrm>
            <a:off x="3565230" y="1382809"/>
            <a:ext cx="4049507" cy="584775"/>
          </a:xfrm>
          <a:prstGeom prst="rect">
            <a:avLst/>
          </a:prstGeom>
          <a:noFill/>
        </p:spPr>
        <p:txBody>
          <a:bodyPr wrap="none" rtlCol="1">
            <a:spAutoFit/>
          </a:bodyPr>
          <a:lstStyle/>
          <a:p>
            <a:r>
              <a:rPr lang="he-IL" sz="2800" dirty="0" smtClean="0">
                <a:solidFill>
                  <a:schemeClr val="bg1"/>
                </a:solidFill>
              </a:rPr>
              <a:t>1</a:t>
            </a:r>
            <a:r>
              <a:rPr lang="he-IL" dirty="0" smtClean="0"/>
              <a:t>.    </a:t>
            </a:r>
            <a:r>
              <a:rPr lang="he-IL" sz="3200" dirty="0" smtClean="0">
                <a:solidFill>
                  <a:schemeClr val="bg1"/>
                </a:solidFill>
              </a:rPr>
              <a:t>לפי תחום ההתמחות</a:t>
            </a:r>
            <a:endParaRPr lang="he-IL" sz="3200" dirty="0">
              <a:solidFill>
                <a:schemeClr val="bg1"/>
              </a:solidFill>
            </a:endParaRPr>
          </a:p>
        </p:txBody>
      </p:sp>
      <p:sp>
        <p:nvSpPr>
          <p:cNvPr id="13" name="TextBox 12"/>
          <p:cNvSpPr txBox="1"/>
          <p:nvPr/>
        </p:nvSpPr>
        <p:spPr>
          <a:xfrm>
            <a:off x="3039446" y="2079988"/>
            <a:ext cx="4575291" cy="584775"/>
          </a:xfrm>
          <a:prstGeom prst="rect">
            <a:avLst/>
          </a:prstGeom>
          <a:noFill/>
        </p:spPr>
        <p:txBody>
          <a:bodyPr wrap="none" rtlCol="1">
            <a:spAutoFit/>
          </a:bodyPr>
          <a:lstStyle/>
          <a:p>
            <a:r>
              <a:rPr lang="he-IL" sz="2800" dirty="0" smtClean="0">
                <a:solidFill>
                  <a:schemeClr val="bg1"/>
                </a:solidFill>
              </a:rPr>
              <a:t>2</a:t>
            </a:r>
            <a:r>
              <a:rPr lang="he-IL" dirty="0" smtClean="0"/>
              <a:t>.    </a:t>
            </a:r>
            <a:r>
              <a:rPr lang="he-IL" sz="3200" dirty="0" smtClean="0">
                <a:solidFill>
                  <a:schemeClr val="bg1"/>
                </a:solidFill>
              </a:rPr>
              <a:t>לפי גיל/שלב ההתמחות</a:t>
            </a:r>
            <a:endParaRPr lang="he-IL" sz="3200" dirty="0">
              <a:solidFill>
                <a:schemeClr val="bg1"/>
              </a:solidFill>
            </a:endParaRPr>
          </a:p>
        </p:txBody>
      </p:sp>
      <p:sp>
        <p:nvSpPr>
          <p:cNvPr id="14" name="TextBox 13"/>
          <p:cNvSpPr txBox="1"/>
          <p:nvPr/>
        </p:nvSpPr>
        <p:spPr>
          <a:xfrm>
            <a:off x="286014" y="5301208"/>
            <a:ext cx="6218369" cy="461665"/>
          </a:xfrm>
          <a:prstGeom prst="rect">
            <a:avLst/>
          </a:prstGeom>
          <a:noFill/>
        </p:spPr>
        <p:txBody>
          <a:bodyPr wrap="none" rtlCol="1">
            <a:spAutoFit/>
          </a:bodyPr>
          <a:lstStyle/>
          <a:p>
            <a:r>
              <a:rPr lang="he-IL" sz="2400" b="1" dirty="0" smtClean="0"/>
              <a:t>משרה מתאימה מבטיחה הצלחה גדולה יותר !</a:t>
            </a:r>
            <a:endParaRPr lang="he-IL" sz="2400" b="1" dirty="0"/>
          </a:p>
        </p:txBody>
      </p:sp>
    </p:spTree>
    <p:extLst>
      <p:ext uri="{BB962C8B-B14F-4D97-AF65-F5344CB8AC3E}">
        <p14:creationId xmlns:p14="http://schemas.microsoft.com/office/powerpoint/2010/main" val="2877714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04664"/>
            <a:ext cx="7634808" cy="1224136"/>
          </a:xfrm>
        </p:spPr>
        <p:txBody>
          <a:bodyPr>
            <a:normAutofit fontScale="90000"/>
          </a:bodyPr>
          <a:lstStyle/>
          <a:p>
            <a:pPr algn="r"/>
            <a:r>
              <a:rPr lang="he-IL" b="1" dirty="0" smtClean="0"/>
              <a:t>        מאפייני משרת ההוראה</a:t>
            </a:r>
            <a:r>
              <a:rPr lang="he-IL" sz="1600" dirty="0" smtClean="0"/>
              <a:t/>
            </a:r>
            <a:br>
              <a:rPr lang="he-IL" sz="1600" dirty="0" smtClean="0"/>
            </a:br>
            <a:r>
              <a:rPr lang="he-IL" sz="1600" dirty="0"/>
              <a:t/>
            </a:r>
            <a:br>
              <a:rPr lang="he-IL" sz="1600" dirty="0"/>
            </a:br>
            <a:r>
              <a:rPr lang="he-IL" sz="2200" dirty="0" smtClean="0"/>
              <a:t>בכניסה להוראה יש עדיפות למציאת משרת הוראה </a:t>
            </a:r>
            <a:r>
              <a:rPr lang="he-IL" sz="2200" b="1" dirty="0" smtClean="0"/>
              <a:t>בשעות תקן </a:t>
            </a:r>
            <a:r>
              <a:rPr lang="he-IL" sz="2200" dirty="0" smtClean="0"/>
              <a:t>של המוסד החינוכי</a:t>
            </a:r>
            <a:r>
              <a:rPr lang="he-IL" sz="2700" dirty="0" smtClean="0"/>
              <a:t>.</a:t>
            </a:r>
            <a:br>
              <a:rPr lang="he-IL" sz="2700" dirty="0" smtClean="0"/>
            </a:br>
            <a:r>
              <a:rPr lang="he-IL" sz="1800" b="1" dirty="0" smtClean="0">
                <a:solidFill>
                  <a:schemeClr val="bg1"/>
                </a:solidFill>
              </a:rPr>
              <a:t>ניתן לעבוד בשנת ההתמחות גם במסגרות הוראה נוספות לפי אלו הנמצאות ברשימת  "מסגרות מאושרות להתמחות"  (אתר אגף התמחות וכניסה להוראה)</a:t>
            </a:r>
            <a:br>
              <a:rPr lang="he-IL" sz="1800" b="1" dirty="0" smtClean="0">
                <a:solidFill>
                  <a:schemeClr val="bg1"/>
                </a:solidFill>
              </a:rPr>
            </a:br>
            <a:r>
              <a:rPr lang="he-IL" sz="1800" dirty="0" smtClean="0"/>
              <a:t/>
            </a:r>
            <a:br>
              <a:rPr lang="he-IL" sz="1800" dirty="0" smtClean="0"/>
            </a:br>
            <a:r>
              <a:rPr lang="he-IL" sz="1800" dirty="0"/>
              <a:t>תנאי ההוראה בשנת ההתמחות במסגרות המאושרות הם</a:t>
            </a:r>
            <a:r>
              <a:rPr lang="he-IL" sz="1800" dirty="0" smtClean="0"/>
              <a:t/>
            </a:r>
            <a:br>
              <a:rPr lang="he-IL" sz="1800" dirty="0" smtClean="0"/>
            </a:br>
            <a:endParaRPr lang="he-IL" sz="1800" dirty="0"/>
          </a:p>
        </p:txBody>
      </p:sp>
      <p:sp>
        <p:nvSpPr>
          <p:cNvPr id="4" name="Rectangle 3"/>
          <p:cNvSpPr/>
          <p:nvPr/>
        </p:nvSpPr>
        <p:spPr>
          <a:xfrm>
            <a:off x="395536" y="2132856"/>
            <a:ext cx="6840760" cy="4264244"/>
          </a:xfrm>
          <a:prstGeom prst="rect">
            <a:avLst/>
          </a:prstGeom>
        </p:spPr>
        <p:txBody>
          <a:bodyPr wrap="square">
            <a:spAutoFit/>
          </a:bodyPr>
          <a:lstStyle/>
          <a:p>
            <a:pPr marL="342900" lvl="0" indent="-342900" algn="just">
              <a:lnSpc>
                <a:spcPct val="150000"/>
              </a:lnSpc>
              <a:buFont typeface="+mj-lt"/>
              <a:buAutoNum type="arabicPeriod"/>
              <a:tabLst>
                <a:tab pos="53340" algn="l"/>
              </a:tabLst>
            </a:pPr>
            <a:r>
              <a:rPr lang="he-IL" sz="1400" b="1" dirty="0" smtClean="0">
                <a:latin typeface="Times New Roman" panose="02020603050405020304" pitchFamily="18" charset="0"/>
                <a:ea typeface="Times New Roman" panose="02020603050405020304" pitchFamily="18" charset="0"/>
                <a:cs typeface="David" panose="020E0502060401010101" pitchFamily="34" charset="-79"/>
              </a:rPr>
              <a:t>במסגרת </a:t>
            </a:r>
            <a:r>
              <a:rPr lang="he-IL" sz="1400" b="1" dirty="0">
                <a:latin typeface="Times New Roman" panose="02020603050405020304" pitchFamily="18" charset="0"/>
                <a:ea typeface="Times New Roman" panose="02020603050405020304" pitchFamily="18" charset="0"/>
                <a:cs typeface="David" panose="020E0502060401010101" pitchFamily="34" charset="-79"/>
              </a:rPr>
              <a:t>מוסד חינוכי שיש </a:t>
            </a:r>
            <a:r>
              <a:rPr lang="he-IL" sz="1400" b="1" dirty="0">
                <a:solidFill>
                  <a:schemeClr val="bg1"/>
                </a:solidFill>
                <a:latin typeface="Times New Roman" panose="02020603050405020304" pitchFamily="18" charset="0"/>
                <a:ea typeface="Times New Roman" panose="02020603050405020304" pitchFamily="18" charset="0"/>
                <a:cs typeface="David" panose="020E0502060401010101" pitchFamily="34" charset="-79"/>
              </a:rPr>
              <a:t>לו סמל מוסד </a:t>
            </a:r>
            <a:r>
              <a:rPr lang="he-IL" sz="1400" b="1" dirty="0">
                <a:latin typeface="Times New Roman" panose="02020603050405020304" pitchFamily="18" charset="0"/>
                <a:ea typeface="Times New Roman" panose="02020603050405020304" pitchFamily="18" charset="0"/>
                <a:cs typeface="David" panose="020E0502060401010101" pitchFamily="34" charset="-79"/>
              </a:rPr>
              <a:t>של משרד החינוך</a:t>
            </a:r>
            <a:r>
              <a:rPr lang="he-IL" sz="1400" b="1" dirty="0" smtClean="0">
                <a:latin typeface="Times New Roman" panose="02020603050405020304" pitchFamily="18" charset="0"/>
                <a:ea typeface="Times New Roman" panose="02020603050405020304" pitchFamily="18" charset="0"/>
                <a:cs typeface="David" panose="020E0502060401010101" pitchFamily="34" charset="-79"/>
              </a:rPr>
              <a:t>.</a:t>
            </a:r>
            <a:endParaRPr lang="en-US" sz="1400" b="1" dirty="0">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pPr>
            <a:r>
              <a:rPr lang="he-IL" sz="1400" b="1" dirty="0" smtClean="0">
                <a:latin typeface="Times New Roman" panose="02020603050405020304" pitchFamily="18" charset="0"/>
                <a:ea typeface="Times New Roman" panose="02020603050405020304" pitchFamily="18" charset="0"/>
                <a:cs typeface="David" panose="020E0502060401010101" pitchFamily="34" charset="-79"/>
              </a:rPr>
              <a:t>עבודת </a:t>
            </a:r>
            <a:r>
              <a:rPr lang="he-IL" sz="1400" b="1" dirty="0">
                <a:solidFill>
                  <a:schemeClr val="bg1"/>
                </a:solidFill>
                <a:latin typeface="Times New Roman" panose="02020603050405020304" pitchFamily="18" charset="0"/>
                <a:ea typeface="Times New Roman" panose="02020603050405020304" pitchFamily="18" charset="0"/>
                <a:cs typeface="David" panose="020E0502060401010101" pitchFamily="34" charset="-79"/>
              </a:rPr>
              <a:t>הוראה עצמאית כמורה</a:t>
            </a:r>
            <a:r>
              <a:rPr lang="he-IL" sz="1400" b="1" dirty="0">
                <a:latin typeface="Times New Roman" panose="02020603050405020304" pitchFamily="18" charset="0"/>
                <a:ea typeface="Times New Roman" panose="02020603050405020304" pitchFamily="18" charset="0"/>
                <a:cs typeface="David" panose="020E0502060401010101" pitchFamily="34" charset="-79"/>
              </a:rPr>
              <a:t>, ולא סיוע לצד מורה בכיתה. </a:t>
            </a:r>
            <a:endParaRPr lang="en-US" sz="1400" b="1" dirty="0">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tabLst>
                <a:tab pos="26035" algn="l"/>
              </a:tabLst>
            </a:pPr>
            <a:r>
              <a:rPr lang="he-IL" sz="1400" b="1" dirty="0" smtClean="0">
                <a:latin typeface="Times New Roman" panose="02020603050405020304" pitchFamily="18" charset="0"/>
                <a:ea typeface="Times New Roman" panose="02020603050405020304" pitchFamily="18" charset="0"/>
                <a:cs typeface="David" panose="020E0502060401010101" pitchFamily="34" charset="-79"/>
              </a:rPr>
              <a:t>בהלימה </a:t>
            </a:r>
            <a:r>
              <a:rPr lang="he-IL" sz="1400" b="1" dirty="0">
                <a:solidFill>
                  <a:schemeClr val="bg1"/>
                </a:solidFill>
                <a:latin typeface="Times New Roman" panose="02020603050405020304" pitchFamily="18" charset="0"/>
                <a:ea typeface="Times New Roman" panose="02020603050405020304" pitchFamily="18" charset="0"/>
                <a:cs typeface="David" panose="020E0502060401010101" pitchFamily="34" charset="-79"/>
              </a:rPr>
              <a:t>לתחומי ההכשרה </a:t>
            </a:r>
            <a:r>
              <a:rPr lang="he-IL" sz="1400" b="1" dirty="0">
                <a:latin typeface="Times New Roman" panose="02020603050405020304" pitchFamily="18" charset="0"/>
                <a:ea typeface="Times New Roman" panose="02020603050405020304" pitchFamily="18" charset="0"/>
                <a:cs typeface="David" panose="020E0502060401010101" pitchFamily="34" charset="-79"/>
              </a:rPr>
              <a:t>של המועמד להתמחות.</a:t>
            </a:r>
            <a:endParaRPr lang="en-US" sz="1400" b="1" dirty="0">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tabLst>
                <a:tab pos="26035" algn="l"/>
              </a:tabLst>
            </a:pPr>
            <a:r>
              <a:rPr lang="he-IL" sz="1400" b="1" dirty="0">
                <a:latin typeface="Times New Roman" panose="02020603050405020304" pitchFamily="18" charset="0"/>
                <a:ea typeface="Times New Roman" panose="02020603050405020304" pitchFamily="18" charset="0"/>
                <a:cs typeface="David" panose="020E0502060401010101" pitchFamily="34" charset="-79"/>
              </a:rPr>
              <a:t>השיבוץ להוראה יהיה </a:t>
            </a:r>
            <a:r>
              <a:rPr lang="he-IL" sz="1400" b="1" dirty="0">
                <a:solidFill>
                  <a:schemeClr val="bg1"/>
                </a:solidFill>
                <a:latin typeface="Times New Roman" panose="02020603050405020304" pitchFamily="18" charset="0"/>
                <a:ea typeface="Times New Roman" panose="02020603050405020304" pitchFamily="18" charset="0"/>
                <a:cs typeface="David" panose="020E0502060401010101" pitchFamily="34" charset="-79"/>
              </a:rPr>
              <a:t>בחתימת מפקח </a:t>
            </a:r>
            <a:r>
              <a:rPr lang="he-IL" sz="1400" b="1" dirty="0">
                <a:latin typeface="Times New Roman" panose="02020603050405020304" pitchFamily="18" charset="0"/>
                <a:ea typeface="Times New Roman" panose="02020603050405020304" pitchFamily="18" charset="0"/>
                <a:cs typeface="David" panose="020E0502060401010101" pitchFamily="34" charset="-79"/>
              </a:rPr>
              <a:t>או בחתימת המנהל של המוסד החינוכי.</a:t>
            </a:r>
            <a:endParaRPr lang="en-US" sz="1400" b="1" dirty="0">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pPr>
            <a:r>
              <a:rPr lang="he-IL" sz="1400" b="1" dirty="0">
                <a:solidFill>
                  <a:schemeClr val="bg1"/>
                </a:solidFill>
                <a:latin typeface="Times New Roman" panose="02020603050405020304" pitchFamily="18" charset="0"/>
                <a:ea typeface="Times New Roman" panose="02020603050405020304" pitchFamily="18" charset="0"/>
                <a:cs typeface="David" panose="020E0502060401010101" pitchFamily="34" charset="-79"/>
              </a:rPr>
              <a:t>חתימת מפקח מקצועי </a:t>
            </a:r>
            <a:r>
              <a:rPr lang="he-IL" sz="1400" b="1" dirty="0" smtClean="0">
                <a:latin typeface="Times New Roman" panose="02020603050405020304" pitchFamily="18" charset="0"/>
                <a:ea typeface="Times New Roman" panose="02020603050405020304" pitchFamily="18" charset="0"/>
                <a:cs typeface="David" panose="020E0502060401010101" pitchFamily="34" charset="-79"/>
              </a:rPr>
              <a:t>: </a:t>
            </a:r>
            <a:r>
              <a:rPr lang="he-IL" sz="1400" b="1" dirty="0">
                <a:latin typeface="Times New Roman" panose="02020603050405020304" pitchFamily="18" charset="0"/>
                <a:ea typeface="Times New Roman" panose="02020603050405020304" pitchFamily="18" charset="0"/>
                <a:cs typeface="David" panose="020E0502060401010101" pitchFamily="34" charset="-79"/>
              </a:rPr>
              <a:t>חינוך גופני, חינוך מיוחד </a:t>
            </a:r>
            <a:r>
              <a:rPr lang="he-IL" sz="1400" b="1" dirty="0" smtClean="0">
                <a:latin typeface="Times New Roman" panose="02020603050405020304" pitchFamily="18" charset="0"/>
                <a:ea typeface="Times New Roman" panose="02020603050405020304" pitchFamily="18" charset="0"/>
                <a:cs typeface="David" panose="020E0502060401010101" pitchFamily="34" charset="-79"/>
              </a:rPr>
              <a:t>חינוך </a:t>
            </a:r>
            <a:r>
              <a:rPr lang="he-IL" sz="1400" b="1" dirty="0">
                <a:latin typeface="Times New Roman" panose="02020603050405020304" pitchFamily="18" charset="0"/>
                <a:ea typeface="Times New Roman" panose="02020603050405020304" pitchFamily="18" charset="0"/>
                <a:cs typeface="David" panose="020E0502060401010101" pitchFamily="34" charset="-79"/>
              </a:rPr>
              <a:t>טכנולוגי, מחול, תיאטרון </a:t>
            </a:r>
            <a:r>
              <a:rPr lang="he-IL" sz="1400" b="1" dirty="0" smtClean="0">
                <a:latin typeface="Times New Roman" panose="02020603050405020304" pitchFamily="18" charset="0"/>
                <a:ea typeface="Times New Roman" panose="02020603050405020304" pitchFamily="18" charset="0"/>
                <a:cs typeface="David" panose="020E0502060401010101" pitchFamily="34" charset="-79"/>
              </a:rPr>
              <a:t>, אומנות </a:t>
            </a:r>
            <a:r>
              <a:rPr lang="he-IL" sz="1400" b="1" dirty="0">
                <a:latin typeface="Times New Roman" panose="02020603050405020304" pitchFamily="18" charset="0"/>
                <a:ea typeface="Times New Roman" panose="02020603050405020304" pitchFamily="18" charset="0"/>
                <a:cs typeface="David" panose="020E0502060401010101" pitchFamily="34" charset="-79"/>
              </a:rPr>
              <a:t>וחינוך חברתי קהילתי.</a:t>
            </a:r>
            <a:endParaRPr lang="en-US" sz="1400" b="1" dirty="0">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tabLst>
                <a:tab pos="26035" algn="l"/>
              </a:tabLst>
            </a:pPr>
            <a:r>
              <a:rPr lang="he-IL" sz="1400" b="1" dirty="0">
                <a:latin typeface="Times New Roman" panose="02020603050405020304" pitchFamily="18" charset="0"/>
                <a:ea typeface="Times New Roman" panose="02020603050405020304" pitchFamily="18" charset="0"/>
                <a:cs typeface="David" panose="020E0502060401010101" pitchFamily="34" charset="-79"/>
              </a:rPr>
              <a:t>ההוראה תהיה </a:t>
            </a:r>
            <a:r>
              <a:rPr lang="he-IL" sz="1400" dirty="0">
                <a:latin typeface="Times New Roman" panose="02020603050405020304" pitchFamily="18" charset="0"/>
                <a:ea typeface="Times New Roman" panose="02020603050405020304" pitchFamily="18" charset="0"/>
                <a:cs typeface="David" panose="020E0502060401010101" pitchFamily="34" charset="-79"/>
              </a:rPr>
              <a:t>לקבוצת לומדים קבועה של לפחות 15 תלמידים </a:t>
            </a:r>
            <a:r>
              <a:rPr lang="he-IL" sz="1400" b="1" dirty="0">
                <a:latin typeface="Times New Roman" panose="02020603050405020304" pitchFamily="18" charset="0"/>
                <a:ea typeface="Times New Roman" panose="02020603050405020304" pitchFamily="18" charset="0"/>
                <a:cs typeface="David" panose="020E0502060401010101" pitchFamily="34" charset="-79"/>
              </a:rPr>
              <a:t>קבועים.</a:t>
            </a:r>
            <a:endParaRPr lang="en-US" sz="1400" b="1" dirty="0">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tabLst>
                <a:tab pos="26035" algn="l"/>
              </a:tabLst>
            </a:pPr>
            <a:r>
              <a:rPr lang="he-IL" sz="1400" b="1" dirty="0" smtClean="0">
                <a:latin typeface="Times New Roman" panose="02020603050405020304" pitchFamily="18" charset="0"/>
                <a:ea typeface="Times New Roman" panose="02020603050405020304" pitchFamily="18" charset="0"/>
                <a:cs typeface="David" panose="020E0502060401010101" pitchFamily="34" charset="-79"/>
              </a:rPr>
              <a:t>ההוראה </a:t>
            </a:r>
            <a:r>
              <a:rPr lang="he-IL" sz="1400" b="1" dirty="0">
                <a:latin typeface="Times New Roman" panose="02020603050405020304" pitchFamily="18" charset="0"/>
                <a:ea typeface="Times New Roman" panose="02020603050405020304" pitchFamily="18" charset="0"/>
                <a:cs typeface="David" panose="020E0502060401010101" pitchFamily="34" charset="-79"/>
              </a:rPr>
              <a:t>תהיה </a:t>
            </a:r>
            <a:r>
              <a:rPr lang="he-IL" sz="1400" b="1" dirty="0">
                <a:solidFill>
                  <a:schemeClr val="bg1"/>
                </a:solidFill>
                <a:latin typeface="Times New Roman" panose="02020603050405020304" pitchFamily="18" charset="0"/>
                <a:ea typeface="Times New Roman" panose="02020603050405020304" pitchFamily="18" charset="0"/>
                <a:cs typeface="David" panose="020E0502060401010101" pitchFamily="34" charset="-79"/>
              </a:rPr>
              <a:t>בשכר,</a:t>
            </a:r>
            <a:r>
              <a:rPr lang="he-IL" sz="1400" b="1" dirty="0">
                <a:latin typeface="Times New Roman" panose="02020603050405020304" pitchFamily="18" charset="0"/>
                <a:ea typeface="Times New Roman" panose="02020603050405020304" pitchFamily="18" charset="0"/>
                <a:cs typeface="David" panose="020E0502060401010101" pitchFamily="34" charset="-79"/>
              </a:rPr>
              <a:t> כדין כל מורה חדש.</a:t>
            </a:r>
            <a:endParaRPr lang="en-US" sz="1400" b="1" dirty="0">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tabLst>
                <a:tab pos="26035" algn="l"/>
              </a:tabLst>
            </a:pPr>
            <a:r>
              <a:rPr lang="he-IL" sz="1400" b="1" dirty="0">
                <a:latin typeface="Times New Roman" panose="02020603050405020304" pitchFamily="18" charset="0"/>
                <a:ea typeface="Times New Roman" panose="02020603050405020304" pitchFamily="18" charset="0"/>
                <a:cs typeface="David" panose="020E0502060401010101" pitchFamily="34" charset="-79"/>
              </a:rPr>
              <a:t>ההוראה תכלול היבטים של </a:t>
            </a:r>
            <a:r>
              <a:rPr lang="he-IL" sz="1400" b="1" dirty="0">
                <a:solidFill>
                  <a:schemeClr val="bg1"/>
                </a:solidFill>
                <a:latin typeface="Times New Roman" panose="02020603050405020304" pitchFamily="18" charset="0"/>
                <a:ea typeface="Times New Roman" panose="02020603050405020304" pitchFamily="18" charset="0"/>
                <a:cs typeface="David" panose="020E0502060401010101" pitchFamily="34" charset="-79"/>
              </a:rPr>
              <a:t>תכנון, ביצוע, ניהול כיתה והערכת לומדים</a:t>
            </a:r>
            <a:r>
              <a:rPr lang="he-IL" sz="1400" b="1" dirty="0">
                <a:latin typeface="Times New Roman" panose="02020603050405020304" pitchFamily="18" charset="0"/>
                <a:ea typeface="Times New Roman" panose="02020603050405020304" pitchFamily="18" charset="0"/>
                <a:cs typeface="David" panose="020E0502060401010101" pitchFamily="34" charset="-79"/>
              </a:rPr>
              <a:t>.</a:t>
            </a:r>
            <a:endParaRPr lang="en-US" sz="1400" b="1" dirty="0">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pPr>
            <a:r>
              <a:rPr lang="he-IL" sz="1400" b="1" dirty="0">
                <a:latin typeface="Times New Roman" panose="02020603050405020304" pitchFamily="18" charset="0"/>
                <a:ea typeface="Times New Roman" panose="02020603050405020304" pitchFamily="18" charset="0"/>
                <a:cs typeface="David" panose="020E0502060401010101" pitchFamily="34" charset="-79"/>
              </a:rPr>
              <a:t>המתמחה ישתלב כחלק מהסגל הבית ספרי, וישתתף בישיבות צוות ועוד.</a:t>
            </a:r>
            <a:endParaRPr lang="en-US" sz="1400" b="1" dirty="0">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tabLst>
                <a:tab pos="386080" algn="l"/>
              </a:tabLst>
            </a:pPr>
            <a:r>
              <a:rPr lang="he-IL" sz="1400" b="1" dirty="0">
                <a:latin typeface="Times New Roman" panose="02020603050405020304" pitchFamily="18" charset="0"/>
                <a:ea typeface="Times New Roman" panose="02020603050405020304" pitchFamily="18" charset="0"/>
                <a:cs typeface="David" panose="020E0502060401010101" pitchFamily="34" charset="-79"/>
              </a:rPr>
              <a:t>ההוראה </a:t>
            </a:r>
            <a:r>
              <a:rPr lang="he-IL" sz="1400" b="1" dirty="0">
                <a:solidFill>
                  <a:schemeClr val="bg1"/>
                </a:solidFill>
                <a:latin typeface="Times New Roman" panose="02020603050405020304" pitchFamily="18" charset="0"/>
                <a:ea typeface="Times New Roman" panose="02020603050405020304" pitchFamily="18" charset="0"/>
                <a:cs typeface="David" panose="020E0502060401010101" pitchFamily="34" charset="-79"/>
              </a:rPr>
              <a:t>תהיה מלווה בחונכות</a:t>
            </a:r>
            <a:r>
              <a:rPr lang="he-IL" sz="1400" b="1" dirty="0">
                <a:latin typeface="Times New Roman" panose="02020603050405020304" pitchFamily="18" charset="0"/>
                <a:ea typeface="Times New Roman" panose="02020603050405020304" pitchFamily="18" charset="0"/>
                <a:cs typeface="David" panose="020E0502060401010101" pitchFamily="34" charset="-79"/>
              </a:rPr>
              <a:t>, על פי כללי החונכות הנדרשים מכלל המתמחים. </a:t>
            </a:r>
            <a:endParaRPr lang="en-US" sz="1400" b="1" dirty="0">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tabLst>
                <a:tab pos="26035" algn="l"/>
              </a:tabLst>
            </a:pPr>
            <a:r>
              <a:rPr lang="he-IL" sz="1400" b="1" dirty="0">
                <a:latin typeface="Times New Roman" panose="02020603050405020304" pitchFamily="18" charset="0"/>
                <a:ea typeface="Times New Roman" panose="02020603050405020304" pitchFamily="18" charset="0"/>
                <a:cs typeface="David" panose="020E0502060401010101" pitchFamily="34" charset="-79"/>
              </a:rPr>
              <a:t>ההוראה תהיה </a:t>
            </a:r>
            <a:r>
              <a:rPr lang="he-IL" sz="1400" b="1" dirty="0">
                <a:solidFill>
                  <a:schemeClr val="bg1"/>
                </a:solidFill>
                <a:latin typeface="Times New Roman" panose="02020603050405020304" pitchFamily="18" charset="0"/>
                <a:ea typeface="Times New Roman" panose="02020603050405020304" pitchFamily="18" charset="0"/>
                <a:cs typeface="David" panose="020E0502060401010101" pitchFamily="34" charset="-79"/>
              </a:rPr>
              <a:t>מלווה בהשתתפות בסדנת סטאז' </a:t>
            </a:r>
            <a:r>
              <a:rPr lang="he-IL" sz="1400" b="1" dirty="0">
                <a:latin typeface="Times New Roman" panose="02020603050405020304" pitchFamily="18" charset="0"/>
                <a:ea typeface="Times New Roman" panose="02020603050405020304" pitchFamily="18" charset="0"/>
                <a:cs typeface="David" panose="020E0502060401010101" pitchFamily="34" charset="-79"/>
              </a:rPr>
              <a:t>הנדרשת מכלל המתמחים. </a:t>
            </a:r>
            <a:endParaRPr lang="en-US" sz="1400" b="1" dirty="0">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tabLst>
                <a:tab pos="386080" algn="l"/>
              </a:tabLst>
            </a:pPr>
            <a:r>
              <a:rPr lang="he-IL" sz="1400" b="1" dirty="0">
                <a:latin typeface="Times New Roman" panose="02020603050405020304" pitchFamily="18" charset="0"/>
                <a:ea typeface="Times New Roman" panose="02020603050405020304" pitchFamily="18" charset="0"/>
                <a:cs typeface="David" panose="020E0502060401010101" pitchFamily="34" charset="-79"/>
              </a:rPr>
              <a:t>ההוראה תוערך </a:t>
            </a:r>
            <a:r>
              <a:rPr lang="he-IL" sz="1400" b="1" dirty="0">
                <a:solidFill>
                  <a:schemeClr val="bg1"/>
                </a:solidFill>
                <a:latin typeface="Times New Roman" panose="02020603050405020304" pitchFamily="18" charset="0"/>
                <a:ea typeface="Times New Roman" panose="02020603050405020304" pitchFamily="18" charset="0"/>
                <a:cs typeface="David" panose="020E0502060401010101" pitchFamily="34" charset="-79"/>
              </a:rPr>
              <a:t>בתהליכי הערכה </a:t>
            </a:r>
            <a:r>
              <a:rPr lang="he-IL" sz="1400" b="1" dirty="0">
                <a:latin typeface="Times New Roman" panose="02020603050405020304" pitchFamily="18" charset="0"/>
                <a:ea typeface="Times New Roman" panose="02020603050405020304" pitchFamily="18" charset="0"/>
                <a:cs typeface="David" panose="020E0502060401010101" pitchFamily="34" charset="-79"/>
              </a:rPr>
              <a:t>מעצבת ומסכמת כמקובל לגבי כלל המתמחים.</a:t>
            </a:r>
            <a:endParaRPr lang="en-US" sz="1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3862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5993" y="459868"/>
            <a:ext cx="7058744" cy="500634"/>
          </a:xfrm>
          <a:prstGeom prst="rect">
            <a:avLst/>
          </a:prstGeom>
        </p:spPr>
        <p:txBody>
          <a:bodyPr>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b="1" dirty="0" smtClean="0">
                <a:solidFill>
                  <a:schemeClr val="bg1"/>
                </a:solidFill>
              </a:rPr>
              <a:t>חיפוש משרת הוראה</a:t>
            </a:r>
            <a:endParaRPr lang="he-IL" b="1" dirty="0">
              <a:solidFill>
                <a:schemeClr val="bg1"/>
              </a:solidFill>
            </a:endParaRPr>
          </a:p>
        </p:txBody>
      </p:sp>
      <p:sp>
        <p:nvSpPr>
          <p:cNvPr id="3" name="TextBox 2"/>
          <p:cNvSpPr txBox="1"/>
          <p:nvPr/>
        </p:nvSpPr>
        <p:spPr>
          <a:xfrm>
            <a:off x="-324544" y="4509120"/>
            <a:ext cx="7883095" cy="369332"/>
          </a:xfrm>
          <a:prstGeom prst="rect">
            <a:avLst/>
          </a:prstGeom>
          <a:noFill/>
        </p:spPr>
        <p:txBody>
          <a:bodyPr wrap="square" rtlCol="1">
            <a:spAutoFit/>
          </a:bodyPr>
          <a:lstStyle/>
          <a:p>
            <a:r>
              <a:rPr lang="he-IL" dirty="0" smtClean="0"/>
              <a:t>                                 </a:t>
            </a:r>
            <a:r>
              <a:rPr lang="he-IL" b="1" dirty="0" smtClean="0"/>
              <a:t>     </a:t>
            </a:r>
            <a:endParaRPr lang="he-IL" b="1" dirty="0"/>
          </a:p>
        </p:txBody>
      </p:sp>
      <p:sp>
        <p:nvSpPr>
          <p:cNvPr id="4" name="L-Shape 3"/>
          <p:cNvSpPr/>
          <p:nvPr/>
        </p:nvSpPr>
        <p:spPr>
          <a:xfrm rot="10800000">
            <a:off x="7020272" y="153615"/>
            <a:ext cx="1970308" cy="1619201"/>
          </a:xfrm>
          <a:prstGeom prst="corner">
            <a:avLst>
              <a:gd name="adj1" fmla="val 16120"/>
              <a:gd name="adj2" fmla="val 161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5" name="Group 4"/>
          <p:cNvGrpSpPr/>
          <p:nvPr/>
        </p:nvGrpSpPr>
        <p:grpSpPr>
          <a:xfrm>
            <a:off x="7054283" y="518812"/>
            <a:ext cx="1761904" cy="859839"/>
            <a:chOff x="6661858" y="1167307"/>
            <a:chExt cx="2027328" cy="3148382"/>
          </a:xfrm>
        </p:grpSpPr>
        <p:sp>
          <p:nvSpPr>
            <p:cNvPr id="6" name="Rectangle 5"/>
            <p:cNvSpPr/>
            <p:nvPr/>
          </p:nvSpPr>
          <p:spPr>
            <a:xfrm>
              <a:off x="6661858" y="2728871"/>
              <a:ext cx="1812291" cy="15868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Rectangle 6"/>
            <p:cNvSpPr/>
            <p:nvPr/>
          </p:nvSpPr>
          <p:spPr>
            <a:xfrm>
              <a:off x="6876895" y="1167307"/>
              <a:ext cx="1812291" cy="19242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he-IL" sz="4000" b="1" kern="1200" dirty="0" smtClean="0">
                  <a:latin typeface="David" panose="020E0502060401010101" pitchFamily="34" charset="-79"/>
                  <a:cs typeface="David" panose="020E0502060401010101" pitchFamily="34" charset="-79"/>
                </a:rPr>
                <a:t>השמה</a:t>
              </a:r>
              <a:endParaRPr lang="he-IL" sz="4000" b="1" kern="1200" dirty="0">
                <a:latin typeface="David" panose="020E0502060401010101" pitchFamily="34" charset="-79"/>
                <a:cs typeface="David" panose="020E0502060401010101" pitchFamily="34" charset="-79"/>
              </a:endParaRPr>
            </a:p>
          </p:txBody>
        </p:sp>
      </p:grpSp>
      <p:sp>
        <p:nvSpPr>
          <p:cNvPr id="8" name="TextBox 7"/>
          <p:cNvSpPr txBox="1"/>
          <p:nvPr/>
        </p:nvSpPr>
        <p:spPr>
          <a:xfrm>
            <a:off x="1979712" y="1424439"/>
            <a:ext cx="5168403" cy="584775"/>
          </a:xfrm>
          <a:prstGeom prst="rect">
            <a:avLst/>
          </a:prstGeom>
          <a:noFill/>
        </p:spPr>
        <p:txBody>
          <a:bodyPr wrap="none" rtlCol="1">
            <a:spAutoFit/>
          </a:bodyPr>
          <a:lstStyle/>
          <a:p>
            <a:r>
              <a:rPr lang="he-IL" sz="3200" b="1" dirty="0" smtClean="0"/>
              <a:t>איך מחפשים משרת הוראה?</a:t>
            </a:r>
            <a:endParaRPr lang="he-IL" b="1" dirty="0"/>
          </a:p>
        </p:txBody>
      </p:sp>
      <p:sp>
        <p:nvSpPr>
          <p:cNvPr id="9" name="Rectangle 8"/>
          <p:cNvSpPr/>
          <p:nvPr/>
        </p:nvSpPr>
        <p:spPr>
          <a:xfrm>
            <a:off x="179512" y="2201151"/>
            <a:ext cx="8208912" cy="830997"/>
          </a:xfrm>
          <a:prstGeom prst="rect">
            <a:avLst/>
          </a:prstGeom>
        </p:spPr>
        <p:txBody>
          <a:bodyPr wrap="square">
            <a:spAutoFit/>
          </a:bodyPr>
          <a:lstStyle/>
          <a:p>
            <a:r>
              <a:rPr lang="he-IL" sz="2400" b="1" dirty="0">
                <a:solidFill>
                  <a:schemeClr val="bg1"/>
                </a:solidFill>
              </a:rPr>
              <a:t>התייעצות עם המנהלת בה התקיימה ההתנסות </a:t>
            </a:r>
            <a:r>
              <a:rPr lang="he-IL" sz="2400" b="1" dirty="0" smtClean="0">
                <a:solidFill>
                  <a:schemeClr val="bg1"/>
                </a:solidFill>
              </a:rPr>
              <a:t>המעשית - השתלבות </a:t>
            </a:r>
            <a:r>
              <a:rPr lang="he-IL" sz="2400" b="1" dirty="0">
                <a:solidFill>
                  <a:schemeClr val="bg1"/>
                </a:solidFill>
              </a:rPr>
              <a:t>בבית הספר</a:t>
            </a:r>
          </a:p>
        </p:txBody>
      </p:sp>
      <p:sp>
        <p:nvSpPr>
          <p:cNvPr id="10" name="TextBox 9"/>
          <p:cNvSpPr txBox="1"/>
          <p:nvPr/>
        </p:nvSpPr>
        <p:spPr>
          <a:xfrm>
            <a:off x="226188" y="3224085"/>
            <a:ext cx="8115560" cy="830997"/>
          </a:xfrm>
          <a:prstGeom prst="rect">
            <a:avLst/>
          </a:prstGeom>
          <a:noFill/>
        </p:spPr>
        <p:txBody>
          <a:bodyPr wrap="square" rtlCol="1">
            <a:spAutoFit/>
          </a:bodyPr>
          <a:lstStyle/>
          <a:p>
            <a:r>
              <a:rPr lang="he-IL" sz="2400" b="1" dirty="0">
                <a:solidFill>
                  <a:schemeClr val="bg1"/>
                </a:solidFill>
              </a:rPr>
              <a:t>פנייה במייל למפקח/ת בישוב בו אתם </a:t>
            </a:r>
            <a:r>
              <a:rPr lang="he-IL" sz="2400" b="1" dirty="0" smtClean="0">
                <a:solidFill>
                  <a:schemeClr val="bg1"/>
                </a:solidFill>
              </a:rPr>
              <a:t>מחפשים משרת הוראה (כוללת</a:t>
            </a:r>
            <a:r>
              <a:rPr lang="he-IL" sz="2400" b="1" dirty="0">
                <a:solidFill>
                  <a:schemeClr val="bg1"/>
                </a:solidFill>
              </a:rPr>
              <a:t>, </a:t>
            </a:r>
            <a:r>
              <a:rPr lang="he-IL" sz="2400" b="1" dirty="0" smtClean="0">
                <a:solidFill>
                  <a:schemeClr val="bg1"/>
                </a:solidFill>
              </a:rPr>
              <a:t>מקצועית</a:t>
            </a:r>
            <a:r>
              <a:rPr lang="he-IL" sz="2400" b="1" dirty="0">
                <a:solidFill>
                  <a:schemeClr val="bg1"/>
                </a:solidFill>
              </a:rPr>
              <a:t>, </a:t>
            </a:r>
            <a:r>
              <a:rPr lang="he-IL" sz="2400" b="1" dirty="0" err="1">
                <a:solidFill>
                  <a:schemeClr val="bg1"/>
                </a:solidFill>
              </a:rPr>
              <a:t>חנ"מ</a:t>
            </a:r>
            <a:r>
              <a:rPr lang="he-IL" sz="2400" b="1" dirty="0">
                <a:solidFill>
                  <a:schemeClr val="bg1"/>
                </a:solidFill>
              </a:rPr>
              <a:t>, </a:t>
            </a:r>
            <a:r>
              <a:rPr lang="he-IL" sz="2400" b="1" dirty="0" err="1">
                <a:solidFill>
                  <a:schemeClr val="bg1"/>
                </a:solidFill>
              </a:rPr>
              <a:t>חנ"ג</a:t>
            </a:r>
            <a:r>
              <a:rPr lang="he-IL" sz="2400" b="1" dirty="0" smtClean="0">
                <a:solidFill>
                  <a:schemeClr val="bg1"/>
                </a:solidFill>
              </a:rPr>
              <a:t>)</a:t>
            </a:r>
            <a:endParaRPr lang="he-IL" sz="2400" dirty="0"/>
          </a:p>
        </p:txBody>
      </p:sp>
      <p:sp>
        <p:nvSpPr>
          <p:cNvPr id="11" name="Rectangle 10"/>
          <p:cNvSpPr/>
          <p:nvPr/>
        </p:nvSpPr>
        <p:spPr>
          <a:xfrm>
            <a:off x="-247665" y="4473674"/>
            <a:ext cx="7488832" cy="1477328"/>
          </a:xfrm>
          <a:prstGeom prst="rect">
            <a:avLst/>
          </a:prstGeom>
        </p:spPr>
        <p:txBody>
          <a:bodyPr wrap="square">
            <a:spAutoFit/>
          </a:bodyPr>
          <a:lstStyle/>
          <a:p>
            <a:r>
              <a:rPr lang="he-IL" sz="2400" b="1" u="sng" dirty="0">
                <a:solidFill>
                  <a:schemeClr val="bg1"/>
                </a:solidFill>
              </a:rPr>
              <a:t>חיפוש משרת הוראה באתרים הבאים</a:t>
            </a:r>
            <a:r>
              <a:rPr lang="he-IL" sz="2400" b="1" dirty="0">
                <a:solidFill>
                  <a:schemeClr val="bg1"/>
                </a:solidFill>
              </a:rPr>
              <a:t>: </a:t>
            </a:r>
          </a:p>
          <a:p>
            <a:r>
              <a:rPr lang="he-IL" sz="2400" b="1" dirty="0" smtClean="0">
                <a:solidFill>
                  <a:schemeClr val="bg1"/>
                </a:solidFill>
              </a:rPr>
              <a:t>אתר </a:t>
            </a:r>
            <a:r>
              <a:rPr lang="he-IL" sz="2400" b="1" dirty="0">
                <a:solidFill>
                  <a:schemeClr val="bg1"/>
                </a:solidFill>
              </a:rPr>
              <a:t>משרד החינוך, הסתדרות המורים, </a:t>
            </a:r>
            <a:r>
              <a:rPr lang="he-IL" sz="2400" b="1" dirty="0" err="1">
                <a:solidFill>
                  <a:schemeClr val="bg1"/>
                </a:solidFill>
              </a:rPr>
              <a:t>אירגון</a:t>
            </a:r>
            <a:r>
              <a:rPr lang="he-IL" sz="2400" b="1" dirty="0">
                <a:solidFill>
                  <a:schemeClr val="bg1"/>
                </a:solidFill>
              </a:rPr>
              <a:t> המורים, </a:t>
            </a:r>
            <a:r>
              <a:rPr lang="he-IL" sz="2400" b="1" dirty="0" err="1">
                <a:solidFill>
                  <a:schemeClr val="bg1"/>
                </a:solidFill>
              </a:rPr>
              <a:t>שתי"ל</a:t>
            </a:r>
            <a:endParaRPr lang="he-IL" sz="2400" b="1" dirty="0">
              <a:solidFill>
                <a:schemeClr val="bg1"/>
              </a:solidFill>
            </a:endParaRPr>
          </a:p>
          <a:p>
            <a:endParaRPr lang="he-IL" dirty="0"/>
          </a:p>
        </p:txBody>
      </p:sp>
    </p:spTree>
    <p:extLst>
      <p:ext uri="{BB962C8B-B14F-4D97-AF65-F5344CB8AC3E}">
        <p14:creationId xmlns:p14="http://schemas.microsoft.com/office/powerpoint/2010/main" val="185939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642</TotalTime>
  <Words>699</Words>
  <Application>Microsoft Office PowerPoint</Application>
  <PresentationFormat>‫הצגה על המסך (4:3)</PresentationFormat>
  <Paragraphs>146</Paragraphs>
  <Slides>16</Slides>
  <Notes>1</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16</vt:i4>
      </vt:variant>
    </vt:vector>
  </HeadingPairs>
  <TitlesOfParts>
    <vt:vector size="24" baseType="lpstr">
      <vt:lpstr>Arial</vt:lpstr>
      <vt:lpstr>Calibri</vt:lpstr>
      <vt:lpstr>Century Gothic</vt:lpstr>
      <vt:lpstr>David</vt:lpstr>
      <vt:lpstr>Gisha</vt:lpstr>
      <vt:lpstr>Times New Roman</vt:lpstr>
      <vt:lpstr>Wingdings 3</vt:lpstr>
      <vt:lpstr>Slice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        מאפייני משרת ההוראה  בכניסה להוראה יש עדיפות למציאת משרת הוראה בשעות תקן של המוסד החינוכי. ניתן לעבוד בשנת ההתמחות גם במסגרות הוראה נוספות לפי אלו הנמצאות ברשימת  "מסגרות מאושרות להתמחות"  (אתר אגף התמחות וכניסה להוראה)  תנאי ההוראה בשנת ההתמחות במסגרות המאושרות הם </vt:lpstr>
      <vt:lpstr>מצגת של PowerPoint‏</vt:lpstr>
      <vt:lpstr>חיפוש משרת הוראה</vt:lpstr>
      <vt:lpstr>מצגת של PowerPoint‏</vt:lpstr>
      <vt:lpstr>קליטת עובד הוראה במשרד החינוך </vt:lpstr>
      <vt:lpstr>מצגת של PowerPoint‏</vt:lpstr>
      <vt:lpstr>הצטרפות לארגון מקצועי </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פנינה אל-על ברנע</dc:creator>
  <cp:lastModifiedBy>Kidum</cp:lastModifiedBy>
  <cp:revision>75</cp:revision>
  <dcterms:created xsi:type="dcterms:W3CDTF">2015-03-16T05:41:53Z</dcterms:created>
  <dcterms:modified xsi:type="dcterms:W3CDTF">2017-04-06T10:12:28Z</dcterms:modified>
</cp:coreProperties>
</file>