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75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16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435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479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610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533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183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8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4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849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114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401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D6496-BFE3-4E0A-8123-D56BCBB5F67E}" type="datetimeFigureOut">
              <a:rPr lang="he-IL" smtClean="0"/>
              <a:t>כ"ו/אדר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3676-E563-449F-8E5F-DE5769D941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197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asyash@bgu.ac.i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n.bgu.ac.il/kreitman_school/Pages/post-doc.aspx" TargetMode="External"/><Relationship Id="rId3" Type="http://schemas.openxmlformats.org/officeDocument/2006/relationships/hyperlink" Target="https://in.bgu.ac.il/acadsec/Pages/scholar.aspx" TargetMode="External"/><Relationship Id="rId7" Type="http://schemas.openxmlformats.org/officeDocument/2006/relationships/hyperlink" Target="https://in.bgu.ac.il/kreitman_school/Pages/4Students.asp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.bgu.ac.il/kreitman_school/Pages/scholar_prizes.aspx" TargetMode="External"/><Relationship Id="rId5" Type="http://schemas.openxmlformats.org/officeDocument/2006/relationships/hyperlink" Target="https://in.bgu.ac.il/Dekanat/Pages/scholarships.aspx" TargetMode="External"/><Relationship Id="rId4" Type="http://schemas.openxmlformats.org/officeDocument/2006/relationships/hyperlink" Target="https://in.bgu.ac.il/acadsec/Pages/prizes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syash@bgu.ac.il" TargetMode="External"/><Relationship Id="rId2" Type="http://schemas.openxmlformats.org/officeDocument/2006/relationships/hyperlink" Target="mailto:rginio@bgu.ac.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syash@bgu.ac.i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asyash@bgu.ac.i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1" y="1375439"/>
            <a:ext cx="7090347" cy="4921154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2503357" y="198668"/>
            <a:ext cx="7060367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מצגת מלגות לתואר שלישי</a:t>
            </a:r>
          </a:p>
          <a:p>
            <a:pPr algn="ctr"/>
            <a:r>
              <a:rPr lang="he-IL" sz="32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הפקולטה למדעי הרוח והחברה</a:t>
            </a:r>
          </a:p>
          <a:p>
            <a:endParaRPr lang="he-IL" sz="3200" b="1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2394209" y="5850317"/>
            <a:ext cx="6046406" cy="8925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endParaRPr lang="he-IL" sz="2800" b="1" dirty="0" smtClean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מרכזת לענייני מלגות</a:t>
            </a: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אסיה שסטופל</a:t>
            </a:r>
            <a:endParaRPr lang="he-IL" sz="2400" b="1" dirty="0" smtClean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85" y="198668"/>
            <a:ext cx="1334952" cy="10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1231712"/>
            <a:ext cx="12192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תנאים לקבלת מלגת המשך לדוקטורנט </a:t>
            </a:r>
            <a:endParaRPr lang="he-IL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he-IL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תלמיד 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לתואר שלישי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יגיש </a:t>
            </a:r>
            <a:r>
              <a:rPr lang="he-IL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לוועדת ההוראה </a:t>
            </a:r>
            <a:r>
              <a:rPr lang="he-IL" sz="2400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הפקולטית</a:t>
            </a:r>
            <a:r>
              <a:rPr lang="he-IL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לתארים גבוהים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ולבית 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ספר </a:t>
            </a:r>
            <a:r>
              <a:rPr lang="he-IL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תוך </a:t>
            </a:r>
            <a:r>
              <a:rPr lang="he-IL" sz="24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12 חודשים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את 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תכנית המחקר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כתנאי להמשך קבלת המלגה.</a:t>
            </a:r>
          </a:p>
          <a:p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כחריג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תלמיד שטרם נבחן בבחינת המועמדות יוכל לקבל מלגה לסמסטר נוסף, 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ולכל    היותר תוך תקופה שתסתכם ב- </a:t>
            </a:r>
            <a:r>
              <a:rPr lang="he-IL" sz="24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18 חודשים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עליו לעבור את </a:t>
            </a:r>
            <a:r>
              <a:rPr lang="he-IL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בחינת המועמדות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כתנאי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להמשך קבלת המלגה. </a:t>
            </a:r>
          </a:p>
          <a:p>
            <a:pPr lvl="0"/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לקראת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תום השנה השנייה ללימודיו יגיש דו"ח מצב הלימודים*, מאושר על ידי המנחה, 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כתנאי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לקבלת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המלגה בשנה השלישית. בתום השנה השלישית יגיש התלמיד דו"ח מצב הלימודים* 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מאושר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על ידי המנחה, 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כתנאי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לקבלת המלגה בשנה הרביעית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580014" y="5494968"/>
            <a:ext cx="1125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תלמיד/תלמידה לתואר שלישי שאושרה לו/ה הארכת הגשת הצעת המחקר, </a:t>
            </a:r>
            <a:r>
              <a:rPr lang="he-IL" sz="1400" b="1">
                <a:latin typeface="Tahoma" pitchFamily="34" charset="0"/>
                <a:ea typeface="Tahoma" pitchFamily="34" charset="0"/>
                <a:cs typeface="Tahoma" pitchFamily="34" charset="0"/>
              </a:rPr>
              <a:t>הארכה </a:t>
            </a:r>
            <a:r>
              <a:rPr lang="he-IL" sz="1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הינה אקדמית </a:t>
            </a:r>
            <a:r>
              <a:rPr lang="he-IL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בלבד ואינה מהווה אישור על הארכת משך המלגה.</a:t>
            </a:r>
            <a:endParaRPr lang="he-IL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he-IL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דו"חות מצב הלימודים יוגשו לבי"ס </a:t>
            </a:r>
            <a:r>
              <a:rPr lang="he-IL" sz="1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בלבד ב- 30 ביוני בכל שנה בשלושה עותקים בהתאם לתקנות הלימודים לתואר שלישי.</a:t>
            </a:r>
            <a:endParaRPr lang="he-IL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284814" y="1534422"/>
            <a:ext cx="115274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מלגאי שיפרסם מאמר, בכתב עת מוביל, כמחבר ראשון או בתפקיד מרכזי במאמר, יוכל לבקש הארכה לקבלת המלגה עד 6 חודשים (מעבר לתקופה הנורמטיבית). הארכה זו טעונה 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אישורם של דיקן הפקולטה ודיקן בי"ס </a:t>
            </a:r>
            <a:r>
              <a:rPr lang="he-IL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0"/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תלמידה שילדה או אימצה ילד ובשל כך התארך משך לימודיה מעבר  לתקופה הנורמטיבית , כאמור, תהיה רשאית לבקש מבי"ס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מלגה בגובה 5 מנות, לשישה חודשים נוספים מעבר לתקופה הנורמטיבית , כפוף להנחיות וכללים של בית ספר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ללימודי מחקר מתקדמים.</a:t>
            </a:r>
          </a:p>
          <a:p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האמור בסעיף זה יחול גם על תלמיד שנולד לו ילד או שאימץ ילד, וזאת בקרות אחד מהמקרים הבאים: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א.      הילד נמצא בהחזקתו הבלעדית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ב.      נבצר מבת/בן זוגו מסיבות רפואיות או אחרות לטפל בילדם</a:t>
            </a:r>
          </a:p>
        </p:txBody>
      </p:sp>
    </p:spTree>
    <p:extLst>
      <p:ext uri="{BB962C8B-B14F-4D97-AF65-F5344CB8AC3E}">
        <p14:creationId xmlns:p14="http://schemas.microsoft.com/office/powerpoint/2010/main" val="322296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1736470"/>
            <a:ext cx="12022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תלמיד/ה ששירת/ה לפחות 30 יום מילואים בשנה, במהלך כל אחת מ 4 שנות המחקר והצטברו לו/ה ארבעה חודשי מילואים ומעלה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 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במהלך רצף הלימודים שלה/ו , ובשל כך התארך משך לימודיו/יה מעבר לתקופות, כאמור, ת/יוכל לבקש מלגה בגובה 5 מנות, לשישה חודשים נוספים,  כפוף להנחיות והכללים של בית ספר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ללימודי מחקר מתקדמים.</a:t>
            </a:r>
          </a:p>
          <a:p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במקרים חריגים, מסיבות בריאותיות קשות, תלמיד יהיה רשאי לבקש מלגה בגובה 5 מנות, לשישה חודשים נוספים,  כפוף להנחיות וכללים של בית ספר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ללימודי מחקר מתקדמים.</a:t>
            </a:r>
          </a:p>
          <a:p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במקרים חריגים ומנימוקים אקדמיים, תישקל הענקת מלגה לתקופה נוספת של עד שישה חודשים, באישור מיוחד של דיקן הפקולטה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104931" y="1241715"/>
            <a:ext cx="12192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הדגשים </a:t>
            </a:r>
            <a:r>
              <a:rPr lang="he-IL" sz="28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פקולטים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 לנוהל אישור מלגות דוקטורט</a:t>
            </a:r>
            <a:endParaRPr lang="en-US" sz="2800" u="sng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</a:endParaRP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מלגה [פקולטה, נגב,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וכו'] תוענק לתלמידי הדוקטורט רק במהלך 4 שנות הלימוד הראשונות לתחילת התואר [שנים א'- ד' וכוללים: שנות לימוד בסטטוס  14  = לקראת תואר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דוקטור]. 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דוקטורנט שזכה במלגה רק בסמסטר ב' של השנה הראשונה או בשנה שנייה ללימודיו יקבל מימון עבור הזמן שנותר לו עד להשלמת הארבע שנים. </a:t>
            </a:r>
          </a:p>
          <a:p>
            <a:pPr lvl="0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ניתן להעניק מלגה בשנה חמישית ללימודי הדוקטורט </a:t>
            </a:r>
            <a:r>
              <a:rPr lang="he-IL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רק ע"ח תקציב חוקר/מנחה.</a:t>
            </a:r>
          </a:p>
          <a:p>
            <a:pPr lvl="0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המלגה מותנית בעמידה בלוח הזמנים הבא: 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הגשת הצעת מחקר לבי"ס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- בתום 12 חודשים (כולל לימודים בסטטוס  14).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אישר הצעת המחקר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ע"י בי"ס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קרייטמן - בתום  6 חודשים. 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הגשת דו"ח התקדמות לבי"ס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- מדי שנה. </a:t>
            </a:r>
          </a:p>
          <a:p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המלגה תופסק למי שאינו עומד בלוח הזמנים למשך תקופת החריגה.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תלמיד שיחרוג מלוח הזמנים בסמסטר שלם [6 חודשים] - תופסק מלגתו לאלתר</a:t>
            </a:r>
            <a:r>
              <a:rPr lang="he-IL" sz="2000" dirty="0"/>
              <a:t>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1490169"/>
            <a:ext cx="12192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הדגשים </a:t>
            </a:r>
            <a:r>
              <a:rPr lang="he-IL" sz="2800" b="1" u="sng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פקולטיים</a:t>
            </a: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 לאישור חריג להמשך קבלת המלגה: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מלגאית היולדת במהלך השנה הראשונה ללימודי הדוקטורט תקבל אישור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חריג (אם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יעלה הצורך) להגיש הצעת המחקר שלה בתום 18 חודשים ולעבור את בחינת המועמדות בתום  24 חודשי לימוד.  קבלת מלגה זו תיספר  במניין המצטבר של 4 שנות המלגה של המלגה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הפקולטית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יש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להגיש בקשה להארכת המלגה </a:t>
            </a:r>
            <a:r>
              <a:rPr lang="he-IL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לפחות חודש לפני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התאריך,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שבו הצעת המחקר הייתה אמורה להיות מוגשת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דוקטורנט יכול לבקש חופשת לימודים מסיבותיו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הוא.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מלגאי שאושרה לו חופשת לימודים ע"י בי"ס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מלגתו תוקפא עד ל -2 סמסטרים במהלך 4 שנות הדוקטורט. המלגה תחודש עם חזרתו ללימודים.</a:t>
            </a:r>
          </a:p>
          <a:p>
            <a:pPr lvl="0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כל בקשה חריגה ( גם כזו ,שלא נמנתה מעלה) להמשך קבלת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מלגה,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למי שלא עמד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בתנאים, יש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להגיש בכתב </a:t>
            </a:r>
            <a:r>
              <a:rPr lang="he-IL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לפחות חודש לפני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תום מועד קבלת המלגה 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את הבקשה יש להגיש אל </a:t>
            </a:r>
            <a:r>
              <a:rPr lang="he-IL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גב' </a:t>
            </a:r>
            <a:r>
              <a:rPr lang="he-I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אסיה שסטופל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רכזת מלגות ומינויים בפקולטה למדעי הרוח והחברה </a:t>
            </a:r>
            <a:r>
              <a:rPr lang="en-US" sz="2000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asyash@bgu.ac.il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לבקשה יש לצרף את אישור וחתימת המנחה לדוקטורט.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הבקשה תידון בוועדת הדוקטורט </a:t>
            </a:r>
            <a:r>
              <a:rPr lang="he-IL" sz="20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הפקולטית</a:t>
            </a: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או אצל  יו"ר הוועדה.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04931" y="1619019"/>
            <a:ext cx="119221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he-IL" sz="28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הפרת תנאי המלגה, הפסקת לימודים והחזר כספי מלגה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i="1" dirty="0">
              <a:latin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בכל מקרה בו יפר מלגאי את תנאי המלגה, יפסיק או יופסקו לימודיו, תופסק מתן המלגה מידית.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כמו כן, ועדת תלמידי מחקר המחלקתית תדון ותמליץ בפני וועדת תלמידי המחקר </a:t>
            </a:r>
            <a:r>
              <a:rPr lang="he-IL" sz="20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הפקולטית</a:t>
            </a:r>
            <a:r>
              <a:rPr lang="he-IL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האם יש לדרוש החזרת כספי המלגות ששולמו למלגאי  והחזרת מלגת שכר הלימוד.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החלטת ועדת תלמידי המחקר </a:t>
            </a:r>
            <a:r>
              <a:rPr lang="he-IL" sz="200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הפקולטית</a:t>
            </a:r>
            <a:r>
              <a:rPr lang="he-IL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תועבר לוועדה אוניברסיטאית אשר תדון בנושא ותטופל ע"י הגורמים הרלבנטיים.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בסוף כל שנה אקדמית דיקן הפקולטה ידווח לרקטור על נתוני הפסקת הלימודים ועל סכומי ההחזרים שנדרשו.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dirty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 lvl="0" algn="ctr"/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</a:rPr>
              <a:t>היעדרות מלגאי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מלגאי המקבל מלגה במשך 12 חודשי השנה רשאי להעדר במשך חודש בשנה (ללא זכות צבירה), באישור מראש של המנחה,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ראש המחלקה </a:t>
            </a:r>
            <a:r>
              <a:rPr lang="he-IL" sz="20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וועדת הוראה לתארים מתקדמים של הפקולטה.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0" y="1293852"/>
            <a:ext cx="12022112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e-IL" sz="3200" b="1" u="sng" dirty="0" smtClean="0">
                <a:solidFill>
                  <a:schemeClr val="accent6">
                    <a:lumMod val="75000"/>
                  </a:schemeClr>
                </a:solidFill>
              </a:rPr>
              <a:t>כיצד </a:t>
            </a:r>
            <a:r>
              <a:rPr lang="he-IL" sz="3200" b="1" u="sng" dirty="0" smtClean="0">
                <a:solidFill>
                  <a:schemeClr val="accent6">
                    <a:lumMod val="75000"/>
                  </a:schemeClr>
                </a:solidFill>
              </a:rPr>
              <a:t>מגישים מועמדות למלגה</a:t>
            </a:r>
            <a:r>
              <a:rPr lang="he-IL" sz="3200" b="1" u="sng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r>
              <a:rPr lang="he-IL" dirty="0"/>
              <a:t> </a:t>
            </a:r>
          </a:p>
          <a:p>
            <a:pPr>
              <a:lnSpc>
                <a:spcPct val="90000"/>
              </a:lnSpc>
            </a:pPr>
            <a:r>
              <a:rPr lang="he-IL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ממלאים טופס בקשה למלגה/פרס </a:t>
            </a:r>
            <a:r>
              <a:rPr lang="he-I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ונצמדים אל טופס הצ'ק ליסט שנשלח בקול קורא-</a:t>
            </a:r>
            <a:endParaRPr lang="he-IL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he-IL" sz="2000" b="1" dirty="0"/>
              <a:t> </a:t>
            </a:r>
          </a:p>
          <a:p>
            <a:pPr>
              <a:lnSpc>
                <a:spcPct val="90000"/>
              </a:lnSpc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לטופס זה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מצרפים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(על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פי דרישות הצ'ק ליסט): 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גיליונות ציונים ואישורי זכאויות מקוריים של תארים קודמים שנלמדו ו/או התואר הנוכחי.</a:t>
            </a:r>
          </a:p>
          <a:p>
            <a:pPr>
              <a:lnSpc>
                <a:spcPct val="90000"/>
              </a:lnSpc>
            </a:pPr>
            <a:endParaRPr lang="he-I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 (לפחות) מכתבי המלצה </a:t>
            </a:r>
            <a:r>
              <a:rPr lang="he-IL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חתומים,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על גבי טופס המלצה של בי"ס </a:t>
            </a:r>
            <a:r>
              <a:rPr lang="he-IL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מכתב אחד מהמנחה והאחר של ממליץ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נוסף- נא לוודא שההמלצה כתובה על דף עם לוגו המוסד וחתומה בכתב ידו של הממליץ.</a:t>
            </a:r>
            <a:endParaRPr lang="he-IL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he-I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קורות חיים אקדמיים.</a:t>
            </a:r>
          </a:p>
          <a:p>
            <a:pPr>
              <a:lnSpc>
                <a:spcPct val="90000"/>
              </a:lnSpc>
            </a:pPr>
            <a:endParaRPr lang="he-I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מועמדים הנרשמים למסלול </a:t>
            </a:r>
            <a:r>
              <a:rPr lang="he-IL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המשולב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יצרפו פרק בהיקף של עבודת סמינר (כנהוג במחלקה) לה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ניתן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ציון ע"י המנחה + שופט נוסף. הפרק ילווה בדו"ח המנחה וציון. המחלקה תחליט מי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יהיה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השופט הנוסף.</a:t>
            </a:r>
          </a:p>
          <a:p>
            <a:pPr>
              <a:lnSpc>
                <a:spcPct val="90000"/>
              </a:lnSpc>
            </a:pPr>
            <a:endParaRPr lang="he-I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טופס הבקשה למלגה חייב להיות חתום על-ידי </a:t>
            </a:r>
            <a:r>
              <a:rPr lang="he-IL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הסטודנט, </a:t>
            </a:r>
            <a:r>
              <a:rPr lang="he-IL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יו"ר ועדת ההוראה המחלקתית וראש המחלקה.</a:t>
            </a:r>
          </a:p>
          <a:p>
            <a:pPr algn="just">
              <a:lnSpc>
                <a:spcPct val="90000"/>
              </a:lnSpc>
            </a:pPr>
            <a:r>
              <a:rPr lang="he-IL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את הטפסים יש להעביר ישירות למזכירות מחלקתכם וזו האחרונה </a:t>
            </a:r>
            <a:r>
              <a:rPr lang="he-I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תעביר </a:t>
            </a:r>
            <a:r>
              <a:rPr lang="he-IL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את הטפסים החתומים ע"י יו"ר ועדת הוראה מחלקתית ו/או </a:t>
            </a:r>
            <a:r>
              <a:rPr lang="he-I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ראש </a:t>
            </a:r>
            <a:r>
              <a:rPr lang="he-IL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המחלקה לתארים מתקדמים, למזכירות הפקולטה למדעי </a:t>
            </a:r>
            <a:r>
              <a:rPr lang="he-IL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הרוח והחברה</a:t>
            </a:r>
            <a:r>
              <a:rPr lang="he-IL" sz="2000" b="1" dirty="0"/>
              <a:t>.</a:t>
            </a:r>
            <a:endParaRPr lang="en-US" sz="2000" b="1" dirty="0">
              <a:cs typeface="Arial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79882" y="1589554"/>
            <a:ext cx="11737299" cy="436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הגשת מועמדות למלגה לסמסטר א'</a:t>
            </a:r>
          </a:p>
          <a:p>
            <a:pPr>
              <a:lnSpc>
                <a:spcPct val="90000"/>
              </a:lnSpc>
            </a:pPr>
            <a:endParaRPr lang="he-IL" sz="1600" b="1" u="sng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במהלך הקיץ מתקיימים שני סבבים. האחד 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בתחילתו, בסביבות חודש יוני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והשני בסוף 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חודש אוגוסט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התאריכים המדויקים משתנים משנה לשנה ויש לעקוב אחר ה"קול קורא" של אותה 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שנה שנשלח ממזכירת המחלקה.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he-IL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he-IL" sz="12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הגשת מועמדות למלגה לסמסטר ב'</a:t>
            </a:r>
          </a:p>
          <a:p>
            <a:pPr>
              <a:lnSpc>
                <a:spcPct val="90000"/>
              </a:lnSpc>
            </a:pPr>
            <a:endParaRPr lang="he-IL" sz="1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לעקוב אחרי הפרסומים שנשלחים ממזכירות המחלקה אודות מועדי הגשת התיקים המתפרסמים בסמוך לסיום סמסטר הלימודים.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  <p:sp>
        <p:nvSpPr>
          <p:cNvPr id="6" name="מלבן מעוגל 5"/>
          <p:cNvSpPr/>
          <p:nvPr/>
        </p:nvSpPr>
        <p:spPr>
          <a:xfrm>
            <a:off x="344774" y="1514007"/>
            <a:ext cx="11557416" cy="51918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499017" y="1873771"/>
            <a:ext cx="1004341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תקנון המזכירות האקדמית למלגות לחץ </a:t>
            </a:r>
            <a:r>
              <a:rPr lang="he-IL" sz="2800" dirty="0" smtClean="0">
                <a:hlinkClick r:id="rId3"/>
              </a:rPr>
              <a:t>כאן</a:t>
            </a:r>
            <a:endParaRPr lang="he-IL" sz="2800" dirty="0"/>
          </a:p>
          <a:p>
            <a:pPr algn="ctr"/>
            <a:endParaRPr lang="he-IL" sz="2800" dirty="0"/>
          </a:p>
          <a:p>
            <a:pPr algn="ctr"/>
            <a:r>
              <a:rPr lang="he-IL" sz="2800" dirty="0" smtClean="0"/>
              <a:t>המזכירות האקדמית, מקורות מלגה נוספים לחץ </a:t>
            </a:r>
            <a:r>
              <a:rPr lang="he-IL" sz="2800" dirty="0" smtClean="0">
                <a:hlinkClick r:id="rId4"/>
              </a:rPr>
              <a:t>כאן</a:t>
            </a:r>
            <a:endParaRPr lang="he-IL" sz="2800" dirty="0"/>
          </a:p>
          <a:p>
            <a:pPr algn="ctr"/>
            <a:endParaRPr lang="he-IL" sz="2800" dirty="0" smtClean="0"/>
          </a:p>
          <a:p>
            <a:pPr algn="ctr"/>
            <a:r>
              <a:rPr lang="he-IL" sz="2800" dirty="0" err="1" smtClean="0"/>
              <a:t>דיקאנט</a:t>
            </a:r>
            <a:r>
              <a:rPr lang="he-IL" sz="2800" dirty="0" smtClean="0"/>
              <a:t> הסטודנטים, מקורות מלגה נוספים לחץ </a:t>
            </a:r>
            <a:r>
              <a:rPr lang="he-IL" sz="2800" dirty="0" smtClean="0">
                <a:hlinkClick r:id="rId5"/>
              </a:rPr>
              <a:t>כאן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he-IL" sz="2800" dirty="0" smtClean="0"/>
              <a:t>מלגות ופרסי לימודים ללימודי תואר שלישי לחץ </a:t>
            </a:r>
            <a:r>
              <a:rPr lang="he-IL" sz="2800" dirty="0" smtClean="0">
                <a:hlinkClick r:id="rId6"/>
              </a:rPr>
              <a:t>כאן</a:t>
            </a:r>
            <a:endParaRPr lang="he-IL" sz="2800" dirty="0" smtClean="0"/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בה"ס </a:t>
            </a:r>
            <a:r>
              <a:rPr lang="he-IL" sz="2800" dirty="0" err="1" smtClean="0"/>
              <a:t>קרייטמן</a:t>
            </a:r>
            <a:r>
              <a:rPr lang="he-IL" sz="2800" dirty="0" smtClean="0"/>
              <a:t>- מידע לדוקטורנטים לחץ </a:t>
            </a:r>
            <a:r>
              <a:rPr lang="he-IL" sz="2800" dirty="0" smtClean="0">
                <a:hlinkClick r:id="rId7"/>
              </a:rPr>
              <a:t>כאן</a:t>
            </a:r>
            <a:endParaRPr lang="he-IL" sz="2800" dirty="0" smtClean="0"/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מידע </a:t>
            </a:r>
            <a:r>
              <a:rPr lang="he-IL" sz="2800" dirty="0" err="1" smtClean="0"/>
              <a:t>למשתלמי</a:t>
            </a:r>
            <a:r>
              <a:rPr lang="he-IL" sz="2800" dirty="0" smtClean="0"/>
              <a:t> פוסט דוקטורנטים לחץ </a:t>
            </a:r>
            <a:r>
              <a:rPr lang="he-IL" sz="2800" dirty="0" smtClean="0">
                <a:hlinkClick r:id="rId8"/>
              </a:rPr>
              <a:t>כאן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4840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524656" y="1582341"/>
            <a:ext cx="111676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ועדת דוקטורט הפקולטה למדעי הרוח 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והחברה לשנה"ל תשע"ט</a:t>
            </a:r>
            <a:endParaRPr lang="he-IL" sz="2800" b="1" u="sng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he-IL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יו"ר הוועדה: פרופ' רות </a:t>
            </a:r>
            <a:r>
              <a:rPr lang="he-IL" sz="2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ג'ינאו</a:t>
            </a:r>
            <a:r>
              <a:rPr lang="he-IL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rginio@bgu.ac.il</a:t>
            </a:r>
            <a:r>
              <a:rPr lang="he-IL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0"/>
            <a:endParaRPr lang="he-IL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פרופ' שמיר יונה</a:t>
            </a:r>
          </a:p>
          <a:p>
            <a:pPr lvl="0"/>
            <a:r>
              <a:rPr lang="he-IL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פרופ' </a:t>
            </a:r>
            <a:r>
              <a:rPr lang="he-IL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עודד ישראלי</a:t>
            </a:r>
          </a:p>
          <a:p>
            <a:pPr lvl="0"/>
            <a:r>
              <a:rPr lang="he-IL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פרופ' גלית נמרוד</a:t>
            </a:r>
          </a:p>
          <a:p>
            <a:pPr lvl="0"/>
            <a:r>
              <a:rPr lang="he-IL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פרופ</a:t>
            </a:r>
            <a:r>
              <a:rPr lang="he-IL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 ניר אביאלי</a:t>
            </a:r>
          </a:p>
          <a:p>
            <a:pPr lvl="0"/>
            <a:r>
              <a:rPr lang="he-IL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ד"ר דניאל אונגר</a:t>
            </a:r>
          </a:p>
          <a:p>
            <a:pPr lvl="0"/>
            <a:r>
              <a:rPr lang="he-IL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ד"ר </a:t>
            </a:r>
            <a:r>
              <a:rPr lang="he-IL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עמאר אבו קרן</a:t>
            </a:r>
          </a:p>
          <a:p>
            <a:pPr lvl="0"/>
            <a:r>
              <a:rPr lang="he-IL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ד"ר הללי פינסון</a:t>
            </a:r>
          </a:p>
          <a:p>
            <a:pPr lvl="0"/>
            <a:endParaRPr lang="he-IL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he-IL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גב</a:t>
            </a:r>
            <a:r>
              <a:rPr lang="he-IL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 רחל דמרי - ראש מנהל פקולטה</a:t>
            </a:r>
          </a:p>
          <a:p>
            <a:pPr lvl="0"/>
            <a:r>
              <a:rPr lang="he-IL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גב' </a:t>
            </a:r>
            <a:r>
              <a:rPr lang="he-IL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אסיה שסטופל - </a:t>
            </a:r>
            <a:r>
              <a:rPr lang="he-IL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רכזת </a:t>
            </a:r>
            <a:r>
              <a:rPr lang="he-IL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הוועדה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asyash@bgu.ac.il</a:t>
            </a:r>
            <a:r>
              <a:rPr lang="en-US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e-IL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89547" y="1700984"/>
            <a:ext cx="109877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אוניברסיטת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בן-גוריון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בנגב מעניקה מלגות קיום לתלמידי המחקר הלומדים באוניברסיטת בן-גוריון בנגב. </a:t>
            </a:r>
          </a:p>
          <a:p>
            <a:pPr algn="just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מטרת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המלגות לאפשר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למקבליהן להקדיש את זמנם ללימודים ומחקר. המלגות מוענקות על בסיס הישגים אקדמיים. </a:t>
            </a:r>
            <a:endParaRPr lang="he-IL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במצגת הבאה ניתן ללמוד על התהליכים השונים של הדוקטורנטים המועמדים למלגה והמקבלים מלגה.</a:t>
            </a:r>
          </a:p>
          <a:p>
            <a:pPr algn="just"/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בכל שאלה ניתן לפנות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למרכזת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המלגות והמינויים בפקולטה</a:t>
            </a:r>
          </a:p>
          <a:p>
            <a:pPr algn="just"/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גב'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אסיה שסטופל בטלפון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08-6479416 , במייל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asyash@bgu.ac.il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he-I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737360" cy="1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884421" y="1409075"/>
            <a:ext cx="10418164" cy="50366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90000"/>
              </a:lnSpc>
            </a:pPr>
            <a:r>
              <a:rPr lang="he-IL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לפרטים נוספים ניתן ליצור קשר</a:t>
            </a:r>
          </a:p>
          <a:p>
            <a:pPr algn="ctr">
              <a:lnSpc>
                <a:spcPct val="90000"/>
              </a:lnSpc>
            </a:pPr>
            <a:endParaRPr lang="he-IL" sz="28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e-IL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גב' </a:t>
            </a:r>
            <a:r>
              <a:rPr lang="he-IL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אסיה שסטופל </a:t>
            </a:r>
            <a:r>
              <a:rPr lang="he-I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he-IL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מרכזת מלגות ומינויים</a:t>
            </a:r>
            <a:endParaRPr lang="he-IL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e-I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הפקולטה </a:t>
            </a:r>
            <a:r>
              <a:rPr lang="he-I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למדעי הרוח </a:t>
            </a:r>
            <a:r>
              <a:rPr lang="he-I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והחברה</a:t>
            </a:r>
          </a:p>
          <a:p>
            <a:pPr algn="ctr">
              <a:lnSpc>
                <a:spcPct val="90000"/>
              </a:lnSpc>
            </a:pPr>
            <a:endParaRPr lang="he-I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e-I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טל': 08-6479416</a:t>
            </a:r>
          </a:p>
          <a:p>
            <a:pPr algn="ctr">
              <a:lnSpc>
                <a:spcPct val="90000"/>
              </a:lnSpc>
            </a:pPr>
            <a:r>
              <a:rPr lang="he-I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פקס: 08-6472887</a:t>
            </a:r>
          </a:p>
          <a:p>
            <a:pPr algn="ctr">
              <a:lnSpc>
                <a:spcPct val="90000"/>
              </a:lnSpc>
            </a:pPr>
            <a:r>
              <a:rPr lang="he-I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כתובת דוא"ל: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asyash@bgu.ac.il</a:t>
            </a:r>
            <a:endParaRPr lang="he-I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he-I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בניין 72 חדר 308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7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4292349" y="323517"/>
            <a:ext cx="3451319" cy="748271"/>
          </a:xfrm>
          <a:prstGeom prst="roundRect">
            <a:avLst/>
          </a:prstGeom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מועמד ללימודי דוקטורט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8259581" y="1484028"/>
            <a:ext cx="3567658" cy="8849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תיק הקבלה ללימודים יועבר לחתימה במחלקת האם של המועמד</a:t>
            </a:r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8259580" y="657046"/>
            <a:ext cx="3567659" cy="5301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רישום ללימודים בבה"ס </a:t>
            </a:r>
            <a:r>
              <a:rPr lang="he-IL" dirty="0" err="1" smtClean="0"/>
              <a:t>קרייטמן</a:t>
            </a:r>
            <a:endParaRPr lang="he-IL" dirty="0"/>
          </a:p>
        </p:txBody>
      </p:sp>
      <p:cxnSp>
        <p:nvCxnSpPr>
          <p:cNvPr id="14" name="מחבר חץ ישר 13"/>
          <p:cNvCxnSpPr>
            <a:stCxn id="9" idx="2"/>
            <a:endCxn id="8" idx="0"/>
          </p:cNvCxnSpPr>
          <p:nvPr/>
        </p:nvCxnSpPr>
        <p:spPr>
          <a:xfrm>
            <a:off x="10043410" y="1187187"/>
            <a:ext cx="0" cy="296841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10069643" y="2400953"/>
            <a:ext cx="7495" cy="224826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מלבן מעוגל 17"/>
          <p:cNvSpPr/>
          <p:nvPr/>
        </p:nvSpPr>
        <p:spPr>
          <a:xfrm>
            <a:off x="8259580" y="6071019"/>
            <a:ext cx="3567659" cy="6820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דיקן </a:t>
            </a:r>
            <a:r>
              <a:rPr lang="he-IL" dirty="0" err="1" smtClean="0"/>
              <a:t>קרייטמן</a:t>
            </a:r>
            <a:r>
              <a:rPr lang="he-IL" dirty="0" smtClean="0"/>
              <a:t> יחתום על התיק ומכתב קבלה ללימודים  יישלח למועמד</a:t>
            </a:r>
            <a:endParaRPr lang="he-IL" dirty="0"/>
          </a:p>
        </p:txBody>
      </p:sp>
      <p:sp>
        <p:nvSpPr>
          <p:cNvPr id="19" name="מלבן מעוגל 18"/>
          <p:cNvSpPr/>
          <p:nvPr/>
        </p:nvSpPr>
        <p:spPr>
          <a:xfrm>
            <a:off x="8259580" y="4939315"/>
            <a:ext cx="3567659" cy="8194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יו"ר ועדת הדוקטורט - יחתום על קבלה והתיק יחזור לבי"ס </a:t>
            </a:r>
            <a:r>
              <a:rPr lang="he-IL" dirty="0" err="1" smtClean="0"/>
              <a:t>קרייטמן</a:t>
            </a:r>
            <a:endParaRPr lang="he-IL" dirty="0"/>
          </a:p>
        </p:txBody>
      </p:sp>
      <p:sp>
        <p:nvSpPr>
          <p:cNvPr id="20" name="מלבן מעוגל 19"/>
          <p:cNvSpPr/>
          <p:nvPr/>
        </p:nvSpPr>
        <p:spPr>
          <a:xfrm>
            <a:off x="8259580" y="3815005"/>
            <a:ext cx="3567659" cy="8069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התיק יועבר לפקולטה לרוח וחברה לחתימת יו"ר ועדת הדוקטורט</a:t>
            </a:r>
            <a:endParaRPr lang="he-IL" dirty="0"/>
          </a:p>
        </p:txBody>
      </p:sp>
      <p:sp>
        <p:nvSpPr>
          <p:cNvPr id="21" name="מלבן מעוגל 20"/>
          <p:cNvSpPr/>
          <p:nvPr/>
        </p:nvSpPr>
        <p:spPr>
          <a:xfrm>
            <a:off x="8259580" y="2670752"/>
            <a:ext cx="3567659" cy="8294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מחלקת האם תחזיר את התיק - חתום ע"י המחלקה לבי"ס </a:t>
            </a:r>
            <a:r>
              <a:rPr lang="he-IL" dirty="0" err="1" smtClean="0"/>
              <a:t>קרייטמן</a:t>
            </a:r>
            <a:endParaRPr lang="he-IL" dirty="0"/>
          </a:p>
        </p:txBody>
      </p:sp>
      <p:cxnSp>
        <p:nvCxnSpPr>
          <p:cNvPr id="22" name="מחבר חץ ישר 21"/>
          <p:cNvCxnSpPr/>
          <p:nvPr/>
        </p:nvCxnSpPr>
        <p:spPr>
          <a:xfrm>
            <a:off x="10069643" y="3545211"/>
            <a:ext cx="0" cy="222224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H="1">
            <a:off x="10077138" y="4636984"/>
            <a:ext cx="3" cy="282267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חץ ישר 46"/>
          <p:cNvCxnSpPr/>
          <p:nvPr/>
        </p:nvCxnSpPr>
        <p:spPr>
          <a:xfrm>
            <a:off x="10077138" y="5803742"/>
            <a:ext cx="0" cy="222224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מלבן מעוגל 48"/>
          <p:cNvSpPr/>
          <p:nvPr/>
        </p:nvSpPr>
        <p:spPr>
          <a:xfrm>
            <a:off x="407233" y="2131098"/>
            <a:ext cx="3567658" cy="88490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מחלקת האם תעביר המועמדים למלגה - לוועדת הדוקטורט </a:t>
            </a:r>
            <a:r>
              <a:rPr lang="he-IL" dirty="0" err="1" smtClean="0"/>
              <a:t>הפקולטית</a:t>
            </a:r>
            <a:endParaRPr lang="he-IL" dirty="0" smtClean="0"/>
          </a:p>
        </p:txBody>
      </p:sp>
      <p:sp>
        <p:nvSpPr>
          <p:cNvPr id="50" name="מלבן מעוגל 49"/>
          <p:cNvSpPr/>
          <p:nvPr/>
        </p:nvSpPr>
        <p:spPr>
          <a:xfrm>
            <a:off x="407232" y="1304116"/>
            <a:ext cx="3567659" cy="530141"/>
          </a:xfrm>
          <a:prstGeom prst="roundRect">
            <a:avLst/>
          </a:prstGeom>
          <a:noFill/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מילוי טופס בקשה למלגה/ פרס- יישלח ממחלקת האם</a:t>
            </a:r>
            <a:endParaRPr lang="he-IL" dirty="0"/>
          </a:p>
        </p:txBody>
      </p:sp>
      <p:cxnSp>
        <p:nvCxnSpPr>
          <p:cNvPr id="51" name="מחבר חץ ישר 50"/>
          <p:cNvCxnSpPr>
            <a:stCxn id="50" idx="2"/>
            <a:endCxn id="49" idx="0"/>
          </p:cNvCxnSpPr>
          <p:nvPr/>
        </p:nvCxnSpPr>
        <p:spPr>
          <a:xfrm>
            <a:off x="2191062" y="1834257"/>
            <a:ext cx="0" cy="296841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/>
          <p:nvPr/>
        </p:nvCxnSpPr>
        <p:spPr>
          <a:xfrm>
            <a:off x="2217295" y="3048023"/>
            <a:ext cx="7495" cy="224826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מלבן מעוגל 53"/>
          <p:cNvSpPr/>
          <p:nvPr/>
        </p:nvSpPr>
        <p:spPr>
          <a:xfrm>
            <a:off x="220168" y="4611830"/>
            <a:ext cx="2754443" cy="7820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mtClean="0"/>
              <a:t>מלגות פקולטה - דרוג המועמדים יועבר לאישור תקציבי</a:t>
            </a:r>
            <a:endParaRPr lang="he-IL" dirty="0"/>
          </a:p>
        </p:txBody>
      </p:sp>
      <p:sp>
        <p:nvSpPr>
          <p:cNvPr id="56" name="מלבן מעוגל 55"/>
          <p:cNvSpPr/>
          <p:nvPr/>
        </p:nvSpPr>
        <p:spPr>
          <a:xfrm>
            <a:off x="407232" y="3347802"/>
            <a:ext cx="3567659" cy="8294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ועדת הדוקטורט </a:t>
            </a:r>
            <a:r>
              <a:rPr lang="he-IL" dirty="0" err="1" smtClean="0"/>
              <a:t>הפקולטית</a:t>
            </a:r>
            <a:r>
              <a:rPr lang="he-IL" dirty="0" smtClean="0"/>
              <a:t> תתכנס ותדרג את המועמדים למלגות </a:t>
            </a:r>
          </a:p>
        </p:txBody>
      </p:sp>
      <p:cxnSp>
        <p:nvCxnSpPr>
          <p:cNvPr id="57" name="מחבר חץ ישר 56"/>
          <p:cNvCxnSpPr/>
          <p:nvPr/>
        </p:nvCxnSpPr>
        <p:spPr>
          <a:xfrm flipH="1">
            <a:off x="1978701" y="4192281"/>
            <a:ext cx="238594" cy="282284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חץ ישר 57"/>
          <p:cNvCxnSpPr/>
          <p:nvPr/>
        </p:nvCxnSpPr>
        <p:spPr>
          <a:xfrm flipH="1">
            <a:off x="1614879" y="5435068"/>
            <a:ext cx="3" cy="282267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מלבן מעוגל 59"/>
          <p:cNvSpPr/>
          <p:nvPr/>
        </p:nvSpPr>
        <p:spPr>
          <a:xfrm>
            <a:off x="3602011" y="4611830"/>
            <a:ext cx="2754443" cy="7820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mtClean="0"/>
              <a:t>מלגות תחרותיות - דרוג המועמדים יועבר לבי"ס קרייטמן/לשכת הרקטור</a:t>
            </a:r>
            <a:endParaRPr lang="he-IL" dirty="0"/>
          </a:p>
        </p:txBody>
      </p:sp>
      <p:sp>
        <p:nvSpPr>
          <p:cNvPr id="61" name="מלבן מעוגל 60"/>
          <p:cNvSpPr/>
          <p:nvPr/>
        </p:nvSpPr>
        <p:spPr>
          <a:xfrm>
            <a:off x="237658" y="5858511"/>
            <a:ext cx="2754443" cy="7820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mtClean="0"/>
              <a:t>לאחר אישור תקציבי - הפקולטה תשלח מכתבי תשובה למחלקות</a:t>
            </a:r>
            <a:endParaRPr lang="he-IL" dirty="0"/>
          </a:p>
        </p:txBody>
      </p:sp>
      <p:cxnSp>
        <p:nvCxnSpPr>
          <p:cNvPr id="62" name="מחבר חץ ישר 61"/>
          <p:cNvCxnSpPr/>
          <p:nvPr/>
        </p:nvCxnSpPr>
        <p:spPr>
          <a:xfrm flipH="1">
            <a:off x="4996722" y="5399033"/>
            <a:ext cx="3" cy="282267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מלבן מעוגל 62"/>
          <p:cNvSpPr/>
          <p:nvPr/>
        </p:nvSpPr>
        <p:spPr>
          <a:xfrm>
            <a:off x="3619501" y="5858511"/>
            <a:ext cx="2754443" cy="7820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C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mtClean="0"/>
              <a:t>הועדה לתלמידי מחקר תחליט על חלוקת המלגות /פרסים</a:t>
            </a:r>
            <a:endParaRPr lang="he-IL" dirty="0"/>
          </a:p>
        </p:txBody>
      </p:sp>
      <p:cxnSp>
        <p:nvCxnSpPr>
          <p:cNvPr id="65" name="מחבר חץ ישר 64"/>
          <p:cNvCxnSpPr/>
          <p:nvPr/>
        </p:nvCxnSpPr>
        <p:spPr>
          <a:xfrm>
            <a:off x="3974891" y="4107245"/>
            <a:ext cx="441289" cy="274780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חץ ישר 67"/>
          <p:cNvCxnSpPr/>
          <p:nvPr/>
        </p:nvCxnSpPr>
        <p:spPr>
          <a:xfrm flipH="1">
            <a:off x="3795666" y="683252"/>
            <a:ext cx="496683" cy="391059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חץ ישר 68"/>
          <p:cNvCxnSpPr/>
          <p:nvPr/>
        </p:nvCxnSpPr>
        <p:spPr>
          <a:xfrm>
            <a:off x="7743668" y="542916"/>
            <a:ext cx="366667" cy="304761"/>
          </a:xfrm>
          <a:prstGeom prst="straightConnector1">
            <a:avLst/>
          </a:prstGeom>
          <a:ln w="28575">
            <a:solidFill>
              <a:srgbClr val="FF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תמונה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68" y="202880"/>
            <a:ext cx="1133358" cy="8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15266" cy="1085037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92603" y="1199213"/>
            <a:ext cx="1137753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תנאים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כלליים</a:t>
            </a:r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תלמיד ל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תואר שלישי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יוכל לקבל עד  48 חודשי מלגה, תקופה החופפת לתקופת לימודיו בשנים א'-ד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' (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60 חודשים במסלול הישיר). מעבר לתקופה זו, הענקת מלגות נוספות 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מותנית, לאחר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אישור הארכת לימודים כדלקמן: הארכת תקופת הלימודים ב- 6 חודשים נוספים, כפופה לאישור דיקן הפקולטה ודיקן בית ספר 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קרייטמן.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מעבר לכך, הארכת תקופת הלימודים בכפולות של 6 חודשים בלבד, כפופה לאישור דיקן הפקולטה, דיקן בית ספר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והרקטור. המלגות בתקופות ההארכה יינתנו מתקציב חוקר/מנחה בלבד.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המלגות מוענקות על בסיס 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מצוינות אקדמית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 גובה המלגה יקבע בהתאם למשאבים העומדים לרשות המחלקה/פקולטה, ועל פי מדדי הצטיינות המתבססים על מדרג ציונים, פרסום מאמרים בכנסים ובעיתונים 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מובילים. מדדי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ההצטיינות ייקבעו ע"י ועדת תלמידי מחקר מחלקתית ויאושרו ע"י ועדת תלמידי המחקר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הפקולטית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4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51719" cy="111298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64892" y="1446152"/>
            <a:ext cx="1187221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מסלול רגיל לדוקטורט</a:t>
            </a:r>
          </a:p>
          <a:p>
            <a:endParaRPr lang="he-IL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המועמדים חייבים להיות בעלי תואר מ.א. מחקרי (כולל תזה), ממוסד אקדמי מוכר, או לחלופין בעלי תואר מ.א שהשלימו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תיזה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רשאים להגיש מועמדות למלגת פקולטה ללימודי דוקטורט מועמדים שהציון הסופי שלהם במאסטר הוא 88.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קבלת המלגה בפועל מותנית (לאחר שאושרה) בכך שהדוקטורנט יתקבל ללימודים לשנת הלימודים  הרלוונטית בבי"ס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קרייטמן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המחלקה תדרג את המועמדים למלגה.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ועדת הדוקטורט תתחשב בדירוג זה בקבלת החלטותיה במתן המלגות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תלמיד שהשלים את כל קורסי התואר השני, בממוצע 80 לפחות, הגיש את עבודת הגמר לשיפוט והתקבל ללימודי התואר השלישי במעמד על תנאי, [עד לקבלת ציון סופי לתואר שני], יוכל לקבל מלגת קיום לתלמידי תואר שלישי.</a:t>
            </a:r>
          </a:p>
        </p:txBody>
      </p:sp>
    </p:spTree>
    <p:extLst>
      <p:ext uri="{BB962C8B-B14F-4D97-AF65-F5344CB8AC3E}">
        <p14:creationId xmlns:p14="http://schemas.microsoft.com/office/powerpoint/2010/main" val="11395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737360" cy="133197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79882" y="1648123"/>
            <a:ext cx="1190219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</a:rPr>
              <a:t>מסלול משולב לדוקטורט</a:t>
            </a:r>
            <a:endParaRPr lang="he-IL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</a:endParaRPr>
          </a:p>
          <a:p>
            <a:endParaRPr lang="he-IL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המועמדים חייבים לסיים </a:t>
            </a:r>
            <a:r>
              <a:rPr lang="he-IL" sz="2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כל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חובות השמיעה לתואר שני (במסלול המחקרי) בציון ממוצע 90 לפחות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על הבקשות למלגה לכלול תצהיר, המסביר העבודה שנעשתה עד כה וכיצד היא משמשת בסיס להרחבה לדוקטורט.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בנוסף תכלול הבקשה פרק בהיקף של עבודת סמינר, כפי שנהוג במחלקה, ויינתן ציון ע"י המנחה + שופט נוסף. הפרק ילווה בדו"ח מנחה וציון. המחלקה תחליט על שופט נוסף.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תלמיד שהשלים לימודיו במסלול כללי ונרשם לכתיבת </a:t>
            </a:r>
            <a:r>
              <a:rPr lang="he-IL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תיזה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יהיה חייב להיות רשום שנה אחת לפחות במסלול זה ורק לאחר שנה יהיה רשאי להגיש מועמדות למסלול המשולב לדוקטורט.</a:t>
            </a:r>
          </a:p>
        </p:txBody>
      </p:sp>
    </p:spTree>
    <p:extLst>
      <p:ext uri="{BB962C8B-B14F-4D97-AF65-F5344CB8AC3E}">
        <p14:creationId xmlns:p14="http://schemas.microsoft.com/office/powerpoint/2010/main" val="128741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737360" cy="133197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299803" y="1958690"/>
            <a:ext cx="1167733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</a:rPr>
              <a:t>מסלול ישיר לדוקטורט</a:t>
            </a:r>
          </a:p>
          <a:p>
            <a:endParaRPr lang="he-IL" dirty="0">
              <a:latin typeface="Tahoma" pitchFamily="34" charset="0"/>
              <a:ea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רשאים להגיש מועמדות בוגרי תואר ראשון בממוצע 90 לפחות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תלמיד </a:t>
            </a:r>
            <a:r>
              <a:rPr lang="he-IL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לתואר שלישי במסלול הישיר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חייב לעמוד בכל הדרישות הבאות: צבירה של 75%  מסך נקודות </a:t>
            </a:r>
            <a:r>
              <a:rPr lang="he-I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הזכות </a:t>
            </a: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הדרושות בשנתיים בציון ממוצע של 85 לפחות.  </a:t>
            </a:r>
            <a:endParaRPr lang="he-IL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הגשת תכנית מחקר עד תחילת הסמסטר החמישי ללימודיו.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he-IL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עמידה בבחינת המועמדות עד סוף הסמסטר החמישי. לאחר מכן יחולו עליו הכללים  של תלמידי תואר שלישי רגיל.</a:t>
            </a:r>
          </a:p>
        </p:txBody>
      </p:sp>
    </p:spTree>
    <p:extLst>
      <p:ext uri="{BB962C8B-B14F-4D97-AF65-F5344CB8AC3E}">
        <p14:creationId xmlns:p14="http://schemas.microsoft.com/office/powerpoint/2010/main" val="256950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737360" cy="133197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329784" y="1546859"/>
            <a:ext cx="11287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he-IL" sz="28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טבלת מלגות מרבית לשימוש ועדת הוראה לתארים מתקדמים של </a:t>
            </a:r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הפקולטה </a:t>
            </a:r>
            <a:r>
              <a:rPr lang="he-IL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*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3717"/>
              </p:ext>
            </p:extLst>
          </p:nvPr>
        </p:nvGraphicFramePr>
        <p:xfrm>
          <a:off x="3114325" y="2399441"/>
          <a:ext cx="5718509" cy="2759668"/>
        </p:xfrm>
        <a:graphic>
          <a:graphicData uri="http://schemas.openxmlformats.org/drawingml/2006/table">
            <a:tbl>
              <a:tblPr rtl="1">
                <a:tableStyleId>{E8B1032C-EA38-4F05-BA0D-38AFFFC7BED3}</a:tableStyleId>
              </a:tblPr>
              <a:tblGrid>
                <a:gridCol w="146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576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מספר מנות מרבי על חשבון התקציב השוטף</a:t>
                      </a:r>
                      <a:r>
                        <a:rPr lang="en-US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מספר מנות  מרבי </a:t>
                      </a:r>
                      <a:r>
                        <a:rPr lang="en-US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en-US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he-IL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מצטבר מכל    מקור**</a:t>
                      </a:r>
                      <a:r>
                        <a:rPr lang="en-US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ציונים בשנה קודמת 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ו/או ציונים בלימודי מוסמך ו/או ציון בחינה על תכנית המחקר*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ו/או קריטריונים אקדמיים שהמחלקה קובעת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</a:t>
                      </a:r>
                      <a:r>
                        <a:rPr lang="he-IL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he-IL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92-95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85-91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7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en-US" sz="1600" b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80-84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מלבן 6"/>
          <p:cNvSpPr/>
          <p:nvPr/>
        </p:nvSpPr>
        <p:spPr>
          <a:xfrm>
            <a:off x="224852" y="6163450"/>
            <a:ext cx="117822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התנאים </a:t>
            </a:r>
            <a:r>
              <a:rPr lang="he-IL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הללו הם תנאי סף אך אינם מחייבים הענקת מלגה.  הפקולטה רשאית לקבוע  מדרג ציונים ו/או קריטריונים אקדמיים אחרים במקום ציונים.  ההחלטה על הענקת המלגה מותנית  במשאבים העומדים לרשות הפקולטה או המנחה.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756" y="5322725"/>
            <a:ext cx="1107532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שווי מנת מלגה לדוקטורט = 462 ₪</a:t>
            </a:r>
            <a:endParaRPr lang="he-IL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he-IL" dirty="0" smtClean="0"/>
              <a:t>מס</a:t>
            </a:r>
            <a:r>
              <a:rPr lang="he-IL" dirty="0"/>
              <a:t>' המנות המינימאלי, לא יפחת מארבע מנות לחודש ויקבע ע"י הפקולטה בהתאם למשאבים העומדים </a:t>
            </a:r>
            <a:r>
              <a:rPr lang="he-IL" dirty="0" smtClean="0"/>
              <a:t>לרשותה</a:t>
            </a:r>
          </a:p>
        </p:txBody>
      </p:sp>
    </p:spTree>
    <p:extLst>
      <p:ext uri="{BB962C8B-B14F-4D97-AF65-F5344CB8AC3E}">
        <p14:creationId xmlns:p14="http://schemas.microsoft.com/office/powerpoint/2010/main" val="79366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37" y="114176"/>
            <a:ext cx="1466709" cy="1124477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0" y="1268633"/>
            <a:ext cx="1211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b="1" u="sng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הפקולטה למדעי הרוח והחברה</a:t>
            </a:r>
          </a:p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כמצוין בטבלת המלגות המרבית , החלטה על הענקת מלגה מותנית במשאבים העומדים לרשות הפקולטה. </a:t>
            </a:r>
          </a:p>
          <a:p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הפקולטה למדעי הרוח והחברה מעניקה לדוקטורנטים הזכאים למלגה - מלגת פקולטה בהיקף של 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מנות מלגה [ </a:t>
            </a: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2,772 ₪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לחודש.</a:t>
            </a:r>
          </a:p>
          <a:p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שימו לב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בשלב הראשון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תינתן מלגה בהיקף של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מנות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2,310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₪]. המעבר להיקף של 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מנות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מותנה באישור הצעת המחקר לדוקטורט. [לא יאוחר מ- 3 סמסטרים מתחילת הלימודים]</a:t>
            </a:r>
          </a:p>
          <a:p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חוקר [מנחה הסטודנט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יכול להשלים מנות מלגה עד 20 מנות לחודש בסך </a:t>
            </a:r>
            <a:r>
              <a:rPr lang="he-I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הכל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he-I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תקופה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מינימאלית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להענקת מלגה הינה </a:t>
            </a: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ארבעה </a:t>
            </a:r>
            <a:r>
              <a:rPr lang="he-I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חודשים</a:t>
            </a:r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166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fd1f8e8-d4eb-4fa9-9edf-90e13be718c2">5RW434VQ3H3S-801-54</_dlc_DocId>
    <_dlc_DocIdUrl xmlns="3fd1f8e8-d4eb-4fa9-9edf-90e13be718c2">
      <Url>https://in.bgu.ac.il/humsos/_layouts/15/DocIdRedir.aspx?ID=5RW434VQ3H3S-801-54</Url>
      <Description>5RW434VQ3H3S-801-54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854DB4E5F29CFF41AF325DC0C8D6D748" ma:contentTypeVersion="2" ma:contentTypeDescription="צור מסמך חדש." ma:contentTypeScope="" ma:versionID="fe7df9faa1e5ccfa42cd66fe3c29f735">
  <xsd:schema xmlns:xsd="http://www.w3.org/2001/XMLSchema" xmlns:xs="http://www.w3.org/2001/XMLSchema" xmlns:p="http://schemas.microsoft.com/office/2006/metadata/properties" xmlns:ns1="http://schemas.microsoft.com/sharepoint/v3" xmlns:ns2="3fd1f8e8-d4eb-4fa9-9edf-90e13be718c2" targetNamespace="http://schemas.microsoft.com/office/2006/metadata/properties" ma:root="true" ma:fieldsID="844f14077d14339ed85a25a7239d3e3f" ns1:_="" ns2:_="">
    <xsd:import namespace="http://schemas.microsoft.com/sharepoint/v3"/>
    <xsd:import namespace="3fd1f8e8-d4eb-4fa9-9edf-90e13be718c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f8e8-d4eb-4fa9-9edf-90e13be718c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ערך של מזהה מסמך" ma:description="הערך של מזהה המסמך שהוקצה לפריט זה." ma:internalName="_dlc_DocId" ma:readOnly="true">
      <xsd:simpleType>
        <xsd:restriction base="dms:Text"/>
      </xsd:simpleType>
    </xsd:element>
    <xsd:element name="_dlc_DocIdUrl" ma:index="11" nillable="true" ma:displayName="מזהה מסמך" ma:description="קישור קבוע למסמך זה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EB7124-FF11-4172-BA9B-8B6F99BA5253}"/>
</file>

<file path=customXml/itemProps2.xml><?xml version="1.0" encoding="utf-8"?>
<ds:datastoreItem xmlns:ds="http://schemas.openxmlformats.org/officeDocument/2006/customXml" ds:itemID="{0016AF2A-EF2E-4887-9D2D-B5635B4EF670}"/>
</file>

<file path=customXml/itemProps3.xml><?xml version="1.0" encoding="utf-8"?>
<ds:datastoreItem xmlns:ds="http://schemas.openxmlformats.org/officeDocument/2006/customXml" ds:itemID="{B3ADBC0A-19B1-4D8C-AB38-3B1E605A63D8}"/>
</file>

<file path=customXml/itemProps4.xml><?xml version="1.0" encoding="utf-8"?>
<ds:datastoreItem xmlns:ds="http://schemas.openxmlformats.org/officeDocument/2006/customXml" ds:itemID="{56EF7333-6AE8-4343-B37D-D239754792B7}"/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1628</Words>
  <Application>Microsoft Office PowerPoint</Application>
  <PresentationFormat>Widescreen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yael nir</dc:creator>
  <cp:lastModifiedBy>אסיה שסטופל</cp:lastModifiedBy>
  <cp:revision>41</cp:revision>
  <dcterms:created xsi:type="dcterms:W3CDTF">2018-06-26T08:18:33Z</dcterms:created>
  <dcterms:modified xsi:type="dcterms:W3CDTF">2019-04-02T06:32:15Z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0x010100854DB4E5F29CFF41AF325DC0C8D6D748</vt:lpwstr>
  </property>
  <property fmtid="{D5CDD505-2E9C-101B-9397-08002B2CF9AE}" pid="3" name="_dlc_DocIdItemGuid">
    <vt:lpwstr>81bd169a-9032-402c-93d6-68648b71b018</vt:lpwstr>
  </property>
</Properties>
</file>