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09" r:id="rId2"/>
    <p:sldId id="310" r:id="rId3"/>
    <p:sldId id="311" r:id="rId4"/>
    <p:sldId id="312" r:id="rId5"/>
    <p:sldId id="329" r:id="rId6"/>
    <p:sldId id="313" r:id="rId7"/>
    <p:sldId id="314" r:id="rId8"/>
    <p:sldId id="326" r:id="rId9"/>
    <p:sldId id="316" r:id="rId10"/>
    <p:sldId id="317" r:id="rId11"/>
    <p:sldId id="318" r:id="rId12"/>
    <p:sldId id="319" r:id="rId13"/>
    <p:sldId id="323" r:id="rId14"/>
    <p:sldId id="324" r:id="rId15"/>
  </p:sldIdLst>
  <p:sldSz cx="6858000" cy="8640763"/>
  <p:notesSz cx="7010400" cy="92964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22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7" d="100"/>
          <a:sy n="87" d="100"/>
        </p:scale>
        <p:origin x="2928" y="90"/>
      </p:cViewPr>
      <p:guideLst>
        <p:guide orient="horz" pos="2722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D0D7A-13C4-4DB1-8EB4-B6DCA51CF11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27FF29-B889-4C8B-ACB0-D9A751EB6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3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23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56C42C5F-ABDD-45C4-AA2B-46D5EAB0F65D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2122488" y="696913"/>
            <a:ext cx="2765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7256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23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C3B70AA1-781F-46C7-B197-6BE053840EA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4562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122488" y="696913"/>
            <a:ext cx="2765425" cy="34861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9ACBE-B926-4C17-B77C-DCEFE707D5F1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96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>
          <a:xfrm>
            <a:off x="2122488" y="696913"/>
            <a:ext cx="2765425" cy="3486150"/>
          </a:xfrm>
        </p:spPr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19ACBE-B926-4C17-B77C-DCEFE707D5F1}" type="slidenum">
              <a:rPr lang="he-IL" smtClean="0"/>
              <a:pPr/>
              <a:t>14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196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514351" y="2684240"/>
            <a:ext cx="5829300" cy="18521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028700" y="4896432"/>
            <a:ext cx="4800600" cy="22081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97774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568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4972050" y="346035"/>
            <a:ext cx="1543051" cy="7372651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42901" y="346035"/>
            <a:ext cx="4514851" cy="7372651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98642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977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41735" y="5552490"/>
            <a:ext cx="5829300" cy="1716152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41735" y="3662329"/>
            <a:ext cx="5829300" cy="189016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191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342902" y="2016182"/>
            <a:ext cx="3028951" cy="5702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86151" y="2016182"/>
            <a:ext cx="3028951" cy="57025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3005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3" y="1934171"/>
            <a:ext cx="3030141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342903" y="2740242"/>
            <a:ext cx="3030141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3483772" y="1934171"/>
            <a:ext cx="3031331" cy="806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3483772" y="2740242"/>
            <a:ext cx="3031331" cy="49784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9924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394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1981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2" y="344031"/>
            <a:ext cx="2256235" cy="1464129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681289" y="344035"/>
            <a:ext cx="3833813" cy="73746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42902" y="1808164"/>
            <a:ext cx="2256235" cy="59105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208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44216" y="6048537"/>
            <a:ext cx="4114800" cy="714064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344216" y="772068"/>
            <a:ext cx="4114800" cy="51844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344216" y="6762601"/>
            <a:ext cx="4114800" cy="10140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302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342900" y="346031"/>
            <a:ext cx="6172200" cy="144012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42900" y="2016182"/>
            <a:ext cx="6172200" cy="570250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914900" y="8008712"/>
            <a:ext cx="1600200" cy="4600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9CF1-F4E0-4D2E-A6F4-56D302328806}" type="datetimeFigureOut">
              <a:rPr lang="he-IL" smtClean="0"/>
              <a:t>ט"ז/כסלו/תשפ"א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2343151" y="8008712"/>
            <a:ext cx="2171700" cy="4600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342900" y="8008712"/>
            <a:ext cx="1600200" cy="46004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631C9-1A71-47FA-AD89-6CD1227DB5B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6058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taxes.gov.il/taxesformslist/itc116d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60345" y="237681"/>
            <a:ext cx="5829300" cy="1852163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מחלקת </a:t>
            </a:r>
            <a:r>
              <a:rPr lang="he-IL" sz="40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שכר </a:t>
            </a:r>
            <a:r>
              <a:rPr lang="he-IL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מציגים:</a:t>
            </a:r>
            <a:endParaRPr lang="he-IL" sz="4000" b="1" dirty="0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106746" y="2142943"/>
            <a:ext cx="4653913" cy="1995989"/>
          </a:xfrm>
        </p:spPr>
        <p:txBody>
          <a:bodyPr>
            <a:normAutofit/>
          </a:bodyPr>
          <a:lstStyle/>
          <a:p>
            <a:r>
              <a:rPr lang="he-IL" sz="2800" b="1" dirty="0">
                <a:solidFill>
                  <a:schemeClr val="accent6"/>
                </a:solidFill>
              </a:rPr>
              <a:t>איך קוראים את זה בכלל?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1214755" y="2868753"/>
            <a:ext cx="4320480" cy="0"/>
          </a:xfrm>
          <a:prstGeom prst="line">
            <a:avLst/>
          </a:prstGeom>
          <a:ln w="19050" cap="rnd" cmpd="dbl">
            <a:gradFill flip="none" rotWithShape="1">
              <a:gsLst>
                <a:gs pos="0">
                  <a:schemeClr val="accent6"/>
                </a:gs>
                <a:gs pos="100000">
                  <a:schemeClr val="accent6">
                    <a:alpha val="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bevel/>
          </a:ln>
          <a:effectLst>
            <a:glow rad="190500">
              <a:schemeClr val="accent6">
                <a:satMod val="175000"/>
                <a:alpha val="25000"/>
              </a:schemeClr>
            </a:glow>
            <a:reflection stA="96000" endPos="65000" dist="508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230" y="7739103"/>
            <a:ext cx="2754307" cy="901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785" y="3544093"/>
            <a:ext cx="4050450" cy="315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81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764705" y="986177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431008" y="237682"/>
            <a:ext cx="6426995" cy="102067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32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נתונים מצטברים למס צד </a:t>
            </a:r>
            <a:r>
              <a:rPr lang="he-IL" altLang="he-IL" sz="32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שמאל למטה</a:t>
            </a:r>
            <a:endParaRPr lang="en-US" altLang="he-IL" sz="32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425055" y="2208198"/>
            <a:ext cx="6000751" cy="220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he-IL" altLang="he-IL" b="1" u="sng" kern="0" dirty="0" smtClean="0">
                <a:cs typeface="Narkisim" pitchFamily="34" charset="-79"/>
              </a:rPr>
              <a:t>סה"כ שנתי</a:t>
            </a:r>
          </a:p>
          <a:p>
            <a:r>
              <a:rPr lang="he-IL" altLang="he-IL" kern="0" dirty="0" smtClean="0">
                <a:cs typeface="Narkisim" pitchFamily="34" charset="-79"/>
              </a:rPr>
              <a:t>משכורת</a:t>
            </a:r>
          </a:p>
          <a:p>
            <a:r>
              <a:rPr lang="he-IL" altLang="he-IL" kern="0" dirty="0" smtClean="0">
                <a:cs typeface="Narkisim" pitchFamily="34" charset="-79"/>
              </a:rPr>
              <a:t>מס הכנסה ששולם</a:t>
            </a:r>
            <a:endParaRPr lang="en-US" altLang="he-IL" kern="0" dirty="0">
              <a:cs typeface="Narkisim" pitchFamily="34" charset="-79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2776" y="4032349"/>
            <a:ext cx="4608512" cy="3892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01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8669" y="1507854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431008" y="29864"/>
            <a:ext cx="6022331" cy="171358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32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ניכויי חובה צד </a:t>
            </a:r>
            <a:r>
              <a:rPr lang="he-IL" altLang="he-IL" sz="32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ימין למטה</a:t>
            </a:r>
          </a:p>
          <a:p>
            <a:pPr fontAlgn="auto">
              <a:spcAft>
                <a:spcPts val="0"/>
              </a:spcAft>
            </a:pPr>
            <a:r>
              <a:rPr lang="he-IL" altLang="he-IL" sz="32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 ודף שני צד ימין למעלה</a:t>
            </a:r>
            <a:endParaRPr lang="en-US" altLang="he-IL" sz="32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 bwMode="auto">
          <a:xfrm>
            <a:off x="458703" y="2016125"/>
            <a:ext cx="6000751" cy="53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e-IL" altLang="he-IL" u="sng" kern="0" dirty="0" smtClean="0">
                <a:cs typeface="Narkisim" pitchFamily="34" charset="-79"/>
              </a:rPr>
              <a:t>חלק עליון - ניכויים ע"ח העובד</a:t>
            </a:r>
          </a:p>
          <a:p>
            <a:pPr>
              <a:lnSpc>
                <a:spcPct val="90000"/>
              </a:lnSpc>
            </a:pPr>
            <a:r>
              <a:rPr lang="he-IL" altLang="he-IL" kern="0" dirty="0" smtClean="0">
                <a:cs typeface="Narkisim" pitchFamily="34" charset="-79"/>
              </a:rPr>
              <a:t>מס הכנסה</a:t>
            </a:r>
          </a:p>
          <a:p>
            <a:pPr>
              <a:lnSpc>
                <a:spcPct val="90000"/>
              </a:lnSpc>
            </a:pPr>
            <a:r>
              <a:rPr lang="he-IL" altLang="he-IL" kern="0" dirty="0" err="1" smtClean="0">
                <a:cs typeface="Narkisim" pitchFamily="34" charset="-79"/>
              </a:rPr>
              <a:t>ב.לאומי</a:t>
            </a:r>
            <a:endParaRPr lang="he-IL" altLang="he-IL" kern="0" dirty="0" smtClean="0">
              <a:cs typeface="Narkisim" pitchFamily="34" charset="-79"/>
            </a:endParaRPr>
          </a:p>
          <a:p>
            <a:pPr>
              <a:lnSpc>
                <a:spcPct val="90000"/>
              </a:lnSpc>
            </a:pPr>
            <a:r>
              <a:rPr lang="he-IL" altLang="he-IL" kern="0" dirty="0" smtClean="0">
                <a:cs typeface="Narkisim" pitchFamily="34" charset="-79"/>
              </a:rPr>
              <a:t>מס מרכיבים מגולמים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78" y="4434579"/>
            <a:ext cx="6451563" cy="857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78" y="5545170"/>
            <a:ext cx="6451563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2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1000"/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1000"/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3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94654" y="713996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1" y="40804"/>
            <a:ext cx="6715027" cy="856795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28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הפרשות </a:t>
            </a:r>
            <a:r>
              <a:rPr lang="he-IL" altLang="he-IL" sz="28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לקופות גמל – דף שני צד ימין למעלה</a:t>
            </a:r>
            <a:endParaRPr lang="en-US" altLang="he-IL" sz="28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263518" y="986177"/>
            <a:ext cx="6425804" cy="4150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altLang="he-IL" kern="0" dirty="0" smtClean="0">
                <a:cs typeface="Narkisim" pitchFamily="34" charset="-79"/>
              </a:rPr>
              <a:t>פנסיה-7.5%,7%,6%פיצויים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e-IL" altLang="he-IL" kern="0" dirty="0" smtClean="0">
                <a:cs typeface="Narkisim" pitchFamily="34" charset="-79"/>
              </a:rPr>
              <a:t>ביטוח מנהלים-6.5%,6.5%, 8.33%פיצויים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e-IL" altLang="he-IL" kern="0" dirty="0" smtClean="0">
                <a:cs typeface="Narkisim" pitchFamily="34" charset="-79"/>
              </a:rPr>
              <a:t>קרן פנסיה על מענקים5.5%,6%,8.33%</a:t>
            </a:r>
          </a:p>
          <a:p>
            <a:r>
              <a:rPr lang="he-IL" altLang="he-IL" kern="0" dirty="0" smtClean="0">
                <a:cs typeface="Narkisim" pitchFamily="34" charset="-79"/>
              </a:rPr>
              <a:t>קרן השתלמות 2.5%, 7.5%</a:t>
            </a:r>
          </a:p>
          <a:p>
            <a:r>
              <a:rPr lang="he-IL" altLang="he-IL" kern="0" dirty="0" smtClean="0">
                <a:cs typeface="Narkisim" pitchFamily="34" charset="-79"/>
              </a:rPr>
              <a:t>חסכונית - 1.25%</a:t>
            </a:r>
            <a:endParaRPr lang="en-US" altLang="he-IL" kern="0" dirty="0">
              <a:cs typeface="Narkisim" pitchFamily="34" charset="-79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18" y="3938133"/>
            <a:ext cx="6425803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0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1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8669" y="159858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23400" y="56229"/>
            <a:ext cx="6000751" cy="153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he-IL" altLang="he-IL" sz="32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ניכויי </a:t>
            </a:r>
            <a:r>
              <a:rPr lang="he-IL" altLang="he-IL" sz="32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התחייבויות</a:t>
            </a:r>
            <a:endParaRPr lang="en-US" altLang="he-IL" sz="32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425055" y="2208195"/>
            <a:ext cx="6000751" cy="53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he-IL" altLang="he-IL" kern="0" dirty="0" smtClean="0">
                <a:cs typeface="Narkisim" pitchFamily="34" charset="-79"/>
              </a:rPr>
              <a:t>ביטוח חיים</a:t>
            </a:r>
          </a:p>
          <a:p>
            <a:r>
              <a:rPr lang="he-IL" altLang="he-IL" kern="0" dirty="0" smtClean="0">
                <a:cs typeface="Narkisim" pitchFamily="34" charset="-79"/>
              </a:rPr>
              <a:t>בריכה</a:t>
            </a:r>
          </a:p>
          <a:p>
            <a:r>
              <a:rPr lang="he-IL" altLang="he-IL" kern="0" dirty="0" smtClean="0">
                <a:cs typeface="Narkisim" pitchFamily="34" charset="-79"/>
              </a:rPr>
              <a:t>הלוואות</a:t>
            </a:r>
            <a:endParaRPr lang="en-US" altLang="he-IL" kern="0" dirty="0">
              <a:cs typeface="Narkisim" pitchFamily="34" charset="-79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499" y="4830426"/>
            <a:ext cx="6921500" cy="27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495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8669" y="159858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23400" y="56229"/>
            <a:ext cx="6000751" cy="1532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2pPr>
            <a:lvl3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3pPr>
            <a:lvl4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4pPr>
            <a:lvl5pPr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5pPr>
            <a:lvl6pPr marL="4572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6pPr>
            <a:lvl7pPr marL="9144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7pPr>
            <a:lvl8pPr marL="13716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8pPr>
            <a:lvl9pPr marL="1828800" algn="l" rtl="1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chemeClr val="tx2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ctr"/>
            <a:r>
              <a:rPr lang="he-IL" altLang="he-IL" sz="3200" b="1" dirty="0">
                <a:solidFill>
                  <a:schemeClr val="bg1">
                    <a:lumMod val="50000"/>
                  </a:schemeClr>
                </a:solidFill>
                <a:cs typeface="+mn-cs"/>
              </a:rPr>
              <a:t>סכום לתשלום</a:t>
            </a:r>
            <a:endParaRPr lang="en-US" altLang="he-IL" sz="32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28800" y="2808213"/>
            <a:ext cx="4104455" cy="2555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211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4704" y="647973"/>
            <a:ext cx="5256584" cy="7128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4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46035"/>
            <a:ext cx="6172200" cy="526734"/>
          </a:xfrm>
        </p:spPr>
        <p:txBody>
          <a:bodyPr>
            <a:normAutofit/>
          </a:bodyPr>
          <a:lstStyle/>
          <a:p>
            <a:r>
              <a:rPr lang="he-I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פרטים אישיים של העובד ותנאי העסקה</a:t>
            </a:r>
            <a:endParaRPr lang="he-IL" sz="2800" b="1" dirty="0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4" name="מלבן 3"/>
          <p:cNvSpPr/>
          <p:nvPr/>
        </p:nvSpPr>
        <p:spPr>
          <a:xfrm>
            <a:off x="548680" y="78204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7175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angle 15"/>
          <p:cNvSpPr>
            <a:spLocks noChangeArrowheads="1"/>
          </p:cNvSpPr>
          <p:nvPr/>
        </p:nvSpPr>
        <p:spPr bwMode="auto">
          <a:xfrm>
            <a:off x="4032640" y="5578073"/>
            <a:ext cx="2832771" cy="634056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תאריך תחילת עבודה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3589979" y="5895099"/>
            <a:ext cx="441543" cy="2678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6" name="Line 17"/>
          <p:cNvSpPr>
            <a:spLocks noChangeShapeType="1"/>
          </p:cNvSpPr>
          <p:nvPr/>
        </p:nvSpPr>
        <p:spPr bwMode="auto">
          <a:xfrm flipH="1" flipV="1">
            <a:off x="3629438" y="7155076"/>
            <a:ext cx="990067" cy="31702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4619505" y="7155080"/>
            <a:ext cx="2177171" cy="634056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 היקף משרה.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4411835" y="4343227"/>
            <a:ext cx="2363391" cy="63405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 פרטים אישיים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30" name="Line 23"/>
          <p:cNvSpPr>
            <a:spLocks noChangeShapeType="1"/>
          </p:cNvSpPr>
          <p:nvPr/>
        </p:nvSpPr>
        <p:spPr bwMode="auto">
          <a:xfrm flipH="1" flipV="1">
            <a:off x="3629441" y="4660252"/>
            <a:ext cx="804169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4601710" y="6363581"/>
            <a:ext cx="2173515" cy="634056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תאריך דרגה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33" name="Line 25"/>
          <p:cNvSpPr>
            <a:spLocks noChangeShapeType="1"/>
          </p:cNvSpPr>
          <p:nvPr/>
        </p:nvSpPr>
        <p:spPr bwMode="auto">
          <a:xfrm flipH="1" flipV="1">
            <a:off x="3589979" y="6812919"/>
            <a:ext cx="1011731" cy="251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5" name="Rectangle 14"/>
          <p:cNvSpPr>
            <a:spLocks noChangeArrowheads="1"/>
          </p:cNvSpPr>
          <p:nvPr/>
        </p:nvSpPr>
        <p:spPr bwMode="auto">
          <a:xfrm>
            <a:off x="4221090" y="1175561"/>
            <a:ext cx="2471267" cy="449039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 פרטי חשבון בנק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36" name="Line 28"/>
          <p:cNvSpPr>
            <a:spLocks noChangeShapeType="1"/>
          </p:cNvSpPr>
          <p:nvPr/>
        </p:nvSpPr>
        <p:spPr bwMode="auto">
          <a:xfrm flipH="1">
            <a:off x="3691333" y="1384301"/>
            <a:ext cx="52975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025" y="928592"/>
            <a:ext cx="2847975" cy="942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117" y="2448173"/>
            <a:ext cx="2905125" cy="589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34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563762" y="986177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3"/>
          <p:cNvSpPr txBox="1">
            <a:spLocks noChangeArrowheads="1"/>
          </p:cNvSpPr>
          <p:nvPr/>
        </p:nvSpPr>
        <p:spPr>
          <a:xfrm>
            <a:off x="3569756" y="4248373"/>
            <a:ext cx="3000375" cy="537647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he-IL" altLang="he-IL" sz="2400" dirty="0" smtClean="0">
              <a:cs typeface="Narkisim" pitchFamily="34" charset="-79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</a:pPr>
            <a:endParaRPr lang="en-US" altLang="he-IL" sz="2100" dirty="0"/>
          </a:p>
        </p:txBody>
      </p:sp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563762" y="-102547"/>
            <a:ext cx="6000751" cy="153213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פרוט תשלומים - </a:t>
            </a:r>
            <a:r>
              <a:rPr lang="he-IL" altLang="he-IL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צד ימין למעלה</a:t>
            </a:r>
            <a:endParaRPr lang="en-US" altLang="he-IL" sz="3200" b="1" dirty="0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2" name="מלבן 1"/>
          <p:cNvSpPr/>
          <p:nvPr/>
        </p:nvSpPr>
        <p:spPr>
          <a:xfrm>
            <a:off x="2708920" y="5590629"/>
            <a:ext cx="3168352" cy="11264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altLang="he-IL" sz="2400" dirty="0" smtClean="0">
                <a:solidFill>
                  <a:prstClr val="black"/>
                </a:solidFill>
                <a:cs typeface="Narkisim" pitchFamily="34" charset="-79"/>
              </a:rPr>
              <a:t>שכר משולב</a:t>
            </a:r>
            <a:endParaRPr lang="he-IL" altLang="he-IL" sz="2400" dirty="0">
              <a:solidFill>
                <a:prstClr val="black"/>
              </a:solidFill>
              <a:cs typeface="Narkisim" pitchFamily="34" charset="-79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altLang="he-IL" sz="2400" dirty="0">
                <a:solidFill>
                  <a:prstClr val="black"/>
                </a:solidFill>
                <a:cs typeface="Narkisim" pitchFamily="34" charset="-79"/>
              </a:rPr>
              <a:t>תוספת </a:t>
            </a:r>
            <a:r>
              <a:rPr lang="he-IL" altLang="he-IL" sz="2400" dirty="0" smtClean="0">
                <a:solidFill>
                  <a:prstClr val="black"/>
                </a:solidFill>
                <a:cs typeface="Narkisim" pitchFamily="34" charset="-79"/>
              </a:rPr>
              <a:t>שכר</a:t>
            </a:r>
            <a:endParaRPr lang="he-IL" altLang="he-IL" sz="2400" dirty="0">
              <a:solidFill>
                <a:prstClr val="black"/>
              </a:solidFill>
              <a:cs typeface="Narkisim" pitchFamily="34" charset="-79"/>
            </a:endParaRPr>
          </a:p>
          <a:p>
            <a:pPr marL="342900" lvl="0" indent="-3429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he-IL" altLang="he-IL" sz="2400" dirty="0">
                <a:solidFill>
                  <a:prstClr val="black"/>
                </a:solidFill>
                <a:cs typeface="Narkisim" pitchFamily="34" charset="-79"/>
              </a:rPr>
              <a:t>קצובת </a:t>
            </a:r>
            <a:r>
              <a:rPr lang="he-IL" altLang="he-IL" sz="2400" dirty="0" smtClean="0">
                <a:solidFill>
                  <a:prstClr val="black"/>
                </a:solidFill>
                <a:cs typeface="Narkisim" pitchFamily="34" charset="-79"/>
              </a:rPr>
              <a:t>נסיעה</a:t>
            </a:r>
            <a:endParaRPr lang="he-IL" altLang="he-IL" sz="2400" dirty="0">
              <a:solidFill>
                <a:prstClr val="black"/>
              </a:solidFill>
              <a:cs typeface="Narkisim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762" y="1300534"/>
            <a:ext cx="5889574" cy="380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19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42900" y="359942"/>
            <a:ext cx="6172200" cy="936104"/>
          </a:xfrm>
        </p:spPr>
        <p:txBody>
          <a:bodyPr/>
          <a:lstStyle/>
          <a:p>
            <a:r>
              <a:rPr lang="he-IL" dirty="0" smtClean="0"/>
              <a:t>מדרגות מס הכנסה (2020)</a:t>
            </a:r>
            <a:endParaRPr lang="he-I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377167"/>
              </p:ext>
            </p:extLst>
          </p:nvPr>
        </p:nvGraphicFramePr>
        <p:xfrm>
          <a:off x="342900" y="2169795"/>
          <a:ext cx="6172200" cy="3200400"/>
        </p:xfrm>
        <a:graphic>
          <a:graphicData uri="http://schemas.openxmlformats.org/drawingml/2006/table">
            <a:tbl>
              <a:tblPr/>
              <a:tblGrid>
                <a:gridCol w="565820">
                  <a:extLst>
                    <a:ext uri="{9D8B030D-6E8A-4147-A177-3AD203B41FA5}">
                      <a16:colId xmlns:a16="http://schemas.microsoft.com/office/drawing/2014/main" val="914014556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346051631"/>
                    </a:ext>
                  </a:extLst>
                </a:gridCol>
                <a:gridCol w="2510036">
                  <a:extLst>
                    <a:ext uri="{9D8B030D-6E8A-4147-A177-3AD203B41FA5}">
                      <a16:colId xmlns:a16="http://schemas.microsoft.com/office/drawing/2014/main" val="3417260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b="1" u="sng" dirty="0"/>
                        <a:t>הכנסה חודשית (הכנסה שנתית חלקי 12, לצורך המחשה בלבד)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 b="1" u="sng" dirty="0"/>
                        <a:t>שיעור המס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076809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עד 6,330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46612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6,331- 9,080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14%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27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9,081- 14,580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34673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14,581- 20,260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21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20,261- 42,160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35%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150667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42,161- 54,300 ש"ח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47%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1035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he-IL"/>
                        <a:t>54,301 ש"ח ומעלה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50% *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99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705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642130" y="91813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188641" y="1"/>
            <a:ext cx="6669360" cy="1033138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פירוט נק' זיכוי – דף שני צד שמאל למעלה</a:t>
            </a:r>
          </a:p>
          <a:p>
            <a:pPr fontAlgn="auto">
              <a:spcAft>
                <a:spcPts val="0"/>
              </a:spcAft>
            </a:pPr>
            <a:r>
              <a:rPr lang="he-IL" altLang="he-IL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ודף ראשון צד שמאל באמצע</a:t>
            </a:r>
            <a:endParaRPr lang="en-US" altLang="he-IL" sz="2800" b="1" dirty="0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2420888" y="1204768"/>
            <a:ext cx="4294195" cy="1574549"/>
          </a:xfrm>
          <a:prstGeom prst="rect">
            <a:avLst/>
          </a:prstGeom>
          <a:solidFill>
            <a:srgbClr val="FF0000">
              <a:alpha val="64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469900" indent="-46990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908050" indent="-436563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304925" indent="-395288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93863" indent="-3873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93913" indent="-398463">
              <a:spcBef>
                <a:spcPct val="25000"/>
              </a:spcBef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511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30083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655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922713" indent="-398463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he-IL" altLang="he-IL" dirty="0" smtClean="0">
                <a:solidFill>
                  <a:srgbClr val="000000"/>
                </a:solidFill>
                <a:cs typeface="Narkisim" pitchFamily="34" charset="-79"/>
              </a:rPr>
              <a:t>נקבה – 2.75 נק' זיכוי</a:t>
            </a:r>
          </a:p>
          <a:p>
            <a:pPr>
              <a:lnSpc>
                <a:spcPct val="90000"/>
              </a:lnSpc>
              <a:buClr>
                <a:srgbClr val="CC0000"/>
              </a:buClr>
            </a:pPr>
            <a:r>
              <a:rPr lang="he-IL" altLang="he-IL" dirty="0" smtClean="0">
                <a:solidFill>
                  <a:srgbClr val="000000"/>
                </a:solidFill>
                <a:cs typeface="Narkisim" pitchFamily="34" charset="-79"/>
              </a:rPr>
              <a:t>זכר – 2.25 נק' זיכוי</a:t>
            </a:r>
          </a:p>
          <a:p>
            <a:pPr>
              <a:lnSpc>
                <a:spcPct val="90000"/>
              </a:lnSpc>
              <a:buClr>
                <a:srgbClr val="CC0000"/>
              </a:buClr>
              <a:buFont typeface="Wingdings" pitchFamily="2" charset="2"/>
              <a:buNone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נק' זיכוי אחת </a:t>
            </a: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שווה 219 ₪ </a:t>
            </a: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לחודש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4423154" y="4796701"/>
            <a:ext cx="2363391" cy="634056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מצב משפחתי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27" name="Line 23"/>
          <p:cNvSpPr>
            <a:spLocks noChangeShapeType="1"/>
          </p:cNvSpPr>
          <p:nvPr/>
        </p:nvSpPr>
        <p:spPr bwMode="auto">
          <a:xfrm flipH="1" flipV="1">
            <a:off x="3168071" y="5184476"/>
            <a:ext cx="1255080" cy="204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4025233" y="6974142"/>
            <a:ext cx="2832771" cy="317027"/>
          </a:xfrm>
          <a:prstGeom prst="rect">
            <a:avLst/>
          </a:prstGeom>
          <a:solidFill>
            <a:srgbClr val="FF99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אחוז מס שולי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29" name="Line 23"/>
          <p:cNvSpPr>
            <a:spLocks noChangeShapeType="1"/>
          </p:cNvSpPr>
          <p:nvPr/>
        </p:nvSpPr>
        <p:spPr bwMode="auto">
          <a:xfrm flipH="1">
            <a:off x="3201825" y="7132655"/>
            <a:ext cx="823409" cy="77079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4423152" y="7633239"/>
            <a:ext cx="2173515" cy="338382"/>
          </a:xfrm>
          <a:prstGeom prst="rect">
            <a:avLst/>
          </a:prstGeom>
          <a:solidFill>
            <a:srgbClr val="66FF3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he-IL" altLang="he-IL" sz="2400" dirty="0" smtClean="0">
                <a:solidFill>
                  <a:srgbClr val="000000"/>
                </a:solidFill>
                <a:cs typeface="Narkisim" pitchFamily="34" charset="-79"/>
              </a:rPr>
              <a:t>נקודת זיכוי</a:t>
            </a:r>
            <a:endParaRPr lang="en-US" altLang="he-IL" sz="2400" dirty="0" smtClean="0">
              <a:solidFill>
                <a:srgbClr val="000000"/>
              </a:solidFill>
              <a:cs typeface="Narkisim" pitchFamily="34" charset="-79"/>
            </a:endParaRPr>
          </a:p>
        </p:txBody>
      </p:sp>
      <p:sp>
        <p:nvSpPr>
          <p:cNvPr id="31" name="Line 23"/>
          <p:cNvSpPr>
            <a:spLocks noChangeShapeType="1"/>
          </p:cNvSpPr>
          <p:nvPr/>
        </p:nvSpPr>
        <p:spPr bwMode="auto">
          <a:xfrm flipH="1">
            <a:off x="3203626" y="7802427"/>
            <a:ext cx="1185772" cy="260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e-IL" smtClean="0">
              <a:solidFill>
                <a:srgbClr val="000000"/>
              </a:solidFill>
              <a:latin typeface="Verdan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271" y="4337418"/>
            <a:ext cx="2971800" cy="43248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8878" y="2936548"/>
            <a:ext cx="5106385" cy="110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381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8669" y="159858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431007" y="509862"/>
            <a:ext cx="6000751" cy="1532136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he-IL" altLang="he-IL" sz="3200" b="1" dirty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נק' זיכוי ילדים החל משנת </a:t>
            </a:r>
            <a:r>
              <a:rPr lang="he-IL" altLang="he-IL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+mn-cs"/>
              </a:rPr>
              <a:t>2017</a:t>
            </a:r>
            <a:endParaRPr lang="en-US" altLang="he-IL" sz="3200" b="1" dirty="0">
              <a:solidFill>
                <a:schemeClr val="tx1">
                  <a:lumMod val="50000"/>
                  <a:lumOff val="50000"/>
                </a:schemeClr>
              </a:solidFill>
              <a:cs typeface="+mn-cs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260649" y="1689309"/>
            <a:ext cx="6336704" cy="5895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 smtClean="0">
                <a:solidFill>
                  <a:srgbClr val="000000"/>
                </a:solidFill>
                <a:latin typeface="Verdana"/>
              </a:rPr>
              <a:t>נקודות </a:t>
            </a: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זיכוי בגין ילד משנת לידתו ועד לשנה שמלאו לו חמש שנים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החל מ-1.1.2017 הושוו מספר נקודות הזיכוי, לאם ולאב, בגין ילדיהם החל משנת לידתם ועד לשנה שמלאו להם חמש שנים. 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נקודות הזיכוי ניתנות באופן הבא: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• 1.5 נקודות זיכוי בשנת לידתו של הילד.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• 2.5 נקודות זיכוי בשנת המס שלאחר שנת לידתו של הילד ועד השנה שבה מלאו לו 5 שנים.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 smtClean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 smtClean="0">
                <a:solidFill>
                  <a:srgbClr val="000000"/>
                </a:solidFill>
                <a:latin typeface="Verdana"/>
              </a:rPr>
              <a:t>.</a:t>
            </a:r>
            <a:endParaRPr kumimoji="0" lang="he-IL" altLang="he-IL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993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he-IL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xfrm>
            <a:off x="548680" y="2088133"/>
            <a:ext cx="6172200" cy="5702504"/>
          </a:xfrm>
        </p:spPr>
        <p:txBody>
          <a:bodyPr>
            <a:normAutofit/>
          </a:bodyPr>
          <a:lstStyle/>
          <a:p>
            <a:r>
              <a:rPr lang="he-IL" b="1" i="1" dirty="0" smtClean="0"/>
              <a:t>בשנים </a:t>
            </a:r>
            <a:r>
              <a:rPr lang="he-IL" b="1" i="1" dirty="0"/>
              <a:t>2017 ו- 2018 הזכאות היא ל-1.5 נקודות זיכוי בשנת הלידה של הילד. ההורה רשאי לבחור אם לקבל נקודה אחת מתוך 1.5 הנקודות בשנת המס שבה נולד הילד או בשנת המס שלאחריה (לשם כך עליו למלא את </a:t>
            </a:r>
            <a:r>
              <a:rPr lang="he-IL" b="1" i="1" u="sng" dirty="0">
                <a:hlinkClick r:id="rId2"/>
              </a:rPr>
              <a:t>טופס 116</a:t>
            </a:r>
            <a:r>
              <a:rPr lang="he-IL" b="1" i="1" dirty="0"/>
              <a:t> הן בשנת הלידה והן בשנה שלאחריה)</a:t>
            </a:r>
            <a:endParaRPr lang="he-IL" altLang="he-IL" i="1" dirty="0" smtClean="0"/>
          </a:p>
          <a:p>
            <a:pPr marL="0" indent="0" eaLnBrk="1" hangingPunct="1">
              <a:buNone/>
            </a:pPr>
            <a:endParaRPr lang="he-IL" altLang="he-IL" dirty="0" smtClean="0"/>
          </a:p>
        </p:txBody>
      </p:sp>
      <p:sp>
        <p:nvSpPr>
          <p:cNvPr id="9218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he-IL" altLang="he-IL"/>
              <a:t>מדור שכר -  אוניברסיטת בן גוריון</a:t>
            </a:r>
            <a:endParaRPr lang="en-US" altLang="he-IL"/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" y="80874"/>
            <a:ext cx="2488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pitchFamily="34" charset="0"/>
              </a:defRPr>
            </a:lvl9pPr>
          </a:lstStyle>
          <a:p>
            <a:pPr algn="l" eaLnBrk="1" hangingPunct="1"/>
            <a:endParaRPr lang="he-IL" altLang="he-IL">
              <a:latin typeface="Arial" pitchFamily="34" charset="0"/>
            </a:endParaRPr>
          </a:p>
          <a:p>
            <a:pPr algn="l" rtl="0"/>
            <a:endParaRPr lang="he-IL" altLang="he-IL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36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458669" y="1598582"/>
            <a:ext cx="5994667" cy="90727"/>
          </a:xfrm>
          <a:prstGeom prst="rect">
            <a:avLst/>
          </a:prstGeom>
          <a:gradFill flip="none" rotWithShape="1">
            <a:gsLst>
              <a:gs pos="0">
                <a:schemeClr val="accent6"/>
              </a:gs>
              <a:gs pos="100000">
                <a:schemeClr val="accent6">
                  <a:alpha val="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cap="rnd">
            <a:noFill/>
            <a:round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he-IL">
              <a:solidFill>
                <a:prstClr val="white"/>
              </a:solidFill>
            </a:endParaRPr>
          </a:p>
        </p:txBody>
      </p:sp>
      <p:pic>
        <p:nvPicPr>
          <p:cNvPr id="7" name="Picture 3" descr="C:\Users\shanimic\Desktop\34634645654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1139" y="7924863"/>
            <a:ext cx="2186863" cy="715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" name="Rectangle 2"/>
          <p:cNvSpPr txBox="1">
            <a:spLocks noChangeArrowheads="1"/>
          </p:cNvSpPr>
          <p:nvPr/>
        </p:nvSpPr>
        <p:spPr>
          <a:xfrm>
            <a:off x="431008" y="237679"/>
            <a:ext cx="6022331" cy="171358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fontAlgn="auto">
              <a:spcAft>
                <a:spcPts val="0"/>
              </a:spcAft>
            </a:pPr>
            <a:r>
              <a:rPr lang="he-IL" altLang="he-IL" sz="3200" b="1" dirty="0" err="1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נק</a:t>
            </a:r>
            <a:r>
              <a:rPr lang="he-IL" altLang="he-IL" sz="3200" b="1" dirty="0" smtClean="0">
                <a:solidFill>
                  <a:schemeClr val="bg1">
                    <a:lumMod val="50000"/>
                  </a:schemeClr>
                </a:solidFill>
                <a:cs typeface="+mn-cs"/>
              </a:rPr>
              <a:t> זיכוי ילד מגיל 6-18</a:t>
            </a:r>
            <a:endParaRPr lang="en-US" altLang="he-IL" sz="3200" b="1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25055" y="2208195"/>
            <a:ext cx="6000751" cy="53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  <a:cs typeface="+mn-cs"/>
              </a:defRPr>
            </a:lvl2pPr>
            <a:lvl3pPr marL="1304925" indent="-395288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o"/>
              <a:defRPr sz="2300">
                <a:solidFill>
                  <a:schemeClr val="tx1"/>
                </a:solidFill>
                <a:latin typeface="+mn-lt"/>
                <a:cs typeface="+mn-cs"/>
              </a:defRPr>
            </a:lvl3pPr>
            <a:lvl4pPr marL="1693863" indent="-387350" algn="r" rtl="1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939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511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30083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655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922713" indent="-398463" algn="r" rtl="1" fontAlgn="base">
              <a:spcBef>
                <a:spcPct val="25000"/>
              </a:spcBef>
              <a:spcAft>
                <a:spcPct val="0"/>
              </a:spcAft>
              <a:buClr>
                <a:schemeClr val="accent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 smtClean="0">
                <a:solidFill>
                  <a:srgbClr val="000000"/>
                </a:solidFill>
                <a:latin typeface="Verdana"/>
              </a:rPr>
              <a:t>אם </a:t>
            </a: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לילד שמלאו לו 6 עד 17 שנים זכאית לנקודת זיכוי אחת בכל שנה בגינו. 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• אם לילד בוגר (בשנה בה מלאו לו 18 שנים) זכאית למחצית נקודת זיכוי בגינו</a:t>
            </a:r>
            <a:r>
              <a:rPr lang="he-IL" altLang="he-IL" kern="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  <a:p>
            <a:pPr marL="0" lvl="0" indent="0">
              <a:buClr>
                <a:srgbClr val="CC0000"/>
              </a:buClr>
              <a:buNone/>
              <a:defRPr/>
            </a:pPr>
            <a:r>
              <a:rPr lang="he-IL" altLang="he-IL" kern="0" dirty="0">
                <a:solidFill>
                  <a:srgbClr val="000000"/>
                </a:solidFill>
                <a:latin typeface="Verdana"/>
              </a:rPr>
              <a:t> בשנה ה-19 (השנה שבה יחגוג הילד את יום הולדתו ה-18) ניתנת חצי נקודת זיכוי </a:t>
            </a:r>
          </a:p>
          <a:p>
            <a:pPr marL="0" lvl="0" indent="0">
              <a:buClr>
                <a:srgbClr val="CC0000"/>
              </a:buClr>
              <a:buNone/>
              <a:defRPr/>
            </a:pPr>
            <a:endParaRPr lang="he-IL" altLang="he-IL" kern="0" dirty="0">
              <a:solidFill>
                <a:srgbClr val="000000"/>
              </a:solidFill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073962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687</TotalTime>
  <Words>414</Words>
  <Application>Microsoft Office PowerPoint</Application>
  <PresentationFormat>Custom</PresentationFormat>
  <Paragraphs>89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Narkisim</vt:lpstr>
      <vt:lpstr>Times New Roman</vt:lpstr>
      <vt:lpstr>Verdana</vt:lpstr>
      <vt:lpstr>Wingdings</vt:lpstr>
      <vt:lpstr>ערכת נושא Office</vt:lpstr>
      <vt:lpstr>מחלקת שכר מציגים:</vt:lpstr>
      <vt:lpstr>PowerPoint Presentation</vt:lpstr>
      <vt:lpstr>פרטים אישיים של העובד ותנאי העסקה</vt:lpstr>
      <vt:lpstr>PowerPoint Presentation</vt:lpstr>
      <vt:lpstr>מדרגות מס הכנסה (2020)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בת-אל כהן</dc:creator>
  <cp:lastModifiedBy>איל דבידה</cp:lastModifiedBy>
  <cp:revision>55</cp:revision>
  <cp:lastPrinted>2020-12-02T09:47:31Z</cp:lastPrinted>
  <dcterms:created xsi:type="dcterms:W3CDTF">2015-10-19T09:55:29Z</dcterms:created>
  <dcterms:modified xsi:type="dcterms:W3CDTF">2020-12-02T11:38:45Z</dcterms:modified>
</cp:coreProperties>
</file>