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0"/>
  </p:notesMasterIdLst>
  <p:sldIdLst>
    <p:sldId id="2614" r:id="rId2"/>
    <p:sldId id="2623" r:id="rId3"/>
    <p:sldId id="2644" r:id="rId4"/>
    <p:sldId id="2650" r:id="rId5"/>
    <p:sldId id="2617" r:id="rId6"/>
    <p:sldId id="2618" r:id="rId7"/>
    <p:sldId id="2649" r:id="rId8"/>
    <p:sldId id="2630" r:id="rId9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עיין אזרזר" initials="מא" lastIdx="1" clrIdx="0">
    <p:extLst>
      <p:ext uri="{19B8F6BF-5375-455C-9EA6-DF929625EA0E}">
        <p15:presenceInfo xmlns:p15="http://schemas.microsoft.com/office/powerpoint/2012/main" userId="S::maayant@bgu.ac.il::dacf23b9-49f9-4880-a1f2-3960ab6043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99FF"/>
    <a:srgbClr val="FFCCFF"/>
    <a:srgbClr val="00CCFF"/>
    <a:srgbClr val="CCCCFF"/>
    <a:srgbClr val="777777"/>
    <a:srgbClr val="CC99FF"/>
    <a:srgbClr val="FF9999"/>
    <a:srgbClr val="99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73" autoAdjust="0"/>
    <p:restoredTop sz="78613" autoAdjust="0"/>
  </p:normalViewPr>
  <p:slideViewPr>
    <p:cSldViewPr snapToGrid="0">
      <p:cViewPr varScale="1">
        <p:scale>
          <a:sx n="67" d="100"/>
          <a:sy n="67" d="100"/>
        </p:scale>
        <p:origin x="12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67217E5-4B76-4577-B114-5A471CCAC028}" type="datetimeFigureOut">
              <a:rPr lang="he-IL" smtClean="0"/>
              <a:t>ו'/אדר ב/תשפ"ב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F3A44B-046D-4580-B550-440762427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75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64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345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281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821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4057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40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1703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A44B-046D-4580-B550-440762427E4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23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98C74A-2688-4342-890C-E63D53306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12B42D1-3084-4739-A0C5-117A4732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038814-CED1-4588-8969-B76E35963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40250BE-5F35-46D0-A259-861AEFA7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DDADAE-8C6E-4AA5-B092-A8B50718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pPr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98235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52AAC7-8727-4D73-8145-43E65E99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CE72F71-CEAA-459A-86ED-800B5B20F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E9ACAFA-B3F1-4363-8F88-26CB9D1B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F0052F6-DD8C-44C8-A977-0D6E5EC0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6A448-0881-4B77-B0AA-E0E64118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362033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E8E7EBD-641C-49E3-BD75-BC8A730FF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098FA34-BB5B-42EF-89B9-EDC0D3CC5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4450EC1-CEE1-4080-810A-E4FA012C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17DE6A-50BE-48E1-85E8-379A5A88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8285418-0B8E-4E89-A56E-273B8FD8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787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w ope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01561975-4A3E-4BF1-A5E7-FDA03E1E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8F36642-002E-4C98-915B-826072CB88D7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144566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E51EDA-D6CC-47D2-87A4-02B3D016D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D4EF157-3B37-4270-B8F2-FC507184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142318-518E-42A9-A65B-03A3668D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C37CA7-E9D2-4969-B8D2-57A31CEB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1C15595-9762-4C12-9FF4-2C4D8404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384194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081C1D-DDB4-4557-A39E-C4C96F45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98AB2F-E32E-455D-A520-488DA8883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16EE14A-3D52-49AF-BF60-FAD6D5B0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C2263BB-FF38-4466-BC8C-85D743F2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53DD036-2B04-41B1-8EAB-697CA617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331496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85A10B-35A5-4F1D-A63B-0945C0A2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50B946D-43E2-491C-ADF6-57A343093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820A6B0-2608-4A07-B1B5-38C83DD5C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0909412-1C23-4BE7-8BD8-9571BA72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389386C-4504-4127-85BD-FCE6AE02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790A1C1-B0DC-4EC6-A180-F2C8CF0A9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106859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0412B3-4179-40AC-A70C-747AFEFB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06A3CF0-EA67-43BF-828B-6A83D50E7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906C1EA-189F-4B3A-BC21-0338C654C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29FEE99-AC42-4FB6-B835-E73D0878B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E8AFA2B-20A1-4871-A21C-825695DC0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29CFA0B-2F4A-47F2-B67D-D98176CF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77E9000-91C2-4C0F-9FE3-A3A422E4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B51EC0F-4420-45A6-BBF5-1ACD042C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332641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183834-0BDD-412E-B6C9-E279F7AD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CFFBA05-C003-4FCE-B700-77706C32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0B0B61D-5E1E-403B-8D7A-95948F43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8889B9F-797B-43A1-B335-FF0FBDD6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633" y="6361776"/>
            <a:ext cx="2743200" cy="365125"/>
          </a:xfrm>
        </p:spPr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109146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BFEA008-99B1-4A3A-AA9E-FE9B724C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3C708D3-2AC1-4A36-B878-C937BEBB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497A882-5F89-425B-A54F-0A654B21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5567" y="6356349"/>
            <a:ext cx="2743200" cy="365125"/>
          </a:xfrm>
        </p:spPr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381500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F2F452-6B5E-4A21-B650-21E03F62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EA1711-5E6A-4A67-9F9C-8FE9953DD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CCA33B0-1B8F-4F74-B834-2ABF5EFD2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513C77D-4D07-455C-B26E-21637694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8901580-2AE3-4D2B-888C-9C3D5E6E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A4A505-384D-4149-A793-7A5E1C27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084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6BA6BF-013D-4041-A823-B54A99C28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BF411C1-2CD2-400D-A4C2-1AD2A7056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375C44A-B2C0-4BA9-8AB2-18ABD46F4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8A86863-BFFC-4A50-9593-3B828A24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9E99426-ED5F-4E5D-9F34-ABE92F98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9235EB2-D2F5-4EFA-997B-B00B1457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08B7-80BE-4C07-ADA9-0C81965527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8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D373496-30A6-4AE9-BD7E-FAD37E56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1758BB-804A-43D6-A441-001C1EDA3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7065FEE-CDE2-42F3-BBEE-4BDB79E53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E7FED7-F045-4581-8E3E-A5A6AC62B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0CBF18-A41F-49A1-8A82-003C5B2EC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/>
              <a:t> </a:t>
            </a:r>
            <a:fld id="{E7CE08B7-80BE-4C07-ADA9-0C81965527A8}" type="slidenum">
              <a:rPr lang="he-IL" smtClean="0"/>
              <a:pPr/>
              <a:t>‹#›</a:t>
            </a:fld>
            <a:r>
              <a:rPr lang="he-IL" dirty="0"/>
              <a:t> מתוך 13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55202F16-7DA2-4A8C-9A7C-9FE4DF7DD3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410325"/>
            <a:ext cx="41338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59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mailto:maayant@bgu.ac.i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7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3B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DDFA013-15D1-4531-BAFA-73A983BFB60C}"/>
              </a:ext>
            </a:extLst>
          </p:cNvPr>
          <p:cNvSpPr txBox="1"/>
          <p:nvPr/>
        </p:nvSpPr>
        <p:spPr>
          <a:xfrm>
            <a:off x="9093496" y="618681"/>
            <a:ext cx="2613872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הנחיות לכרטיס נטען</a:t>
            </a:r>
          </a:p>
        </p:txBody>
      </p:sp>
      <p:sp>
        <p:nvSpPr>
          <p:cNvPr id="103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קונים באינטרנט רק עם הכרטיס הנטען של UpayCard">
            <a:extLst>
              <a:ext uri="{FF2B5EF4-FFF2-40B4-BE49-F238E27FC236}">
                <a16:creationId xmlns:a16="http://schemas.microsoft.com/office/drawing/2014/main" id="{74FAA104-37F7-4BBB-AEEF-A949CC099F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8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כותרת 1">
            <a:extLst>
              <a:ext uri="{FF2B5EF4-FFF2-40B4-BE49-F238E27FC236}">
                <a16:creationId xmlns:a16="http://schemas.microsoft.com/office/drawing/2014/main" id="{C387BEEA-8324-40C2-8210-4CABAA5B013C}"/>
              </a:ext>
            </a:extLst>
          </p:cNvPr>
          <p:cNvSpPr txBox="1">
            <a:spLocks/>
          </p:cNvSpPr>
          <p:nvPr/>
        </p:nvSpPr>
        <p:spPr>
          <a:xfrm>
            <a:off x="6683529" y="2199717"/>
            <a:ext cx="5166804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he-IL" sz="6000" b="1" dirty="0"/>
          </a:p>
          <a:p>
            <a:pPr algn="r">
              <a:spcAft>
                <a:spcPts val="600"/>
              </a:spcAft>
            </a:pPr>
            <a:endParaRPr lang="he-IL" sz="6000" b="1" dirty="0"/>
          </a:p>
          <a:p>
            <a:pPr algn="ctr" rtl="0">
              <a:spcAft>
                <a:spcPts val="600"/>
              </a:spcAft>
            </a:pPr>
            <a:endParaRPr lang="en-US" sz="3800" b="1" dirty="0"/>
          </a:p>
          <a:p>
            <a:pPr marL="0" marR="0" lvl="0" indent="0" algn="r" fontAlgn="auto">
              <a:spcAft>
                <a:spcPts val="600"/>
              </a:spcAft>
              <a:buClrTx/>
              <a:buSzTx/>
              <a:tabLst/>
              <a:defRPr/>
            </a:pPr>
            <a:endParaRPr kumimoji="0" lang="he-IL" sz="10100" b="1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spcAft>
                <a:spcPts val="600"/>
              </a:spcAft>
            </a:pP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0466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4DCA937E-4920-4DE3-9CC3-FBF14B86AF2A}"/>
              </a:ext>
            </a:extLst>
          </p:cNvPr>
          <p:cNvSpPr/>
          <p:nvPr/>
        </p:nvSpPr>
        <p:spPr>
          <a:xfrm>
            <a:off x="8853544" y="0"/>
            <a:ext cx="3338455" cy="6063449"/>
          </a:xfrm>
          <a:prstGeom prst="rect">
            <a:avLst/>
          </a:prstGeom>
          <a:solidFill>
            <a:srgbClr val="0099CC"/>
          </a:solidFill>
          <a:ln>
            <a:solidFill>
              <a:srgbClr val="00CC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75D7643-069E-463E-A978-49507BA413B0}"/>
              </a:ext>
            </a:extLst>
          </p:cNvPr>
          <p:cNvSpPr txBox="1"/>
          <p:nvPr/>
        </p:nvSpPr>
        <p:spPr>
          <a:xfrm>
            <a:off x="1065006" y="647362"/>
            <a:ext cx="6578278" cy="4197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r" rtl="1">
              <a:lnSpc>
                <a:spcPct val="150000"/>
              </a:lnSpc>
            </a:pPr>
            <a:r>
              <a:rPr lang="he-I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רקע 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</a:pP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הכרטיס המוצע הינו כרטיס ויזה נטען מבית מקס אשר מסופק ע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י חברת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UPCARD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הכרטיס הינו כרטיס בינלאומי, וניתן לעשות בו מגוון פעולות, כגון: קניות בבתי עסק בארץ ובחו"ל, רכישות בטוחות באינטרנט ועוד. 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</a:pP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ניתן לבדוק בכל רגע נתון את יתרת הכרטיס באתר האינטרנט של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UPCARD </a:t>
            </a:r>
            <a:r>
              <a:rPr lang="he-I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וכל פעולה</a:t>
            </a:r>
            <a:r>
              <a:rPr lang="en-I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שנעשתה בכרטיס מופיעה באתר באותו הרגע. </a:t>
            </a:r>
          </a:p>
          <a:p>
            <a:pPr marL="457200" algn="r" rtl="1">
              <a:lnSpc>
                <a:spcPct val="150000"/>
              </a:lnSpc>
            </a:pP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הכרטיס מבוטח לאובדן וגניבה בדומה לכרטיס אשראי רגיל. ואף ניתן לחסום אותו באופן עצמאי.                    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A585F0D4-1818-4676-8CDE-F22F1A252170}"/>
              </a:ext>
            </a:extLst>
          </p:cNvPr>
          <p:cNvSpPr txBox="1">
            <a:spLocks/>
          </p:cNvSpPr>
          <p:nvPr/>
        </p:nvSpPr>
        <p:spPr>
          <a:xfrm>
            <a:off x="8593920" y="367663"/>
            <a:ext cx="3161053" cy="74896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6000" b="1" dirty="0">
              <a:solidFill>
                <a:prstClr val="white"/>
              </a:solidFill>
              <a:ea typeface="+mn-ea"/>
            </a:endParaRP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FCB20491-8361-4769-873A-BB9051DDF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6063449"/>
            <a:ext cx="12191998" cy="79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4DCA937E-4920-4DE3-9CC3-FBF14B86AF2A}"/>
              </a:ext>
            </a:extLst>
          </p:cNvPr>
          <p:cNvSpPr/>
          <p:nvPr/>
        </p:nvSpPr>
        <p:spPr>
          <a:xfrm>
            <a:off x="6096000" y="0"/>
            <a:ext cx="6095999" cy="5989261"/>
          </a:xfrm>
          <a:prstGeom prst="rect">
            <a:avLst/>
          </a:prstGeom>
          <a:solidFill>
            <a:srgbClr val="0099CC"/>
          </a:solidFill>
          <a:ln>
            <a:solidFill>
              <a:srgbClr val="00CC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A585F0D4-1818-4676-8CDE-F22F1A252170}"/>
              </a:ext>
            </a:extLst>
          </p:cNvPr>
          <p:cNvSpPr txBox="1">
            <a:spLocks/>
          </p:cNvSpPr>
          <p:nvPr/>
        </p:nvSpPr>
        <p:spPr>
          <a:xfrm>
            <a:off x="8593920" y="367663"/>
            <a:ext cx="3161053" cy="74896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6000" b="1" dirty="0">
              <a:solidFill>
                <a:prstClr val="white"/>
              </a:solidFill>
              <a:ea typeface="+mn-ea"/>
            </a:endParaRP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FCB20491-8361-4769-873A-BB9051DDF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89261"/>
            <a:ext cx="12191999" cy="868740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4543A3C-4860-4322-826C-6C352E3022E5}"/>
              </a:ext>
            </a:extLst>
          </p:cNvPr>
          <p:cNvSpPr txBox="1"/>
          <p:nvPr/>
        </p:nvSpPr>
        <p:spPr>
          <a:xfrm>
            <a:off x="6310769" y="1116628"/>
            <a:ext cx="5674084" cy="280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he-I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המסמכים והפרטים הנדרשים ממחזיק הכרטיס: </a:t>
            </a:r>
          </a:p>
          <a:p>
            <a:pPr marL="742950" lvl="1" indent="-2857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צילום ת.ז </a:t>
            </a:r>
          </a:p>
          <a:p>
            <a:pPr marL="742950" lvl="1" indent="-2857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כתובת מגורים</a:t>
            </a:r>
          </a:p>
          <a:p>
            <a:pPr marL="742950" lvl="1" indent="-2857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מייל</a:t>
            </a:r>
          </a:p>
          <a:p>
            <a:pPr marL="742950" lvl="1" indent="-2857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מספר טלפון</a:t>
            </a:r>
          </a:p>
          <a:p>
            <a:pPr marL="742950" lvl="1" indent="-2857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אם יש אזרחות נוספת לציין של איזו מדינה.  </a:t>
            </a:r>
            <a:endParaRPr lang="en-IL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6979CE90-D5A4-4C33-BBD3-B48390C7497E}"/>
              </a:ext>
            </a:extLst>
          </p:cNvPr>
          <p:cNvSpPr txBox="1">
            <a:spLocks/>
          </p:cNvSpPr>
          <p:nvPr/>
        </p:nvSpPr>
        <p:spPr>
          <a:xfrm>
            <a:off x="602428" y="555591"/>
            <a:ext cx="5105914" cy="354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spcAft>
                <a:spcPts val="600"/>
              </a:spcAft>
            </a:pPr>
            <a:endParaRPr lang="he-IL" sz="5400" b="1" dirty="0"/>
          </a:p>
          <a:p>
            <a:pPr algn="l" rtl="0">
              <a:spcAft>
                <a:spcPts val="600"/>
              </a:spcAft>
            </a:pPr>
            <a:endParaRPr lang="en-US" sz="3800" b="1" dirty="0"/>
          </a:p>
          <a:p>
            <a:pPr algn="l" rtl="0">
              <a:spcAft>
                <a:spcPts val="600"/>
              </a:spcAft>
            </a:pPr>
            <a:endParaRPr lang="en-US" sz="3800" b="1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4A9371C-3891-4131-8680-1C3984918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394" y="4217018"/>
            <a:ext cx="1685671" cy="13469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B91A56-6818-4A33-8DF0-34A080F6B4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276511" cy="5903200"/>
          </a:xfrm>
          <a:prstGeom prst="rect">
            <a:avLst/>
          </a:prstGeom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0552283C-6C57-45AE-A6BE-6172FCED08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6276511" cy="59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4DCA937E-4920-4DE3-9CC3-FBF14B86AF2A}"/>
              </a:ext>
            </a:extLst>
          </p:cNvPr>
          <p:cNvSpPr/>
          <p:nvPr/>
        </p:nvSpPr>
        <p:spPr>
          <a:xfrm>
            <a:off x="4679576" y="0"/>
            <a:ext cx="7512423" cy="5989261"/>
          </a:xfrm>
          <a:prstGeom prst="rect">
            <a:avLst/>
          </a:prstGeom>
          <a:solidFill>
            <a:srgbClr val="0099CC"/>
          </a:solidFill>
          <a:ln>
            <a:solidFill>
              <a:srgbClr val="00CC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A585F0D4-1818-4676-8CDE-F22F1A252170}"/>
              </a:ext>
            </a:extLst>
          </p:cNvPr>
          <p:cNvSpPr txBox="1">
            <a:spLocks/>
          </p:cNvSpPr>
          <p:nvPr/>
        </p:nvSpPr>
        <p:spPr>
          <a:xfrm>
            <a:off x="8593920" y="367663"/>
            <a:ext cx="3161053" cy="74896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6000" b="1" dirty="0">
              <a:solidFill>
                <a:prstClr val="white"/>
              </a:solidFill>
              <a:ea typeface="+mn-ea"/>
            </a:endParaRP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FCB20491-8361-4769-873A-BB9051DDF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89261"/>
            <a:ext cx="12191999" cy="868740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4543A3C-4860-4322-826C-6C352E3022E5}"/>
              </a:ext>
            </a:extLst>
          </p:cNvPr>
          <p:cNvSpPr txBox="1"/>
          <p:nvPr/>
        </p:nvSpPr>
        <p:spPr>
          <a:xfrm>
            <a:off x="5708342" y="527279"/>
            <a:ext cx="5915485" cy="461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גובה דמי ניהול חודשיים לכרטיס, הנגבים עי החברה המנפיקה, יעמדו על סך 15.90 ₪. נדרש להגדיר סעיף תקציבי לחיוב העמלה.</a:t>
            </a:r>
            <a:endParaRPr lang="en-IL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en-IL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IL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לאחר קבלת הטפסים החתומים תתבצע הזמנת כרטיס נטען אישי מהחברה. הכרטיס יימסר לחבר הסגל על ידי מדור גזברות.</a:t>
            </a:r>
            <a:endParaRPr lang="en-IL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דמי המחזור (מסגרת הכרטיס) יוטענו ישירות בכרטיס בסכום ובמטבע המבוקשים, תישלח הודעה לטלפון הנייד של חבר הסגל.</a:t>
            </a:r>
            <a:endParaRPr lang="en-IL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6979CE90-D5A4-4C33-BBD3-B48390C7497E}"/>
              </a:ext>
            </a:extLst>
          </p:cNvPr>
          <p:cNvSpPr txBox="1">
            <a:spLocks/>
          </p:cNvSpPr>
          <p:nvPr/>
        </p:nvSpPr>
        <p:spPr>
          <a:xfrm>
            <a:off x="602428" y="555591"/>
            <a:ext cx="5105914" cy="354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spcAft>
                <a:spcPts val="600"/>
              </a:spcAft>
            </a:pPr>
            <a:endParaRPr lang="he-IL" sz="5400" b="1" dirty="0"/>
          </a:p>
          <a:p>
            <a:pPr algn="l" rtl="0">
              <a:spcAft>
                <a:spcPts val="600"/>
              </a:spcAft>
            </a:pPr>
            <a:endParaRPr lang="en-US" sz="3800" b="1" dirty="0"/>
          </a:p>
          <a:p>
            <a:pPr algn="l" rtl="0">
              <a:spcAft>
                <a:spcPts val="600"/>
              </a:spcAft>
            </a:pPr>
            <a:endParaRPr lang="en-US" sz="3800" b="1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4A9371C-3891-4131-8680-1C3984918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394" y="4217018"/>
            <a:ext cx="1685671" cy="13469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B91A56-6818-4A33-8DF0-34A080F6B4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575"/>
            <a:ext cx="4679574" cy="588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6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95FAF1-3E81-4934-B2B8-42BAD098123D}"/>
              </a:ext>
            </a:extLst>
          </p:cNvPr>
          <p:cNvSpPr txBox="1">
            <a:spLocks/>
          </p:cNvSpPr>
          <p:nvPr/>
        </p:nvSpPr>
        <p:spPr>
          <a:xfrm>
            <a:off x="-913898" y="73431"/>
            <a:ext cx="10515600" cy="55547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e-IL" sz="5400" dirty="0">
              <a:ea typeface="Tahoma" panose="020B0604030504040204" pitchFamily="34" charset="0"/>
            </a:endParaRP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3383259D-552A-40AA-97A9-EB128E4BF494}"/>
              </a:ext>
            </a:extLst>
          </p:cNvPr>
          <p:cNvSpPr/>
          <p:nvPr/>
        </p:nvSpPr>
        <p:spPr>
          <a:xfrm>
            <a:off x="9803258" y="1456975"/>
            <a:ext cx="2057400" cy="3826042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885E7BA-92B4-44B3-9A78-46C2582AC96D}"/>
              </a:ext>
            </a:extLst>
          </p:cNvPr>
          <p:cNvSpPr/>
          <p:nvPr/>
        </p:nvSpPr>
        <p:spPr>
          <a:xfrm>
            <a:off x="9990586" y="1499757"/>
            <a:ext cx="1787751" cy="337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השימוש יהיה לטובת רכישת ציוד מדעי או שירותים למחקר למעט מחשבים אישיים או  </a:t>
            </a:r>
            <a:r>
              <a:rPr lang="he-IL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טאבלטים</a:t>
            </a: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(לא יאושרו הוצאות כיבוד, לינה, יעוץ וכיו"ב וכן הוצאות </a:t>
            </a:r>
            <a:r>
              <a:rPr lang="he-IL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תקורתיות</a:t>
            </a: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I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A8C6212C-1457-4C27-92B4-3C27DE97C767}"/>
              </a:ext>
            </a:extLst>
          </p:cNvPr>
          <p:cNvSpPr/>
          <p:nvPr/>
        </p:nvSpPr>
        <p:spPr>
          <a:xfrm>
            <a:off x="6995626" y="1467853"/>
            <a:ext cx="2606076" cy="3826042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D4F615A3-827D-4B34-A7AE-42BB50A65738}"/>
              </a:ext>
            </a:extLst>
          </p:cNvPr>
          <p:cNvSpPr/>
          <p:nvPr/>
        </p:nvSpPr>
        <p:spPr>
          <a:xfrm>
            <a:off x="5075147" y="1447920"/>
            <a:ext cx="1768998" cy="38260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56E1137D-45E4-4077-838D-ED9EBF3FEDD2}"/>
              </a:ext>
            </a:extLst>
          </p:cNvPr>
          <p:cNvSpPr/>
          <p:nvPr/>
        </p:nvSpPr>
        <p:spPr>
          <a:xfrm>
            <a:off x="2396896" y="1494498"/>
            <a:ext cx="2543460" cy="38260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64D24E88-5B07-4A56-A472-99428BF5512D}"/>
              </a:ext>
            </a:extLst>
          </p:cNvPr>
          <p:cNvSpPr/>
          <p:nvPr/>
        </p:nvSpPr>
        <p:spPr>
          <a:xfrm>
            <a:off x="379998" y="1456975"/>
            <a:ext cx="1809072" cy="382604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FFAE1BD-9A66-4E40-AAB5-6C27B021128E}"/>
              </a:ext>
            </a:extLst>
          </p:cNvPr>
          <p:cNvSpPr/>
          <p:nvPr/>
        </p:nvSpPr>
        <p:spPr>
          <a:xfrm>
            <a:off x="7023022" y="1719106"/>
            <a:ext cx="2919917" cy="300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כל תשלום מהכרטיס יבוצע כנגד חשבונית מס וקבלה, החשבונית תכלול את כל הפרטים הבאים: שם הספק, כתובתו, פירוט מהות השירות, הכמות והסכום ששולם וכן את תאריך הרכישה.</a:t>
            </a:r>
            <a:endParaRPr lang="en-I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942A29B5-D480-40C4-98F5-0AD796429A3B}"/>
              </a:ext>
            </a:extLst>
          </p:cNvPr>
          <p:cNvSpPr/>
          <p:nvPr/>
        </p:nvSpPr>
        <p:spPr>
          <a:xfrm>
            <a:off x="5049773" y="1883350"/>
            <a:ext cx="2162405" cy="2900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הסכומים המקסימליים לביצוע עסקה אחת יעמדו ע"ס של 1,000 דולר ברכש חו"ל או 1,200 ₪ ברכישות בארץ.</a:t>
            </a:r>
            <a:endParaRPr lang="en-I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50000"/>
              </a:lnSpc>
            </a:pPr>
            <a:r>
              <a:rPr lang="en-IL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I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BE6920F2-DC7C-4231-89AD-F89600F1586C}"/>
              </a:ext>
            </a:extLst>
          </p:cNvPr>
          <p:cNvSpPr/>
          <p:nvPr/>
        </p:nvSpPr>
        <p:spPr>
          <a:xfrm>
            <a:off x="2116034" y="1764979"/>
            <a:ext cx="3281082" cy="3048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הסכום המקסימלי לטעינת כרטיס יעמוד ע"ס 10,000 ₪.</a:t>
            </a:r>
            <a:endParaRPr lang="en-I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r" rtl="1">
              <a:lnSpc>
                <a:spcPct val="150000"/>
              </a:lnSpc>
            </a:pP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*סכום דמי המחזור שהוטענו בכרטיס ישוריין בסעיף החזרי מחקר או בסעיף מעבדה (סעיף שמתחיל בספרות 33) שיקבע החוקר, סעיף זה ישמש גם </a:t>
            </a:r>
          </a:p>
          <a:p>
            <a:pPr lvl="1" algn="r" rtl="1">
              <a:lnSpc>
                <a:spcPct val="150000"/>
              </a:lnSpc>
            </a:pP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לכיסוי עמלות ודמי ניהול.</a:t>
            </a:r>
            <a:endParaRPr lang="en-I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29C83A71-EA95-498C-BA44-4E8FC852B865}"/>
              </a:ext>
            </a:extLst>
          </p:cNvPr>
          <p:cNvSpPr/>
          <p:nvPr/>
        </p:nvSpPr>
        <p:spPr>
          <a:xfrm>
            <a:off x="216885" y="1603397"/>
            <a:ext cx="2373413" cy="337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הכרטיס הנטען יהיה במטבע אחד בלבד , ככל שיבוצעו רכישות במטבעות שונים החברה המנפיקה תגבה עמלות המרה שימומנו מהסעיף התקציבי שהוגדר על ידי חבר הסגל. </a:t>
            </a:r>
            <a:endParaRPr lang="en-I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" name="תמונה 19">
            <a:extLst>
              <a:ext uri="{FF2B5EF4-FFF2-40B4-BE49-F238E27FC236}">
                <a16:creationId xmlns:a16="http://schemas.microsoft.com/office/drawing/2014/main" id="{EBD3AA8B-9616-47AB-829F-B843E23BF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7" y="5919484"/>
            <a:ext cx="12191999" cy="97444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20EFB2B-D2EF-4655-8158-18614614FBBC}"/>
              </a:ext>
            </a:extLst>
          </p:cNvPr>
          <p:cNvSpPr txBox="1"/>
          <p:nvPr/>
        </p:nvSpPr>
        <p:spPr>
          <a:xfrm>
            <a:off x="1653895" y="-123610"/>
            <a:ext cx="6572922" cy="1157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r" rtl="1">
              <a:lnSpc>
                <a:spcPct val="150000"/>
              </a:lnSpc>
            </a:pP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שימושים בכספי הכרטיס הנטען: </a:t>
            </a:r>
            <a:endParaRPr lang="en-I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3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4">
            <a:extLst>
              <a:ext uri="{FF2B5EF4-FFF2-40B4-BE49-F238E27FC236}">
                <a16:creationId xmlns:a16="http://schemas.microsoft.com/office/drawing/2014/main" id="{83527A3E-92A1-487E-AD41-64B911C47C1B}"/>
              </a:ext>
            </a:extLst>
          </p:cNvPr>
          <p:cNvSpPr txBox="1">
            <a:spLocks/>
          </p:cNvSpPr>
          <p:nvPr/>
        </p:nvSpPr>
        <p:spPr>
          <a:xfrm>
            <a:off x="2999589" y="263440"/>
            <a:ext cx="5976251" cy="55547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e-IL" sz="5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55822C48-7976-4EFA-B8B3-F1D8B89F0FED}"/>
              </a:ext>
            </a:extLst>
          </p:cNvPr>
          <p:cNvSpPr/>
          <p:nvPr/>
        </p:nvSpPr>
        <p:spPr>
          <a:xfrm>
            <a:off x="9769060" y="1346507"/>
            <a:ext cx="2255921" cy="3826042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83638561-8F2B-41CC-9EBC-4928E4E2F4E3}"/>
              </a:ext>
            </a:extLst>
          </p:cNvPr>
          <p:cNvSpPr/>
          <p:nvPr/>
        </p:nvSpPr>
        <p:spPr>
          <a:xfrm>
            <a:off x="7417839" y="1330389"/>
            <a:ext cx="2251960" cy="3826042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56FD7CCD-BB51-4019-B820-1B03C6EF8100}"/>
              </a:ext>
            </a:extLst>
          </p:cNvPr>
          <p:cNvSpPr/>
          <p:nvPr/>
        </p:nvSpPr>
        <p:spPr>
          <a:xfrm>
            <a:off x="5144607" y="1346507"/>
            <a:ext cx="2186738" cy="3826042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6F670CFD-A596-431D-9354-AA45BA59DF5B}"/>
              </a:ext>
            </a:extLst>
          </p:cNvPr>
          <p:cNvSpPr/>
          <p:nvPr/>
        </p:nvSpPr>
        <p:spPr>
          <a:xfrm>
            <a:off x="2704199" y="1346507"/>
            <a:ext cx="2248027" cy="3826042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74B106C-D820-4620-99D8-723763DDC2AF}"/>
              </a:ext>
            </a:extLst>
          </p:cNvPr>
          <p:cNvSpPr txBox="1"/>
          <p:nvPr/>
        </p:nvSpPr>
        <p:spPr>
          <a:xfrm>
            <a:off x="9868320" y="2465011"/>
            <a:ext cx="2057400" cy="1477328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e-IL" dirty="0"/>
              <a:t>הוצאות תרשמנה ע"י חבר הסגל ע"ג טופס ריכוז הוצאות </a:t>
            </a:r>
          </a:p>
          <a:p>
            <a:endParaRPr lang="en-US" dirty="0"/>
          </a:p>
          <a:p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AC051E4A-C1C9-4061-ADAB-0B8976C7DF10}"/>
              </a:ext>
            </a:extLst>
          </p:cNvPr>
          <p:cNvSpPr txBox="1"/>
          <p:nvPr/>
        </p:nvSpPr>
        <p:spPr>
          <a:xfrm>
            <a:off x="7515119" y="1756432"/>
            <a:ext cx="2057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יש להעביר את טופס ריכוז ההוצאות מדי רבעון או במועד סיום המחקר, או בתום ניצול יתרת הכרטיס, המוקדם מבניהם. הטופס יועבר בצירוף אסמכתאות מקוריות לתקציבן הרלוונטי לצורך מתן אישור תקציבי</a:t>
            </a:r>
            <a:endParaRPr lang="he-IL" sz="1400" dirty="0">
              <a:solidFill>
                <a:schemeClr val="bg1"/>
              </a:solidFill>
              <a:latin typeface="David" panose="020E0502060401010101" pitchFamily="34" charset="-79"/>
              <a:cs typeface="+mj-cs"/>
            </a:endParaRP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CA86BBC-9B19-4F10-910C-17F6B8245C6D}"/>
              </a:ext>
            </a:extLst>
          </p:cNvPr>
          <p:cNvSpPr txBox="1"/>
          <p:nvPr/>
        </p:nvSpPr>
        <p:spPr>
          <a:xfrm>
            <a:off x="5051487" y="1642970"/>
            <a:ext cx="2782825" cy="3366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he-I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מדור הנה"ח יבצע בדיקה של ההוצאות והתאמת הדיווח למשיכות מהכרטיס, היה ולא תהיה התאמה בין יתרת הכרטיס להוצאות שדווחו, יערך בירור עם חבר הסגל.</a:t>
            </a:r>
            <a:endParaRPr lang="en-IL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BD9CA63D-7D9D-4CFC-A7D2-9D1D2B3B4CDA}"/>
              </a:ext>
            </a:extLst>
          </p:cNvPr>
          <p:cNvSpPr txBox="1"/>
          <p:nvPr/>
        </p:nvSpPr>
        <p:spPr>
          <a:xfrm>
            <a:off x="3172355" y="1749020"/>
            <a:ext cx="1583448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סכומים שאין בגינם אסמכתאות או הוצאות שאינן מותרות (הוצאות אישיות) ימומנו על ידי חבר הסגל באופן אישי</a:t>
            </a:r>
            <a:endParaRPr lang="en-US" dirty="0">
              <a:solidFill>
                <a:schemeClr val="bg1"/>
              </a:solidFill>
              <a:latin typeface="David" panose="020E0502060401010101" pitchFamily="34" charset="-79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David" panose="020E0502060401010101" pitchFamily="34" charset="-79"/>
            </a:endParaRPr>
          </a:p>
        </p:txBody>
      </p:sp>
      <p:pic>
        <p:nvPicPr>
          <p:cNvPr id="21" name="תמונה 20">
            <a:extLst>
              <a:ext uri="{FF2B5EF4-FFF2-40B4-BE49-F238E27FC236}">
                <a16:creationId xmlns:a16="http://schemas.microsoft.com/office/drawing/2014/main" id="{F3CE652E-AED8-41E2-8501-3400E2ADE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111551"/>
            <a:ext cx="12191999" cy="7464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A7E68E6-BDA3-4F96-B998-085A28609021}"/>
              </a:ext>
            </a:extLst>
          </p:cNvPr>
          <p:cNvSpPr txBox="1"/>
          <p:nvPr/>
        </p:nvSpPr>
        <p:spPr>
          <a:xfrm>
            <a:off x="2004384" y="277766"/>
            <a:ext cx="6094206" cy="741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he-I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רישום ההוצאות:</a:t>
            </a:r>
            <a:endParaRPr lang="en-IL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מלבן: פינות מעוגלות 8">
            <a:extLst>
              <a:ext uri="{FF2B5EF4-FFF2-40B4-BE49-F238E27FC236}">
                <a16:creationId xmlns:a16="http://schemas.microsoft.com/office/drawing/2014/main" id="{222CEDBB-7B76-400A-8904-CBEB9F068373}"/>
              </a:ext>
            </a:extLst>
          </p:cNvPr>
          <p:cNvSpPr/>
          <p:nvPr/>
        </p:nvSpPr>
        <p:spPr>
          <a:xfrm>
            <a:off x="193799" y="1346507"/>
            <a:ext cx="2248027" cy="3826042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יבת טקסט 18">
            <a:extLst>
              <a:ext uri="{FF2B5EF4-FFF2-40B4-BE49-F238E27FC236}">
                <a16:creationId xmlns:a16="http://schemas.microsoft.com/office/drawing/2014/main" id="{7FF8732C-B16E-4E3F-89D9-194A06CCED4F}"/>
              </a:ext>
            </a:extLst>
          </p:cNvPr>
          <p:cNvSpPr txBox="1"/>
          <p:nvPr/>
        </p:nvSpPr>
        <p:spPr>
          <a:xfrm>
            <a:off x="167018" y="1791984"/>
            <a:ext cx="236792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חבר הסגל יוכל להעביר בקשה במייל בלבד לטעינה מחדש להנהלת החשבונות (סימה גור </a:t>
            </a:r>
            <a:r>
              <a:rPr lang="en-IL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simag@bgu.ac.il</a:t>
            </a:r>
            <a:r>
              <a:rPr lang="he-IL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 לאחר ניצול הסכום שהוקצה. מדור הנה"ח יבצע העברה כספית לטעינה מחודשת של הכרטיס, בהתאם לבקשה</a:t>
            </a:r>
            <a:endParaRPr lang="en-US" sz="1400" dirty="0">
              <a:solidFill>
                <a:schemeClr val="bg1"/>
              </a:solidFill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4318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4DCA937E-4920-4DE3-9CC3-FBF14B86AF2A}"/>
              </a:ext>
            </a:extLst>
          </p:cNvPr>
          <p:cNvSpPr/>
          <p:nvPr/>
        </p:nvSpPr>
        <p:spPr>
          <a:xfrm>
            <a:off x="5105915" y="0"/>
            <a:ext cx="7086084" cy="5989261"/>
          </a:xfrm>
          <a:prstGeom prst="rect">
            <a:avLst/>
          </a:prstGeom>
          <a:solidFill>
            <a:srgbClr val="0099CC"/>
          </a:solidFill>
          <a:ln>
            <a:solidFill>
              <a:srgbClr val="00CC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A585F0D4-1818-4676-8CDE-F22F1A252170}"/>
              </a:ext>
            </a:extLst>
          </p:cNvPr>
          <p:cNvSpPr txBox="1">
            <a:spLocks/>
          </p:cNvSpPr>
          <p:nvPr/>
        </p:nvSpPr>
        <p:spPr>
          <a:xfrm>
            <a:off x="8593920" y="367663"/>
            <a:ext cx="3161053" cy="74896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6000" b="1" dirty="0">
              <a:solidFill>
                <a:prstClr val="white"/>
              </a:solidFill>
              <a:ea typeface="+mn-ea"/>
            </a:endParaRP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FCB20491-8361-4769-873A-BB9051DDF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89261"/>
            <a:ext cx="12191999" cy="868740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4543A3C-4860-4322-826C-6C352E3022E5}"/>
              </a:ext>
            </a:extLst>
          </p:cNvPr>
          <p:cNvSpPr txBox="1"/>
          <p:nvPr/>
        </p:nvSpPr>
        <p:spPr>
          <a:xfrm>
            <a:off x="6483659" y="1353297"/>
            <a:ext cx="5708341" cy="235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he-IL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חבר סגל המבקש לקבל כרטיס נטען יפנה לראש מדור הנה"ח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he-IL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(מעיין אזרזר </a:t>
            </a:r>
            <a:r>
              <a:rPr lang="en-US" sz="20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maayant@bgu.ac.il</a:t>
            </a:r>
            <a:r>
              <a:rPr lang="he-IL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086461234) בבקשה לקבל כרטיס נטען.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he-IL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יש למלא את טופס הבקשה לקבלת כרטיס נטען. </a:t>
            </a: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avid" panose="020E0502060401010101" pitchFamily="34" charset="-79"/>
              <a:cs typeface="+mj-cs"/>
            </a:endParaRPr>
          </a:p>
        </p:txBody>
      </p:sp>
      <p:sp>
        <p:nvSpPr>
          <p:cNvPr id="9" name="כותרת 1">
            <a:extLst>
              <a:ext uri="{FF2B5EF4-FFF2-40B4-BE49-F238E27FC236}">
                <a16:creationId xmlns:a16="http://schemas.microsoft.com/office/drawing/2014/main" id="{6979CE90-D5A4-4C33-BBD3-B48390C7497E}"/>
              </a:ext>
            </a:extLst>
          </p:cNvPr>
          <p:cNvSpPr txBox="1">
            <a:spLocks/>
          </p:cNvSpPr>
          <p:nvPr/>
        </p:nvSpPr>
        <p:spPr>
          <a:xfrm>
            <a:off x="602428" y="555591"/>
            <a:ext cx="5105914" cy="354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spcAft>
                <a:spcPts val="600"/>
              </a:spcAft>
            </a:pPr>
            <a:endParaRPr lang="he-IL" sz="5400" b="1" dirty="0"/>
          </a:p>
          <a:p>
            <a:pPr algn="l" rtl="0">
              <a:spcAft>
                <a:spcPts val="600"/>
              </a:spcAft>
            </a:pPr>
            <a:endParaRPr lang="en-US" sz="3800" b="1" dirty="0"/>
          </a:p>
          <a:p>
            <a:pPr algn="l" rtl="0">
              <a:spcAft>
                <a:spcPts val="600"/>
              </a:spcAft>
            </a:pPr>
            <a:endParaRPr lang="en-US" sz="3800" b="1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4A9371C-3891-4131-8680-1C39849184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394" y="4217018"/>
            <a:ext cx="1685671" cy="13469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B91A56-6818-4A33-8DF0-34A080F6B4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8"/>
            <a:ext cx="5105914" cy="598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6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EB18EAD-B9A6-486C-9719-46E6C89A0A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7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DB417614-201B-4CA8-88E5-3764EE4B7460}"/>
              </a:ext>
            </a:extLst>
          </p:cNvPr>
          <p:cNvSpPr txBox="1"/>
          <p:nvPr/>
        </p:nvSpPr>
        <p:spPr>
          <a:xfrm>
            <a:off x="8022021" y="3231931"/>
            <a:ext cx="3852041" cy="183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+mj-lt"/>
                <a:ea typeface="+mj-ea"/>
                <a:cs typeface="+mj-cs"/>
              </a:rPr>
              <a:t>בהצלחה</a:t>
            </a:r>
            <a:r>
              <a:rPr lang="en-US" sz="4000" b="1" dirty="0">
                <a:latin typeface="+mj-lt"/>
                <a:ea typeface="+mj-ea"/>
                <a:cs typeface="+mj-cs"/>
              </a:rPr>
              <a:t>!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EA9300F5-C8D0-4CA4-A287-0B4FBD69A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27429" cy="6898329"/>
          </a:xfrm>
          <a:prstGeom prst="rect">
            <a:avLst/>
          </a:prstGeom>
        </p:spPr>
      </p:pic>
      <p:sp>
        <p:nvSpPr>
          <p:cNvPr id="10" name="תיבת טקסט 2">
            <a:extLst>
              <a:ext uri="{FF2B5EF4-FFF2-40B4-BE49-F238E27FC236}">
                <a16:creationId xmlns:a16="http://schemas.microsoft.com/office/drawing/2014/main" id="{C8DE7717-E008-424F-A3A2-623121881187}"/>
              </a:ext>
            </a:extLst>
          </p:cNvPr>
          <p:cNvSpPr txBox="1"/>
          <p:nvPr/>
        </p:nvSpPr>
        <p:spPr>
          <a:xfrm>
            <a:off x="8022021" y="1964114"/>
            <a:ext cx="5708341" cy="121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David" panose="020E0502060401010101" pitchFamily="34" charset="-79"/>
                <a:cs typeface="+mj-cs"/>
              </a:rPr>
              <a:t>בהצלחה</a:t>
            </a:r>
          </a:p>
        </p:txBody>
      </p:sp>
    </p:spTree>
    <p:extLst>
      <p:ext uri="{BB962C8B-B14F-4D97-AF65-F5344CB8AC3E}">
        <p14:creationId xmlns:p14="http://schemas.microsoft.com/office/powerpoint/2010/main" val="67260263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התאמה אישית 1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7224</TotalTime>
  <Words>503</Words>
  <Application>Microsoft Office PowerPoint</Application>
  <PresentationFormat>Widescreen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David</vt:lpstr>
      <vt:lpstr>Times New Roman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מלכה טולדנו</dc:creator>
  <cp:lastModifiedBy>אילת ארז לקס</cp:lastModifiedBy>
  <cp:revision>264</cp:revision>
  <cp:lastPrinted>2021-06-06T11:31:30Z</cp:lastPrinted>
  <dcterms:created xsi:type="dcterms:W3CDTF">2021-05-30T07:35:49Z</dcterms:created>
  <dcterms:modified xsi:type="dcterms:W3CDTF">2022-03-09T08:20:37Z</dcterms:modified>
</cp:coreProperties>
</file>