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93" r:id="rId4"/>
    <p:sldId id="298" r:id="rId5"/>
    <p:sldId id="29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D4E2F4"/>
    <a:srgbClr val="00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022" autoAdjust="0"/>
  </p:normalViewPr>
  <p:slideViewPr>
    <p:cSldViewPr>
      <p:cViewPr varScale="1">
        <p:scale>
          <a:sx n="64" d="100"/>
          <a:sy n="64" d="100"/>
        </p:scale>
        <p:origin x="156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CCBFF-ECF5-4478-9CAF-DF716D094431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51A00-8B41-44DC-B95B-0FE4880E6E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1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51A00-8B41-44DC-B95B-0FE4880E6E1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49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51A00-8B41-44DC-B95B-0FE4880E6E1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947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EFEA-36CA-4C3B-A536-411607C968C7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EB6D-5A00-484C-AB1A-BA77808DA6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EFEA-36CA-4C3B-A536-411607C968C7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EB6D-5A00-484C-AB1A-BA77808DA6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EFEA-36CA-4C3B-A536-411607C968C7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EB6D-5A00-484C-AB1A-BA77808DA6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EFEA-36CA-4C3B-A536-411607C968C7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EB6D-5A00-484C-AB1A-BA77808DA6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EFEA-36CA-4C3B-A536-411607C968C7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EB6D-5A00-484C-AB1A-BA77808DA6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EFEA-36CA-4C3B-A536-411607C968C7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EB6D-5A00-484C-AB1A-BA77808DA6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EFEA-36CA-4C3B-A536-411607C968C7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EB6D-5A00-484C-AB1A-BA77808DA6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EFEA-36CA-4C3B-A536-411607C968C7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EB6D-5A00-484C-AB1A-BA77808DA6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EFEA-36CA-4C3B-A536-411607C968C7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EB6D-5A00-484C-AB1A-BA77808DA6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EFEA-36CA-4C3B-A536-411607C968C7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EB6D-5A00-484C-AB1A-BA77808DA6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EFEA-36CA-4C3B-A536-411607C968C7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EB6D-5A00-484C-AB1A-BA77808DA6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8EFEA-36CA-4C3B-A536-411607C968C7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1EB6D-5A00-484C-AB1A-BA77808DA6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tiff"/><Relationship Id="rId5" Type="http://schemas.openxmlformats.org/officeDocument/2006/relationships/hyperlink" Target="mailto:idanmen@bgu.ac.il" TargetMode="External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if"/><Relationship Id="rId4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mayoresearch.mayo.edu/mayo/research/schaid_lab/images/mainimage.jpg"/>
          <p:cNvPicPr>
            <a:picLocks noChangeAspect="1" noChangeArrowheads="1"/>
          </p:cNvPicPr>
          <p:nvPr/>
        </p:nvPicPr>
        <p:blipFill rotWithShape="1">
          <a:blip r:embed="rId3" cstate="print"/>
          <a:srcRect l="1332" t="618" r="1843" b="5078"/>
          <a:stretch/>
        </p:blipFill>
        <p:spPr bwMode="auto">
          <a:xfrm>
            <a:off x="152400" y="133874"/>
            <a:ext cx="4876800" cy="21521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568575"/>
            <a:ext cx="6095999" cy="147002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Genetic Epidemiology</a:t>
            </a:r>
            <a:br>
              <a:rPr lang="en-US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of complex diseases</a:t>
            </a:r>
            <a:endParaRPr lang="en-US" sz="4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8" name="Picture 7" descr="Manhattan plot.tif"/>
          <p:cNvPicPr>
            <a:picLocks noChangeAspect="1"/>
          </p:cNvPicPr>
          <p:nvPr/>
        </p:nvPicPr>
        <p:blipFill>
          <a:blip r:embed="rId4" cstate="print"/>
          <a:srcRect l="10000" t="4684" r="19167" b="6497"/>
          <a:stretch>
            <a:fillRect/>
          </a:stretch>
        </p:blipFill>
        <p:spPr>
          <a:xfrm>
            <a:off x="114207" y="4208050"/>
            <a:ext cx="5122544" cy="264995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488603" y="4910897"/>
            <a:ext cx="335059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Idan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Menashe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PhD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Public Health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Faculty of Health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Sciences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Phone: 972-8-6477456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Fax: 972-8-6477638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idanmen@bgu.ac.il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data:image/jpeg;base64,/9j/4AAQSkZJRgABAQAAAQABAAD/2wCEAAkGBhQSEBQTEhMUFRUWGBgYFxcXFxcVGxYWGBoXFxcXGRgbHCYfGhkjHBoVIC8gJCcqLC0sFx4xNTAqNScrLCoBCQoKDgwOGg8PGiwkHyQsLCksLSwsLCwsNSwsKiwsLCwsLCw2LCwsLSksLCwsLCwuLCwsLCwsLCwsLCwsLywsKf/AABEIAMkA+wMBIgACEQEDEQH/xAAcAAEAAQUBAQAAAAAAAAAAAAAABQEDBAYHAgj/xABHEAACAQIDBAcEBwQJAwUBAAABAhEAAwQSIQUxQVEGEyJhcYHwBzKRoRQjQlKxwdEzYnLhFUNTY4KTstLxJJKiF3OjwtMI/8QAGwEBAAMBAQEBAAAAAAAAAAAAAAIDBAEFBwb/xAA2EQACAQIDBAcGBgMBAAAAAAAAAQIDEQQSITFBUfAFBhNxkbHRFCJSU2GSFjJygaHBNELhI//aAAwDAQACEQMRAD8A7jSlKAUpSgMTaO00sKGuTBZUGVWYlmMAAKCTV/D4hbiK6GVYBgeYOoNYu19kriLRtvpM9oe8oIKtlO9SVLLmGozaa1jbK2EbGG6gXnbQhWOmQcFUCCAByPhGgAEvSoZreIs2bpT6+5AFpSSBmOgzFpYKCQTLMYBirGxulS3bJa4Al0T9V2kc+5lGW6qHMTctgcJdecADYKVE9HtsvibedrRtjhMg5gSHQqwDBkYFTIGsxzqWmgFKUoBSlKAUpSgFKpNVoBSlKAUpSgFKVrPSrpcMODbtw12PJNN55tyHx5HjaWrIykoq7K9LOkosr1Vs/WtvI+wp4/xHhy38pk+jl3NhLJmewo+Aj8q5JdxJZsxJYtJJmZJ1meNdQ6F3pwVocQGEdwdhNU05OUm2ZKFaVSo77LE7SlKvNopSlAKUpQClKUApSlAKUpQCsC/sGw+fNZtkuwZjlAJdfdcsNcy7w28HUVn0oCK2XsEWHdlu3Ch920SMlsELMDeSSsyTMsx3sSbQ2dfsi89u51rP7i3ADlACqvaEM0dtoJ1LRI31NUoDXtndJMpa3jHt2ro7Sqex9UzMlssczLmbLJAbTMs76zNibWbEG64C9SLhS04Mm4E7LtH3Q4ZQZ1yzEEE51zBW2zFkQ5gA0qDmA3A6agd9YuH2GiXmuhrklQoTNFtFAAAVAABEGJmMzREmgM8XRJAIkRInUTukcONWrWOtszIrozKYZQwJU8mAMjzrDweAFjrbj3WyEliGeURAAAczyRAWT2o1Naq4DXMZi7VpbmGupZKM+mfEAm072gIfK1vqu3pJVSsiDQG82rhJYciAP+1T+Zq5WvYDalrCr1Ny7cZgV1YPdbK+VbedlB3khAW1bLxM1M2sejXGtqZZQC0ahc2qgndmI1jfBB4iQNN6NJdOKs27tt7d6xba5ibjanEPdAQQ69k282dgpIjJbAAghdmwK4nrPrSmTXdE93CpG3dVpgg5TBgzBgGDyMEHzFY9valprzWQwNxFDMsHsg7pMROoMTMMDuIoDVtkHD9c83WM4n6jt3OtJ3urLMm0H6wDMIyDkFJubD2/ibmKYOpNlrjIpVJRcvXuCHGo7Aw4Jf7ZcQNJlNo9M8LZkNdDMPsp2z8RoPM1qW1un7teRrOZban3WjtzPvgHceA4b/CLkkVTqxhtZMYJtpqU645hmHW5FsKFXTN1ZLzow+0PcL/aC1Y2PjcTcTC3MQxa21y2QzBF+sNq+O2qKB1fWdSFB7Wc+FSmH6f4QoGa4UaNVKuxB5SBBqB277QhcQ28OrAEQztoYPBRPzP8x1uyudlVjFXuXum3Sq5aw92yptXL1y2VXq9yZxGZi7QTBkD0eXW77W86BSCQMrEDtMzZFJykqCN5G8wCd9S1wCOHrThVoDvOmn491V3zbTDOq6m0iWwjjrQElYAtrKRKqttM2bkBm5doyCQK6d7OLKKthbakMvXhu9MtkS3IlgniQx51o4XSYn4+FbR0P6ZLhLbW7iO4ZywKkaaKIgxynfxqcbFlGaUtTqlK0C17UPrDns/V8MrdoDvnQ/Lzrc9k7Wt4m0LtokqZGoggjeCOdSNcakZbGZlKUoTFKUoCM6Q4lks5bdwW7txlt22IDAO5gHKdGgZjHGDurD2Jte6+HfEXFeSYFkqFNspFu4ogSfrBc1M6RFT9KAhcRt1vouIuhDba1bdh1kxIVmBOnuiNaxbe32XHJZa4rWmVrIPZzHE2wlxpI5oxERoUPMVN4++ipFwSr9mMpfNIMiADpANYibWtIEVRdIHZ/Z3TAA0JJEncBOpk1TOvSpu05JP6tI6k2ZNrHEvl6q6N/aIGXTvnj4Vrv9O37t+/Zs3bKl0zYRmXOPq3a1fzBWBbUAjx4wanv6at/wB5/lXP9teU23bM6XBBj9lc17/dqHteH+ZH7kdyvgRrbSuLiOpN1QDdPaMSF+jm6U1HBwW1+zpV7o7tprmCt3nm6xLAm2F1h3WYmBoBVXxGHHaFu4T1guT1d2c5hC0kbgukbsoiI0rNG2rf95/lXP8AbT2vD/Mj9yGV8DH2lt7qktN1Tzdui2AxVMvZdy7HWFhD8RWRsO6zWRnbMytct5uLdXce2GP7xCie+a8/03bkiLn+Vc1/8atWNpWbVsLbW5CjRRbuyeO8jUk8SdSZNPa8P8yP3IZXwJalYA23b/vP8q5/trz/AE5bmIubt/VXI4ae76inteH+ZH7kMr4GH0rweJuJbGFKgh8zyxErlZQuWMrrLBirEA5I46ab9Gw9pg2J2fcwhZlDthna0lwkiRct22CNb3AliZJiNa6B/TVv+8/yrn+2om+6NYvJmuFrrFu3buQskQNEOgA/44Pa8P8AMj9yGV8CL6eY6yiuoX6+4ihHA1toQy5weBhrigjUZmiK55cxeIYyMRcQi4XGUkADKqpAEAFVGUaEaLpoBW/dLtnrftqbebrU3DI69YAkuAWG+FzATOhG81zw3KthKNRZoNNfR3MNfOpWJnZ/tBxOHtO/7QuwIFxZZmypZQE5h2mypPiZ1mo3F9JL62cly4zFs7utsRndjNxmAEEZmHvGAIA3ViNYlw7MSF91YEBoILbpJgwOWvOl+yjxnAaNQG8p08qnZlfaSely79LQJ1haVgGRqB5DU/Ce6sse58D5cPlr51Cts0wMrE5e0FYjK1ySczQN8kmN0heQq9tFbrKACcsQ4SJI1LQW1mAFERqxPKK5w1sUyjqtTPY79J9b/nXnNHr16NYWDxJYAOArwCROvItlJJCzIE66GY3VmW98/D14VLLYNW2l/q9NT8PGDVs6afD9ao1zfVC/yqKi95FXKlvhH4V5AEnl69eXjQwfXr1NUI0EVJIkV48fma3H2fdI0sG7avPkQw6lpjNuI8SI/wC01p1Uz1JXJwm4u6Okbc9oyKCuGGdv7QiFHgN7H5eNS3Q/pGcVaOeBcQw0aSD7rR8R4iuQ562j2ebQyY0Kd1xWXzHaX/SfjSzuXQrSc1fYdWpSldNopSlARG1LTA25eR1raQBoUuZRPcK8RXnad4gWS7oQ11suUbwbd1kgzqcoPjUJf28WWyUi2uIRGs3GMg3D2upcQQuZYAaTJJA1An551mpSnjVb4V5yNdF2iTlYeO2kttguVndldlRQJYW8uYAkgT2hAJ1qBxG1Xa+ty0lyVw1wupW49sPmtFFWOyzyLqHJrrrMAVmN0e668MSzXLTlACoK5l7FxGUOCYXthtPtICN5r88sPGFnVelv54f3fh3lt+BMYLGJdtrctkMrCQfyPIgyCDqCCKvxWPgsAloEW1CgnMYnViACxniYEniZO8msiss8uZ5dhIVhHa1vMRrpMmNBGee/TIw3VTaTkg2wCcwIbRoIKvoHGgMgfEcwaxXAytLNHa/q5t77kyCJPfB1MRvNaKVGLV5HSYikVH4C7lJttA1OUcSSWZp4ciO6pCqKkHCVgIpFRO09vdQbhZQVU2VHagl7z5NZEBRKmZ58taptzPhWvookK7KrMBmC5oIZZ7LBSymNQQan2FSylbRu3jqcujOuKevw8GO23Cf6q5pUjiej+HuLlaxbI1+wogneQQNDUNi8eiXsOXuInbY9ojd1bjmOY14TUvjtr9WVIytb6u7dZs32LYU9mAQ05hxGnOvo/Vr/AAV+pmKt+Y5HtrYN3C3IurAM5TIIcA7xG7hp3isDLJ8d9b9tnaw2jY6u3hr5f3kuKFe2rC2LhRrgOjEHIR94jlpzi1iDBLCCpaQJPukrppMxX6Nq6PLq08r0MkrBI4eiK8x630xF7KVBBknLHIgEmeUAN+FYVvHEvaTKWe4FIUEalmVVCzEkk8uB5VxbNSuKbMtLAJ047yeVXja5EH141v56A4cdQhLMXzK9xbkHNkZwQuUgr2WG8cN+sYF32dXPpKIHDWTqz9kMoG9Sv3jwI046RFcd+JZKjM0xrfPSrbgTW/7VtYK0FFzCCWOICBLrKSuHYWwdSJuuSoAEklgJM1gbS6GC5a6zDJesxeW0beJBWQzKgdGAY5ZYRMzB15yX1J9hJGnq1SexOj13FPltKYG9joq/xGPkNalNldBHKJdxDhLZJDKi3LjgqSpWAnBgRO7jXQsPiLdnDL9GTsh7dsBg9vV3RCxzLmJ7UzGpqUrbjsKLvqal/wClT5T/ANQubgMhjzOb8q1za3Q3FYeS1ouv3k7Y8wNR5iugjp0puOiYe9dyPcQ9UFuMOrui0WZAZVScxBO8W35VOWsWTeuIwUBVRlYEyQ+cHMCBEFDuJ0Iridi50YnBp4cd1dO9nfRc2l+kXli4whFI1ReJIO4n8PGp/E37QtPirdu21xQwDEBSSCVgsAWAkb9dKu4fbqNiWw8EMEzK2mW5lOW6F4yha3M/2g5GpOVzkKSi7knSoDYXS5MVcKKhAAJzZlI0drYUwZVmyl1HFddKitu9Ob9jEPaSxZdVywxvOpIZQ24WiBv5moFxPbK291tu6zoUNm4bbqJfUBG0gSRDDWBVnE4pMXhcQvuqbbrmYiIZCM2ZZAjfoSRxisnZGxepW6Ljm81187syIoJyJb91REZUXfOs8IAy8bnyHqgpfSM26JE8eU0BpO19kXcZh8E7kIrLla0NQq3LYOZSCF6xFDqDBHakAcZDBbECMxci4P6vMJNtc/WZJJIIVguUwCAqgzlBqX2mzzbzKoHWtEEkxkfKd3HXwrxXzzrRWmsVGCemVebNdBe6WsLhltqEUQBPfvJJJJ1JJJM1Ebd2+LIPbVBqA0ZyWi52UQallZRIPeN9Z+18b1VpjMMQVTSe3lYqIOkkjQEiTA41rFsdvrrhKM+qLkIcKSHyKhgMQXJZivHU8a8TB0FUbqVNV5v+f7NKS2sktmdM7LubbtDAtEqy6TdOoI7MIkydDwqSxO1RBFuSe12oOVSA+pMagMsQJ3itY2rs5ryQR3KzXFLLORdRaBYjtHQsY3k7qtYTpCUY28QqW7gk5s6jNmDtM5Tl97fMcYGtbZYGlP36S71dP9/Vbu4lZPVGxtaADdlTOYkFDJk3SQSTAXUwe8868vfMnVSRPP8AvIgg5hoeE9xqIba4ciMuUkRluMS0sIlspOQi6pmRHECrSbfUwDaTKYgh95ItHkBvurvBiDOmtFhqj2ry552nLMn8x+ycpBMaAZTL7zmKsTqdd0ncSBUph74dQwBE8xB3xWsLtZRlaSFIBBuQgAOZpZpKtMjLAO8aDfUnZvsjdmCp3iIP2QsaBV3kwSZ3iN1ZMRh21zzz+5wvX9jK97rHJhWR0AJWHQOusaMIfd/Kog9DWRgLV1urFtlVXdzl+ra0iwNCgDE66gjTeTV3aXTC2BCNDHhlObMQIUAiAZa3BMiTEHWLmwtutduZT2lO4hkMA52BMAaFQpAAJ7VdjTxdOm57FbY+Bx095mbUwTO9jq4zhmjMzqCBbuEg5SImN/Cs7F7CN1FVwRbNprdy0rtKq+TNkuDU+5BGkhj50uT1+HiPfbeY06q5PCpO8l1+sT9mNOruK2YniZUjQefPdvr9x1ad8Cv1MxVvzEFtTo25LvhbjDrQ4YSsq9xrQa4pdTEKrgqQSdAMsCstOhmHIutctIbl03czxMC4zkFQ0gMAwExrFSOEw90KGuFOs+0EkI3ImRIMRr3Vl2rwbuI3g7x657q/RlJwjpFhQuKuqsLkv3CAAAIzOCIED3WPnFTHs86JLiLpuXC4FpbYzKxH1izkK8iAXPiQd8ERfTrEpb2hiAzoO3OpUe8AefMmulezG0gwCsjoxdizZWVoO4AxuOUAx31fONop8TNCHvGRsHoxcsMM93OFcEElmJRLPUrodFYszuQumojWSZy3s20r51tWw+pzBFDSd5mJ11rJpVBpIC50Rt3M/WliWzgFWYAI1/6QvZ3Zg2WTGuWDppWHgej2JFyHu5kXKQTlh2+knEMcoGYNlW2hJaCZIAjXaiwGpqx9NX7Mt/CC3zGnzoCPbo4r4ZbF5mbXOzKTbJcszsRBkLmY6SdI30tdHltWBaslgBdS522Z/ddGIkmdQsV7xW3AjFdARpGtxpiY6u3JmCN5G8VmLZZgCXaDwUZPx7Q+NAQOL6KJaW29h2Q28k52zdZbS6b2Ulz72Zmhid5EzAj3sHCsLUXj17Nbto+gcF1Nx3zNC227VwjQD3ZjWKnkwigyFE8zqfidax/6GtFszKXIOYF2Z8pkkQCYETpyoDBXYWWw9qzbt2s86kAknMWGYIAIBMb91W7HQy0t0XTcxDOpuMs3rmVDdDByqzAnMfkeArYKUBrWJ6GKoU4d3VraKiq1xsrC3be3bDMO2IzTmBkEEjUkmJxvs/vMwy3rcKltJcOzHq7apLGdScs+db3SgFKUoCH2leY9XmTKOtYTO8BLmUx3jWsfFX8izpvUakDQsATJ8d3Gsnad8k2+ww+tYSY4JcAPPX8qgulzH6MQFDZmCwc8azqcoJgGJ0PlvHz3rFDtOkYR4xXmzbh1eJr2Kx1zG3MoBKLlLdmFDSICkntEnN2tNIgHWpfBbN3ZQT7pZiCCf2bjssYAjrB2WCg/ZPCxsTZLEAmV1kywd0afeWV7KkqUywNK2izYVFCooVRuAEAeAG6vMxeJjS/86exbvXnvNEiMTZayId1YZd8AELk4DSOyDCnTMd1Yr9H7QKhkYgEQCA6qZtiREQ2nvaEa1PsoO8TVsYYc2jlmPd58PmawQxc1vZy7IXBbDQEEWwIjVnZ+FvdMAmARI00GmtZgwiaarpG5ZAjId+umgO/lyms5cIggBFEREKNIiI+A+Aq7FcnipSd7vnvucuzU7uymtmLRBRgJQnMhU9UkgQQvYR5JB97frUJireIAyi2LatBkZwQcudwSrAZZJUbx9XBaa6DdwwMxod/dPMjj+dYjYM6hpKngg973tDJ0B00ERprXoUOkLfmSfeSUuJqmz9hIkS7s8BWhreuXMp9/MVHZjstoQBNTWxtmhb+fWYYe6I1ymSeDGJ4nmRuqQXZQ+yDbHcxM6nXL7s7jJnefGta6b7SfZ+Ee4twFnHVWiRDq7AaiBHZUO3DVRvmtFKdTH1Vh6b96bypP66d1iM52TbMHpt7VEwt8W8Oou3bRbMzHsIxVkKmNWIzGYIg6b5iAw/t7xwYF7WGZeKhXSfBs5g+Rrmxbida8xX3vozqxguj8LHD2zNbW21dvyvuVtLePjTqynK53nY/txwl9cmJW7hmYRmEuo4SHUZgf8OlRftA9oxs2Us4TFW71y4CRft+9bsGRlJBINwkHXeoUmJINcbivJXn+nnyqNfoalGWaDsuD2evnv4E4S4lyNe/n+pqU6M9Jr2AvresNBHvKScrrxVxxU8+G8VDm34+vyqvV934fnNU1MLJqzNimmrWPq3o30nXHYZL9hRlYdrMw7Dj3kMAmQfCdDuIrIxl2/MIrP/DktrqQNXYs2g10WvlTAbSu2SGsXbls87buvxykA1vXR723Y2wQuIy4lBvzQlwDuddD5qd++vHq4KcNVqip03uO84XB9kG6i5+PaNwA9zMAfkKxukHSbD4K31mJurbB0UalmPJVALN5DStTve2vA/Q2voxN0aLh2GVy5mJ3jJzcEgDvIFcH2ztm7i7zXr7l3YzPADgqj7KjTTw8aYXByrPXRIios77b9sWy3bKbzrOmfqrqj/uAkeNbbsXF2LllWw1xblvgyvnE8RMnXur5H/HkK2boD0yfZ2KFwSbLwLyAzmTmP3lmR8OJrTX6PUY3pt/uS7N7j6hpVrDYlbiK6EMrgMpG4qRII8RV2vIKxSlKAUpSgFKUoCI2pfk2xlYRcYSYA0R++YM6eFY+Is5hExv14jQiVPA676lsdgRdAGZlg5gVyzMEfaBG4nhUbe2QQyAXsQcxMkLaIACk6nq+zrGvlX5PpnoXEY3EKtScUlFLW/F/R8S+nUUVZhEj/knfrVautsPT9ve/+L/86xMBgDczTcxSRHvpaXQ8B2DMcfGvF/CuMf8AtDxfoW9vEvUqztHAG2oIuYpySNES25gamfqxEjSe+spNiSAevvieB6oHz+rrn4VxnxQ8X6Dt4lulWMLgi7lc+LWJ1ZLQGhjfk47x3CrmO2YbaSLuJYnQZFtOQTOpHVjSn4VxnxQ8X6Dt4nulMLsnOgbrcQsjcwtKR4jq9KxnwhF0JnxcTGbJaKzp2s2TQeVPwrjPih4v0HbxMmuJe2ja/WY1LAPZsoJH79ztHzyBPjXbcTsrIpbrsQ0RootE6mJ/Z8N/gK+Xtt7R+kYm9eJJ6x2IJicpMKDGmigDyr9h1O6u1cJ0gsRWcXlTta71enBbrlNaopxsjC9eZpHCgP6+M1WOHomvsLqq3PhzwMigUju8aR4/jI9etafj8BT0NflWKpU559S6MQB4H8xVcvcO6TVAf5SJ8tKqI7v0NebUqI0xiV+Y48hVGPj3f8VUn4+t3615isU6ly5x0PFpN59ev1q7HrvoB6/Kq/l+NXQmoRsiKplPx40IH6b6rP8AOncKqqVS2NM7P7D+muZTgLp1WWsE8V3va8QZYdxblXXq+QsBjXs3Uu22yujBlPJlMjy9ca+qejG3kxuFtYhNzrqPuuNHU+BkV41ZLNdGXEUsjzbmSlKUqkzClKUApSlAKwtoiMlwfYbtfwN2W8hIb/BWbUGekSPjXwTIw+rnM0gPIGi6QeyW4z2G0GhIE5SsTZd/PaUmSQMpJBBJXskwdRMTrzrLoBSlQe3Om+CwZIxGItow+wDnfn7iy3yrqTeiBOUrn9/24bNXc15vCyw/1RUVtD/+gcMF+ow164375S2Pipc/Kp9lPgySi3uOpXryopZiFVQSSSAABvJJ3CuR9N/bcFzWtnQx3G+wlQf7tSO0f3jpyDb6550t9oGL2gYvPltTK2beidxI3ue9vICtb9fr/OtVLD21maIUPiM3bHSXFYg5r+JvXCfvO0CeSghR5D+eAB6+X5mvDat4a+fqauR69edethGo3aRGUFfQev0p6/U09fDh8a83G4R651ulXsrkctgx4ev+a8mTx9eelelT1+teh6P6VW1mV5c8+BxItweYPrxp1h9TVz0df0pHh8d4rHVppbGXRTPAafWv869rVAPP8/516H/B1PlWJvKaYRuV7+XqKejQehVfRqqVY0KA/OkeXKkfP1FTvRDofe2hfFq0IUQXuEdm2v3jzbeAvHwkiiVYk0oq7IGO7x/Wujex7pv9ExH0a6YsX2EE7kukAK3crABTyIXgDXVOj/sxwOFQAWEuuNTcvKtxieYkQvgAPOr23Oh+z7gIvYWyWbdkQLcY/ulIb5xzrNJtmGpiac04uOhsopWNs6yUtIpzdkBRmYM0DQZmG8xE/id9ZNDzxSlKAUpSgFa9tnYZbF4fE2bam4pKu5fKBbMZgVg5iRIB3jThWw0oDDs9m8y8HGceIhX/APofM1mVhbQfLluf2bdr+FhDfCQ3+GsygNA9rXT1sBYW1YYDEXpg6E27Y0LwftE6Ce88K+e7lwsxZiSzEksSSWJ3kk6795Jqf6f7f+m7Rv3gZTNkt91u32VI8YZv8da96/SvawsY04X3s106elwB/MAfmaH1J/SnqP1NeZA/kP1qU6hoUbFfw+AHjRmga1TP3evCvJHP4cJ9c6zvO3ojrmktAmg5E+vX869ZjwFAPP1+H61WOB8q9qlhlGCzMwubvoeSTzj4D8zVQPj3cfOqjwA51UKf0o4xjsRNJvaUj4cvW+qxz8qA/Oq/jVE6pdGBQ/PlQ+o4VX0ap+HqfKsk6pcoFD63T4iqg+tfjXYvZ77Gke2mIx4Y5tUse6Ap3G5Gsnfl0jjMkDpA6D4DJk+hYbLy6m3+MTNebUq3ehQ8QouyVz5WHz+M1UfLlX0hjvY/sy5P/Tm2edu5cT/xzZflWBY9hmz1Mk4hhMwbgAPjlUH51lbbL442C2pnFujPRW/j7wtWEndnc+4g5s3Ab9N54V9IdFOjFrZ2FWyhmO1cuGAXeO055DQADgAPGr2BwljCr1GFsosa5LYCgH7ztw8TJPCa9KpNxBeVmYiQFUm0hHAni2mhbyCyBXEjHXxDq6bEX/pLXP2Qhf7Rh/oX7XiYH8VXsPg1STqWO9mMsfPl3CAOVX6V0zClKUApSlAKUpQCoXYjYjr8SL5lA/1ZACqFliAumYnIbeYkkZpg7ws1SgNG2DgWs47GYa4SLeIJe3LKGYalsozM0ZWCyYk2yd5Yia2xtk2Nm377HtWrVyf/AHEBT5sPnUyMGgc3Mq5yAC0CSFzZRPdmb4mue+2TH9RgLybhiWtAeIabkf4Ut6d5NCUVmkkcAC+vl+Rr16/SkcvW4fHfVzD4ZrjqltSzuwVFG8sxCqPXOt3bHsZbK7LDNwG/n64ngKqE+P4/r41sPS7oNiNnOq34ZXErcScpP2lkgQw5ctRUBHP1yrVScbZjOvf1PPr1+teQJMcvX4V6Y868Wrenj+fo1bCV5ohNbi4PXieFAOFF/n+lVHzre62hBQEcSfGqQPh51Xv50BPKsdSqXxgPwNPx/GkfOq/jxrDOsaIwHo1vPsk6HjGY3PcE2bEOw+88/Vp4Egse5Y41pFu2SwUAksQIAkknQADma+mvZ30TGz8EltgOtft3Tv7ZHuzyUQvkTxrJOq2VYqXZwtvZtFKVgXdpzPVxAEm42lseB+2e4GOZFUHkmViMSqCWMDdzJPIAak9wrGAuXd82k5fbbxI0QeGveu6ruGwYBzkl2I9866fuxoo7h86yaAt2MOqKFUAAcB+J5nvq5SlAKUpQClKUApSlAKUpQClKUBYx9x1tO1tQzhWKqZALAEgEgEwTG4Vq+ytqDHYO1eu20crcdbqkJlVdVcFczfZKneZy8q241r2wtlBRiLaWjZtsxCxbS2CNVYqoLMzc3b3pBAgUBzH2i+yFrM4jAIz2972RLNb77Y3sknUakd43U9h/RIviGxtxCEtAraLAjNcbRmH8KyPFu6uzrbuJuIccm0Yf4hofMDxNekxizlMq3JtJ8DuPkaGh4iTp5GY239g2sZh3sX1zI3kVI3Mp4MDu/SvmXpb0Wu4DEtYu6xqjxpcQ7nHwII4EEV9V1rnTfoTa2lY6u4cjrJt3AJKE6HTip0kdwO8CrIVHE5Rq5HrsPlq5uqqiPXrnXTNn+wnFviCl97duyP6xTnLjkiaEH+KI76w+nvsnubPXrrTm9Y0zEgB7ZJ+0BoVOgzDdOo4nTTrJM154SnZM0D/j9fzqs8af81Xd641e65oUBHPjVNfhVY+e6pno90QxWOaMPaZ4MMx7KLx1c6eWprNOqTsoq70IUjv8Na9Du8/XGumYH2C4to6y9YtjfpnuEb9NwHLjxNbfsT2MYPDHrcTcN8rweEtg8Dl1LeBYjurJKTZB4qlBaO/d/wBNX9jXQNrl0Y28sWk1sgj9pc++P3V4HiYj3a7PiMcEMQWc7kXUnv5Ad5IFWLRZwFtjqrYgAlQGIG4In2Bu1YT+7uNZWGwqoIUbzJOpJPMk6k+NcR5VWq6sszMf6G1z9sdP7Nfd/wAR+34aDuNX8Vgrd1DbuIroYlWUMDGo0OmmlX6V0qI7AYK6rkvcUIICWrahUCgRrILTPIgbhFSNKUApSlAKUpQClKUApSlAKUpQClKUApSlADWHZwrOkYgW2ObMFUHKv3R2j2iPvECTrArMqjNAnl50BjjCFf2bFR909pfhvHkQO6vD4/IQLixOgK9sHjw7Q+EDnWNsvba4tLnVC9bjs52tldSD2kLDKxHEawdCOFZmz8H1VtUzvciZe42ZmJJJJPidANAIA0FAX0uAiQQRzGtecRh1dGR1DKwKspEggiCCOIIq3dwSk5hKt95TB8+DeYNW+tuKQI6wa6iFIjmCYPlHhQHzj7Q+hbbPxRQAmxclrLb5XihP3lmDzEHjWqgcPUD186+oulmwrW0cK+HY5X962WBBS4B2Wg6kakGOBIr5q2rsm7hrz2bylLiGCD4TIPFSIIPERXJTaPbwdVVY5XtX8kz0B6GPtHFC3qtpIa64+ynADhnaCB5nhX0nszZdvD2ls2UCW0EKo9SSd5J1Nat7ONhLs/Z9sXB9de+sZQJYkgZUA3nKsA8AS1bOLL3PflF+4Dqf4mH4L8TRfU87E1u0npsWz1PVzHSStsZ2GhO5VP7zc/3RJ5xvqlvZ+oa4c7gyDuCnd2VnTed8nvrKt2goAUAAbgBAHlXqumUx8Fh2RYe41w7ySAPIQPd5TJ76yKUoBSlKAUpSgFKUoBSlKAUpSgFKUoBSlKAUpSgFKUoBSlKAUpSgLeIw6ujIwlWEEbtPEag94qmFwq20CIoVV0AAgCrtKAsYw2wha7lCKCSzQAoG8knd41qW3ehdjaLWMRbuAm04IYjOHRWk2yTqyk8STEmJBIO1bU/YXf4H/wBJr3gf2Vv+BfwFDsZOLujB2azC9cXqXCgD692BN0yQRHvAA6jTLB0qVryK9UOClKUApSlAKUpQClKUApSlAKUpQClKUApSl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7" name="AutoShape 8" descr="data:image/jpeg;base64,/9j/4AAQSkZJRgABAQAAAQABAAD/2wCEAAkGBhQSEBQTEhMUFRUWGBgYFxcXFxcVGxYWGBoXFxcXGRgbHCYfGhkjHBoVIC8gJCcqLC0sFx4xNTAqNScrLCoBCQoKDgwOGg8PGiwkHyQsLCksLSwsLCwsNSwsKiwsLCwsLCw2LCwsLSksLCwsLCwuLCwsLCwsLCwsLCwsLywsKf/AABEIAMkA+wMBIgACEQEDEQH/xAAcAAEAAQUBAQAAAAAAAAAAAAAABQEDBAYHAgj/xABHEAACAQIDBAcEBwQJAwUBAAABAhEAAwQSIQUxQVEGEyJhcYHwBzKRoRQjQlKxwdEzYnLhFUNTY4KTstLxJJKiF3OjwtMI/8QAGwEBAAMBAQEBAAAAAAAAAAAAAAIDBAEFBwb/xAA2EQACAQIDBAcGBgMBAAAAAAAAAQIDEQQSITFBUfAFBhNxkbHRFCJSU2GSFjJygaHBNELhI//aAAwDAQACEQMRAD8A7jSlKAUpSgMTaO00sKGuTBZUGVWYlmMAAKCTV/D4hbiK6GVYBgeYOoNYu19kriLRtvpM9oe8oIKtlO9SVLLmGozaa1jbK2EbGG6gXnbQhWOmQcFUCCAByPhGgAEvSoZreIs2bpT6+5AFpSSBmOgzFpYKCQTLMYBirGxulS3bJa4Al0T9V2kc+5lGW6qHMTctgcJdecADYKVE9HtsvibedrRtjhMg5gSHQqwDBkYFTIGsxzqWmgFKUoBSlKAUpSgFKpNVoBSlKAUpSgFKVrPSrpcMODbtw12PJNN55tyHx5HjaWrIykoq7K9LOkosr1Vs/WtvI+wp4/xHhy38pk+jl3NhLJmewo+Aj8q5JdxJZsxJYtJJmZJ1meNdQ6F3pwVocQGEdwdhNU05OUm2ZKFaVSo77LE7SlKvNopSlAKUpQClKUApSlAKUpQCsC/sGw+fNZtkuwZjlAJdfdcsNcy7w28HUVn0oCK2XsEWHdlu3Ch920SMlsELMDeSSsyTMsx3sSbQ2dfsi89u51rP7i3ADlACqvaEM0dtoJ1LRI31NUoDXtndJMpa3jHt2ro7Sqex9UzMlssczLmbLJAbTMs76zNibWbEG64C9SLhS04Mm4E7LtH3Q4ZQZ1yzEEE51zBW2zFkQ5gA0qDmA3A6agd9YuH2GiXmuhrklQoTNFtFAAAVAABEGJmMzREmgM8XRJAIkRInUTukcONWrWOtszIrozKYZQwJU8mAMjzrDweAFjrbj3WyEliGeURAAAczyRAWT2o1Naq4DXMZi7VpbmGupZKM+mfEAm072gIfK1vqu3pJVSsiDQG82rhJYciAP+1T+Zq5WvYDalrCr1Ny7cZgV1YPdbK+VbedlB3khAW1bLxM1M2sejXGtqZZQC0ahc2qgndmI1jfBB4iQNN6NJdOKs27tt7d6xba5ibjanEPdAQQ69k282dgpIjJbAAghdmwK4nrPrSmTXdE93CpG3dVpgg5TBgzBgGDyMEHzFY9valprzWQwNxFDMsHsg7pMROoMTMMDuIoDVtkHD9c83WM4n6jt3OtJ3urLMm0H6wDMIyDkFJubD2/ibmKYOpNlrjIpVJRcvXuCHGo7Aw4Jf7ZcQNJlNo9M8LZkNdDMPsp2z8RoPM1qW1un7teRrOZban3WjtzPvgHceA4b/CLkkVTqxhtZMYJtpqU645hmHW5FsKFXTN1ZLzow+0PcL/aC1Y2PjcTcTC3MQxa21y2QzBF+sNq+O2qKB1fWdSFB7Wc+FSmH6f4QoGa4UaNVKuxB5SBBqB277QhcQ28OrAEQztoYPBRPzP8x1uyudlVjFXuXum3Sq5aw92yptXL1y2VXq9yZxGZi7QTBkD0eXW77W86BSCQMrEDtMzZFJykqCN5G8wCd9S1wCOHrThVoDvOmn491V3zbTDOq6m0iWwjjrQElYAtrKRKqttM2bkBm5doyCQK6d7OLKKthbakMvXhu9MtkS3IlgniQx51o4XSYn4+FbR0P6ZLhLbW7iO4ZywKkaaKIgxynfxqcbFlGaUtTqlK0C17UPrDns/V8MrdoDvnQ/Lzrc9k7Wt4m0LtokqZGoggjeCOdSNcakZbGZlKUoTFKUoCM6Q4lks5bdwW7txlt22IDAO5gHKdGgZjHGDurD2Jte6+HfEXFeSYFkqFNspFu4ogSfrBc1M6RFT9KAhcRt1vouIuhDba1bdh1kxIVmBOnuiNaxbe32XHJZa4rWmVrIPZzHE2wlxpI5oxERoUPMVN4++ipFwSr9mMpfNIMiADpANYibWtIEVRdIHZ/Z3TAA0JJEncBOpk1TOvSpu05JP6tI6k2ZNrHEvl6q6N/aIGXTvnj4Vrv9O37t+/Zs3bKl0zYRmXOPq3a1fzBWBbUAjx4wanv6at/wB5/lXP9teU23bM6XBBj9lc17/dqHteH+ZH7kdyvgRrbSuLiOpN1QDdPaMSF+jm6U1HBwW1+zpV7o7tprmCt3nm6xLAm2F1h3WYmBoBVXxGHHaFu4T1guT1d2c5hC0kbgukbsoiI0rNG2rf95/lXP8AbT2vD/Mj9yGV8DH2lt7qktN1Tzdui2AxVMvZdy7HWFhD8RWRsO6zWRnbMytct5uLdXce2GP7xCie+a8/03bkiLn+Vc1/8atWNpWbVsLbW5CjRRbuyeO8jUk8SdSZNPa8P8yP3IZXwJalYA23b/vP8q5/trz/AE5bmIubt/VXI4ae76inteH+ZH7kMr4GH0rweJuJbGFKgh8zyxErlZQuWMrrLBirEA5I46ab9Gw9pg2J2fcwhZlDthna0lwkiRct22CNb3AliZJiNa6B/TVv+8/yrn+2om+6NYvJmuFrrFu3buQskQNEOgA/44Pa8P8AMj9yGV8CL6eY6yiuoX6+4ihHA1toQy5weBhrigjUZmiK55cxeIYyMRcQi4XGUkADKqpAEAFVGUaEaLpoBW/dLtnrftqbebrU3DI69YAkuAWG+FzATOhG81zw3KthKNRZoNNfR3MNfOpWJnZ/tBxOHtO/7QuwIFxZZmypZQE5h2mypPiZ1mo3F9JL62cly4zFs7utsRndjNxmAEEZmHvGAIA3ViNYlw7MSF91YEBoILbpJgwOWvOl+yjxnAaNQG8p08qnZlfaSely79LQJ1haVgGRqB5DU/Ce6sse58D5cPlr51Cts0wMrE5e0FYjK1ySczQN8kmN0heQq9tFbrKACcsQ4SJI1LQW1mAFERqxPKK5w1sUyjqtTPY79J9b/nXnNHr16NYWDxJYAOArwCROvItlJJCzIE66GY3VmW98/D14VLLYNW2l/q9NT8PGDVs6afD9ao1zfVC/yqKi95FXKlvhH4V5AEnl69eXjQwfXr1NUI0EVJIkV48fma3H2fdI0sG7avPkQw6lpjNuI8SI/wC01p1Uz1JXJwm4u6Okbc9oyKCuGGdv7QiFHgN7H5eNS3Q/pGcVaOeBcQw0aSD7rR8R4iuQ562j2ebQyY0Kd1xWXzHaX/SfjSzuXQrSc1fYdWpSldNopSlARG1LTA25eR1raQBoUuZRPcK8RXnad4gWS7oQ11suUbwbd1kgzqcoPjUJf28WWyUi2uIRGs3GMg3D2upcQQuZYAaTJJA1An551mpSnjVb4V5yNdF2iTlYeO2kttguVndldlRQJYW8uYAkgT2hAJ1qBxG1Xa+ty0lyVw1wupW49sPmtFFWOyzyLqHJrrrMAVmN0e668MSzXLTlACoK5l7FxGUOCYXthtPtICN5r88sPGFnVelv54f3fh3lt+BMYLGJdtrctkMrCQfyPIgyCDqCCKvxWPgsAloEW1CgnMYnViACxniYEniZO8msiss8uZ5dhIVhHa1vMRrpMmNBGee/TIw3VTaTkg2wCcwIbRoIKvoHGgMgfEcwaxXAytLNHa/q5t77kyCJPfB1MRvNaKVGLV5HSYikVH4C7lJttA1OUcSSWZp4ciO6pCqKkHCVgIpFRO09vdQbhZQVU2VHagl7z5NZEBRKmZ58taptzPhWvookK7KrMBmC5oIZZ7LBSymNQQan2FSylbRu3jqcujOuKevw8GO23Cf6q5pUjiej+HuLlaxbI1+wogneQQNDUNi8eiXsOXuInbY9ojd1bjmOY14TUvjtr9WVIytb6u7dZs32LYU9mAQ05hxGnOvo/Vr/AAV+pmKt+Y5HtrYN3C3IurAM5TIIcA7xG7hp3isDLJ8d9b9tnaw2jY6u3hr5f3kuKFe2rC2LhRrgOjEHIR94jlpzi1iDBLCCpaQJPukrppMxX6Nq6PLq08r0MkrBI4eiK8x630xF7KVBBknLHIgEmeUAN+FYVvHEvaTKWe4FIUEalmVVCzEkk8uB5VxbNSuKbMtLAJ047yeVXja5EH141v56A4cdQhLMXzK9xbkHNkZwQuUgr2WG8cN+sYF32dXPpKIHDWTqz9kMoG9Sv3jwI046RFcd+JZKjM0xrfPSrbgTW/7VtYK0FFzCCWOICBLrKSuHYWwdSJuuSoAEklgJM1gbS6GC5a6zDJesxeW0beJBWQzKgdGAY5ZYRMzB15yX1J9hJGnq1SexOj13FPltKYG9joq/xGPkNalNldBHKJdxDhLZJDKi3LjgqSpWAnBgRO7jXQsPiLdnDL9GTsh7dsBg9vV3RCxzLmJ7UzGpqUrbjsKLvqal/wClT5T/ANQubgMhjzOb8q1za3Q3FYeS1ouv3k7Y8wNR5iugjp0puOiYe9dyPcQ9UFuMOrui0WZAZVScxBO8W35VOWsWTeuIwUBVRlYEyQ+cHMCBEFDuJ0Iridi50YnBp4cd1dO9nfRc2l+kXli4whFI1ReJIO4n8PGp/E37QtPirdu21xQwDEBSSCVgsAWAkb9dKu4fbqNiWw8EMEzK2mW5lOW6F4yha3M/2g5GpOVzkKSi7knSoDYXS5MVcKKhAAJzZlI0drYUwZVmyl1HFddKitu9Ob9jEPaSxZdVywxvOpIZQ24WiBv5moFxPbK291tu6zoUNm4bbqJfUBG0gSRDDWBVnE4pMXhcQvuqbbrmYiIZCM2ZZAjfoSRxisnZGxepW6Ljm81187syIoJyJb91REZUXfOs8IAy8bnyHqgpfSM26JE8eU0BpO19kXcZh8E7kIrLla0NQq3LYOZSCF6xFDqDBHakAcZDBbECMxci4P6vMJNtc/WZJJIIVguUwCAqgzlBqX2mzzbzKoHWtEEkxkfKd3HXwrxXzzrRWmsVGCemVebNdBe6WsLhltqEUQBPfvJJJJ1JJJM1Ebd2+LIPbVBqA0ZyWi52UQallZRIPeN9Z+18b1VpjMMQVTSe3lYqIOkkjQEiTA41rFsdvrrhKM+qLkIcKSHyKhgMQXJZivHU8a8TB0FUbqVNV5v+f7NKS2sktmdM7LubbtDAtEqy6TdOoI7MIkydDwqSxO1RBFuSe12oOVSA+pMagMsQJ3itY2rs5ryQR3KzXFLLORdRaBYjtHQsY3k7qtYTpCUY28QqW7gk5s6jNmDtM5Tl97fMcYGtbZYGlP36S71dP9/Vbu4lZPVGxtaADdlTOYkFDJk3SQSTAXUwe8868vfMnVSRPP8AvIgg5hoeE9xqIba4ciMuUkRluMS0sIlspOQi6pmRHECrSbfUwDaTKYgh95ItHkBvurvBiDOmtFhqj2ry552nLMn8x+ycpBMaAZTL7zmKsTqdd0ncSBUph74dQwBE8xB3xWsLtZRlaSFIBBuQgAOZpZpKtMjLAO8aDfUnZvsjdmCp3iIP2QsaBV3kwSZ3iN1ZMRh21zzz+5wvX9jK97rHJhWR0AJWHQOusaMIfd/Kog9DWRgLV1urFtlVXdzl+ra0iwNCgDE66gjTeTV3aXTC2BCNDHhlObMQIUAiAZa3BMiTEHWLmwtutduZT2lO4hkMA52BMAaFQpAAJ7VdjTxdOm57FbY+Bx095mbUwTO9jq4zhmjMzqCBbuEg5SImN/Cs7F7CN1FVwRbNprdy0rtKq+TNkuDU+5BGkhj50uT1+HiPfbeY06q5PCpO8l1+sT9mNOruK2YniZUjQefPdvr9x1ad8Cv1MxVvzEFtTo25LvhbjDrQ4YSsq9xrQa4pdTEKrgqQSdAMsCstOhmHIutctIbl03czxMC4zkFQ0gMAwExrFSOEw90KGuFOs+0EkI3ImRIMRr3Vl2rwbuI3g7x657q/RlJwjpFhQuKuqsLkv3CAAAIzOCIED3WPnFTHs86JLiLpuXC4FpbYzKxH1izkK8iAXPiQd8ERfTrEpb2hiAzoO3OpUe8AefMmulezG0gwCsjoxdizZWVoO4AxuOUAx31fONop8TNCHvGRsHoxcsMM93OFcEElmJRLPUrodFYszuQumojWSZy3s20r51tWw+pzBFDSd5mJ11rJpVBpIC50Rt3M/WliWzgFWYAI1/6QvZ3Zg2WTGuWDppWHgej2JFyHu5kXKQTlh2+knEMcoGYNlW2hJaCZIAjXaiwGpqx9NX7Mt/CC3zGnzoCPbo4r4ZbF5mbXOzKTbJcszsRBkLmY6SdI30tdHltWBaslgBdS522Z/ddGIkmdQsV7xW3AjFdARpGtxpiY6u3JmCN5G8VmLZZgCXaDwUZPx7Q+NAQOL6KJaW29h2Q28k52zdZbS6b2Ulz72Zmhid5EzAj3sHCsLUXj17Nbto+gcF1Nx3zNC227VwjQD3ZjWKnkwigyFE8zqfidax/6GtFszKXIOYF2Z8pkkQCYETpyoDBXYWWw9qzbt2s86kAknMWGYIAIBMb91W7HQy0t0XTcxDOpuMs3rmVDdDByqzAnMfkeArYKUBrWJ6GKoU4d3VraKiq1xsrC3be3bDMO2IzTmBkEEjUkmJxvs/vMwy3rcKltJcOzHq7apLGdScs+db3SgFKUoCH2leY9XmTKOtYTO8BLmUx3jWsfFX8izpvUakDQsATJ8d3Gsnad8k2+ww+tYSY4JcAPPX8qgulzH6MQFDZmCwc8azqcoJgGJ0PlvHz3rFDtOkYR4xXmzbh1eJr2Kx1zG3MoBKLlLdmFDSICkntEnN2tNIgHWpfBbN3ZQT7pZiCCf2bjssYAjrB2WCg/ZPCxsTZLEAmV1kywd0afeWV7KkqUywNK2izYVFCooVRuAEAeAG6vMxeJjS/86exbvXnvNEiMTZayId1YZd8AELk4DSOyDCnTMd1Yr9H7QKhkYgEQCA6qZtiREQ2nvaEa1PsoO8TVsYYc2jlmPd58PmawQxc1vZy7IXBbDQEEWwIjVnZ+FvdMAmARI00GmtZgwiaarpG5ZAjId+umgO/lyms5cIggBFEREKNIiI+A+Aq7FcnipSd7vnvucuzU7uymtmLRBRgJQnMhU9UkgQQvYR5JB97frUJireIAyi2LatBkZwQcudwSrAZZJUbx9XBaa6DdwwMxod/dPMjj+dYjYM6hpKngg973tDJ0B00ERprXoUOkLfmSfeSUuJqmz9hIkS7s8BWhreuXMp9/MVHZjstoQBNTWxtmhb+fWYYe6I1ymSeDGJ4nmRuqQXZQ+yDbHcxM6nXL7s7jJnefGta6b7SfZ+Ee4twFnHVWiRDq7AaiBHZUO3DVRvmtFKdTH1Vh6b96bypP66d1iM52TbMHpt7VEwt8W8Oou3bRbMzHsIxVkKmNWIzGYIg6b5iAw/t7xwYF7WGZeKhXSfBs5g+Rrmxbida8xX3vozqxguj8LHD2zNbW21dvyvuVtLePjTqynK53nY/txwl9cmJW7hmYRmEuo4SHUZgf8OlRftA9oxs2Us4TFW71y4CRft+9bsGRlJBINwkHXeoUmJINcbivJXn+nnyqNfoalGWaDsuD2evnv4E4S4lyNe/n+pqU6M9Jr2AvresNBHvKScrrxVxxU8+G8VDm34+vyqvV934fnNU1MLJqzNimmrWPq3o30nXHYZL9hRlYdrMw7Dj3kMAmQfCdDuIrIxl2/MIrP/DktrqQNXYs2g10WvlTAbSu2SGsXbls87buvxykA1vXR723Y2wQuIy4lBvzQlwDuddD5qd++vHq4KcNVqip03uO84XB9kG6i5+PaNwA9zMAfkKxukHSbD4K31mJurbB0UalmPJVALN5DStTve2vA/Q2voxN0aLh2GVy5mJ3jJzcEgDvIFcH2ztm7i7zXr7l3YzPADgqj7KjTTw8aYXByrPXRIios77b9sWy3bKbzrOmfqrqj/uAkeNbbsXF2LllWw1xblvgyvnE8RMnXur5H/HkK2boD0yfZ2KFwSbLwLyAzmTmP3lmR8OJrTX6PUY3pt/uS7N7j6hpVrDYlbiK6EMrgMpG4qRII8RV2vIKxSlKAUpSgFKUoCI2pfk2xlYRcYSYA0R++YM6eFY+Is5hExv14jQiVPA676lsdgRdAGZlg5gVyzMEfaBG4nhUbe2QQyAXsQcxMkLaIACk6nq+zrGvlX5PpnoXEY3EKtScUlFLW/F/R8S+nUUVZhEj/knfrVautsPT9ve/+L/86xMBgDczTcxSRHvpaXQ8B2DMcfGvF/CuMf8AtDxfoW9vEvUqztHAG2oIuYpySNES25gamfqxEjSe+spNiSAevvieB6oHz+rrn4VxnxQ8X6Dt4lulWMLgi7lc+LWJ1ZLQGhjfk47x3CrmO2YbaSLuJYnQZFtOQTOpHVjSn4VxnxQ8X6Dt4nulMLsnOgbrcQsjcwtKR4jq9KxnwhF0JnxcTGbJaKzp2s2TQeVPwrjPih4v0HbxMmuJe2ja/WY1LAPZsoJH79ztHzyBPjXbcTsrIpbrsQ0RootE6mJ/Z8N/gK+Xtt7R+kYm9eJJ6x2IJicpMKDGmigDyr9h1O6u1cJ0gsRWcXlTta71enBbrlNaopxsjC9eZpHCgP6+M1WOHomvsLqq3PhzwMigUju8aR4/jI9etafj8BT0NflWKpU559S6MQB4H8xVcvcO6TVAf5SJ8tKqI7v0NebUqI0xiV+Y48hVGPj3f8VUn4+t3615isU6ly5x0PFpN59ev1q7HrvoB6/Kq/l+NXQmoRsiKplPx40IH6b6rP8AOncKqqVS2NM7P7D+muZTgLp1WWsE8V3va8QZYdxblXXq+QsBjXs3Uu22yujBlPJlMjy9ca+qejG3kxuFtYhNzrqPuuNHU+BkV41ZLNdGXEUsjzbmSlKUqkzClKUApSlAKwtoiMlwfYbtfwN2W8hIb/BWbUGekSPjXwTIw+rnM0gPIGi6QeyW4z2G0GhIE5SsTZd/PaUmSQMpJBBJXskwdRMTrzrLoBSlQe3Om+CwZIxGItow+wDnfn7iy3yrqTeiBOUrn9/24bNXc15vCyw/1RUVtD/+gcMF+ow164375S2Pipc/Kp9lPgySi3uOpXryopZiFVQSSSAABvJJ3CuR9N/bcFzWtnQx3G+wlQf7tSO0f3jpyDb6550t9oGL2gYvPltTK2beidxI3ue9vICtb9fr/OtVLD21maIUPiM3bHSXFYg5r+JvXCfvO0CeSghR5D+eAB6+X5mvDat4a+fqauR69edethGo3aRGUFfQev0p6/U09fDh8a83G4R651ulXsrkctgx4ev+a8mTx9eelelT1+teh6P6VW1mV5c8+BxItweYPrxp1h9TVz0df0pHh8d4rHVppbGXRTPAafWv869rVAPP8/516H/B1PlWJvKaYRuV7+XqKejQehVfRqqVY0KA/OkeXKkfP1FTvRDofe2hfFq0IUQXuEdm2v3jzbeAvHwkiiVYk0oq7IGO7x/Wujex7pv9ExH0a6YsX2EE7kukAK3crABTyIXgDXVOj/sxwOFQAWEuuNTcvKtxieYkQvgAPOr23Oh+z7gIvYWyWbdkQLcY/ulIb5xzrNJtmGpiac04uOhsopWNs6yUtIpzdkBRmYM0DQZmG8xE/id9ZNDzxSlKAUpSgFa9tnYZbF4fE2bam4pKu5fKBbMZgVg5iRIB3jThWw0oDDs9m8y8HGceIhX/APofM1mVhbQfLluf2bdr+FhDfCQ3+GsygNA9rXT1sBYW1YYDEXpg6E27Y0LwftE6Ce88K+e7lwsxZiSzEksSSWJ3kk6795Jqf6f7f+m7Rv3gZTNkt91u32VI8YZv8da96/SvawsY04X3s106elwB/MAfmaH1J/SnqP1NeZA/kP1qU6hoUbFfw+AHjRmga1TP3evCvJHP4cJ9c6zvO3ojrmktAmg5E+vX869ZjwFAPP1+H61WOB8q9qlhlGCzMwubvoeSTzj4D8zVQPj3cfOqjwA51UKf0o4xjsRNJvaUj4cvW+qxz8qA/Oq/jVE6pdGBQ/PlQ+o4VX0ap+HqfKsk6pcoFD63T4iqg+tfjXYvZ77Gke2mIx4Y5tUse6Ap3G5Gsnfl0jjMkDpA6D4DJk+hYbLy6m3+MTNebUq3ehQ8QouyVz5WHz+M1UfLlX0hjvY/sy5P/Tm2edu5cT/xzZflWBY9hmz1Mk4hhMwbgAPjlUH51lbbL442C2pnFujPRW/j7wtWEndnc+4g5s3Ab9N54V9IdFOjFrZ2FWyhmO1cuGAXeO055DQADgAPGr2BwljCr1GFsosa5LYCgH7ztw8TJPCa9KpNxBeVmYiQFUm0hHAni2mhbyCyBXEjHXxDq6bEX/pLXP2Qhf7Rh/oX7XiYH8VXsPg1STqWO9mMsfPl3CAOVX6V0zClKUApSlAKUpQCoXYjYjr8SL5lA/1ZACqFliAumYnIbeYkkZpg7ws1SgNG2DgWs47GYa4SLeIJe3LKGYalsozM0ZWCyYk2yd5Yia2xtk2Nm377HtWrVyf/AHEBT5sPnUyMGgc3Mq5yAC0CSFzZRPdmb4mue+2TH9RgLybhiWtAeIabkf4Ut6d5NCUVmkkcAC+vl+Rr16/SkcvW4fHfVzD4ZrjqltSzuwVFG8sxCqPXOt3bHsZbK7LDNwG/n64ngKqE+P4/r41sPS7oNiNnOq34ZXErcScpP2lkgQw5ctRUBHP1yrVScbZjOvf1PPr1+teQJMcvX4V6Y868Wrenj+fo1bCV5ohNbi4PXieFAOFF/n+lVHzre62hBQEcSfGqQPh51Xv50BPKsdSqXxgPwNPx/GkfOq/jxrDOsaIwHo1vPsk6HjGY3PcE2bEOw+88/Vp4Egse5Y41pFu2SwUAksQIAkknQADma+mvZ30TGz8EltgOtft3Tv7ZHuzyUQvkTxrJOq2VYqXZwtvZtFKVgXdpzPVxAEm42lseB+2e4GOZFUHkmViMSqCWMDdzJPIAak9wrGAuXd82k5fbbxI0QeGveu6ruGwYBzkl2I9866fuxoo7h86yaAt2MOqKFUAAcB+J5nvq5SlAKUpQClKUApSlAKUpQClKUBYx9x1tO1tQzhWKqZALAEgEgEwTG4Vq+ytqDHYO1eu20crcdbqkJlVdVcFczfZKneZy8q241r2wtlBRiLaWjZtsxCxbS2CNVYqoLMzc3b3pBAgUBzH2i+yFrM4jAIz2972RLNb77Y3sknUakd43U9h/RIviGxtxCEtAraLAjNcbRmH8KyPFu6uzrbuJuIccm0Yf4hofMDxNekxizlMq3JtJ8DuPkaGh4iTp5GY239g2sZh3sX1zI3kVI3Mp4MDu/SvmXpb0Wu4DEtYu6xqjxpcQ7nHwII4EEV9V1rnTfoTa2lY6u4cjrJt3AJKE6HTip0kdwO8CrIVHE5Rq5HrsPlq5uqqiPXrnXTNn+wnFviCl97duyP6xTnLjkiaEH+KI76w+nvsnubPXrrTm9Y0zEgB7ZJ+0BoVOgzDdOo4nTTrJM154SnZM0D/j9fzqs8af81Xd641e65oUBHPjVNfhVY+e6pno90QxWOaMPaZ4MMx7KLx1c6eWprNOqTsoq70IUjv8Na9Du8/XGumYH2C4to6y9YtjfpnuEb9NwHLjxNbfsT2MYPDHrcTcN8rweEtg8Dl1LeBYjurJKTZB4qlBaO/d/wBNX9jXQNrl0Y28sWk1sgj9pc++P3V4HiYj3a7PiMcEMQWc7kXUnv5Ad5IFWLRZwFtjqrYgAlQGIG4In2Bu1YT+7uNZWGwqoIUbzJOpJPMk6k+NcR5VWq6sszMf6G1z9sdP7Nfd/wAR+34aDuNX8Vgrd1DbuIroYlWUMDGo0OmmlX6V0qI7AYK6rkvcUIICWrahUCgRrILTPIgbhFSNKUApSlAKUpQClKUApSlAKUpQClKUApSlADWHZwrOkYgW2ObMFUHKv3R2j2iPvECTrArMqjNAnl50BjjCFf2bFR909pfhvHkQO6vD4/IQLixOgK9sHjw7Q+EDnWNsvba4tLnVC9bjs52tldSD2kLDKxHEawdCOFZmz8H1VtUzvciZe42ZmJJJJPidANAIA0FAX0uAiQQRzGtecRh1dGR1DKwKspEggiCCOIIq3dwSk5hKt95TB8+DeYNW+tuKQI6wa6iFIjmCYPlHhQHzj7Q+hbbPxRQAmxclrLb5XihP3lmDzEHjWqgcPUD186+oulmwrW0cK+HY5X962WBBS4B2Wg6kakGOBIr5q2rsm7hrz2bylLiGCD4TIPFSIIPERXJTaPbwdVVY5XtX8kz0B6GPtHFC3qtpIa64+ynADhnaCB5nhX0nszZdvD2ls2UCW0EKo9SSd5J1Nat7ONhLs/Z9sXB9de+sZQJYkgZUA3nKsA8AS1bOLL3PflF+4Dqf4mH4L8TRfU87E1u0npsWz1PVzHSStsZ2GhO5VP7zc/3RJ5xvqlvZ+oa4c7gyDuCnd2VnTed8nvrKt2goAUAAbgBAHlXqumUx8Fh2RYe41w7ySAPIQPd5TJ76yKUoBSlKAUpSgFKUoBSlKAUpSgFKUoBSlKAUpSgFKUoBSlKAUpSgLeIw6ujIwlWEEbtPEag94qmFwq20CIoVV0AAgCrtKAsYw2wha7lCKCSzQAoG8knd41qW3ehdjaLWMRbuAm04IYjOHRWk2yTqyk8STEmJBIO1bU/YXf4H/wBJr3gf2Vv+BfwFDsZOLujB2azC9cXqXCgD692BN0yQRHvAA6jTLB0qVryK9UOClKUApSlAKUpQClKUApSlAKUpQClKUApSlA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" name="AutoShape 10" descr="data:image/jpeg;base64,/9j/4AAQSkZJRgABAQAAAQABAAD/2wCEAAkGBxQSEhUUEhQVFBQUFxQVFBQUFRQUFRUVFRQWFhUUFRQYHCggGBwlHBQVITEhJSkrLi4uFx8zODMsNygtLi0BCgoKDg0OFxAQFywcHBwsLCwsLCwsLCwsLCwsLCwsLCwsLCwrLCwsLCwsLCwsLCwsLCwsLCwsLCw3LCwsLCwsLP/AABEIAMIBAwMBIgACEQEDEQH/xAAbAAABBQEBAAAAAAAAAAAAAAADAAECBQYEB//EAEIQAAICAQIEBAMFBQUGBwEAAAECAAMRBAUSITFBBhNRYSIycRRCUoGRByOhscEzYnLR8ENTY4KSwjRzg5OisuEk/8QAGAEBAQEBAQAAAAAAAAAAAAAAAAECAwT/xAAdEQEBAQEBAAMBAQAAAAAAAAAAAREhMQISUUED/9oADAMBAAIRAxEAPwD0XTAGziH30BP1B/8A2dsDRpwoAznAxn+MNOMaKKIyOYD5ijRxAURjExCAyzlu3GtbUpZh5lgZkXuQmOI/xE65k/G7+S+k1Crl1v8AKzjni6uxFB9uMp+sUah7ABzIHb8ycATEeM/DfFbTfpAF13mPYrt0YJXzRh0IwqKM9M+8532S1tPraPNsss09y36dmYkl+BLgrY+YcWRj3mm2RKtS1evRizWUqgXiyqAniYAdmJxn/CJnR1eHTe1IbVKFtclmrByKweiA98D+JMtMRR8TQYCLEcSJMBjKrxBvlOkr47m68kQc3duyqvUmcHiTxUunYUUr5+qf5KU54/vWH7qwGw+FW8z7TrmF+pPTl+7pH4alPT6yWiv0my37i4u1wNdAOatJnr6NcR1OPu9BNXrXXT0swACoOQHIcu07zKTxcpfR3qnNuBsY9ZLyCxouzWHI6jJEyNfidNXqPs68dTIxLcQ4eJVOMqe4Mu/Ce4LqNJU45hkGR6HoQRKbf/D6ay7NbNS9Py2V8jk9s45zN8U26lPtXl3ANXamFJ5gEdR/GdPhGnykavOVRiEJ/D2H5dJ2X7dUtAW88XBz4z1yO+ZRJqmvPlaX4Kxyaw9/pMeVVnvG/BDwVDjsPYf19Jy6DYXtPmak5PUJ2EuNp2WukZAyx6seZJ+s77XAGTyl+u9qKreKeGhwgxgHp9JUeC9cLKvcZB+o5GXL6xbSyDnMNUlm36psgmm08QPP4GPXPsZL7o9CsHKY3VWVrqCeQM09GuWxeRmZv8PM9xcnlJ8u+LD7juBsHAk7Nk0JRfinbp9uSsZ/jOPcN3VOQkz+0WLMI8yZ3JzzGcRR9jHrUUUU9LJoxjmNAQjyMeAoosxEwOW7XIrFWbhKpxnPIcOcZzKvxdpmu0pNS+Y6NVfWo5cTVWLYAD78P8Zyb5ont1NNlifua38sjnmzzACGYD7odV5TTiZl0V+0UtwNZYvl2XHjZcglPgCqpPQkBR7dYTZ9qr01YqpXhUZPuSTksT3JnaI+JZA4ElGgdVqFRS7sFVRlmYgAAepMoIxmN3TxJbqbG0u2YZhyu1R51U+qr+N/Ycpy26q/dyUoLUaAEh7ua2anHVa/wp795sto2urTVrVSgRF6AfzPqZPRX+GvDVWkU4y9r/Fbc/N3Y9ST/SXmJLEjKM14z8QtokRlqNgZwrY+6DkcX64H5ym2Sz7Pq7KrnLfa1FqBjnnjDovsBwzT+KdvOo01lY+Yj4fqDkRjt9ea7bAPMrXAY9sjnMWXVZfT6K7bbXNamzSWMW4V5tUx64HdTz5S21viSpEBQcTv8qKPiJ9/SD1m9PqGNWkGR0a0/Ivrg/eM6tl8PV0ZZvjsbmzt1/L0Ez3+DFVa+y3Ug67K1k4rqUErnn87Dl6TV7ls5dOLTua2A+HGMfmIXxD5SV5IHzA+pzmdu0arzEzwkDtmSTuUZ/w1v9hdtPqBw2p+jDsw/wApa6vS2WtjPCkpvFmj4NTRevIhuFsd1b/QmsqbKiJ3g5tNoVrHwj85DW6NLBhwDOwmBusA6zVkFTotoFR+EnHoYfV6xaxzMrdz30D4U5n2lZTt9l5zYcD0nPfxUdduz2nhrBPvH0Wxknis5y5XSpSucdO8FpdzVzhSDJn6CLoFHLEUPxR5cg1+Yo2Yp6GSMaOYwgLEUaRZwOsCj1m8nT2W+bkqPLKBQScMSCT+hJ9pK7eGFyjhBqLiot95XZeJT/h5gfnOffK1+0fEfnosUD1bIx+fxRW7TZ5uAM1v5LMc44LKiMnHfIAH5TltVo8RERRTqhAyYMhKfxJ4kq0aLxgvbYeGmlBmy1vQDsPUwO3et3q0tTXXuERe56k9lUdyfSZHT7bduzLbrA1OjB4qdJ0a0fdfUe3QhZ2bL4btvsXV7lh7R8VOmHOrTDsMfff1YzZ4gBopVVCqAFUAAAYAA7AdoVYo4WUPGMczJb74tw5o0ai68fMf9lTn71j9Py6yW4Lje96p0qcVrY7KvVmPoqjmTMhrr7NQPN1j/ZtKOYqzh3HrYew9h+c594H2BF1WpD6vUvy8zh/d1A8zwqOSqP1M0Xh77PqUFvmLezDr2HsF7TndqrXaEqFS+QF4CPh4cYxM54q8SnTuENbeW2FNo+VSTjnNbptMta8KAADoBKXxNpluXyGXIs6nHaX5TiDaTRVtWgPx4wefOWAQAYAwJT+HNkOmUqbGcfd4jkgdhmXTGJBTb1pDYUGOhzO5FwB7SWq1CoMsQJmdbvb2ngoBP97sJm2RVnuW7JUOZ5+kz9l12pOFyqes7dHsWDx3NxHrz6S0p1CfKpEz2+q4NJs6VDJ5nHUzm23WcTsOwMvNR8p+kwm063g1VlbeuR9D/oyXg0m+t+7I9Z5Tte5tpNQysTwlv059f4z1Hd6jYoxMP4h8Lu+GXAYdc943vRr6NzUqDnqIpmNv290rRTnIGIpjR7XFIiPmetk8UaNxQOerVhmZeYKnHPvyzylRc7veBjJU5VfuqO9j+/XAhUuJ1PAwAx8aY7jBBz75lzXWASQME9T6/WY9ArtGjlWdQxQ5QkdD6idBjCPNiMWYjMvv/iJ/N+yaJRbqmGWJ/s9Oh5eZafX0XqYB/E3ib7ORRQnn6uz+zoXngf7yw/dT3kfDPhc1OdTqn8/WOPitPy1j/d0r91R0950eGvDKaQMxY26i34rr35u7eg/Co7ATs3be6dMaVtbhN9gqrHqx/kOY/UQLKTzIgRWBuE8OOLB4c9M45ZlE4HW6pKq2ssYKiAszHoABkkzMbR43qerThwTqbiUeiscTI6MUtLD7qqQeZ9us1dlYYEMAQeRBGQR6EQMOdVqt1OKePSaLvaQVvuH/AAwfkU+vWdm/7fVodA60IEUFeIjqQXHEzHqTzPOXO+b5RolVrmFas3AvpnGce3ITO6PW2bjTrdNegrYcqwDz8t0zWx9/8pijW1Vq9YBAKlRyPMYxMZr/AAtVRraLdL+6Z2bzEXkjqFPVfqZY/s+3fzqPJt5ajTHyrVPI5UYDfQjnAeJr9QNZSNPT5mEfLE4VCcYJ9ZL4q23/AHgaZUyRxO6oB3JY46SyTmAcc8Sl27w58Qt1Lebb1GflQ/3R2lnuG410KWsYKBLP2oM5xKPd9/Sv4U+Nz0VecrbddqNacUg11fjPU/QS12nw/XSM44n7seZMxtviqira7tSeK88K9kH9ZaW+Vpk7KB3luZWb3tq31sjDORiPrg5dZZ5qDgPI95l9Ztj0Xo6uSG+ZSeX1nX4U1JrLUP1Q4GfTtJeJN0VLADzPYTFuzVWF2ofKgdO8znijamVxfWPiHUeolxsupd+bDA7S01RXHxdI9goNo3cMoDdZ36nUpjJmZ3llU5pxnPSc1aWuMtyExqrt91QHliPKQadO5ik2j2YGPBhpDVagIpZjgAZM9bAtp5GZ6vXt5tZ4GKEcOc/KeLB4h+k6tDrGstPPCgAcJ9xkQuk27DszHlxEqPrj+sxbviiuoN6n7yq36EidymCFYyW7kYz7QiibiJ5izIiOV5ESjI7nvduqsbS7eQCOV+qI4q6R+FOz2e3bvL3w/sVWjr4KhzJ4rHY5exz1d27kzg/Z/p1r0NKqAOHjVsDGWWxlJPucTSYkgUpvFm0/adJdUvJ+HjqPdbKyHrI/5lEuQZzbnrK6abLLW4a0Ul255A9sc8yjj8K70ms01dykFiqixQQSlnCCyMOxGf4zo32vUPUV0rpXaxA8x1LBF+8wXu2OmeUyPhvTajUNS1CHQbfSVauoALdqcHObPRD37nn+W9zKMX4S2IaHXaivDWC6uu5dQ/N2YZW1GYD8RDY/vGbUR5EwMr+0vb1t0NhKcbVcNiADLfCwJA+oBH5wtWyP9tTVK/DWaQllY++wOUJ+gJ/WaVwDy6xSYKTc/DKWWi+tmpuHIun3hnPC4PIiWxwoyxHIczK3f/EtOlA424nbklafE7H0CjmZm127Wbic6gnTaftShxY4/wCIw6fQfrM8ng7ty8V8T+TpFN1nQkfIn+J+n5dZHQeFy7ebq381+oXoi/Qf1Mvts2irToEqQKo9BO0yfXfTQErCjAGBItCtBOZoQeDaTJg3MyMRvu2WnVJZScDow9RLJtqUkNZzI9Z2bpuSVdSM+kz9+tuv5KCq+s5XI079ZutdQwuM+0pbLbrzyyFnbpdBWp+Nst7y38sBfhxM+jKNXXScucn1M6rNStigJjn6SO57GLVbi9DKbwvp2qyrHIBOPpJij2bK5OcnnHmgNyj0jxiNvZaFBPpKTW2G08uxUFPUMD1/hH3C1y68IyGXl7E9/cSx0WlyRY4w/pO3vER0GiGVsOQ3CAR2yBjMsyZHMRM3JiHj5g8yYlEoRYMSSmUZ3wdcKtLb5hCrVfrOInoq+fY4/gwl/o9UtqLZWeJHUMpHdSMg/oZntg0iWHXU2qHT7S2VbmCHrrfBH5yXgRylVmmPXSXPSP8Ay+T1f/B1/SSDk37xJZpdY1KI2pe+lW09CEArajMrcTH5UIIOT+EzW1Asg8xRxFRxqPiXOOY59RmUGo8LIlld+nAFy6jzrXdiWsRwyWIWOTgK/wAK9BwrNLmUZPxV4r8iz7JSM6uyrjpyCaweIj4voFsbH933GbrYNw+0aai49baq3IHZmUFh+uZw79oWfVaK1E4hXZath/DW9L8yf8SqP+YQ/hnY/sdPlB2s+N3y3YM3wqB2AGB+p7wLlY8iBMzvvjJKn8jTKdVqjyFVXMJ72uOSAe8o0Or1SVKXtcIq8yzHAAmNu8RanXng25eCno2rsHL/ANJDzbvz6fWG0vhG3VOLtzsFpHxJpkyKK/qOrn3M2NVaqAFAAHIADAk7RQ+H/CNWnJsYm69vmusPEx9QM/KPYS61WpSvHGQMnAz3PpD5ma8c7GNTQSM+bVh6j6OpyP5ReTg0HFIkyr8N7l9o09dncqMjuCOoP5yzzJuiLSn1G6BbhUeRIyJaWtgEntPN/HW5W2gNpUbiqbm+O3POPWZ+VxY3TalQcZ5ntJuczK+G9uZ1S61yzkDPpnvymnzMy6KDcNtRSbH54kKNYllR8rH5S41lAdSp7zCbWv2TUtT9xiWX8zzExeKD4g2e0J5qOQynOOx9jLnR6xvJB74h/EmsVKsseXWUW07wLDhAeH19Zm8Fvbqz5ZJ9JgH3mx7eGpeQbn9P6T0e7ThlxOCraUQ5AGZRUCmxueTzjy9CCKZxWx0lPwqW6gTrBg1MfM9EYF4o2ZASQlEogY0YtjJPSAVYUTg0GtD1iwgoDn5uXLPIzOWbjdpNxAvfj0+s+Go4wKrVzw1/mvfucy6LHYV4dduC5+ZtNbj2any8/rUYqNv1C7lZbXwrpnrrF3GMtZYnFg1YPLkwBJ9MY7yWkAXdLj/vdNSf/bstH/fNGIDCSEaKaCIjgRRQMLc+s3O22utzpNJTY1Tuh/8A6LmXkwUjki+/WafYdh0+kTgorC/ibq7n8Tv1Yyp8H/DfuKfh1XEPpZVW/wDUzU5kglmRzGMCuoXiKAjiABI7gHoZQUnnI2Hr6SLGVe+7hZUmaaja5OAoIA+pJ6CZtFL4e0d2ntvLsq6dnL1qeq5A4v45P5y00fiCu20115YDqwHw/TMqqtgu1Hx62zl18lOSD6nq3+uUgPEumosWpUKqTwB+EhM+nFjE57YrWMM8jOO7SIVK4GCCDynSHyMyDGbqKja9uNKlc5GSROswzwFkxmKZjMb43297OBqeTqc5/mJri0DYoMlGXO2m6tRbz5cwZ2aPbErGFA5S0cQDGYxUGMBYYVzAWGAEmKKKRW1BjgwYkgZ3YEBhFgA2OcbRakWLxDpzH6EiB0zna0OXrIIAAyccjxA9DK/W6q3LcGAEYZz3XA5S5XpG6rCs3Boypta6hbkXzHBJFROGBwPi4T3/AFmi8Q7QNbozWMqxVXqY9UsXBRvY5AluKlxjAx6Y5QoESDA+FN/Oo1en8wcOoFGpp1Cd1emyrBx6EMxnosxOq8NtXu1OsqXKWLYmoxy4W8v4X984AP0E2om4iUcRo4lCzIkyRkHgZbYvh3PcV/ENLbj3NRQ4/wCgR9r8UO+4WaWypqk8vjpZxg2cLcLsO2OYwOvKNpVK7xd6W6Sk/wDRY4/7oD9oaGoafWp10tqmz3os+GwH9QfymRsszzfxf4nTTa2qzT4usINNtanl8RHl8TdAeI4wfUz0Ktw6gjoRkfQyo3Hw7S1FlVda1l8kEKAfM6h8+uecfLofw99qZWfVcALHKpXn4Fx0LH5j78pakQG2q4qQWY4woDY6ZA54hyYngx1Wtuq17U3sGrvUmogYwRyZf45nZ4k25Ps/AAOZXh+ucwH7QauGldQOT6d1sB7kD5h+YzOXddTfrKKjpfhJ4WLODyGPw8uc538Vo9G4Chc8wBmHYym2DZmo4mssax3xxE9OXoO0tWlngi5gGMI5gnMlAiZBjHYwbGQDczmth3nPYZlQWaAsaEeBeQDzFImKZVtAZMQNb5APrOA2v52OeB0H9T7TtrK4I5SibWmqllrABV2Xn055b+UvVMDqtvSwcLDlxBvzHQy2CtPFaj+SRxOtRDHpzzk4l5pEKqAxyQOZ9T9IPT6RUOV5cguO2ASf6zoEsgksIJASQM1EEEnxQZlN4i3x9OEWmh9Tc/ERWhC4RMcbsT0A4lH1IlF5Y4HUgfU45yWZib9uq3lK7XNgo8olEDcLLeWIcuB95OEAe5MtPAeqss0NRuPFYvm1O2c8RpueriyeueCBoWcAEk4AGSe2B1md8N+Lqda9qV8StU3Rxguh+W1R14T/AJes7PD+4XXLab6DSUusrQE58ytccNg9jk/pM54+2l6nr3LSL++0+BdWv+2o+8CB1IBP+gIHbrvh3fTHP9pptQpHrwPWw/8AsZd7/SLNNcjKXDVupVRktlSMATL6rdKtRqdr1NRytjahAe44qslG9CCnMeom2kGa8CafWVaZE1YQcChUwcvwjpxnpnGOk0pMfMiTARMEzRO0gYENVUrjDDI95FVAGAMCPmQ4pA7QTGSYwLGSiLmBcwjGBYzKhvAkwjmc9hmaqLmBcybGBYyAVkA5hbDOZ2mVNFBcUUg2elbKjPXvj1nQqd8c/WA09ARQOvvOhZ3jKawqwSwoliJiOI0FqtQEUuTyXrKOgmODM1uu6WqzGvl5Na3PXjJdSTxD6gKfzxLg7lWFrYsALSqp/eLjKiSVVMur1aa2vzGU6e97alpC4asVozLaXzz4uE8scuITTrUvFxY+IAqD3CkgkfqB+kznjHY11FRs4nS2hHehlcqEfGeLA5H5QOfYn1nTTu7kVV+W5st0xuDgYQOAo4CexJYSoj4U4adM7MQFN2stUD8BvsYY/wCXEqvBniil20+jpItbyXtvsUHhSxir46YJLWPnnyIkfDfhPVHgbX38QSlqVop+FFV1CuWfqWIHUTW7XtVOmTy6K1rQdlGPzJ6k+5lHbIn0jmNmUeSbnsr7fuOlWsn7HbqVsrXqK7SpRkB7D4uXt9J6yGgtRp1fAdQwVgy5GcMOjD0MfOJBLii4pAtETATQWYRjAvIIvIcUkYMmQMzQbR2MgTIqDGBaEcwLGZoGxgLYVzOdzM1QyYF2ju0E7SAVhnLY0NYZyWmZqol4oPjikHo0msgJJTPQwmpkw0ETJLKOXQbn5ljoUK8Pyk9GAOCR+cod6tsprvRTxsLKLF4z9x7VDD6DBlrrKGS9LlY8JxW1fLGGPzfXOJz7ji61OBC6WC2q0jkFA7nPow/jMVVZborb2sN1pptoUq708ltoccWMNnHMEZ7YPrND4Z0gGk0yuOIpXURxcyCFGDz7+8bQ7OcML38ziCpkDhyikkBsHmefOXCjHtia+MKr952KvVeX5jWBaySURyq2A4ytgHzLyHIy1UYkQZIGbQRTHgsyYMoWY2YiZEmAiYJjJmQaQMTGMYGNIEZBmjsYMmAxMGxiZoNmmVImCYxO8C5mRJjBOYiYN2kVB2nO5hLDOdzJQG0wLNJ2mcrNMqaxpx3NDu047TM0QLR5zkxSD1SIRCOBPSwpt2DeYmA7Dso5LkdyZeVZwM9YwEmpiRQW0CtaLCTlRgLn4frj1nYigdBIAzk3Hd6dPwedYqcbcK8R6t6CUWAjO4HUgZldvjXmsDSlA5I+NwWVVwSTwgjPTHXvMpr9VQbNNq9czofKDJUpcoLUb424F644hzPYRo3wMnmcul1C2KroQysAVYdCD0InQJUSBkg0gBHEomZAx8yJgImQYxzIGQMxkGaKxoLjkEy0EzSIaMTIIkwTx2MgxkVEmCcyTmBc5mVMWkGaQcwZaQO7TmsMI7QFjSAVhnJaYZ2nJqHwMzNVB3nLa05Kt1VyQp6QjvJQxP1jwBeKRXrgjxRT0uaSyUaKUNqjhG+h/lMdQOPSIX+M/Z7+bfF3HrFFM/JWj07n7Cpyc/Zwc5558rrmZr9lLF9F8ZLYdwOLngHGQM9BHilouf2f/wDg1HYW6gAegGosAA9ABNNFFNBCJe8UUqHEUUUCBgzFFIBWwbR4pAJojFFIoFkiYopkDaAaKKRQbIIxopAFoB4opFc1kqd8P7l/8J/lFFMjGbB/afl/WaeyKKa/19I536xoopzV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2" name="AutoShape 12" descr="data:image/jpeg;base64,/9j/4AAQSkZJRgABAQAAAQABAAD/2wCEAAkGBxQSEhUUEhQVFBQUFxQVFBQUFRQUFRUVFRQWFhUUFRQYHCggGBwlHBQVITEhJSkrLi4uFx8zODMsNygtLi0BCgoKDg0OFxAQFywcHBwsLCwsLCwsLCwsLCwsLCwsLCwsLCwrLCwsLCwsLCwsLCwsLCwsLCwsLCw3LCwsLCwsLP/AABEIAMIBAwMBIgACEQEDEQH/xAAbAAABBQEBAAAAAAAAAAAAAAADAAECBQYEB//EAEIQAAICAQIEBAMFBQUGBwEAAAECAAMRBAUSITFBBhNRYSIycRRCUoGRByOhscEzYnLR8ENTY4KSwjRzg5OisuEk/8QAGAEBAQEBAQAAAAAAAAAAAAAAAAECAwT/xAAdEQEBAQEBAAMBAQAAAAAAAAAAAREhMQISUUED/9oADAMBAAIRAxEAPwD0XTAGziH30BP1B/8A2dsDRpwoAznAxn+MNOMaKKIyOYD5ijRxAURjExCAyzlu3GtbUpZh5lgZkXuQmOI/xE65k/G7+S+k1Crl1v8AKzjni6uxFB9uMp+sUah7ABzIHb8ycATEeM/DfFbTfpAF13mPYrt0YJXzRh0IwqKM9M+8532S1tPraPNsss09y36dmYkl+BLgrY+YcWRj3mm2RKtS1evRizWUqgXiyqAniYAdmJxn/CJnR1eHTe1IbVKFtclmrByKweiA98D+JMtMRR8TQYCLEcSJMBjKrxBvlOkr47m68kQc3duyqvUmcHiTxUunYUUr5+qf5KU54/vWH7qwGw+FW8z7TrmF+pPTl+7pH4alPT6yWiv0my37i4u1wNdAOatJnr6NcR1OPu9BNXrXXT0swACoOQHIcu07zKTxcpfR3qnNuBsY9ZLyCxouzWHI6jJEyNfidNXqPs68dTIxLcQ4eJVOMqe4Mu/Ce4LqNJU45hkGR6HoQRKbf/D6ay7NbNS9Py2V8jk9s45zN8U26lPtXl3ANXamFJ5gEdR/GdPhGnykavOVRiEJ/D2H5dJ2X7dUtAW88XBz4z1yO+ZRJqmvPlaX4Kxyaw9/pMeVVnvG/BDwVDjsPYf19Jy6DYXtPmak5PUJ2EuNp2WukZAyx6seZJ+s77XAGTyl+u9qKreKeGhwgxgHp9JUeC9cLKvcZB+o5GXL6xbSyDnMNUlm36psgmm08QPP4GPXPsZL7o9CsHKY3VWVrqCeQM09GuWxeRmZv8PM9xcnlJ8u+LD7juBsHAk7Nk0JRfinbp9uSsZ/jOPcN3VOQkz+0WLMI8yZ3JzzGcRR9jHrUUUU9LJoxjmNAQjyMeAoosxEwOW7XIrFWbhKpxnPIcOcZzKvxdpmu0pNS+Y6NVfWo5cTVWLYAD78P8Zyb5ont1NNlifua38sjnmzzACGYD7odV5TTiZl0V+0UtwNZYvl2XHjZcglPgCqpPQkBR7dYTZ9qr01YqpXhUZPuSTksT3JnaI+JZA4ElGgdVqFRS7sFVRlmYgAAepMoIxmN3TxJbqbG0u2YZhyu1R51U+qr+N/Ycpy26q/dyUoLUaAEh7ua2anHVa/wp795sto2urTVrVSgRF6AfzPqZPRX+GvDVWkU4y9r/Fbc/N3Y9ST/SXmJLEjKM14z8QtokRlqNgZwrY+6DkcX64H5ym2Sz7Pq7KrnLfa1FqBjnnjDovsBwzT+KdvOo01lY+Yj4fqDkRjt9ea7bAPMrXAY9sjnMWXVZfT6K7bbXNamzSWMW4V5tUx64HdTz5S21viSpEBQcTv8qKPiJ9/SD1m9PqGNWkGR0a0/Ivrg/eM6tl8PV0ZZvjsbmzt1/L0Ez3+DFVa+y3Ug67K1k4rqUErnn87Dl6TV7ls5dOLTua2A+HGMfmIXxD5SV5IHzA+pzmdu0arzEzwkDtmSTuUZ/w1v9hdtPqBw2p+jDsw/wApa6vS2WtjPCkpvFmj4NTRevIhuFsd1b/QmsqbKiJ3g5tNoVrHwj85DW6NLBhwDOwmBusA6zVkFTotoFR+EnHoYfV6xaxzMrdz30D4U5n2lZTt9l5zYcD0nPfxUdduz2nhrBPvH0Wxknis5y5XSpSucdO8FpdzVzhSDJn6CLoFHLEUPxR5cg1+Yo2Yp6GSMaOYwgLEUaRZwOsCj1m8nT2W+bkqPLKBQScMSCT+hJ9pK7eGFyjhBqLiot95XZeJT/h5gfnOffK1+0fEfnosUD1bIx+fxRW7TZ5uAM1v5LMc44LKiMnHfIAH5TltVo8RERRTqhAyYMhKfxJ4kq0aLxgvbYeGmlBmy1vQDsPUwO3et3q0tTXXuERe56k9lUdyfSZHT7bduzLbrA1OjB4qdJ0a0fdfUe3QhZ2bL4btvsXV7lh7R8VOmHOrTDsMfff1YzZ4gBopVVCqAFUAAAYAA7AdoVYo4WUPGMczJb74tw5o0ai68fMf9lTn71j9Py6yW4Lje96p0qcVrY7KvVmPoqjmTMhrr7NQPN1j/ZtKOYqzh3HrYew9h+c594H2BF1WpD6vUvy8zh/d1A8zwqOSqP1M0Xh77PqUFvmLezDr2HsF7TndqrXaEqFS+QF4CPh4cYxM54q8SnTuENbeW2FNo+VSTjnNbptMta8KAADoBKXxNpluXyGXIs6nHaX5TiDaTRVtWgPx4wefOWAQAYAwJT+HNkOmUqbGcfd4jkgdhmXTGJBTb1pDYUGOhzO5FwB7SWq1CoMsQJmdbvb2ngoBP97sJm2RVnuW7JUOZ5+kz9l12pOFyqes7dHsWDx3NxHrz6S0p1CfKpEz2+q4NJs6VDJ5nHUzm23WcTsOwMvNR8p+kwm063g1VlbeuR9D/oyXg0m+t+7I9Z5Tte5tpNQysTwlv059f4z1Hd6jYoxMP4h8Lu+GXAYdc943vRr6NzUqDnqIpmNv290rRTnIGIpjR7XFIiPmetk8UaNxQOerVhmZeYKnHPvyzylRc7veBjJU5VfuqO9j+/XAhUuJ1PAwAx8aY7jBBz75lzXWASQME9T6/WY9ArtGjlWdQxQ5QkdD6idBjCPNiMWYjMvv/iJ/N+yaJRbqmGWJ/s9Oh5eZafX0XqYB/E3ib7ORRQnn6uz+zoXngf7yw/dT3kfDPhc1OdTqn8/WOPitPy1j/d0r91R0950eGvDKaQMxY26i34rr35u7eg/Co7ATs3be6dMaVtbhN9gqrHqx/kOY/UQLKTzIgRWBuE8OOLB4c9M45ZlE4HW6pKq2ssYKiAszHoABkkzMbR43qerThwTqbiUeiscTI6MUtLD7qqQeZ9us1dlYYEMAQeRBGQR6EQMOdVqt1OKePSaLvaQVvuH/AAwfkU+vWdm/7fVodA60IEUFeIjqQXHEzHqTzPOXO+b5RolVrmFas3AvpnGce3ITO6PW2bjTrdNegrYcqwDz8t0zWx9/8pijW1Vq9YBAKlRyPMYxMZr/AAtVRraLdL+6Z2bzEXkjqFPVfqZY/s+3fzqPJt5ajTHyrVPI5UYDfQjnAeJr9QNZSNPT5mEfLE4VCcYJ9ZL4q23/AHgaZUyRxO6oB3JY46SyTmAcc8Sl27w58Qt1Lebb1GflQ/3R2lnuG410KWsYKBLP2oM5xKPd9/Sv4U+Nz0VecrbddqNacUg11fjPU/QS12nw/XSM44n7seZMxtviqira7tSeK88K9kH9ZaW+Vpk7KB3luZWb3tq31sjDORiPrg5dZZ5qDgPI95l9Ztj0Xo6uSG+ZSeX1nX4U1JrLUP1Q4GfTtJeJN0VLADzPYTFuzVWF2ofKgdO8znijamVxfWPiHUeolxsupd+bDA7S01RXHxdI9goNo3cMoDdZ36nUpjJmZ3llU5pxnPSc1aWuMtyExqrt91QHliPKQadO5ik2j2YGPBhpDVagIpZjgAZM9bAtp5GZ6vXt5tZ4GKEcOc/KeLB4h+k6tDrGstPPCgAcJ9xkQuk27DszHlxEqPrj+sxbviiuoN6n7yq36EidymCFYyW7kYz7QiibiJ5izIiOV5ESjI7nvduqsbS7eQCOV+qI4q6R+FOz2e3bvL3w/sVWjr4KhzJ4rHY5exz1d27kzg/Z/p1r0NKqAOHjVsDGWWxlJPucTSYkgUpvFm0/adJdUvJ+HjqPdbKyHrI/5lEuQZzbnrK6abLLW4a0Ul255A9sc8yjj8K70ms01dykFiqixQQSlnCCyMOxGf4zo32vUPUV0rpXaxA8x1LBF+8wXu2OmeUyPhvTajUNS1CHQbfSVauoALdqcHObPRD37nn+W9zKMX4S2IaHXaivDWC6uu5dQ/N2YZW1GYD8RDY/vGbUR5EwMr+0vb1t0NhKcbVcNiADLfCwJA+oBH5wtWyP9tTVK/DWaQllY++wOUJ+gJ/WaVwDy6xSYKTc/DKWWi+tmpuHIun3hnPC4PIiWxwoyxHIczK3f/EtOlA424nbklafE7H0CjmZm127Wbic6gnTaftShxY4/wCIw6fQfrM8ng7ty8V8T+TpFN1nQkfIn+J+n5dZHQeFy7ebq381+oXoi/Qf1Mvts2irToEqQKo9BO0yfXfTQErCjAGBItCtBOZoQeDaTJg3MyMRvu2WnVJZScDow9RLJtqUkNZzI9Z2bpuSVdSM+kz9+tuv5KCq+s5XI079ZutdQwuM+0pbLbrzyyFnbpdBWp+Nst7y38sBfhxM+jKNXXScucn1M6rNStigJjn6SO57GLVbi9DKbwvp2qyrHIBOPpJij2bK5OcnnHmgNyj0jxiNvZaFBPpKTW2G08uxUFPUMD1/hH3C1y68IyGXl7E9/cSx0WlyRY4w/pO3vER0GiGVsOQ3CAR2yBjMsyZHMRM3JiHj5g8yYlEoRYMSSmUZ3wdcKtLb5hCrVfrOInoq+fY4/gwl/o9UtqLZWeJHUMpHdSMg/oZntg0iWHXU2qHT7S2VbmCHrrfBH5yXgRylVmmPXSXPSP8Ay+T1f/B1/SSDk37xJZpdY1KI2pe+lW09CEArajMrcTH5UIIOT+EzW1Asg8xRxFRxqPiXOOY59RmUGo8LIlld+nAFy6jzrXdiWsRwyWIWOTgK/wAK9BwrNLmUZPxV4r8iz7JSM6uyrjpyCaweIj4voFsbH933GbrYNw+0aai49baq3IHZmUFh+uZw79oWfVaK1E4hXZath/DW9L8yf8SqP+YQ/hnY/sdPlB2s+N3y3YM3wqB2AGB+p7wLlY8iBMzvvjJKn8jTKdVqjyFVXMJ72uOSAe8o0Or1SVKXtcIq8yzHAAmNu8RanXng25eCno2rsHL/ANJDzbvz6fWG0vhG3VOLtzsFpHxJpkyKK/qOrn3M2NVaqAFAAHIADAk7RQ+H/CNWnJsYm69vmusPEx9QM/KPYS61WpSvHGQMnAz3PpD5ma8c7GNTQSM+bVh6j6OpyP5ReTg0HFIkyr8N7l9o09dncqMjuCOoP5yzzJuiLSn1G6BbhUeRIyJaWtgEntPN/HW5W2gNpUbiqbm+O3POPWZ+VxY3TalQcZ5ntJuczK+G9uZ1S61yzkDPpnvymnzMy6KDcNtRSbH54kKNYllR8rH5S41lAdSp7zCbWv2TUtT9xiWX8zzExeKD4g2e0J5qOQynOOx9jLnR6xvJB74h/EmsVKsseXWUW07wLDhAeH19Zm8Fvbqz5ZJ9JgH3mx7eGpeQbn9P6T0e7ThlxOCraUQ5AGZRUCmxueTzjy9CCKZxWx0lPwqW6gTrBg1MfM9EYF4o2ZASQlEogY0YtjJPSAVYUTg0GtD1iwgoDn5uXLPIzOWbjdpNxAvfj0+s+Go4wKrVzw1/mvfucy6LHYV4dduC5+ZtNbj2any8/rUYqNv1C7lZbXwrpnrrF3GMtZYnFg1YPLkwBJ9MY7yWkAXdLj/vdNSf/bstH/fNGIDCSEaKaCIjgRRQMLc+s3O22utzpNJTY1Tuh/8A6LmXkwUjki+/WafYdh0+kTgorC/ibq7n8Tv1Yyp8H/DfuKfh1XEPpZVW/wDUzU5kglmRzGMCuoXiKAjiABI7gHoZQUnnI2Hr6SLGVe+7hZUmaaja5OAoIA+pJ6CZtFL4e0d2ntvLsq6dnL1qeq5A4v45P5y00fiCu20115YDqwHw/TMqqtgu1Hx62zl18lOSD6nq3+uUgPEumosWpUKqTwB+EhM+nFjE57YrWMM8jOO7SIVK4GCCDynSHyMyDGbqKja9uNKlc5GSROswzwFkxmKZjMb43297OBqeTqc5/mJri0DYoMlGXO2m6tRbz5cwZ2aPbErGFA5S0cQDGYxUGMBYYVzAWGAEmKKKRW1BjgwYkgZ3YEBhFgA2OcbRakWLxDpzH6EiB0zna0OXrIIAAyccjxA9DK/W6q3LcGAEYZz3XA5S5XpG6rCs3Boypta6hbkXzHBJFROGBwPi4T3/AFmi8Q7QNbozWMqxVXqY9UsXBRvY5AluKlxjAx6Y5QoESDA+FN/Oo1en8wcOoFGpp1Cd1emyrBx6EMxnosxOq8NtXu1OsqXKWLYmoxy4W8v4X984AP0E2om4iUcRo4lCzIkyRkHgZbYvh3PcV/ENLbj3NRQ4/wCgR9r8UO+4WaWypqk8vjpZxg2cLcLsO2OYwOvKNpVK7xd6W6Sk/wDRY4/7oD9oaGoafWp10tqmz3os+GwH9QfymRsszzfxf4nTTa2qzT4usINNtanl8RHl8TdAeI4wfUz0Ktw6gjoRkfQyo3Hw7S1FlVda1l8kEKAfM6h8+uecfLofw99qZWfVcALHKpXn4Fx0LH5j78pakQG2q4qQWY4woDY6ZA54hyYngx1Wtuq17U3sGrvUmogYwRyZf45nZ4k25Ps/AAOZXh+ucwH7QauGldQOT6d1sB7kD5h+YzOXddTfrKKjpfhJ4WLODyGPw8uc538Vo9G4Chc8wBmHYym2DZmo4mssax3xxE9OXoO0tWlngi5gGMI5gnMlAiZBjHYwbGQDczmth3nPYZlQWaAsaEeBeQDzFImKZVtAZMQNb5APrOA2v52OeB0H9T7TtrK4I5SibWmqllrABV2Xn055b+UvVMDqtvSwcLDlxBvzHQy2CtPFaj+SRxOtRDHpzzk4l5pEKqAxyQOZ9T9IPT6RUOV5cguO2ASf6zoEsgksIJASQM1EEEnxQZlN4i3x9OEWmh9Tc/ERWhC4RMcbsT0A4lH1IlF5Y4HUgfU45yWZib9uq3lK7XNgo8olEDcLLeWIcuB95OEAe5MtPAeqss0NRuPFYvm1O2c8RpueriyeueCBoWcAEk4AGSe2B1md8N+Lqda9qV8StU3Rxguh+W1R14T/AJes7PD+4XXLab6DSUusrQE58ytccNg9jk/pM54+2l6nr3LSL++0+BdWv+2o+8CB1IBP+gIHbrvh3fTHP9pptQpHrwPWw/8AsZd7/SLNNcjKXDVupVRktlSMATL6rdKtRqdr1NRytjahAe44qslG9CCnMeom2kGa8CafWVaZE1YQcChUwcvwjpxnpnGOk0pMfMiTARMEzRO0gYENVUrjDDI95FVAGAMCPmQ4pA7QTGSYwLGSiLmBcwjGBYzKhvAkwjmc9hmaqLmBcybGBYyAVkA5hbDOZ2mVNFBcUUg2elbKjPXvj1nQqd8c/WA09ARQOvvOhZ3jKawqwSwoliJiOI0FqtQEUuTyXrKOgmODM1uu6WqzGvl5Na3PXjJdSTxD6gKfzxLg7lWFrYsALSqp/eLjKiSVVMur1aa2vzGU6e97alpC4asVozLaXzz4uE8scuITTrUvFxY+IAqD3CkgkfqB+kznjHY11FRs4nS2hHehlcqEfGeLA5H5QOfYn1nTTu7kVV+W5st0xuDgYQOAo4CexJYSoj4U4adM7MQFN2stUD8BvsYY/wCXEqvBniil20+jpItbyXtvsUHhSxir46YJLWPnnyIkfDfhPVHgbX38QSlqVop+FFV1CuWfqWIHUTW7XtVOmTy6K1rQdlGPzJ6k+5lHbIn0jmNmUeSbnsr7fuOlWsn7HbqVsrXqK7SpRkB7D4uXt9J6yGgtRp1fAdQwVgy5GcMOjD0MfOJBLii4pAtETATQWYRjAvIIvIcUkYMmQMzQbR2MgTIqDGBaEcwLGZoGxgLYVzOdzM1QyYF2ju0E7SAVhnLY0NYZyWmZqol4oPjikHo0msgJJTPQwmpkw0ETJLKOXQbn5ljoUK8Pyk9GAOCR+cod6tsprvRTxsLKLF4z9x7VDD6DBlrrKGS9LlY8JxW1fLGGPzfXOJz7ji61OBC6WC2q0jkFA7nPow/jMVVZborb2sN1pptoUq708ltoccWMNnHMEZ7YPrND4Z0gGk0yuOIpXURxcyCFGDz7+8bQ7OcML38ziCpkDhyikkBsHmefOXCjHtia+MKr952KvVeX5jWBaySURyq2A4ytgHzLyHIy1UYkQZIGbQRTHgsyYMoWY2YiZEmAiYJjJmQaQMTGMYGNIEZBmjsYMmAxMGxiZoNmmVImCYxO8C5mRJjBOYiYN2kVB2nO5hLDOdzJQG0wLNJ2mcrNMqaxpx3NDu047TM0QLR5zkxSD1SIRCOBPSwpt2DeYmA7Dso5LkdyZeVZwM9YwEmpiRQW0CtaLCTlRgLn4frj1nYigdBIAzk3Hd6dPwedYqcbcK8R6t6CUWAjO4HUgZldvjXmsDSlA5I+NwWVVwSTwgjPTHXvMpr9VQbNNq9czofKDJUpcoLUb424F644hzPYRo3wMnmcul1C2KroQysAVYdCD0InQJUSBkg0gBHEomZAx8yJgImQYxzIGQMxkGaKxoLjkEy0EzSIaMTIIkwTx2MgxkVEmCcyTmBc5mVMWkGaQcwZaQO7TmsMI7QFjSAVhnJaYZ2nJqHwMzNVB3nLa05Kt1VyQp6QjvJQxP1jwBeKRXrgjxRT0uaSyUaKUNqjhG+h/lMdQOPSIX+M/Z7+bfF3HrFFM/JWj07n7Cpyc/Zwc5558rrmZr9lLF9F8ZLYdwOLngHGQM9BHilouf2f/wDg1HYW6gAegGosAA9ABNNFFNBCJe8UUqHEUUUCBgzFFIBWwbR4pAJojFFIoFkiYopkDaAaKKRQbIIxopAFoB4opFc1kqd8P7l/8J/lFFMjGbB/afl/WaeyKKa/19I536xoopzV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9" name="Picture 18" descr="Figure 3, Lozier et al, June 29, 2010.tif"/>
          <p:cNvPicPr/>
          <p:nvPr/>
        </p:nvPicPr>
        <p:blipFill>
          <a:blip r:embed="rId6" cstate="print"/>
          <a:srcRect t="20701"/>
          <a:stretch>
            <a:fillRect/>
          </a:stretch>
        </p:blipFill>
        <p:spPr>
          <a:xfrm>
            <a:off x="5427878" y="160337"/>
            <a:ext cx="3537179" cy="2238788"/>
          </a:xfrm>
          <a:prstGeom prst="rect">
            <a:avLst/>
          </a:prstGeom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7" cstate="print"/>
          <a:srcRect b="3397"/>
          <a:stretch>
            <a:fillRect/>
          </a:stretch>
        </p:blipFill>
        <p:spPr bwMode="auto">
          <a:xfrm>
            <a:off x="6438994" y="2644774"/>
            <a:ext cx="2526063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Genetic Epidemiology - a hybrid of two scientific disciplines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990600" y="1828800"/>
            <a:ext cx="4876800" cy="2133600"/>
          </a:xfrm>
          <a:prstGeom prst="ellipse">
            <a:avLst/>
          </a:prstGeom>
          <a:solidFill>
            <a:srgbClr val="0070C0">
              <a:alpha val="36863"/>
            </a:srgb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124200" y="1828800"/>
            <a:ext cx="4876800" cy="2133600"/>
          </a:xfrm>
          <a:prstGeom prst="ellipse">
            <a:avLst/>
          </a:prstGeom>
          <a:solidFill>
            <a:srgbClr val="FF0000">
              <a:alpha val="36863"/>
            </a:srgb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34850" y="2437150"/>
            <a:ext cx="2191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Genetics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5800" y="2468380"/>
            <a:ext cx="32020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Epidemiology</a:t>
            </a:r>
            <a:endParaRPr lang="en-US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150133"/>
            <a:ext cx="8458200" cy="2098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dirty="0" smtClean="0"/>
              <a:t>Focus on genetic factors that contribute to the etiology of human multifactorial diseases</a:t>
            </a:r>
          </a:p>
          <a:p>
            <a:pPr algn="ctr">
              <a:lnSpc>
                <a:spcPct val="150000"/>
              </a:lnSpc>
            </a:pPr>
            <a:r>
              <a:rPr lang="en-US" sz="3000" dirty="0" smtClean="0"/>
              <a:t> (e.g. cancer, diabetes, autism)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52600" y="3077980"/>
            <a:ext cx="25315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Genes and inheritance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419600" y="3077980"/>
            <a:ext cx="3234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Risk factors and public health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62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Examples of studies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0761" y="1066800"/>
            <a:ext cx="4365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Pathway analysis of genome-wide association studies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1902" y="1995678"/>
            <a:ext cx="2669498" cy="234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/>
          <a:srcRect l="1984" t="22222" r="32540" b="7937"/>
          <a:stretch>
            <a:fillRect/>
          </a:stretch>
        </p:blipFill>
        <p:spPr bwMode="auto">
          <a:xfrm>
            <a:off x="953490" y="4419600"/>
            <a:ext cx="2627910" cy="229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 descr="Manhattan plot.tif"/>
          <p:cNvPicPr>
            <a:picLocks noChangeAspect="1"/>
          </p:cNvPicPr>
          <p:nvPr/>
        </p:nvPicPr>
        <p:blipFill>
          <a:blip r:embed="rId4" cstate="print"/>
          <a:srcRect l="10000" t="4684" r="19167" b="6497"/>
          <a:stretch>
            <a:fillRect/>
          </a:stretch>
        </p:blipFill>
        <p:spPr>
          <a:xfrm>
            <a:off x="4835576" y="1995678"/>
            <a:ext cx="3555900" cy="21191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573" y="4343400"/>
            <a:ext cx="3429000" cy="2286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59311" y="10668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Meta-analysis of CNVs associated with autism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384769" y="6299985"/>
            <a:ext cx="1884804" cy="561502"/>
            <a:chOff x="4190998" y="5750974"/>
            <a:chExt cx="4062893" cy="1078823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4365796" y="5894696"/>
              <a:ext cx="216000" cy="0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365796" y="6047096"/>
              <a:ext cx="21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365796" y="6351896"/>
              <a:ext cx="216000" cy="0"/>
            </a:xfrm>
            <a:prstGeom prst="line">
              <a:avLst/>
            </a:prstGeom>
            <a:ln w="28575">
              <a:solidFill>
                <a:srgbClr val="92D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365796" y="6504296"/>
              <a:ext cx="216000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4684243" y="5778270"/>
              <a:ext cx="1289572" cy="591337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400" dirty="0" smtClean="0"/>
                <a:t>Cases</a:t>
              </a:r>
              <a:endParaRPr lang="he-IL" sz="1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670596" y="6238460"/>
              <a:ext cx="3583295" cy="591337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400" dirty="0" smtClean="0"/>
                <a:t>Controls (from DGV)</a:t>
              </a:r>
              <a:endParaRPr lang="he-IL" sz="14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190998" y="5750974"/>
              <a:ext cx="4062893" cy="1042322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400"/>
            </a:p>
          </p:txBody>
        </p:sp>
      </p:grpSp>
    </p:spTree>
    <p:extLst>
      <p:ext uri="{BB962C8B-B14F-4D97-AF65-F5344CB8AC3E}">
        <p14:creationId xmlns:p14="http://schemas.microsoft.com/office/powerpoint/2010/main" val="220271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830763"/>
          </a:xfrm>
        </p:spPr>
        <p:txBody>
          <a:bodyPr>
            <a:normAutofit/>
          </a:bodyPr>
          <a:lstStyle/>
          <a:p>
            <a:pPr lvl="0"/>
            <a:r>
              <a:rPr lang="en-US" sz="2800" dirty="0" smtClean="0"/>
              <a:t>Genetic epidemiology </a:t>
            </a:r>
            <a:r>
              <a:rPr lang="en-US" sz="2800" dirty="0"/>
              <a:t>of autism spectrum disorder</a:t>
            </a:r>
          </a:p>
          <a:p>
            <a:endParaRPr lang="en-US" sz="2800" dirty="0" smtClean="0"/>
          </a:p>
          <a:p>
            <a:r>
              <a:rPr lang="en-US" sz="2800" dirty="0" smtClean="0"/>
              <a:t>Molecular </a:t>
            </a:r>
            <a:r>
              <a:rPr lang="en-US" sz="2800" dirty="0"/>
              <a:t>classification of complex diseases</a:t>
            </a:r>
          </a:p>
          <a:p>
            <a:endParaRPr lang="en-US" sz="2800" dirty="0" smtClean="0"/>
          </a:p>
          <a:p>
            <a:r>
              <a:rPr lang="en-US" sz="2800" dirty="0" smtClean="0"/>
              <a:t>Gene-environment </a:t>
            </a:r>
            <a:r>
              <a:rPr lang="en-US" sz="2800" dirty="0"/>
              <a:t>interactions in complex diseases</a:t>
            </a:r>
          </a:p>
          <a:p>
            <a:pPr lvl="0"/>
            <a:endParaRPr lang="en-US" sz="2800" dirty="0" smtClean="0"/>
          </a:p>
          <a:p>
            <a:pPr lvl="0"/>
            <a:r>
              <a:rPr lang="en-US" sz="2800" dirty="0" smtClean="0"/>
              <a:t>Population genetics (Evolutionary genetics)</a:t>
            </a:r>
            <a:endParaRPr lang="en-US" sz="2800" dirty="0"/>
          </a:p>
          <a:p>
            <a:pPr marL="0" indent="0" algn="l">
              <a:buNone/>
            </a:pPr>
            <a:endParaRPr lang="he-IL" sz="28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62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Research interests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27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200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020" y="914400"/>
            <a:ext cx="8229600" cy="1752600"/>
          </a:xfrm>
        </p:spPr>
        <p:txBody>
          <a:bodyPr>
            <a:noAutofit/>
          </a:bodyPr>
          <a:lstStyle/>
          <a:p>
            <a:pPr lvl="0">
              <a:lnSpc>
                <a:spcPct val="170000"/>
              </a:lnSpc>
            </a:pPr>
            <a:r>
              <a:rPr lang="en-US" sz="2200" dirty="0">
                <a:latin typeface="+mj-lt"/>
              </a:rPr>
              <a:t>Genetic </a:t>
            </a:r>
            <a:r>
              <a:rPr lang="en-US" sz="2200" dirty="0" smtClean="0">
                <a:latin typeface="+mj-lt"/>
              </a:rPr>
              <a:t>epidemiology (autism and cancer)</a:t>
            </a:r>
            <a:endParaRPr lang="en-US" sz="2200" dirty="0">
              <a:latin typeface="+mj-lt"/>
            </a:endParaRPr>
          </a:p>
          <a:p>
            <a:pPr lvl="0">
              <a:lnSpc>
                <a:spcPct val="170000"/>
              </a:lnSpc>
            </a:pPr>
            <a:r>
              <a:rPr lang="en-US" sz="2200" dirty="0" smtClean="0">
                <a:latin typeface="+mj-lt"/>
              </a:rPr>
              <a:t>Biostatistics (statistical analysis of ‘omics’ data)</a:t>
            </a:r>
            <a:endParaRPr lang="en-US" sz="2200" dirty="0">
              <a:latin typeface="+mj-lt"/>
            </a:endParaRPr>
          </a:p>
          <a:p>
            <a:pPr>
              <a:lnSpc>
                <a:spcPct val="170000"/>
              </a:lnSpc>
            </a:pPr>
            <a:r>
              <a:rPr lang="en-US" sz="2200" dirty="0" smtClean="0">
                <a:latin typeface="+mj-lt"/>
              </a:rPr>
              <a:t>Computer and statistical software (</a:t>
            </a:r>
            <a:r>
              <a:rPr lang="en-US" sz="2200" dirty="0" err="1" smtClean="0"/>
              <a:t>Matlab</a:t>
            </a:r>
            <a:r>
              <a:rPr lang="en-US" sz="2200" dirty="0"/>
              <a:t>, R, </a:t>
            </a:r>
            <a:r>
              <a:rPr lang="en-US" sz="2200" dirty="0" smtClean="0"/>
              <a:t>SPSS) </a:t>
            </a:r>
            <a:r>
              <a:rPr lang="en-US" sz="2200" dirty="0" smtClean="0">
                <a:latin typeface="+mj-lt"/>
              </a:rPr>
              <a:t>	</a:t>
            </a:r>
            <a:endParaRPr lang="he-IL" sz="2200" dirty="0" smtClean="0">
              <a:latin typeface="+mj-lt"/>
            </a:endParaRPr>
          </a:p>
          <a:p>
            <a:pPr algn="l">
              <a:lnSpc>
                <a:spcPct val="170000"/>
              </a:lnSpc>
            </a:pPr>
            <a:endParaRPr lang="he-IL" sz="2200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048000"/>
            <a:ext cx="9144000" cy="381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61079" y="3276600"/>
            <a:ext cx="8534400" cy="762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Potential collaborators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28600"/>
            <a:ext cx="8534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My expertise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89810" y="4038600"/>
            <a:ext cx="8701790" cy="21796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n-US" sz="2200" dirty="0" smtClean="0"/>
              <a:t>Groups with biological expertise than can investigate the functional link between specific genotypes and their associated phenotypes.</a:t>
            </a:r>
            <a:endParaRPr lang="en-US" sz="2200" dirty="0" smtClean="0"/>
          </a:p>
          <a:p>
            <a:pPr>
              <a:lnSpc>
                <a:spcPct val="170000"/>
              </a:lnSpc>
            </a:pPr>
            <a:r>
              <a:rPr lang="en-US" sz="2200" dirty="0" smtClean="0"/>
              <a:t>Groups who study multifactorial diseases.</a:t>
            </a:r>
          </a:p>
          <a:p>
            <a:pPr>
              <a:lnSpc>
                <a:spcPct val="170000"/>
              </a:lnSpc>
            </a:pPr>
            <a:r>
              <a:rPr lang="en-US" sz="2200" dirty="0" smtClean="0"/>
              <a:t>Groups that produce large-scale ‘omics’ data. </a:t>
            </a:r>
            <a:endParaRPr lang="he-IL" sz="2200" dirty="0"/>
          </a:p>
        </p:txBody>
      </p:sp>
    </p:spTree>
    <p:extLst>
      <p:ext uri="{BB962C8B-B14F-4D97-AF65-F5344CB8AC3E}">
        <p14:creationId xmlns:p14="http://schemas.microsoft.com/office/powerpoint/2010/main" val="102207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20785</TotalTime>
  <Words>160</Words>
  <Application>Microsoft Office PowerPoint</Application>
  <PresentationFormat>On-screen Show (4:3)</PresentationFormat>
  <Paragraphs>34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Times New Roman</vt:lpstr>
      <vt:lpstr>Office Theme</vt:lpstr>
      <vt:lpstr>Genetic Epidemiology of complex diseases</vt:lpstr>
      <vt:lpstr>Genetic Epidemiology - a hybrid of two scientific disciplines</vt:lpstr>
      <vt:lpstr>Examples of studies</vt:lpstr>
      <vt:lpstr>Research interests</vt:lpstr>
      <vt:lpstr>Potential collaborators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 epidemiology</dc:title>
  <dc:creator>Idan</dc:creator>
  <cp:lastModifiedBy>Idan</cp:lastModifiedBy>
  <cp:revision>88</cp:revision>
  <dcterms:created xsi:type="dcterms:W3CDTF">2012-12-05T12:26:44Z</dcterms:created>
  <dcterms:modified xsi:type="dcterms:W3CDTF">2013-03-05T10:35:17Z</dcterms:modified>
</cp:coreProperties>
</file>