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35" autoAdjust="0"/>
  </p:normalViewPr>
  <p:slideViewPr>
    <p:cSldViewPr>
      <p:cViewPr>
        <p:scale>
          <a:sx n="66" d="100"/>
          <a:sy n="66" d="100"/>
        </p:scale>
        <p:origin x="-634" y="-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1877D-315A-43B8-83BC-AE5542179A1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5D5FC-C865-47AB-983F-7021F4CB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3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4FB56BD-3491-B24D-B3E3-6FE11BA90E97}" type="slidenum">
              <a:rPr lang="en-US" sz="1200">
                <a:ea typeface="MS PGothic" pitchFamily="34" charset="-128"/>
                <a:cs typeface="MS PGothic" pitchFamily="34" charset="-128"/>
              </a:rPr>
              <a:pPr algn="r"/>
              <a:t>3</a:t>
            </a:fld>
            <a:endParaRPr lang="en-US" sz="1200"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pitchFamily="-107" charset="0"/>
              <a:ea typeface="MS PGothic" pitchFamily="34" charset="-128"/>
              <a:cs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654B-432C-4682-891D-80F0937E0E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18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4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3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0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0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5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4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9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3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4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3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56400-2D75-458E-AFAB-6CEE7142EF8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67264-4C8C-4A76-B7FC-BC6EA568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6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198547" y="2341170"/>
            <a:ext cx="21066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dirty="0">
                <a:solidFill>
                  <a:schemeClr val="tx2"/>
                </a:solidFill>
                <a:latin typeface="Comic Sans MS" pitchFamily="66" charset="0"/>
                <a:ea typeface="Skia"/>
                <a:cs typeface="Skia"/>
              </a:rPr>
              <a:t>Dan Levy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2244" y="688676"/>
            <a:ext cx="82743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400" b="1" dirty="0">
              <a:latin typeface="Skia"/>
              <a:ea typeface="Skia"/>
              <a:cs typeface="Skia"/>
            </a:endParaRPr>
          </a:p>
          <a:p>
            <a:pPr algn="ctr"/>
            <a:r>
              <a:rPr lang="en-US" sz="3200" b="1" dirty="0">
                <a:solidFill>
                  <a:srgbClr val="C00000"/>
                </a:solidFill>
              </a:rPr>
              <a:t>Lysine Methylation </a:t>
            </a:r>
            <a:r>
              <a:rPr lang="en-US" sz="3200" b="1" dirty="0" smtClean="0">
                <a:solidFill>
                  <a:srgbClr val="C00000"/>
                </a:solidFill>
              </a:rPr>
              <a:t>and Chromatin Biology Lab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55576" y="2980031"/>
            <a:ext cx="7327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ea typeface="Skia"/>
                <a:cs typeface="Skia"/>
              </a:rPr>
              <a:t>Faculty of Health sciences</a:t>
            </a:r>
            <a:r>
              <a:rPr lang="en-US" sz="2400" dirty="0" smtClean="0">
                <a:latin typeface="Comic Sans MS" pitchFamily="66" charset="0"/>
                <a:ea typeface="Skia"/>
                <a:cs typeface="Skia"/>
              </a:rPr>
              <a:t>, Ben-Gurion University</a:t>
            </a:r>
            <a:endParaRPr lang="en-US" sz="2400" dirty="0">
              <a:latin typeface="Comic Sans MS" pitchFamily="66" charset="0"/>
              <a:ea typeface="Skia"/>
              <a:cs typeface="Sk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7664" y="3428919"/>
            <a:ext cx="6058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  <a:ea typeface="Skia"/>
                <a:cs typeface="Skia"/>
              </a:rPr>
              <a:t>Department</a:t>
            </a:r>
            <a:r>
              <a:rPr lang="en-US" dirty="0" smtClean="0"/>
              <a:t> </a:t>
            </a:r>
            <a:r>
              <a:rPr lang="en-US" dirty="0">
                <a:latin typeface="Comic Sans MS" pitchFamily="66" charset="0"/>
                <a:ea typeface="Skia"/>
                <a:cs typeface="Skia"/>
              </a:rPr>
              <a:t>of Microbiology, Immunology and Genetics</a:t>
            </a:r>
          </a:p>
        </p:txBody>
      </p:sp>
      <p:sp>
        <p:nvSpPr>
          <p:cNvPr id="9" name="Oval 8"/>
          <p:cNvSpPr/>
          <p:nvPr/>
        </p:nvSpPr>
        <p:spPr>
          <a:xfrm>
            <a:off x="3893911" y="4648974"/>
            <a:ext cx="1365573" cy="674380"/>
          </a:xfrm>
          <a:prstGeom prst="ellipse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3729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383268" y="962010"/>
            <a:ext cx="8283922" cy="1462522"/>
            <a:chOff x="198068" y="1124570"/>
            <a:chExt cx="8283922" cy="1462522"/>
          </a:xfrm>
        </p:grpSpPr>
        <p:grpSp>
          <p:nvGrpSpPr>
            <p:cNvPr id="35" name="Group 34"/>
            <p:cNvGrpSpPr/>
            <p:nvPr/>
          </p:nvGrpSpPr>
          <p:grpSpPr>
            <a:xfrm>
              <a:off x="198068" y="1409108"/>
              <a:ext cx="1912670" cy="1151592"/>
              <a:chOff x="198068" y="1409108"/>
              <a:chExt cx="1912670" cy="1151592"/>
            </a:xfrm>
          </p:grpSpPr>
          <p:sp>
            <p:nvSpPr>
              <p:cNvPr id="313" name="Freeform 312"/>
              <p:cNvSpPr/>
              <p:nvPr/>
            </p:nvSpPr>
            <p:spPr>
              <a:xfrm>
                <a:off x="424917" y="1621580"/>
                <a:ext cx="99494" cy="206188"/>
              </a:xfrm>
              <a:custGeom>
                <a:avLst/>
                <a:gdLst>
                  <a:gd name="connsiteX0" fmla="*/ 0 w 99494"/>
                  <a:gd name="connsiteY0" fmla="*/ 0 h 206188"/>
                  <a:gd name="connsiteX1" fmla="*/ 89647 w 99494"/>
                  <a:gd name="connsiteY1" fmla="*/ 53788 h 206188"/>
                  <a:gd name="connsiteX2" fmla="*/ 17930 w 99494"/>
                  <a:gd name="connsiteY2" fmla="*/ 107576 h 206188"/>
                  <a:gd name="connsiteX3" fmla="*/ 98612 w 99494"/>
                  <a:gd name="connsiteY3" fmla="*/ 179294 h 206188"/>
                  <a:gd name="connsiteX4" fmla="*/ 53789 w 99494"/>
                  <a:gd name="connsiteY4" fmla="*/ 206188 h 206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494" h="206188">
                    <a:moveTo>
                      <a:pt x="0" y="0"/>
                    </a:moveTo>
                    <a:cubicBezTo>
                      <a:pt x="43329" y="17929"/>
                      <a:pt x="86659" y="35859"/>
                      <a:pt x="89647" y="53788"/>
                    </a:cubicBezTo>
                    <a:cubicBezTo>
                      <a:pt x="92635" y="71717"/>
                      <a:pt x="16436" y="86658"/>
                      <a:pt x="17930" y="107576"/>
                    </a:cubicBezTo>
                    <a:cubicBezTo>
                      <a:pt x="19424" y="128494"/>
                      <a:pt x="92636" y="162859"/>
                      <a:pt x="98612" y="179294"/>
                    </a:cubicBezTo>
                    <a:cubicBezTo>
                      <a:pt x="104588" y="195729"/>
                      <a:pt x="79188" y="200958"/>
                      <a:pt x="53789" y="206188"/>
                    </a:cubicBezTo>
                  </a:path>
                </a:pathLst>
              </a:cu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Oval 313"/>
              <p:cNvSpPr/>
              <p:nvPr/>
            </p:nvSpPr>
            <p:spPr>
              <a:xfrm rot="21422129">
                <a:off x="198068" y="1409108"/>
                <a:ext cx="336860" cy="258270"/>
              </a:xfrm>
              <a:prstGeom prst="ellipse">
                <a:avLst/>
              </a:prstGeom>
              <a:solidFill>
                <a:srgbClr val="C00000"/>
              </a:solidFill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Calibri" pitchFamily="34" charset="0"/>
                  </a:rPr>
                  <a:t>me</a:t>
                </a: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366535" y="1595142"/>
                <a:ext cx="1744203" cy="965558"/>
                <a:chOff x="366535" y="1595142"/>
                <a:chExt cx="1744203" cy="965558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924351" y="1595142"/>
                  <a:ext cx="1186387" cy="965558"/>
                  <a:chOff x="924351" y="1595142"/>
                  <a:chExt cx="1186387" cy="965558"/>
                </a:xfrm>
              </p:grpSpPr>
              <p:grpSp>
                <p:nvGrpSpPr>
                  <p:cNvPr id="17" name="Group 16"/>
                  <p:cNvGrpSpPr/>
                  <p:nvPr/>
                </p:nvGrpSpPr>
                <p:grpSpPr>
                  <a:xfrm>
                    <a:off x="1633747" y="1595142"/>
                    <a:ext cx="476991" cy="301974"/>
                    <a:chOff x="1633747" y="1595142"/>
                    <a:chExt cx="476991" cy="301974"/>
                  </a:xfrm>
                </p:grpSpPr>
                <p:sp>
                  <p:nvSpPr>
                    <p:cNvPr id="307" name="Freeform 306"/>
                    <p:cNvSpPr/>
                    <p:nvPr/>
                  </p:nvSpPr>
                  <p:spPr>
                    <a:xfrm rot="14384767">
                      <a:off x="1687094" y="1744275"/>
                      <a:ext cx="99494" cy="206188"/>
                    </a:xfrm>
                    <a:custGeom>
                      <a:avLst/>
                      <a:gdLst>
                        <a:gd name="connsiteX0" fmla="*/ 0 w 99494"/>
                        <a:gd name="connsiteY0" fmla="*/ 0 h 206188"/>
                        <a:gd name="connsiteX1" fmla="*/ 89647 w 99494"/>
                        <a:gd name="connsiteY1" fmla="*/ 53788 h 206188"/>
                        <a:gd name="connsiteX2" fmla="*/ 17930 w 99494"/>
                        <a:gd name="connsiteY2" fmla="*/ 107576 h 206188"/>
                        <a:gd name="connsiteX3" fmla="*/ 98612 w 99494"/>
                        <a:gd name="connsiteY3" fmla="*/ 179294 h 206188"/>
                        <a:gd name="connsiteX4" fmla="*/ 53789 w 99494"/>
                        <a:gd name="connsiteY4" fmla="*/ 206188 h 2061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9494" h="206188">
                          <a:moveTo>
                            <a:pt x="0" y="0"/>
                          </a:moveTo>
                          <a:cubicBezTo>
                            <a:pt x="43329" y="17929"/>
                            <a:pt x="86659" y="35859"/>
                            <a:pt x="89647" y="53788"/>
                          </a:cubicBezTo>
                          <a:cubicBezTo>
                            <a:pt x="92635" y="71717"/>
                            <a:pt x="16436" y="86658"/>
                            <a:pt x="17930" y="107576"/>
                          </a:cubicBezTo>
                          <a:cubicBezTo>
                            <a:pt x="19424" y="128494"/>
                            <a:pt x="92636" y="162859"/>
                            <a:pt x="98612" y="179294"/>
                          </a:cubicBezTo>
                          <a:cubicBezTo>
                            <a:pt x="104588" y="195729"/>
                            <a:pt x="79188" y="200958"/>
                            <a:pt x="53789" y="206188"/>
                          </a:cubicBezTo>
                        </a:path>
                      </a:pathLst>
                    </a:custGeom>
                    <a:ln w="19050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5" name="Oval 184"/>
                    <p:cNvSpPr/>
                    <p:nvPr/>
                  </p:nvSpPr>
                  <p:spPr>
                    <a:xfrm>
                      <a:off x="1773878" y="1595142"/>
                      <a:ext cx="336860" cy="258270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headEnd/>
                      <a:tailEnd/>
                    </a:ln>
                  </p:spPr>
                  <p:style>
                    <a:lnRef idx="0">
                      <a:schemeClr val="accent2"/>
                    </a:lnRef>
                    <a:fillRef idx="3">
                      <a:schemeClr val="accent2"/>
                    </a:fillRef>
                    <a:effectRef idx="3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wrap="none" anchor="ctr"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me</a:t>
                      </a:r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924351" y="2233825"/>
                    <a:ext cx="369720" cy="326875"/>
                    <a:chOff x="924351" y="2233825"/>
                    <a:chExt cx="369720" cy="326875"/>
                  </a:xfrm>
                </p:grpSpPr>
                <p:sp>
                  <p:nvSpPr>
                    <p:cNvPr id="316" name="Freeform 315"/>
                    <p:cNvSpPr/>
                    <p:nvPr/>
                  </p:nvSpPr>
                  <p:spPr>
                    <a:xfrm>
                      <a:off x="1194577" y="2233825"/>
                      <a:ext cx="99494" cy="206188"/>
                    </a:xfrm>
                    <a:custGeom>
                      <a:avLst/>
                      <a:gdLst>
                        <a:gd name="connsiteX0" fmla="*/ 0 w 99494"/>
                        <a:gd name="connsiteY0" fmla="*/ 0 h 206188"/>
                        <a:gd name="connsiteX1" fmla="*/ 89647 w 99494"/>
                        <a:gd name="connsiteY1" fmla="*/ 53788 h 206188"/>
                        <a:gd name="connsiteX2" fmla="*/ 17930 w 99494"/>
                        <a:gd name="connsiteY2" fmla="*/ 107576 h 206188"/>
                        <a:gd name="connsiteX3" fmla="*/ 98612 w 99494"/>
                        <a:gd name="connsiteY3" fmla="*/ 179294 h 206188"/>
                        <a:gd name="connsiteX4" fmla="*/ 53789 w 99494"/>
                        <a:gd name="connsiteY4" fmla="*/ 206188 h 2061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9494" h="206188">
                          <a:moveTo>
                            <a:pt x="0" y="0"/>
                          </a:moveTo>
                          <a:cubicBezTo>
                            <a:pt x="43329" y="17929"/>
                            <a:pt x="86659" y="35859"/>
                            <a:pt x="89647" y="53788"/>
                          </a:cubicBezTo>
                          <a:cubicBezTo>
                            <a:pt x="92635" y="71717"/>
                            <a:pt x="16436" y="86658"/>
                            <a:pt x="17930" y="107576"/>
                          </a:cubicBezTo>
                          <a:cubicBezTo>
                            <a:pt x="19424" y="128494"/>
                            <a:pt x="92636" y="162859"/>
                            <a:pt x="98612" y="179294"/>
                          </a:cubicBezTo>
                          <a:cubicBezTo>
                            <a:pt x="104588" y="195729"/>
                            <a:pt x="79188" y="200958"/>
                            <a:pt x="53789" y="206188"/>
                          </a:cubicBezTo>
                        </a:path>
                      </a:pathLst>
                    </a:custGeom>
                    <a:ln w="19050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7" name="Oval 316"/>
                    <p:cNvSpPr/>
                    <p:nvPr/>
                  </p:nvSpPr>
                  <p:spPr>
                    <a:xfrm rot="21422129">
                      <a:off x="924351" y="2302430"/>
                      <a:ext cx="336860" cy="258270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headEnd/>
                      <a:tailEnd/>
                    </a:ln>
                  </p:spPr>
                  <p:style>
                    <a:lnRef idx="0">
                      <a:schemeClr val="accent2"/>
                    </a:lnRef>
                    <a:fillRef idx="3">
                      <a:schemeClr val="accent2"/>
                    </a:fillRef>
                    <a:effectRef idx="3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wrap="none" anchor="ctr"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me</a:t>
                      </a:r>
                    </a:p>
                  </p:txBody>
                </p:sp>
              </p:grpSp>
            </p:grpSp>
            <p:grpSp>
              <p:nvGrpSpPr>
                <p:cNvPr id="26" name="Group 25"/>
                <p:cNvGrpSpPr/>
                <p:nvPr/>
              </p:nvGrpSpPr>
              <p:grpSpPr>
                <a:xfrm>
                  <a:off x="366535" y="2014462"/>
                  <a:ext cx="336860" cy="456784"/>
                  <a:chOff x="366535" y="2014462"/>
                  <a:chExt cx="336860" cy="456784"/>
                </a:xfrm>
              </p:grpSpPr>
              <p:sp>
                <p:nvSpPr>
                  <p:cNvPr id="203" name="Freeform 202"/>
                  <p:cNvSpPr/>
                  <p:nvPr/>
                </p:nvSpPr>
                <p:spPr>
                  <a:xfrm>
                    <a:off x="534965" y="2014462"/>
                    <a:ext cx="99494" cy="206188"/>
                  </a:xfrm>
                  <a:custGeom>
                    <a:avLst/>
                    <a:gdLst>
                      <a:gd name="connsiteX0" fmla="*/ 0 w 99494"/>
                      <a:gd name="connsiteY0" fmla="*/ 0 h 206188"/>
                      <a:gd name="connsiteX1" fmla="*/ 89647 w 99494"/>
                      <a:gd name="connsiteY1" fmla="*/ 53788 h 206188"/>
                      <a:gd name="connsiteX2" fmla="*/ 17930 w 99494"/>
                      <a:gd name="connsiteY2" fmla="*/ 107576 h 206188"/>
                      <a:gd name="connsiteX3" fmla="*/ 98612 w 99494"/>
                      <a:gd name="connsiteY3" fmla="*/ 179294 h 206188"/>
                      <a:gd name="connsiteX4" fmla="*/ 53789 w 99494"/>
                      <a:gd name="connsiteY4" fmla="*/ 206188 h 2061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9494" h="206188">
                        <a:moveTo>
                          <a:pt x="0" y="0"/>
                        </a:moveTo>
                        <a:cubicBezTo>
                          <a:pt x="43329" y="17929"/>
                          <a:pt x="86659" y="35859"/>
                          <a:pt x="89647" y="53788"/>
                        </a:cubicBezTo>
                        <a:cubicBezTo>
                          <a:pt x="92635" y="71717"/>
                          <a:pt x="16436" y="86658"/>
                          <a:pt x="17930" y="107576"/>
                        </a:cubicBezTo>
                        <a:cubicBezTo>
                          <a:pt x="19424" y="128494"/>
                          <a:pt x="92636" y="162859"/>
                          <a:pt x="98612" y="179294"/>
                        </a:cubicBezTo>
                        <a:cubicBezTo>
                          <a:pt x="104588" y="195729"/>
                          <a:pt x="79188" y="200958"/>
                          <a:pt x="53789" y="206188"/>
                        </a:cubicBezTo>
                      </a:path>
                    </a:pathLst>
                  </a:custGeom>
                  <a:ln w="1905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Oval 203"/>
                  <p:cNvSpPr/>
                  <p:nvPr/>
                </p:nvSpPr>
                <p:spPr>
                  <a:xfrm rot="21422129">
                    <a:off x="366535" y="2212976"/>
                    <a:ext cx="336860" cy="258270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headEnd/>
                    <a:tailEnd/>
                  </a:ln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algn="ctr"/>
                    <a:r>
                      <a:rPr lang="en-US" sz="1400" dirty="0">
                        <a:solidFill>
                          <a:schemeClr val="bg1"/>
                        </a:solidFill>
                        <a:latin typeface="Calibri" pitchFamily="34" charset="0"/>
                      </a:rPr>
                      <a:t>me</a:t>
                    </a:r>
                  </a:p>
                </p:txBody>
              </p:sp>
            </p:grpSp>
          </p:grpSp>
        </p:grpSp>
        <p:grpSp>
          <p:nvGrpSpPr>
            <p:cNvPr id="39" name="Group 38"/>
            <p:cNvGrpSpPr/>
            <p:nvPr/>
          </p:nvGrpSpPr>
          <p:grpSpPr>
            <a:xfrm>
              <a:off x="3390176" y="1124570"/>
              <a:ext cx="5091814" cy="1462522"/>
              <a:chOff x="3390176" y="1124570"/>
              <a:chExt cx="5091814" cy="1462522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390176" y="1251402"/>
                <a:ext cx="1916554" cy="1335690"/>
                <a:chOff x="3390176" y="1251402"/>
                <a:chExt cx="1916554" cy="1335690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4134792" y="2152567"/>
                  <a:ext cx="279400" cy="434525"/>
                  <a:chOff x="4134792" y="2152567"/>
                  <a:chExt cx="279400" cy="434525"/>
                </a:xfrm>
              </p:grpSpPr>
              <p:sp>
                <p:nvSpPr>
                  <p:cNvPr id="302" name="Freeform 301"/>
                  <p:cNvSpPr/>
                  <p:nvPr/>
                </p:nvSpPr>
                <p:spPr>
                  <a:xfrm>
                    <a:off x="4277623" y="2152567"/>
                    <a:ext cx="99494" cy="206188"/>
                  </a:xfrm>
                  <a:custGeom>
                    <a:avLst/>
                    <a:gdLst>
                      <a:gd name="connsiteX0" fmla="*/ 0 w 99494"/>
                      <a:gd name="connsiteY0" fmla="*/ 0 h 206188"/>
                      <a:gd name="connsiteX1" fmla="*/ 89647 w 99494"/>
                      <a:gd name="connsiteY1" fmla="*/ 53788 h 206188"/>
                      <a:gd name="connsiteX2" fmla="*/ 17930 w 99494"/>
                      <a:gd name="connsiteY2" fmla="*/ 107576 h 206188"/>
                      <a:gd name="connsiteX3" fmla="*/ 98612 w 99494"/>
                      <a:gd name="connsiteY3" fmla="*/ 179294 h 206188"/>
                      <a:gd name="connsiteX4" fmla="*/ 53789 w 99494"/>
                      <a:gd name="connsiteY4" fmla="*/ 206188 h 2061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9494" h="206188">
                        <a:moveTo>
                          <a:pt x="0" y="0"/>
                        </a:moveTo>
                        <a:cubicBezTo>
                          <a:pt x="43329" y="17929"/>
                          <a:pt x="86659" y="35859"/>
                          <a:pt x="89647" y="53788"/>
                        </a:cubicBezTo>
                        <a:cubicBezTo>
                          <a:pt x="92635" y="71717"/>
                          <a:pt x="16436" y="86658"/>
                          <a:pt x="17930" y="107576"/>
                        </a:cubicBezTo>
                        <a:cubicBezTo>
                          <a:pt x="19424" y="128494"/>
                          <a:pt x="92636" y="162859"/>
                          <a:pt x="98612" y="179294"/>
                        </a:cubicBezTo>
                        <a:cubicBezTo>
                          <a:pt x="104588" y="195729"/>
                          <a:pt x="79188" y="200958"/>
                          <a:pt x="53789" y="206188"/>
                        </a:cubicBezTo>
                      </a:path>
                    </a:pathLst>
                  </a:custGeom>
                  <a:ln w="1905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4134792" y="2282292"/>
                    <a:ext cx="279400" cy="304800"/>
                    <a:chOff x="7477885" y="3683086"/>
                    <a:chExt cx="279400" cy="304800"/>
                  </a:xfrm>
                </p:grpSpPr>
                <p:sp>
                  <p:nvSpPr>
                    <p:cNvPr id="278" name="Oval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96257" y="3694516"/>
                      <a:ext cx="215900" cy="287338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FF99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79" name="Text Box 10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77885" y="3683086"/>
                      <a:ext cx="279400" cy="3048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457200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algn="r" rtl="1" eaLnBrk="1" hangingPunct="1"/>
                      <a:r>
                        <a:rPr lang="en-US" sz="1400" dirty="0">
                          <a:latin typeface="Comic Sans MS" pitchFamily="66" charset="0"/>
                        </a:rPr>
                        <a:t>P</a:t>
                      </a:r>
                    </a:p>
                  </p:txBody>
                </p:sp>
              </p:grp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3390176" y="2145750"/>
                  <a:ext cx="365062" cy="393526"/>
                  <a:chOff x="4869911" y="2755033"/>
                  <a:chExt cx="365062" cy="393526"/>
                </a:xfrm>
              </p:grpSpPr>
              <p:sp>
                <p:nvSpPr>
                  <p:cNvPr id="319" name="Freeform 318"/>
                  <p:cNvSpPr/>
                  <p:nvPr/>
                </p:nvSpPr>
                <p:spPr>
                  <a:xfrm>
                    <a:off x="5103741" y="2755033"/>
                    <a:ext cx="99494" cy="206188"/>
                  </a:xfrm>
                  <a:custGeom>
                    <a:avLst/>
                    <a:gdLst>
                      <a:gd name="connsiteX0" fmla="*/ 0 w 99494"/>
                      <a:gd name="connsiteY0" fmla="*/ 0 h 206188"/>
                      <a:gd name="connsiteX1" fmla="*/ 89647 w 99494"/>
                      <a:gd name="connsiteY1" fmla="*/ 53788 h 206188"/>
                      <a:gd name="connsiteX2" fmla="*/ 17930 w 99494"/>
                      <a:gd name="connsiteY2" fmla="*/ 107576 h 206188"/>
                      <a:gd name="connsiteX3" fmla="*/ 98612 w 99494"/>
                      <a:gd name="connsiteY3" fmla="*/ 179294 h 206188"/>
                      <a:gd name="connsiteX4" fmla="*/ 53789 w 99494"/>
                      <a:gd name="connsiteY4" fmla="*/ 206188 h 2061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9494" h="206188">
                        <a:moveTo>
                          <a:pt x="0" y="0"/>
                        </a:moveTo>
                        <a:cubicBezTo>
                          <a:pt x="43329" y="17929"/>
                          <a:pt x="86659" y="35859"/>
                          <a:pt x="89647" y="53788"/>
                        </a:cubicBezTo>
                        <a:cubicBezTo>
                          <a:pt x="92635" y="71717"/>
                          <a:pt x="16436" y="86658"/>
                          <a:pt x="17930" y="107576"/>
                        </a:cubicBezTo>
                        <a:cubicBezTo>
                          <a:pt x="19424" y="128494"/>
                          <a:pt x="92636" y="162859"/>
                          <a:pt x="98612" y="179294"/>
                        </a:cubicBezTo>
                        <a:cubicBezTo>
                          <a:pt x="104588" y="195729"/>
                          <a:pt x="79188" y="200958"/>
                          <a:pt x="53789" y="206188"/>
                        </a:cubicBezTo>
                      </a:path>
                    </a:pathLst>
                  </a:custGeom>
                  <a:ln w="1905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>
                  <a:xfrm>
                    <a:off x="4869911" y="2914932"/>
                    <a:ext cx="365062" cy="233627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headEnd/>
                    <a:tailEnd/>
                  </a:ln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algn="ctr"/>
                    <a:r>
                      <a:rPr lang="en-US" sz="1400" dirty="0" smtClean="0">
                        <a:solidFill>
                          <a:schemeClr val="tx1"/>
                        </a:solidFill>
                        <a:latin typeface="Calibri" pitchFamily="34" charset="0"/>
                      </a:rPr>
                      <a:t>Ac</a:t>
                    </a:r>
                    <a:endParaRPr lang="en-US" sz="1400" dirty="0">
                      <a:solidFill>
                        <a:schemeClr val="tx1"/>
                      </a:solidFill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7" name="Group 6"/>
                <p:cNvGrpSpPr/>
                <p:nvPr/>
              </p:nvGrpSpPr>
              <p:grpSpPr>
                <a:xfrm>
                  <a:off x="3922344" y="1251402"/>
                  <a:ext cx="1384386" cy="1319441"/>
                  <a:chOff x="3922344" y="1251402"/>
                  <a:chExt cx="1384386" cy="1319441"/>
                </a:xfrm>
              </p:grpSpPr>
              <p:sp>
                <p:nvSpPr>
                  <p:cNvPr id="143" name="Freeform 142"/>
                  <p:cNvSpPr/>
                  <p:nvPr/>
                </p:nvSpPr>
                <p:spPr>
                  <a:xfrm rot="7974386">
                    <a:off x="4791706" y="2325290"/>
                    <a:ext cx="137261" cy="239606"/>
                  </a:xfrm>
                  <a:custGeom>
                    <a:avLst/>
                    <a:gdLst>
                      <a:gd name="connsiteX0" fmla="*/ 0 w 99494"/>
                      <a:gd name="connsiteY0" fmla="*/ 0 h 206188"/>
                      <a:gd name="connsiteX1" fmla="*/ 89647 w 99494"/>
                      <a:gd name="connsiteY1" fmla="*/ 53788 h 206188"/>
                      <a:gd name="connsiteX2" fmla="*/ 17930 w 99494"/>
                      <a:gd name="connsiteY2" fmla="*/ 107576 h 206188"/>
                      <a:gd name="connsiteX3" fmla="*/ 98612 w 99494"/>
                      <a:gd name="connsiteY3" fmla="*/ 179294 h 206188"/>
                      <a:gd name="connsiteX4" fmla="*/ 53789 w 99494"/>
                      <a:gd name="connsiteY4" fmla="*/ 206188 h 2061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9494" h="206188">
                        <a:moveTo>
                          <a:pt x="0" y="0"/>
                        </a:moveTo>
                        <a:cubicBezTo>
                          <a:pt x="43329" y="17929"/>
                          <a:pt x="86659" y="35859"/>
                          <a:pt x="89647" y="53788"/>
                        </a:cubicBezTo>
                        <a:cubicBezTo>
                          <a:pt x="92635" y="71717"/>
                          <a:pt x="16436" y="86658"/>
                          <a:pt x="17930" y="107576"/>
                        </a:cubicBezTo>
                        <a:cubicBezTo>
                          <a:pt x="19424" y="128494"/>
                          <a:pt x="92636" y="162859"/>
                          <a:pt x="98612" y="179294"/>
                        </a:cubicBezTo>
                        <a:cubicBezTo>
                          <a:pt x="104588" y="195729"/>
                          <a:pt x="79188" y="200958"/>
                          <a:pt x="53789" y="206188"/>
                        </a:cubicBezTo>
                      </a:path>
                    </a:pathLst>
                  </a:custGeom>
                  <a:ln w="1905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>
                  <a:xfrm>
                    <a:off x="4134644" y="1489421"/>
                    <a:ext cx="99494" cy="347845"/>
                  </a:xfrm>
                  <a:custGeom>
                    <a:avLst/>
                    <a:gdLst>
                      <a:gd name="connsiteX0" fmla="*/ 0 w 99494"/>
                      <a:gd name="connsiteY0" fmla="*/ 0 h 206188"/>
                      <a:gd name="connsiteX1" fmla="*/ 89647 w 99494"/>
                      <a:gd name="connsiteY1" fmla="*/ 53788 h 206188"/>
                      <a:gd name="connsiteX2" fmla="*/ 17930 w 99494"/>
                      <a:gd name="connsiteY2" fmla="*/ 107576 h 206188"/>
                      <a:gd name="connsiteX3" fmla="*/ 98612 w 99494"/>
                      <a:gd name="connsiteY3" fmla="*/ 179294 h 206188"/>
                      <a:gd name="connsiteX4" fmla="*/ 53789 w 99494"/>
                      <a:gd name="connsiteY4" fmla="*/ 206188 h 2061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9494" h="206188">
                        <a:moveTo>
                          <a:pt x="0" y="0"/>
                        </a:moveTo>
                        <a:cubicBezTo>
                          <a:pt x="43329" y="17929"/>
                          <a:pt x="86659" y="35859"/>
                          <a:pt x="89647" y="53788"/>
                        </a:cubicBezTo>
                        <a:cubicBezTo>
                          <a:pt x="92635" y="71717"/>
                          <a:pt x="16436" y="86658"/>
                          <a:pt x="17930" y="107576"/>
                        </a:cubicBezTo>
                        <a:cubicBezTo>
                          <a:pt x="19424" y="128494"/>
                          <a:pt x="92636" y="162859"/>
                          <a:pt x="98612" y="179294"/>
                        </a:cubicBezTo>
                        <a:cubicBezTo>
                          <a:pt x="104588" y="195729"/>
                          <a:pt x="79188" y="200958"/>
                          <a:pt x="53789" y="206188"/>
                        </a:cubicBezTo>
                      </a:path>
                    </a:pathLst>
                  </a:custGeom>
                  <a:ln w="1905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Oval 241"/>
                  <p:cNvSpPr/>
                  <p:nvPr/>
                </p:nvSpPr>
                <p:spPr>
                  <a:xfrm rot="21422129">
                    <a:off x="3922344" y="1251402"/>
                    <a:ext cx="336860" cy="258270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headEnd/>
                    <a:tailEnd/>
                  </a:ln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algn="ctr"/>
                    <a:r>
                      <a:rPr lang="en-US" sz="1400" dirty="0">
                        <a:solidFill>
                          <a:schemeClr val="bg1"/>
                        </a:solidFill>
                        <a:latin typeface="Calibri" pitchFamily="34" charset="0"/>
                      </a:rPr>
                      <a:t>me</a:t>
                    </a:r>
                  </a:p>
                </p:txBody>
              </p:sp>
              <p:sp>
                <p:nvSpPr>
                  <p:cNvPr id="142" name="Oval 141"/>
                  <p:cNvSpPr/>
                  <p:nvPr/>
                </p:nvSpPr>
                <p:spPr>
                  <a:xfrm rot="21422129">
                    <a:off x="4969870" y="2312573"/>
                    <a:ext cx="336860" cy="258270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headEnd/>
                    <a:tailEnd/>
                  </a:ln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algn="ctr"/>
                    <a:r>
                      <a:rPr lang="en-US" sz="1400" dirty="0">
                        <a:solidFill>
                          <a:schemeClr val="bg1"/>
                        </a:solidFill>
                        <a:latin typeface="Calibri" pitchFamily="34" charset="0"/>
                      </a:rPr>
                      <a:t>me</a:t>
                    </a:r>
                  </a:p>
                </p:txBody>
              </p:sp>
            </p:grpSp>
          </p:grpSp>
          <p:grpSp>
            <p:nvGrpSpPr>
              <p:cNvPr id="329" name="Group 328"/>
              <p:cNvGrpSpPr/>
              <p:nvPr/>
            </p:nvGrpSpPr>
            <p:grpSpPr>
              <a:xfrm>
                <a:off x="6287689" y="1124570"/>
                <a:ext cx="2194301" cy="1297916"/>
                <a:chOff x="5659042" y="1380444"/>
                <a:chExt cx="2194301" cy="1297916"/>
              </a:xfrm>
            </p:grpSpPr>
            <p:sp>
              <p:nvSpPr>
                <p:cNvPr id="330" name="Oval 329"/>
                <p:cNvSpPr/>
                <p:nvPr/>
              </p:nvSpPr>
              <p:spPr>
                <a:xfrm>
                  <a:off x="5659042" y="2384442"/>
                  <a:ext cx="336860" cy="25827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headEnd/>
                  <a:tailEnd/>
                </a:ln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r>
                    <a:rPr lang="en-US" sz="1400" dirty="0" smtClean="0">
                      <a:solidFill>
                        <a:schemeClr val="tx1"/>
                      </a:solidFill>
                      <a:latin typeface="Comic Sans MS" pitchFamily="66" charset="0"/>
                    </a:rPr>
                    <a:t>Ac</a:t>
                  </a:r>
                  <a:endParaRPr lang="en-US" sz="1400" dirty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5673404" y="1380444"/>
                  <a:ext cx="2179939" cy="1297916"/>
                  <a:chOff x="3112100" y="4113734"/>
                  <a:chExt cx="2179939" cy="1297916"/>
                </a:xfrm>
              </p:grpSpPr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3112100" y="4410879"/>
                    <a:ext cx="1762981" cy="338554"/>
                    <a:chOff x="3538427" y="4280325"/>
                    <a:chExt cx="1762981" cy="338554"/>
                  </a:xfrm>
                </p:grpSpPr>
                <p:sp>
                  <p:nvSpPr>
                    <p:cNvPr id="337" name="Oval 336"/>
                    <p:cNvSpPr/>
                    <p:nvPr/>
                  </p:nvSpPr>
                  <p:spPr>
                    <a:xfrm>
                      <a:off x="3538427" y="4327828"/>
                      <a:ext cx="336860" cy="258270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headEnd/>
                      <a:tailEnd/>
                    </a:ln>
                  </p:spPr>
                  <p:style>
                    <a:lnRef idx="0">
                      <a:schemeClr val="accent2"/>
                    </a:lnRef>
                    <a:fillRef idx="3">
                      <a:schemeClr val="accent2"/>
                    </a:fillRef>
                    <a:effectRef idx="3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wrap="none" anchor="ctr"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me</a:t>
                      </a:r>
                    </a:p>
                  </p:txBody>
                </p:sp>
                <p:sp>
                  <p:nvSpPr>
                    <p:cNvPr id="338" name="TextBox 337"/>
                    <p:cNvSpPr txBox="1"/>
                    <p:nvPr/>
                  </p:nvSpPr>
                  <p:spPr>
                    <a:xfrm>
                      <a:off x="3853608" y="4280325"/>
                      <a:ext cx="14478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dirty="0">
                          <a:latin typeface="Comic Sans MS" pitchFamily="66" charset="0"/>
                        </a:rPr>
                        <a:t>M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ethylation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p:txBody>
                </p:sp>
              </p:grpSp>
              <p:sp>
                <p:nvSpPr>
                  <p:cNvPr id="334" name="TextBox 333"/>
                  <p:cNvSpPr txBox="1"/>
                  <p:nvPr/>
                </p:nvSpPr>
                <p:spPr>
                  <a:xfrm>
                    <a:off x="3427281" y="4759676"/>
                    <a:ext cx="18647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>
                        <a:latin typeface="Comic Sans MS" pitchFamily="66" charset="0"/>
                        <a:ea typeface="Skia" pitchFamily="-109" charset="0"/>
                        <a:cs typeface="Skia" pitchFamily="-109" charset="0"/>
                      </a:rPr>
                      <a:t>P</a:t>
                    </a:r>
                    <a:r>
                      <a:rPr lang="en-US" sz="1600" dirty="0" smtClean="0">
                        <a:latin typeface="Comic Sans MS" pitchFamily="66" charset="0"/>
                        <a:ea typeface="Skia" pitchFamily="-109" charset="0"/>
                        <a:cs typeface="Skia" pitchFamily="-109" charset="0"/>
                      </a:rPr>
                      <a:t>hosphorylation</a:t>
                    </a:r>
                    <a:endParaRPr lang="en-US" sz="1600" dirty="0">
                      <a:latin typeface="Comic Sans MS" pitchFamily="66" charset="0"/>
                      <a:ea typeface="Skia" pitchFamily="-109" charset="0"/>
                      <a:cs typeface="Skia" pitchFamily="-109" charset="0"/>
                    </a:endParaRPr>
                  </a:p>
                </p:txBody>
              </p:sp>
              <p:sp>
                <p:nvSpPr>
                  <p:cNvPr id="335" name="TextBox 334"/>
                  <p:cNvSpPr txBox="1"/>
                  <p:nvPr/>
                </p:nvSpPr>
                <p:spPr>
                  <a:xfrm>
                    <a:off x="3427281" y="5073096"/>
                    <a:ext cx="14478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mic Sans MS" pitchFamily="66" charset="0"/>
                      </a:rPr>
                      <a:t>Acetylation</a:t>
                    </a:r>
                    <a:endParaRPr lang="en-US" sz="1600" dirty="0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336" name="Rectangle 335"/>
                  <p:cNvSpPr/>
                  <p:nvPr/>
                </p:nvSpPr>
                <p:spPr>
                  <a:xfrm>
                    <a:off x="3589009" y="4113734"/>
                    <a:ext cx="85151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omic Sans MS" pitchFamily="66" charset="0"/>
                        <a:ea typeface="Skia" pitchFamily="-109" charset="0"/>
                        <a:cs typeface="Skia" pitchFamily="-109" charset="0"/>
                      </a:rPr>
                      <a:t>PTMs</a:t>
                    </a:r>
                    <a:r>
                      <a:rPr lang="en-US" dirty="0">
                        <a:ea typeface="Skia" pitchFamily="-109" charset="0"/>
                        <a:cs typeface="Skia" pitchFamily="-109" charset="0"/>
                      </a:rPr>
                      <a:t>:</a:t>
                    </a:r>
                  </a:p>
                </p:txBody>
              </p:sp>
            </p:grpSp>
            <p:sp>
              <p:nvSpPr>
                <p:cNvPr id="332" name="Oval 331"/>
                <p:cNvSpPr/>
                <p:nvPr/>
              </p:nvSpPr>
              <p:spPr>
                <a:xfrm>
                  <a:off x="5659042" y="2055508"/>
                  <a:ext cx="336860" cy="25827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headEnd/>
                  <a:tailEnd/>
                </a:ln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r>
                    <a:rPr lang="en-US" sz="1400" dirty="0" err="1" smtClean="0">
                      <a:solidFill>
                        <a:schemeClr val="tx1"/>
                      </a:solidFill>
                      <a:latin typeface="Comic Sans MS" pitchFamily="66" charset="0"/>
                    </a:rPr>
                    <a:t>Ph</a:t>
                  </a:r>
                  <a:endParaRPr lang="en-US" sz="1400" dirty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p:grpSp>
        </p:grpSp>
      </p:grpSp>
      <p:sp>
        <p:nvSpPr>
          <p:cNvPr id="546" name="Text Box 38"/>
          <p:cNvSpPr txBox="1">
            <a:spLocks noChangeArrowheads="1"/>
          </p:cNvSpPr>
          <p:nvPr/>
        </p:nvSpPr>
        <p:spPr bwMode="auto">
          <a:xfrm flipH="1">
            <a:off x="4371291" y="2437538"/>
            <a:ext cx="9893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solidFill>
                  <a:srgbClr val="000090"/>
                </a:solidFill>
                <a:latin typeface="Comic Sans MS" pitchFamily="-108" charset="0"/>
              </a:rPr>
              <a:t>OPEN</a:t>
            </a:r>
            <a:endParaRPr lang="en-US" sz="1600" dirty="0">
              <a:solidFill>
                <a:srgbClr val="000090"/>
              </a:solidFill>
              <a:latin typeface="Comic Sans MS" pitchFamily="-10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 rot="5400000">
            <a:off x="2875414" y="1251845"/>
            <a:ext cx="150832" cy="957793"/>
            <a:chOff x="5789188" y="3105511"/>
            <a:chExt cx="85400" cy="445427"/>
          </a:xfrm>
        </p:grpSpPr>
        <p:cxnSp>
          <p:nvCxnSpPr>
            <p:cNvPr id="396" name="Straight Arrow Connector 395"/>
            <p:cNvCxnSpPr/>
            <p:nvPr/>
          </p:nvCxnSpPr>
          <p:spPr>
            <a:xfrm rot="16200000">
              <a:off x="5578217" y="3316482"/>
              <a:ext cx="422567" cy="62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Arrow Connector 396"/>
            <p:cNvCxnSpPr/>
            <p:nvPr/>
          </p:nvCxnSpPr>
          <p:spPr>
            <a:xfrm rot="16200000" flipH="1">
              <a:off x="5662991" y="3339342"/>
              <a:ext cx="422567" cy="62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8" name="Group 397"/>
          <p:cNvGrpSpPr/>
          <p:nvPr/>
        </p:nvGrpSpPr>
        <p:grpSpPr>
          <a:xfrm>
            <a:off x="3182814" y="1281023"/>
            <a:ext cx="2688992" cy="1051107"/>
            <a:chOff x="2649062" y="5267303"/>
            <a:chExt cx="2688992" cy="1051107"/>
          </a:xfrm>
        </p:grpSpPr>
        <p:sp>
          <p:nvSpPr>
            <p:cNvPr id="399" name="Freeform 173"/>
            <p:cNvSpPr>
              <a:spLocks/>
            </p:cNvSpPr>
            <p:nvPr/>
          </p:nvSpPr>
          <p:spPr bwMode="auto">
            <a:xfrm>
              <a:off x="4977691" y="6005617"/>
              <a:ext cx="360363" cy="82550"/>
            </a:xfrm>
            <a:custGeom>
              <a:avLst/>
              <a:gdLst>
                <a:gd name="T0" fmla="*/ 0 w 227"/>
                <a:gd name="T1" fmla="*/ 0 h 52"/>
                <a:gd name="T2" fmla="*/ 45 w 227"/>
                <a:gd name="T3" fmla="*/ 45 h 52"/>
                <a:gd name="T4" fmla="*/ 227 w 227"/>
                <a:gd name="T5" fmla="*/ 4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52">
                  <a:moveTo>
                    <a:pt x="0" y="0"/>
                  </a:moveTo>
                  <a:cubicBezTo>
                    <a:pt x="3" y="19"/>
                    <a:pt x="7" y="38"/>
                    <a:pt x="45" y="45"/>
                  </a:cubicBezTo>
                  <a:cubicBezTo>
                    <a:pt x="83" y="52"/>
                    <a:pt x="155" y="48"/>
                    <a:pt x="227" y="45"/>
                  </a:cubicBezTo>
                </a:path>
              </a:pathLst>
            </a:custGeom>
            <a:ln w="15875">
              <a:solidFill>
                <a:srgbClr val="000099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400" name="Group 399"/>
            <p:cNvGrpSpPr/>
            <p:nvPr/>
          </p:nvGrpSpPr>
          <p:grpSpPr>
            <a:xfrm>
              <a:off x="4699668" y="5594826"/>
              <a:ext cx="370722" cy="447605"/>
              <a:chOff x="6492271" y="1347286"/>
              <a:chExt cx="370722" cy="447605"/>
            </a:xfrm>
          </p:grpSpPr>
          <p:sp>
            <p:nvSpPr>
              <p:cNvPr id="471" name="AutoShape 169"/>
              <p:cNvSpPr>
                <a:spLocks noChangeArrowheads="1"/>
              </p:cNvSpPr>
              <p:nvPr/>
            </p:nvSpPr>
            <p:spPr bwMode="auto">
              <a:xfrm rot="12253859">
                <a:off x="6501043" y="1394841"/>
                <a:ext cx="361950" cy="400050"/>
              </a:xfrm>
              <a:prstGeom prst="flowChartMagneticDrum">
                <a:avLst/>
              </a:prstGeom>
              <a:solidFill>
                <a:srgbClr val="CCCCFF"/>
              </a:solidFill>
              <a:ln w="0"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endPos="0" dist="50800" dir="5400000" sy="-100000" algn="bl" rotWithShape="0"/>
              </a:effectLst>
              <a:scene3d>
                <a:camera prst="perspectiveFront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2" name="Oval 471"/>
              <p:cNvSpPr/>
              <p:nvPr/>
            </p:nvSpPr>
            <p:spPr>
              <a:xfrm rot="6803163">
                <a:off x="6374645" y="1464912"/>
                <a:ext cx="388617" cy="153366"/>
              </a:xfrm>
              <a:prstGeom prst="ellipse">
                <a:avLst/>
              </a:prstGeom>
              <a:gradFill flip="none" rotWithShape="1">
                <a:gsLst>
                  <a:gs pos="15000">
                    <a:srgbClr val="9B8BD5">
                      <a:shade val="30000"/>
                      <a:satMod val="115000"/>
                    </a:srgbClr>
                  </a:gs>
                  <a:gs pos="55000">
                    <a:srgbClr val="9B8BD5">
                      <a:shade val="67500"/>
                      <a:satMod val="115000"/>
                    </a:srgbClr>
                  </a:gs>
                  <a:gs pos="83000">
                    <a:srgbClr val="9B8BD5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 w="0"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endPos="0" dist="50800" dir="5400000" sy="-100000" algn="bl" rotWithShape="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1" name="Arc 400"/>
            <p:cNvSpPr/>
            <p:nvPr/>
          </p:nvSpPr>
          <p:spPr>
            <a:xfrm rot="2422696">
              <a:off x="4153270" y="5267303"/>
              <a:ext cx="747881" cy="995242"/>
            </a:xfrm>
            <a:prstGeom prst="arc">
              <a:avLst>
                <a:gd name="adj1" fmla="val 18310315"/>
                <a:gd name="adj2" fmla="val 0"/>
              </a:avLst>
            </a:prstGeom>
            <a:ln w="15875">
              <a:solidFill>
                <a:srgbClr val="000099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Arc 401"/>
            <p:cNvSpPr/>
            <p:nvPr/>
          </p:nvSpPr>
          <p:spPr>
            <a:xfrm rot="2422696">
              <a:off x="4236763" y="5310902"/>
              <a:ext cx="747881" cy="995242"/>
            </a:xfrm>
            <a:prstGeom prst="arc">
              <a:avLst>
                <a:gd name="adj1" fmla="val 18269922"/>
                <a:gd name="adj2" fmla="val 151337"/>
              </a:avLst>
            </a:prstGeom>
            <a:ln w="15875">
              <a:solidFill>
                <a:srgbClr val="000099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3" name="Group 402"/>
            <p:cNvGrpSpPr/>
            <p:nvPr/>
          </p:nvGrpSpPr>
          <p:grpSpPr>
            <a:xfrm>
              <a:off x="3131966" y="5268608"/>
              <a:ext cx="917120" cy="1038841"/>
              <a:chOff x="5945873" y="1019763"/>
              <a:chExt cx="917120" cy="1038841"/>
            </a:xfrm>
          </p:grpSpPr>
          <p:grpSp>
            <p:nvGrpSpPr>
              <p:cNvPr id="425" name="Group 424"/>
              <p:cNvGrpSpPr/>
              <p:nvPr/>
            </p:nvGrpSpPr>
            <p:grpSpPr>
              <a:xfrm>
                <a:off x="6492271" y="1347286"/>
                <a:ext cx="370722" cy="447605"/>
                <a:chOff x="6492271" y="1347286"/>
                <a:chExt cx="370722" cy="447605"/>
              </a:xfrm>
            </p:grpSpPr>
            <p:sp>
              <p:nvSpPr>
                <p:cNvPr id="469" name="AutoShape 169"/>
                <p:cNvSpPr>
                  <a:spLocks noChangeArrowheads="1"/>
                </p:cNvSpPr>
                <p:nvPr/>
              </p:nvSpPr>
              <p:spPr bwMode="auto">
                <a:xfrm rot="12253859">
                  <a:off x="6501043" y="1394841"/>
                  <a:ext cx="361950" cy="400050"/>
                </a:xfrm>
                <a:prstGeom prst="flowChartMagneticDrum">
                  <a:avLst/>
                </a:prstGeom>
                <a:solidFill>
                  <a:srgbClr val="CCCCFF"/>
                </a:solidFill>
                <a:ln w="0">
                  <a:solidFill>
                    <a:schemeClr val="tx1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  <a:reflection endPos="0" dist="50800" dir="5400000" sy="-100000" algn="bl" rotWithShape="0"/>
                </a:effectLst>
                <a:scene3d>
                  <a:camera prst="perspectiveFront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solidFill>
                      <a:schemeClr val="lt1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470" name="Oval 469"/>
                <p:cNvSpPr/>
                <p:nvPr/>
              </p:nvSpPr>
              <p:spPr>
                <a:xfrm rot="6803163">
                  <a:off x="6374645" y="1464912"/>
                  <a:ext cx="388617" cy="153366"/>
                </a:xfrm>
                <a:prstGeom prst="ellipse">
                  <a:avLst/>
                </a:prstGeom>
                <a:gradFill flip="none" rotWithShape="1">
                  <a:gsLst>
                    <a:gs pos="15000">
                      <a:srgbClr val="9B8BD5">
                        <a:shade val="30000"/>
                        <a:satMod val="115000"/>
                      </a:srgbClr>
                    </a:gs>
                    <a:gs pos="55000">
                      <a:srgbClr val="9B8BD5">
                        <a:shade val="67500"/>
                        <a:satMod val="115000"/>
                      </a:srgbClr>
                    </a:gs>
                    <a:gs pos="83000">
                      <a:srgbClr val="9B8BD5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0">
                  <a:solidFill>
                    <a:schemeClr val="tx1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  <a:reflection endPos="0" dist="50800" dir="5400000" sy="-100000" algn="bl" rotWithShape="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9" name="Group 448"/>
              <p:cNvGrpSpPr/>
              <p:nvPr/>
            </p:nvGrpSpPr>
            <p:grpSpPr>
              <a:xfrm>
                <a:off x="5945873" y="1019763"/>
                <a:ext cx="747881" cy="995242"/>
                <a:chOff x="5945873" y="1019763"/>
                <a:chExt cx="747881" cy="995242"/>
              </a:xfrm>
            </p:grpSpPr>
            <p:sp>
              <p:nvSpPr>
                <p:cNvPr id="467" name="Arc 466"/>
                <p:cNvSpPr/>
                <p:nvPr/>
              </p:nvSpPr>
              <p:spPr>
                <a:xfrm rot="2422696">
                  <a:off x="5945873" y="1019763"/>
                  <a:ext cx="747881" cy="995242"/>
                </a:xfrm>
                <a:prstGeom prst="arc">
                  <a:avLst>
                    <a:gd name="adj1" fmla="val 18310315"/>
                    <a:gd name="adj2" fmla="val 0"/>
                  </a:avLst>
                </a:pr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Freeform 467"/>
                <p:cNvSpPr/>
                <p:nvPr/>
              </p:nvSpPr>
              <p:spPr>
                <a:xfrm>
                  <a:off x="6325045" y="1671071"/>
                  <a:ext cx="283369" cy="174013"/>
                </a:xfrm>
                <a:custGeom>
                  <a:avLst/>
                  <a:gdLst>
                    <a:gd name="connsiteX0" fmla="*/ 283369 w 283369"/>
                    <a:gd name="connsiteY0" fmla="*/ 80963 h 174013"/>
                    <a:gd name="connsiteX1" fmla="*/ 197644 w 283369"/>
                    <a:gd name="connsiteY1" fmla="*/ 159544 h 174013"/>
                    <a:gd name="connsiteX2" fmla="*/ 126207 w 283369"/>
                    <a:gd name="connsiteY2" fmla="*/ 171450 h 174013"/>
                    <a:gd name="connsiteX3" fmla="*/ 42863 w 283369"/>
                    <a:gd name="connsiteY3" fmla="*/ 128588 h 174013"/>
                    <a:gd name="connsiteX4" fmla="*/ 0 w 283369"/>
                    <a:gd name="connsiteY4" fmla="*/ 0 h 174013"/>
                    <a:gd name="connsiteX5" fmla="*/ 0 w 283369"/>
                    <a:gd name="connsiteY5" fmla="*/ 0 h 174013"/>
                    <a:gd name="connsiteX6" fmla="*/ 2382 w 283369"/>
                    <a:gd name="connsiteY6" fmla="*/ 2382 h 1740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369" h="174013">
                      <a:moveTo>
                        <a:pt x="283369" y="80963"/>
                      </a:moveTo>
                      <a:cubicBezTo>
                        <a:pt x="253603" y="112713"/>
                        <a:pt x="223838" y="144463"/>
                        <a:pt x="197644" y="159544"/>
                      </a:cubicBezTo>
                      <a:cubicBezTo>
                        <a:pt x="171450" y="174625"/>
                        <a:pt x="152004" y="176609"/>
                        <a:pt x="126207" y="171450"/>
                      </a:cubicBezTo>
                      <a:cubicBezTo>
                        <a:pt x="100410" y="166291"/>
                        <a:pt x="63897" y="157163"/>
                        <a:pt x="42863" y="128588"/>
                      </a:cubicBezTo>
                      <a:cubicBezTo>
                        <a:pt x="21829" y="100013"/>
                        <a:pt x="0" y="0"/>
                        <a:pt x="0" y="0"/>
                      </a:cubicBezTo>
                      <a:lnTo>
                        <a:pt x="0" y="0"/>
                      </a:lnTo>
                      <a:lnTo>
                        <a:pt x="2382" y="2382"/>
                      </a:lnTo>
                    </a:path>
                  </a:pathLst>
                </a:cu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8" name="Arc 457"/>
              <p:cNvSpPr/>
              <p:nvPr/>
            </p:nvSpPr>
            <p:spPr>
              <a:xfrm rot="2422696">
                <a:off x="6029366" y="1063362"/>
                <a:ext cx="747881" cy="995242"/>
              </a:xfrm>
              <a:prstGeom prst="arc">
                <a:avLst>
                  <a:gd name="adj1" fmla="val 18269922"/>
                  <a:gd name="adj2" fmla="val 151337"/>
                </a:avLst>
              </a:prstGeom>
              <a:ln w="15875">
                <a:solidFill>
                  <a:srgbClr val="000099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4" name="Group 403"/>
            <p:cNvGrpSpPr/>
            <p:nvPr/>
          </p:nvGrpSpPr>
          <p:grpSpPr>
            <a:xfrm>
              <a:off x="2738034" y="5323168"/>
              <a:ext cx="838415" cy="995242"/>
              <a:chOff x="5551941" y="1074323"/>
              <a:chExt cx="838415" cy="995242"/>
            </a:xfrm>
          </p:grpSpPr>
          <p:grpSp>
            <p:nvGrpSpPr>
              <p:cNvPr id="421" name="Group 420"/>
              <p:cNvGrpSpPr/>
              <p:nvPr/>
            </p:nvGrpSpPr>
            <p:grpSpPr>
              <a:xfrm>
                <a:off x="6019634" y="1358586"/>
                <a:ext cx="370722" cy="447605"/>
                <a:chOff x="6019634" y="1358586"/>
                <a:chExt cx="370722" cy="447605"/>
              </a:xfrm>
            </p:grpSpPr>
            <p:sp>
              <p:nvSpPr>
                <p:cNvPr id="423" name="AutoShape 169"/>
                <p:cNvSpPr>
                  <a:spLocks noChangeArrowheads="1"/>
                </p:cNvSpPr>
                <p:nvPr/>
              </p:nvSpPr>
              <p:spPr bwMode="auto">
                <a:xfrm rot="12253859">
                  <a:off x="6028406" y="1406141"/>
                  <a:ext cx="361950" cy="400050"/>
                </a:xfrm>
                <a:prstGeom prst="flowChartMagneticDrum">
                  <a:avLst/>
                </a:prstGeom>
                <a:solidFill>
                  <a:srgbClr val="CCCCFF"/>
                </a:solidFill>
                <a:ln w="0">
                  <a:solidFill>
                    <a:schemeClr val="tx1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  <a:reflection endPos="0" dist="50800" dir="5400000" sy="-100000" algn="bl" rotWithShape="0"/>
                </a:effectLst>
                <a:scene3d>
                  <a:camera prst="perspectiveFront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Oval 423"/>
                <p:cNvSpPr/>
                <p:nvPr/>
              </p:nvSpPr>
              <p:spPr>
                <a:xfrm rot="6803163">
                  <a:off x="5902008" y="1476212"/>
                  <a:ext cx="388617" cy="153366"/>
                </a:xfrm>
                <a:prstGeom prst="ellipse">
                  <a:avLst/>
                </a:prstGeom>
                <a:gradFill flip="none" rotWithShape="1">
                  <a:gsLst>
                    <a:gs pos="15000">
                      <a:srgbClr val="9B8BD5">
                        <a:shade val="30000"/>
                        <a:satMod val="115000"/>
                      </a:srgbClr>
                    </a:gs>
                    <a:gs pos="55000">
                      <a:srgbClr val="9B8BD5">
                        <a:shade val="67500"/>
                        <a:satMod val="115000"/>
                      </a:srgbClr>
                    </a:gs>
                    <a:gs pos="83000">
                      <a:srgbClr val="9B8BD5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0">
                  <a:solidFill>
                    <a:schemeClr val="tx1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  <a:reflection endPos="0" dist="50800" dir="5400000" sy="-100000" algn="bl" rotWithShape="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2" name="Arc 421"/>
              <p:cNvSpPr/>
              <p:nvPr/>
            </p:nvSpPr>
            <p:spPr>
              <a:xfrm rot="2422696">
                <a:off x="5551941" y="1074323"/>
                <a:ext cx="747881" cy="995242"/>
              </a:xfrm>
              <a:prstGeom prst="arc">
                <a:avLst>
                  <a:gd name="adj1" fmla="val 18269922"/>
                  <a:gd name="adj2" fmla="val 151337"/>
                </a:avLst>
              </a:prstGeom>
              <a:ln w="15875">
                <a:solidFill>
                  <a:srgbClr val="000099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404"/>
            <p:cNvGrpSpPr/>
            <p:nvPr/>
          </p:nvGrpSpPr>
          <p:grpSpPr>
            <a:xfrm>
              <a:off x="2649062" y="5274232"/>
              <a:ext cx="747881" cy="995242"/>
              <a:chOff x="5945873" y="1019763"/>
              <a:chExt cx="747881" cy="995242"/>
            </a:xfrm>
          </p:grpSpPr>
          <p:sp>
            <p:nvSpPr>
              <p:cNvPr id="419" name="Arc 418"/>
              <p:cNvSpPr/>
              <p:nvPr/>
            </p:nvSpPr>
            <p:spPr>
              <a:xfrm rot="2422696">
                <a:off x="5945873" y="1019763"/>
                <a:ext cx="747881" cy="995242"/>
              </a:xfrm>
              <a:prstGeom prst="arc">
                <a:avLst>
                  <a:gd name="adj1" fmla="val 18310315"/>
                  <a:gd name="adj2" fmla="val 0"/>
                </a:avLst>
              </a:prstGeom>
              <a:ln w="15875">
                <a:solidFill>
                  <a:srgbClr val="000099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Freeform 419"/>
              <p:cNvSpPr/>
              <p:nvPr/>
            </p:nvSpPr>
            <p:spPr>
              <a:xfrm>
                <a:off x="6325045" y="1671071"/>
                <a:ext cx="283369" cy="174013"/>
              </a:xfrm>
              <a:custGeom>
                <a:avLst/>
                <a:gdLst>
                  <a:gd name="connsiteX0" fmla="*/ 283369 w 283369"/>
                  <a:gd name="connsiteY0" fmla="*/ 80963 h 174013"/>
                  <a:gd name="connsiteX1" fmla="*/ 197644 w 283369"/>
                  <a:gd name="connsiteY1" fmla="*/ 159544 h 174013"/>
                  <a:gd name="connsiteX2" fmla="*/ 126207 w 283369"/>
                  <a:gd name="connsiteY2" fmla="*/ 171450 h 174013"/>
                  <a:gd name="connsiteX3" fmla="*/ 42863 w 283369"/>
                  <a:gd name="connsiteY3" fmla="*/ 128588 h 174013"/>
                  <a:gd name="connsiteX4" fmla="*/ 0 w 283369"/>
                  <a:gd name="connsiteY4" fmla="*/ 0 h 174013"/>
                  <a:gd name="connsiteX5" fmla="*/ 0 w 283369"/>
                  <a:gd name="connsiteY5" fmla="*/ 0 h 174013"/>
                  <a:gd name="connsiteX6" fmla="*/ 2382 w 283369"/>
                  <a:gd name="connsiteY6" fmla="*/ 2382 h 1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3369" h="174013">
                    <a:moveTo>
                      <a:pt x="283369" y="80963"/>
                    </a:moveTo>
                    <a:cubicBezTo>
                      <a:pt x="253603" y="112713"/>
                      <a:pt x="223838" y="144463"/>
                      <a:pt x="197644" y="159544"/>
                    </a:cubicBezTo>
                    <a:cubicBezTo>
                      <a:pt x="171450" y="174625"/>
                      <a:pt x="152004" y="176609"/>
                      <a:pt x="126207" y="171450"/>
                    </a:cubicBezTo>
                    <a:cubicBezTo>
                      <a:pt x="100410" y="166291"/>
                      <a:pt x="63897" y="157163"/>
                      <a:pt x="42863" y="128588"/>
                    </a:cubicBezTo>
                    <a:cubicBezTo>
                      <a:pt x="21829" y="100013"/>
                      <a:pt x="0" y="0"/>
                      <a:pt x="0" y="0"/>
                    </a:cubicBezTo>
                    <a:lnTo>
                      <a:pt x="0" y="0"/>
                    </a:lnTo>
                    <a:lnTo>
                      <a:pt x="2382" y="2382"/>
                    </a:lnTo>
                  </a:path>
                </a:pathLst>
              </a:custGeom>
              <a:ln w="15875">
                <a:solidFill>
                  <a:srgbClr val="000099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6" name="Freeform 405"/>
            <p:cNvSpPr/>
            <p:nvPr/>
          </p:nvSpPr>
          <p:spPr>
            <a:xfrm>
              <a:off x="3981450" y="5998369"/>
              <a:ext cx="838200" cy="128612"/>
            </a:xfrm>
            <a:custGeom>
              <a:avLst/>
              <a:gdLst>
                <a:gd name="connsiteX0" fmla="*/ 838200 w 838200"/>
                <a:gd name="connsiteY0" fmla="*/ 0 h 128612"/>
                <a:gd name="connsiteX1" fmla="*/ 388144 w 838200"/>
                <a:gd name="connsiteY1" fmla="*/ 128588 h 128612"/>
                <a:gd name="connsiteX2" fmla="*/ 0 w 838200"/>
                <a:gd name="connsiteY2" fmla="*/ 11906 h 128612"/>
                <a:gd name="connsiteX3" fmla="*/ 0 w 838200"/>
                <a:gd name="connsiteY3" fmla="*/ 11906 h 12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200" h="128612">
                  <a:moveTo>
                    <a:pt x="838200" y="0"/>
                  </a:moveTo>
                  <a:cubicBezTo>
                    <a:pt x="683022" y="63302"/>
                    <a:pt x="527844" y="126604"/>
                    <a:pt x="388144" y="128588"/>
                  </a:cubicBezTo>
                  <a:cubicBezTo>
                    <a:pt x="248444" y="130572"/>
                    <a:pt x="0" y="11906"/>
                    <a:pt x="0" y="11906"/>
                  </a:cubicBezTo>
                  <a:lnTo>
                    <a:pt x="0" y="11906"/>
                  </a:lnTo>
                </a:path>
              </a:pathLst>
            </a:custGeom>
            <a:ln w="15875">
              <a:solidFill>
                <a:srgbClr val="000099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7" name="Oval 406"/>
            <p:cNvSpPr/>
            <p:nvPr/>
          </p:nvSpPr>
          <p:spPr>
            <a:xfrm>
              <a:off x="4038642" y="5821206"/>
              <a:ext cx="577141" cy="42979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TF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08" name="Group 407"/>
            <p:cNvGrpSpPr/>
            <p:nvPr/>
          </p:nvGrpSpPr>
          <p:grpSpPr>
            <a:xfrm>
              <a:off x="4109135" y="5579155"/>
              <a:ext cx="399787" cy="404593"/>
              <a:chOff x="5257408" y="3237979"/>
              <a:chExt cx="399787" cy="404593"/>
            </a:xfrm>
          </p:grpSpPr>
          <p:sp>
            <p:nvSpPr>
              <p:cNvPr id="412" name="Oval 411"/>
              <p:cNvSpPr/>
              <p:nvPr/>
            </p:nvSpPr>
            <p:spPr>
              <a:xfrm rot="1848631">
                <a:off x="5408930" y="3273660"/>
                <a:ext cx="171450" cy="325083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Oval 416"/>
              <p:cNvSpPr/>
              <p:nvPr/>
            </p:nvSpPr>
            <p:spPr>
              <a:xfrm rot="1848631">
                <a:off x="5257408" y="3317489"/>
                <a:ext cx="171450" cy="325083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417"/>
              <p:cNvSpPr/>
              <p:nvPr/>
            </p:nvSpPr>
            <p:spPr>
              <a:xfrm rot="18430922">
                <a:off x="5408929" y="3161162"/>
                <a:ext cx="171450" cy="325083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" name="Group 408"/>
            <p:cNvGrpSpPr/>
            <p:nvPr/>
          </p:nvGrpSpPr>
          <p:grpSpPr>
            <a:xfrm>
              <a:off x="4641498" y="5284306"/>
              <a:ext cx="331431" cy="793117"/>
              <a:chOff x="4489098" y="4096856"/>
              <a:chExt cx="331431" cy="793117"/>
            </a:xfrm>
          </p:grpSpPr>
          <p:cxnSp>
            <p:nvCxnSpPr>
              <p:cNvPr id="410" name="Straight Connector 409"/>
              <p:cNvCxnSpPr/>
              <p:nvPr/>
            </p:nvCxnSpPr>
            <p:spPr>
              <a:xfrm flipH="1" flipV="1">
                <a:off x="4491266" y="4096856"/>
                <a:ext cx="2594" cy="793117"/>
              </a:xfrm>
              <a:prstGeom prst="line">
                <a:avLst/>
              </a:prstGeom>
              <a:ln w="254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1" name="Straight Arrow Connector 410"/>
              <p:cNvCxnSpPr/>
              <p:nvPr/>
            </p:nvCxnSpPr>
            <p:spPr>
              <a:xfrm>
                <a:off x="4489098" y="4108763"/>
                <a:ext cx="331431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Group 63"/>
          <p:cNvGrpSpPr/>
          <p:nvPr/>
        </p:nvGrpSpPr>
        <p:grpSpPr>
          <a:xfrm>
            <a:off x="94269" y="1119981"/>
            <a:ext cx="2154749" cy="1606716"/>
            <a:chOff x="2291618" y="4104626"/>
            <a:chExt cx="2154749" cy="1606716"/>
          </a:xfrm>
        </p:grpSpPr>
        <p:sp>
          <p:nvSpPr>
            <p:cNvPr id="544" name="Text Box 38"/>
            <p:cNvSpPr txBox="1">
              <a:spLocks noChangeArrowheads="1"/>
            </p:cNvSpPr>
            <p:nvPr/>
          </p:nvSpPr>
          <p:spPr bwMode="auto">
            <a:xfrm flipH="1">
              <a:off x="2789586" y="5372788"/>
              <a:ext cx="14181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B20202"/>
                  </a:solidFill>
                  <a:latin typeface="Comic Sans MS" pitchFamily="-108" charset="0"/>
                </a:rPr>
                <a:t>CLOSED</a:t>
              </a:r>
              <a:endParaRPr lang="en-US" sz="1600" dirty="0">
                <a:solidFill>
                  <a:srgbClr val="B20202"/>
                </a:solidFill>
                <a:latin typeface="Comic Sans MS" pitchFamily="-108" charset="0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291618" y="4104626"/>
              <a:ext cx="2154749" cy="1276133"/>
              <a:chOff x="2291618" y="4104626"/>
              <a:chExt cx="2154749" cy="1276133"/>
            </a:xfrm>
          </p:grpSpPr>
          <p:grpSp>
            <p:nvGrpSpPr>
              <p:cNvPr id="426" name="Group 425"/>
              <p:cNvGrpSpPr/>
              <p:nvPr/>
            </p:nvGrpSpPr>
            <p:grpSpPr>
              <a:xfrm>
                <a:off x="2291618" y="4104626"/>
                <a:ext cx="1941257" cy="1051107"/>
                <a:chOff x="-2063718" y="1889098"/>
                <a:chExt cx="1941257" cy="1051107"/>
              </a:xfrm>
            </p:grpSpPr>
            <p:sp>
              <p:nvSpPr>
                <p:cNvPr id="427" name="Freeform 173"/>
                <p:cNvSpPr>
                  <a:spLocks/>
                </p:cNvSpPr>
                <p:nvPr/>
              </p:nvSpPr>
              <p:spPr bwMode="auto">
                <a:xfrm>
                  <a:off x="-482824" y="2627412"/>
                  <a:ext cx="360363" cy="82550"/>
                </a:xfrm>
                <a:custGeom>
                  <a:avLst/>
                  <a:gdLst>
                    <a:gd name="T0" fmla="*/ 0 w 227"/>
                    <a:gd name="T1" fmla="*/ 0 h 52"/>
                    <a:gd name="T2" fmla="*/ 45 w 227"/>
                    <a:gd name="T3" fmla="*/ 45 h 52"/>
                    <a:gd name="T4" fmla="*/ 227 w 227"/>
                    <a:gd name="T5" fmla="*/ 4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7" h="52">
                      <a:moveTo>
                        <a:pt x="0" y="0"/>
                      </a:moveTo>
                      <a:cubicBezTo>
                        <a:pt x="3" y="19"/>
                        <a:pt x="7" y="38"/>
                        <a:pt x="45" y="45"/>
                      </a:cubicBezTo>
                      <a:cubicBezTo>
                        <a:pt x="83" y="52"/>
                        <a:pt x="155" y="48"/>
                        <a:pt x="227" y="45"/>
                      </a:cubicBezTo>
                    </a:path>
                  </a:pathLst>
                </a:cu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+mn-lt"/>
                    <a:cs typeface="+mn-cs"/>
                  </a:endParaRPr>
                </a:p>
              </p:txBody>
            </p:sp>
            <p:grpSp>
              <p:nvGrpSpPr>
                <p:cNvPr id="428" name="Group 427"/>
                <p:cNvGrpSpPr/>
                <p:nvPr/>
              </p:nvGrpSpPr>
              <p:grpSpPr>
                <a:xfrm>
                  <a:off x="-760847" y="2216621"/>
                  <a:ext cx="370722" cy="447605"/>
                  <a:chOff x="6492271" y="1347286"/>
                  <a:chExt cx="370722" cy="447605"/>
                </a:xfrm>
              </p:grpSpPr>
              <p:sp>
                <p:nvSpPr>
                  <p:cNvPr id="447" name="AutoShape 169"/>
                  <p:cNvSpPr>
                    <a:spLocks noChangeArrowheads="1"/>
                  </p:cNvSpPr>
                  <p:nvPr/>
                </p:nvSpPr>
                <p:spPr bwMode="auto">
                  <a:xfrm rot="12253859">
                    <a:off x="6501043" y="1394841"/>
                    <a:ext cx="361950" cy="400050"/>
                  </a:xfrm>
                  <a:prstGeom prst="flowChartMagneticDrum">
                    <a:avLst/>
                  </a:prstGeom>
                  <a:solidFill>
                    <a:srgbClr val="CCCCFF"/>
                  </a:solidFill>
                  <a:ln w="0">
                    <a:solidFill>
                      <a:schemeClr val="tx1"/>
                    </a:solidFill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endPos="0" dist="50800" dir="5400000" sy="-100000" algn="bl" rotWithShape="0"/>
                  </a:effectLst>
                  <a:scene3d>
                    <a:camera prst="perspectiveFront"/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solidFill>
                        <a:schemeClr val="lt1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448" name="Oval 447"/>
                  <p:cNvSpPr/>
                  <p:nvPr/>
                </p:nvSpPr>
                <p:spPr>
                  <a:xfrm rot="6803163">
                    <a:off x="6374645" y="1464912"/>
                    <a:ext cx="388617" cy="153366"/>
                  </a:xfrm>
                  <a:prstGeom prst="ellipse">
                    <a:avLst/>
                  </a:prstGeom>
                  <a:gradFill flip="none" rotWithShape="1">
                    <a:gsLst>
                      <a:gs pos="15000">
                        <a:srgbClr val="9B8BD5">
                          <a:shade val="30000"/>
                          <a:satMod val="115000"/>
                        </a:srgbClr>
                      </a:gs>
                      <a:gs pos="55000">
                        <a:srgbClr val="9B8BD5">
                          <a:shade val="67500"/>
                          <a:satMod val="115000"/>
                        </a:srgbClr>
                      </a:gs>
                      <a:gs pos="83000">
                        <a:srgbClr val="9B8BD5">
                          <a:shade val="100000"/>
                          <a:satMod val="115000"/>
                        </a:srgbClr>
                      </a:gs>
                    </a:gsLst>
                    <a:lin ang="18900000" scaled="1"/>
                    <a:tileRect/>
                  </a:gradFill>
                  <a:ln w="0">
                    <a:solidFill>
                      <a:schemeClr val="tx1"/>
                    </a:solidFill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endPos="0" dist="50800" dir="5400000" sy="-100000" algn="bl" rotWithShape="0"/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9" name="Arc 428"/>
                <p:cNvSpPr/>
                <p:nvPr/>
              </p:nvSpPr>
              <p:spPr>
                <a:xfrm rot="2422696">
                  <a:off x="-1307245" y="1889098"/>
                  <a:ext cx="747881" cy="995242"/>
                </a:xfrm>
                <a:prstGeom prst="arc">
                  <a:avLst>
                    <a:gd name="adj1" fmla="val 18310315"/>
                    <a:gd name="adj2" fmla="val 0"/>
                  </a:avLst>
                </a:pr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0" name="Freeform 429"/>
                <p:cNvSpPr/>
                <p:nvPr/>
              </p:nvSpPr>
              <p:spPr>
                <a:xfrm>
                  <a:off x="-928073" y="2540406"/>
                  <a:ext cx="283369" cy="174013"/>
                </a:xfrm>
                <a:custGeom>
                  <a:avLst/>
                  <a:gdLst>
                    <a:gd name="connsiteX0" fmla="*/ 283369 w 283369"/>
                    <a:gd name="connsiteY0" fmla="*/ 80963 h 174013"/>
                    <a:gd name="connsiteX1" fmla="*/ 197644 w 283369"/>
                    <a:gd name="connsiteY1" fmla="*/ 159544 h 174013"/>
                    <a:gd name="connsiteX2" fmla="*/ 126207 w 283369"/>
                    <a:gd name="connsiteY2" fmla="*/ 171450 h 174013"/>
                    <a:gd name="connsiteX3" fmla="*/ 42863 w 283369"/>
                    <a:gd name="connsiteY3" fmla="*/ 128588 h 174013"/>
                    <a:gd name="connsiteX4" fmla="*/ 0 w 283369"/>
                    <a:gd name="connsiteY4" fmla="*/ 0 h 174013"/>
                    <a:gd name="connsiteX5" fmla="*/ 0 w 283369"/>
                    <a:gd name="connsiteY5" fmla="*/ 0 h 174013"/>
                    <a:gd name="connsiteX6" fmla="*/ 2382 w 283369"/>
                    <a:gd name="connsiteY6" fmla="*/ 2382 h 1740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369" h="174013">
                      <a:moveTo>
                        <a:pt x="283369" y="80963"/>
                      </a:moveTo>
                      <a:cubicBezTo>
                        <a:pt x="253603" y="112713"/>
                        <a:pt x="223838" y="144463"/>
                        <a:pt x="197644" y="159544"/>
                      </a:cubicBezTo>
                      <a:cubicBezTo>
                        <a:pt x="171450" y="174625"/>
                        <a:pt x="152004" y="176609"/>
                        <a:pt x="126207" y="171450"/>
                      </a:cubicBezTo>
                      <a:cubicBezTo>
                        <a:pt x="100410" y="166291"/>
                        <a:pt x="63897" y="157163"/>
                        <a:pt x="42863" y="128588"/>
                      </a:cubicBezTo>
                      <a:cubicBezTo>
                        <a:pt x="21829" y="100013"/>
                        <a:pt x="0" y="0"/>
                        <a:pt x="0" y="0"/>
                      </a:cubicBezTo>
                      <a:lnTo>
                        <a:pt x="0" y="0"/>
                      </a:lnTo>
                      <a:lnTo>
                        <a:pt x="2382" y="2382"/>
                      </a:lnTo>
                    </a:path>
                  </a:pathLst>
                </a:cu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Arc 430"/>
                <p:cNvSpPr/>
                <p:nvPr/>
              </p:nvSpPr>
              <p:spPr>
                <a:xfrm rot="2422696">
                  <a:off x="-1223752" y="1932697"/>
                  <a:ext cx="747881" cy="995242"/>
                </a:xfrm>
                <a:prstGeom prst="arc">
                  <a:avLst>
                    <a:gd name="adj1" fmla="val 18269922"/>
                    <a:gd name="adj2" fmla="val 151337"/>
                  </a:avLst>
                </a:pr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-1120150" y="2217926"/>
                  <a:ext cx="370722" cy="447605"/>
                  <a:chOff x="6492271" y="1347286"/>
                  <a:chExt cx="370722" cy="447605"/>
                </a:xfrm>
              </p:grpSpPr>
              <p:sp>
                <p:nvSpPr>
                  <p:cNvPr id="445" name="AutoShape 169"/>
                  <p:cNvSpPr>
                    <a:spLocks noChangeArrowheads="1"/>
                  </p:cNvSpPr>
                  <p:nvPr/>
                </p:nvSpPr>
                <p:spPr bwMode="auto">
                  <a:xfrm rot="12253859">
                    <a:off x="6501043" y="1394841"/>
                    <a:ext cx="361950" cy="400050"/>
                  </a:xfrm>
                  <a:prstGeom prst="flowChartMagneticDrum">
                    <a:avLst/>
                  </a:prstGeom>
                  <a:solidFill>
                    <a:srgbClr val="CCCCFF"/>
                  </a:solidFill>
                  <a:ln w="0">
                    <a:solidFill>
                      <a:schemeClr val="tx1"/>
                    </a:solidFill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endPos="0" dist="50800" dir="5400000" sy="-100000" algn="bl" rotWithShape="0"/>
                  </a:effectLst>
                  <a:scene3d>
                    <a:camera prst="perspectiveFront"/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solidFill>
                        <a:schemeClr val="lt1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446" name="Oval 445"/>
                  <p:cNvSpPr/>
                  <p:nvPr/>
                </p:nvSpPr>
                <p:spPr>
                  <a:xfrm rot="6803163">
                    <a:off x="6374645" y="1464912"/>
                    <a:ext cx="388617" cy="153366"/>
                  </a:xfrm>
                  <a:prstGeom prst="ellipse">
                    <a:avLst/>
                  </a:prstGeom>
                  <a:gradFill flip="none" rotWithShape="1">
                    <a:gsLst>
                      <a:gs pos="15000">
                        <a:srgbClr val="9B8BD5">
                          <a:shade val="30000"/>
                          <a:satMod val="115000"/>
                        </a:srgbClr>
                      </a:gs>
                      <a:gs pos="55000">
                        <a:srgbClr val="9B8BD5">
                          <a:shade val="67500"/>
                          <a:satMod val="115000"/>
                        </a:srgbClr>
                      </a:gs>
                      <a:gs pos="83000">
                        <a:srgbClr val="9B8BD5">
                          <a:shade val="100000"/>
                          <a:satMod val="115000"/>
                        </a:srgbClr>
                      </a:gs>
                    </a:gsLst>
                    <a:lin ang="18900000" scaled="1"/>
                    <a:tileRect/>
                  </a:gradFill>
                  <a:ln w="0">
                    <a:solidFill>
                      <a:schemeClr val="tx1"/>
                    </a:solidFill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endPos="0" dist="50800" dir="5400000" sy="-100000" algn="bl" rotWithShape="0"/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33" name="Arc 432"/>
                <p:cNvSpPr/>
                <p:nvPr/>
              </p:nvSpPr>
              <p:spPr>
                <a:xfrm rot="2422696">
                  <a:off x="-1666548" y="1890403"/>
                  <a:ext cx="747881" cy="995242"/>
                </a:xfrm>
                <a:prstGeom prst="arc">
                  <a:avLst>
                    <a:gd name="adj1" fmla="val 18310315"/>
                    <a:gd name="adj2" fmla="val 0"/>
                  </a:avLst>
                </a:pr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" name="Arc 433"/>
                <p:cNvSpPr/>
                <p:nvPr/>
              </p:nvSpPr>
              <p:spPr>
                <a:xfrm rot="2422696">
                  <a:off x="-1583055" y="1934002"/>
                  <a:ext cx="747881" cy="995242"/>
                </a:xfrm>
                <a:prstGeom prst="arc">
                  <a:avLst>
                    <a:gd name="adj1" fmla="val 18269922"/>
                    <a:gd name="adj2" fmla="val 151337"/>
                  </a:avLst>
                </a:pr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/>
                <p:cNvSpPr/>
                <p:nvPr/>
              </p:nvSpPr>
              <p:spPr>
                <a:xfrm>
                  <a:off x="-1282861" y="2538024"/>
                  <a:ext cx="283369" cy="174013"/>
                </a:xfrm>
                <a:custGeom>
                  <a:avLst/>
                  <a:gdLst>
                    <a:gd name="connsiteX0" fmla="*/ 283369 w 283369"/>
                    <a:gd name="connsiteY0" fmla="*/ 80963 h 174013"/>
                    <a:gd name="connsiteX1" fmla="*/ 197644 w 283369"/>
                    <a:gd name="connsiteY1" fmla="*/ 159544 h 174013"/>
                    <a:gd name="connsiteX2" fmla="*/ 126207 w 283369"/>
                    <a:gd name="connsiteY2" fmla="*/ 171450 h 174013"/>
                    <a:gd name="connsiteX3" fmla="*/ 42863 w 283369"/>
                    <a:gd name="connsiteY3" fmla="*/ 128588 h 174013"/>
                    <a:gd name="connsiteX4" fmla="*/ 0 w 283369"/>
                    <a:gd name="connsiteY4" fmla="*/ 0 h 174013"/>
                    <a:gd name="connsiteX5" fmla="*/ 0 w 283369"/>
                    <a:gd name="connsiteY5" fmla="*/ 0 h 174013"/>
                    <a:gd name="connsiteX6" fmla="*/ 2382 w 283369"/>
                    <a:gd name="connsiteY6" fmla="*/ 2382 h 1740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369" h="174013">
                      <a:moveTo>
                        <a:pt x="283369" y="80963"/>
                      </a:moveTo>
                      <a:cubicBezTo>
                        <a:pt x="253603" y="112713"/>
                        <a:pt x="223838" y="144463"/>
                        <a:pt x="197644" y="159544"/>
                      </a:cubicBezTo>
                      <a:cubicBezTo>
                        <a:pt x="171450" y="174625"/>
                        <a:pt x="152004" y="176609"/>
                        <a:pt x="126207" y="171450"/>
                      </a:cubicBezTo>
                      <a:cubicBezTo>
                        <a:pt x="100410" y="166291"/>
                        <a:pt x="63897" y="157163"/>
                        <a:pt x="42863" y="128588"/>
                      </a:cubicBezTo>
                      <a:cubicBezTo>
                        <a:pt x="21829" y="100013"/>
                        <a:pt x="0" y="0"/>
                        <a:pt x="0" y="0"/>
                      </a:cubicBezTo>
                      <a:lnTo>
                        <a:pt x="0" y="0"/>
                      </a:lnTo>
                      <a:lnTo>
                        <a:pt x="2382" y="2382"/>
                      </a:lnTo>
                    </a:path>
                  </a:pathLst>
                </a:cu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6" name="Group 435"/>
                <p:cNvGrpSpPr/>
                <p:nvPr/>
              </p:nvGrpSpPr>
              <p:grpSpPr>
                <a:xfrm>
                  <a:off x="-2063718" y="1896027"/>
                  <a:ext cx="927387" cy="1044178"/>
                  <a:chOff x="4504878" y="5345139"/>
                  <a:chExt cx="927387" cy="1044178"/>
                </a:xfrm>
              </p:grpSpPr>
              <p:grpSp>
                <p:nvGrpSpPr>
                  <p:cNvPr id="437" name="Group 436"/>
                  <p:cNvGrpSpPr/>
                  <p:nvPr/>
                </p:nvGrpSpPr>
                <p:grpSpPr>
                  <a:xfrm>
                    <a:off x="4593850" y="5394075"/>
                    <a:ext cx="838415" cy="995242"/>
                    <a:chOff x="4593850" y="5394075"/>
                    <a:chExt cx="838415" cy="995242"/>
                  </a:xfrm>
                </p:grpSpPr>
                <p:grpSp>
                  <p:nvGrpSpPr>
                    <p:cNvPr id="441" name="Group 440"/>
                    <p:cNvGrpSpPr/>
                    <p:nvPr/>
                  </p:nvGrpSpPr>
                  <p:grpSpPr>
                    <a:xfrm>
                      <a:off x="5061543" y="5678338"/>
                      <a:ext cx="370722" cy="447605"/>
                      <a:chOff x="6019634" y="1358586"/>
                      <a:chExt cx="370722" cy="447605"/>
                    </a:xfrm>
                  </p:grpSpPr>
                  <p:sp>
                    <p:nvSpPr>
                      <p:cNvPr id="443" name="AutoShape 169"/>
                      <p:cNvSpPr>
                        <a:spLocks noChangeArrowheads="1"/>
                      </p:cNvSpPr>
                      <p:nvPr/>
                    </p:nvSpPr>
                    <p:spPr bwMode="auto">
                      <a:xfrm rot="12253859">
                        <a:off x="6028406" y="1406141"/>
                        <a:ext cx="361950" cy="400050"/>
                      </a:xfrm>
                      <a:prstGeom prst="flowChartMagneticDrum">
                        <a:avLst/>
                      </a:prstGeom>
                      <a:solidFill>
                        <a:srgbClr val="CCCCFF"/>
                      </a:solidFill>
                      <a:ln w="0">
                        <a:solidFill>
                          <a:schemeClr val="tx1"/>
                        </a:solidFill>
                      </a:ln>
                      <a:effectLst>
                        <a:outerShdw blurRad="40000" dist="23000" dir="5400000" rotWithShape="0">
                          <a:srgbClr val="000000">
                            <a:alpha val="35000"/>
                          </a:srgbClr>
                        </a:outerShdw>
                        <a:reflection endPos="0" dist="50800" dir="5400000" sy="-100000" algn="bl" rotWithShape="0"/>
                      </a:effectLst>
                      <a:scene3d>
                        <a:camera prst="perspectiveFront"/>
                        <a:lightRig rig="threePt" dir="t"/>
                      </a:scene3d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>
                          <a:solidFill>
                            <a:schemeClr val="lt1"/>
                          </a:solidFill>
                          <a:latin typeface="+mn-lt"/>
                          <a:cs typeface="+mn-cs"/>
                        </a:endParaRPr>
                      </a:p>
                    </p:txBody>
                  </p:sp>
                  <p:sp>
                    <p:nvSpPr>
                      <p:cNvPr id="444" name="Oval 443"/>
                      <p:cNvSpPr/>
                      <p:nvPr/>
                    </p:nvSpPr>
                    <p:spPr>
                      <a:xfrm rot="6803163">
                        <a:off x="5902008" y="1476212"/>
                        <a:ext cx="388617" cy="153366"/>
                      </a:xfrm>
                      <a:prstGeom prst="ellipse">
                        <a:avLst/>
                      </a:prstGeom>
                      <a:gradFill flip="none" rotWithShape="1">
                        <a:gsLst>
                          <a:gs pos="15000">
                            <a:srgbClr val="9B8BD5">
                              <a:shade val="30000"/>
                              <a:satMod val="115000"/>
                            </a:srgbClr>
                          </a:gs>
                          <a:gs pos="55000">
                            <a:srgbClr val="9B8BD5">
                              <a:shade val="67500"/>
                              <a:satMod val="115000"/>
                            </a:srgbClr>
                          </a:gs>
                          <a:gs pos="83000">
                            <a:srgbClr val="9B8BD5">
                              <a:shade val="100000"/>
                              <a:satMod val="115000"/>
                            </a:srgbClr>
                          </a:gs>
                        </a:gsLst>
                        <a:lin ang="18900000" scaled="1"/>
                        <a:tileRect/>
                      </a:gradFill>
                      <a:ln w="0">
                        <a:solidFill>
                          <a:schemeClr val="tx1"/>
                        </a:solidFill>
                      </a:ln>
                      <a:effectLst>
                        <a:outerShdw blurRad="40000" dist="23000" dir="5400000" rotWithShape="0">
                          <a:srgbClr val="000000">
                            <a:alpha val="35000"/>
                          </a:srgbClr>
                        </a:outerShdw>
                        <a:reflection endPos="0" dist="50800" dir="5400000" sy="-100000" algn="bl" rotWithShape="0"/>
                      </a:effectLst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442" name="Arc 441"/>
                    <p:cNvSpPr/>
                    <p:nvPr/>
                  </p:nvSpPr>
                  <p:spPr>
                    <a:xfrm rot="2422696">
                      <a:off x="4593850" y="5394075"/>
                      <a:ext cx="747881" cy="995242"/>
                    </a:xfrm>
                    <a:prstGeom prst="arc">
                      <a:avLst>
                        <a:gd name="adj1" fmla="val 18269922"/>
                        <a:gd name="adj2" fmla="val 151337"/>
                      </a:avLst>
                    </a:prstGeom>
                    <a:ln w="15875">
                      <a:solidFill>
                        <a:srgbClr val="000099"/>
                      </a:solidFill>
                    </a:ln>
                  </p:spPr>
                  <p:style>
                    <a:lnRef idx="3">
                      <a:schemeClr val="accent4"/>
                    </a:lnRef>
                    <a:fillRef idx="0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38" name="Group 437"/>
                  <p:cNvGrpSpPr/>
                  <p:nvPr/>
                </p:nvGrpSpPr>
                <p:grpSpPr>
                  <a:xfrm>
                    <a:off x="4504878" y="5345139"/>
                    <a:ext cx="747881" cy="995242"/>
                    <a:chOff x="5945873" y="1019763"/>
                    <a:chExt cx="747881" cy="995242"/>
                  </a:xfrm>
                </p:grpSpPr>
                <p:sp>
                  <p:nvSpPr>
                    <p:cNvPr id="439" name="Arc 438"/>
                    <p:cNvSpPr/>
                    <p:nvPr/>
                  </p:nvSpPr>
                  <p:spPr>
                    <a:xfrm rot="2422696">
                      <a:off x="5945873" y="1019763"/>
                      <a:ext cx="747881" cy="995242"/>
                    </a:xfrm>
                    <a:prstGeom prst="arc">
                      <a:avLst>
                        <a:gd name="adj1" fmla="val 18310315"/>
                        <a:gd name="adj2" fmla="val 0"/>
                      </a:avLst>
                    </a:prstGeom>
                    <a:ln w="15875">
                      <a:solidFill>
                        <a:srgbClr val="000099"/>
                      </a:solidFill>
                    </a:ln>
                  </p:spPr>
                  <p:style>
                    <a:lnRef idx="3">
                      <a:schemeClr val="accent4"/>
                    </a:lnRef>
                    <a:fillRef idx="0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0" name="Freeform 439"/>
                    <p:cNvSpPr/>
                    <p:nvPr/>
                  </p:nvSpPr>
                  <p:spPr>
                    <a:xfrm>
                      <a:off x="6325045" y="1671071"/>
                      <a:ext cx="283369" cy="174013"/>
                    </a:xfrm>
                    <a:custGeom>
                      <a:avLst/>
                      <a:gdLst>
                        <a:gd name="connsiteX0" fmla="*/ 283369 w 283369"/>
                        <a:gd name="connsiteY0" fmla="*/ 80963 h 174013"/>
                        <a:gd name="connsiteX1" fmla="*/ 197644 w 283369"/>
                        <a:gd name="connsiteY1" fmla="*/ 159544 h 174013"/>
                        <a:gd name="connsiteX2" fmla="*/ 126207 w 283369"/>
                        <a:gd name="connsiteY2" fmla="*/ 171450 h 174013"/>
                        <a:gd name="connsiteX3" fmla="*/ 42863 w 283369"/>
                        <a:gd name="connsiteY3" fmla="*/ 128588 h 174013"/>
                        <a:gd name="connsiteX4" fmla="*/ 0 w 283369"/>
                        <a:gd name="connsiteY4" fmla="*/ 0 h 174013"/>
                        <a:gd name="connsiteX5" fmla="*/ 0 w 283369"/>
                        <a:gd name="connsiteY5" fmla="*/ 0 h 174013"/>
                        <a:gd name="connsiteX6" fmla="*/ 2382 w 283369"/>
                        <a:gd name="connsiteY6" fmla="*/ 2382 h 1740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3369" h="174013">
                          <a:moveTo>
                            <a:pt x="283369" y="80963"/>
                          </a:moveTo>
                          <a:cubicBezTo>
                            <a:pt x="253603" y="112713"/>
                            <a:pt x="223838" y="144463"/>
                            <a:pt x="197644" y="159544"/>
                          </a:cubicBezTo>
                          <a:cubicBezTo>
                            <a:pt x="171450" y="174625"/>
                            <a:pt x="152004" y="176609"/>
                            <a:pt x="126207" y="171450"/>
                          </a:cubicBezTo>
                          <a:cubicBezTo>
                            <a:pt x="100410" y="166291"/>
                            <a:pt x="63897" y="157163"/>
                            <a:pt x="42863" y="128588"/>
                          </a:cubicBezTo>
                          <a:cubicBezTo>
                            <a:pt x="21829" y="100013"/>
                            <a:pt x="0" y="0"/>
                            <a:pt x="0" y="0"/>
                          </a:cubicBezTo>
                          <a:lnTo>
                            <a:pt x="0" y="0"/>
                          </a:lnTo>
                          <a:lnTo>
                            <a:pt x="2382" y="2382"/>
                          </a:lnTo>
                        </a:path>
                      </a:pathLst>
                    </a:custGeom>
                    <a:ln w="15875">
                      <a:solidFill>
                        <a:srgbClr val="000099"/>
                      </a:solidFill>
                    </a:ln>
                  </p:spPr>
                  <p:style>
                    <a:lnRef idx="3">
                      <a:schemeClr val="accent4"/>
                    </a:lnRef>
                    <a:fillRef idx="0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453" name="Group 452"/>
              <p:cNvGrpSpPr/>
              <p:nvPr/>
            </p:nvGrpSpPr>
            <p:grpSpPr>
              <a:xfrm>
                <a:off x="2505110" y="4329652"/>
                <a:ext cx="1941257" cy="1051107"/>
                <a:chOff x="-2063718" y="1889098"/>
                <a:chExt cx="1941257" cy="1051107"/>
              </a:xfrm>
            </p:grpSpPr>
            <p:sp>
              <p:nvSpPr>
                <p:cNvPr id="454" name="Freeform 173"/>
                <p:cNvSpPr>
                  <a:spLocks/>
                </p:cNvSpPr>
                <p:nvPr/>
              </p:nvSpPr>
              <p:spPr bwMode="auto">
                <a:xfrm>
                  <a:off x="-482824" y="2627412"/>
                  <a:ext cx="360363" cy="82550"/>
                </a:xfrm>
                <a:custGeom>
                  <a:avLst/>
                  <a:gdLst>
                    <a:gd name="T0" fmla="*/ 0 w 227"/>
                    <a:gd name="T1" fmla="*/ 0 h 52"/>
                    <a:gd name="T2" fmla="*/ 45 w 227"/>
                    <a:gd name="T3" fmla="*/ 45 h 52"/>
                    <a:gd name="T4" fmla="*/ 227 w 227"/>
                    <a:gd name="T5" fmla="*/ 4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7" h="52">
                      <a:moveTo>
                        <a:pt x="0" y="0"/>
                      </a:moveTo>
                      <a:cubicBezTo>
                        <a:pt x="3" y="19"/>
                        <a:pt x="7" y="38"/>
                        <a:pt x="45" y="45"/>
                      </a:cubicBezTo>
                      <a:cubicBezTo>
                        <a:pt x="83" y="52"/>
                        <a:pt x="155" y="48"/>
                        <a:pt x="227" y="45"/>
                      </a:cubicBezTo>
                    </a:path>
                  </a:pathLst>
                </a:cu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+mn-lt"/>
                    <a:cs typeface="+mn-cs"/>
                  </a:endParaRPr>
                </a:p>
              </p:txBody>
            </p:sp>
            <p:grpSp>
              <p:nvGrpSpPr>
                <p:cNvPr id="455" name="Group 454"/>
                <p:cNvGrpSpPr/>
                <p:nvPr/>
              </p:nvGrpSpPr>
              <p:grpSpPr>
                <a:xfrm>
                  <a:off x="-760847" y="2216621"/>
                  <a:ext cx="370722" cy="447605"/>
                  <a:chOff x="6492271" y="1347286"/>
                  <a:chExt cx="370722" cy="447605"/>
                </a:xfrm>
              </p:grpSpPr>
              <p:sp>
                <p:nvSpPr>
                  <p:cNvPr id="515" name="AutoShape 169"/>
                  <p:cNvSpPr>
                    <a:spLocks noChangeArrowheads="1"/>
                  </p:cNvSpPr>
                  <p:nvPr/>
                </p:nvSpPr>
                <p:spPr bwMode="auto">
                  <a:xfrm rot="12253859">
                    <a:off x="6501043" y="1394841"/>
                    <a:ext cx="361950" cy="400050"/>
                  </a:xfrm>
                  <a:prstGeom prst="flowChartMagneticDrum">
                    <a:avLst/>
                  </a:prstGeom>
                  <a:solidFill>
                    <a:srgbClr val="CCCCFF"/>
                  </a:solidFill>
                  <a:ln w="0">
                    <a:solidFill>
                      <a:schemeClr val="tx1"/>
                    </a:solidFill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endPos="0" dist="50800" dir="5400000" sy="-100000" algn="bl" rotWithShape="0"/>
                  </a:effectLst>
                  <a:scene3d>
                    <a:camera prst="perspectiveFront"/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solidFill>
                        <a:schemeClr val="lt1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551" name="Oval 550"/>
                  <p:cNvSpPr/>
                  <p:nvPr/>
                </p:nvSpPr>
                <p:spPr>
                  <a:xfrm rot="6803163">
                    <a:off x="6374645" y="1464912"/>
                    <a:ext cx="388617" cy="153366"/>
                  </a:xfrm>
                  <a:prstGeom prst="ellipse">
                    <a:avLst/>
                  </a:prstGeom>
                  <a:gradFill flip="none" rotWithShape="1">
                    <a:gsLst>
                      <a:gs pos="15000">
                        <a:srgbClr val="9B8BD5">
                          <a:shade val="30000"/>
                          <a:satMod val="115000"/>
                        </a:srgbClr>
                      </a:gs>
                      <a:gs pos="55000">
                        <a:srgbClr val="9B8BD5">
                          <a:shade val="67500"/>
                          <a:satMod val="115000"/>
                        </a:srgbClr>
                      </a:gs>
                      <a:gs pos="83000">
                        <a:srgbClr val="9B8BD5">
                          <a:shade val="100000"/>
                          <a:satMod val="115000"/>
                        </a:srgbClr>
                      </a:gs>
                    </a:gsLst>
                    <a:lin ang="18900000" scaled="1"/>
                    <a:tileRect/>
                  </a:gradFill>
                  <a:ln w="0">
                    <a:solidFill>
                      <a:schemeClr val="tx1"/>
                    </a:solidFill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endPos="0" dist="50800" dir="5400000" sy="-100000" algn="bl" rotWithShape="0"/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56" name="Arc 455"/>
                <p:cNvSpPr/>
                <p:nvPr/>
              </p:nvSpPr>
              <p:spPr>
                <a:xfrm rot="2422696">
                  <a:off x="-1307245" y="1889098"/>
                  <a:ext cx="747881" cy="995242"/>
                </a:xfrm>
                <a:prstGeom prst="arc">
                  <a:avLst>
                    <a:gd name="adj1" fmla="val 18310315"/>
                    <a:gd name="adj2" fmla="val 0"/>
                  </a:avLst>
                </a:pr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Freeform 456"/>
                <p:cNvSpPr/>
                <p:nvPr/>
              </p:nvSpPr>
              <p:spPr>
                <a:xfrm>
                  <a:off x="-928073" y="2540406"/>
                  <a:ext cx="283369" cy="174013"/>
                </a:xfrm>
                <a:custGeom>
                  <a:avLst/>
                  <a:gdLst>
                    <a:gd name="connsiteX0" fmla="*/ 283369 w 283369"/>
                    <a:gd name="connsiteY0" fmla="*/ 80963 h 174013"/>
                    <a:gd name="connsiteX1" fmla="*/ 197644 w 283369"/>
                    <a:gd name="connsiteY1" fmla="*/ 159544 h 174013"/>
                    <a:gd name="connsiteX2" fmla="*/ 126207 w 283369"/>
                    <a:gd name="connsiteY2" fmla="*/ 171450 h 174013"/>
                    <a:gd name="connsiteX3" fmla="*/ 42863 w 283369"/>
                    <a:gd name="connsiteY3" fmla="*/ 128588 h 174013"/>
                    <a:gd name="connsiteX4" fmla="*/ 0 w 283369"/>
                    <a:gd name="connsiteY4" fmla="*/ 0 h 174013"/>
                    <a:gd name="connsiteX5" fmla="*/ 0 w 283369"/>
                    <a:gd name="connsiteY5" fmla="*/ 0 h 174013"/>
                    <a:gd name="connsiteX6" fmla="*/ 2382 w 283369"/>
                    <a:gd name="connsiteY6" fmla="*/ 2382 h 1740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369" h="174013">
                      <a:moveTo>
                        <a:pt x="283369" y="80963"/>
                      </a:moveTo>
                      <a:cubicBezTo>
                        <a:pt x="253603" y="112713"/>
                        <a:pt x="223838" y="144463"/>
                        <a:pt x="197644" y="159544"/>
                      </a:cubicBezTo>
                      <a:cubicBezTo>
                        <a:pt x="171450" y="174625"/>
                        <a:pt x="152004" y="176609"/>
                        <a:pt x="126207" y="171450"/>
                      </a:cubicBezTo>
                      <a:cubicBezTo>
                        <a:pt x="100410" y="166291"/>
                        <a:pt x="63897" y="157163"/>
                        <a:pt x="42863" y="128588"/>
                      </a:cubicBezTo>
                      <a:cubicBezTo>
                        <a:pt x="21829" y="100013"/>
                        <a:pt x="0" y="0"/>
                        <a:pt x="0" y="0"/>
                      </a:cubicBezTo>
                      <a:lnTo>
                        <a:pt x="0" y="0"/>
                      </a:lnTo>
                      <a:lnTo>
                        <a:pt x="2382" y="2382"/>
                      </a:lnTo>
                    </a:path>
                  </a:pathLst>
                </a:cu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Arc 472"/>
                <p:cNvSpPr/>
                <p:nvPr/>
              </p:nvSpPr>
              <p:spPr>
                <a:xfrm rot="2422696">
                  <a:off x="-1223752" y="1932697"/>
                  <a:ext cx="747881" cy="995242"/>
                </a:xfrm>
                <a:prstGeom prst="arc">
                  <a:avLst>
                    <a:gd name="adj1" fmla="val 18269922"/>
                    <a:gd name="adj2" fmla="val 151337"/>
                  </a:avLst>
                </a:pr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74" name="Group 473"/>
                <p:cNvGrpSpPr/>
                <p:nvPr/>
              </p:nvGrpSpPr>
              <p:grpSpPr>
                <a:xfrm>
                  <a:off x="-1120150" y="2217926"/>
                  <a:ext cx="370722" cy="447605"/>
                  <a:chOff x="6492271" y="1347286"/>
                  <a:chExt cx="370722" cy="447605"/>
                </a:xfrm>
              </p:grpSpPr>
              <p:sp>
                <p:nvSpPr>
                  <p:cNvPr id="513" name="AutoShape 169"/>
                  <p:cNvSpPr>
                    <a:spLocks noChangeArrowheads="1"/>
                  </p:cNvSpPr>
                  <p:nvPr/>
                </p:nvSpPr>
                <p:spPr bwMode="auto">
                  <a:xfrm rot="12253859">
                    <a:off x="6501043" y="1394841"/>
                    <a:ext cx="361950" cy="400050"/>
                  </a:xfrm>
                  <a:prstGeom prst="flowChartMagneticDrum">
                    <a:avLst/>
                  </a:prstGeom>
                  <a:solidFill>
                    <a:srgbClr val="CCCCFF"/>
                  </a:solidFill>
                  <a:ln w="0">
                    <a:solidFill>
                      <a:schemeClr val="tx1"/>
                    </a:solidFill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endPos="0" dist="50800" dir="5400000" sy="-100000" algn="bl" rotWithShape="0"/>
                  </a:effectLst>
                  <a:scene3d>
                    <a:camera prst="perspectiveFront"/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solidFill>
                        <a:schemeClr val="lt1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514" name="Oval 513"/>
                  <p:cNvSpPr/>
                  <p:nvPr/>
                </p:nvSpPr>
                <p:spPr>
                  <a:xfrm rot="6803163">
                    <a:off x="6374645" y="1464912"/>
                    <a:ext cx="388617" cy="153366"/>
                  </a:xfrm>
                  <a:prstGeom prst="ellipse">
                    <a:avLst/>
                  </a:prstGeom>
                  <a:gradFill flip="none" rotWithShape="1">
                    <a:gsLst>
                      <a:gs pos="15000">
                        <a:srgbClr val="9B8BD5">
                          <a:shade val="30000"/>
                          <a:satMod val="115000"/>
                        </a:srgbClr>
                      </a:gs>
                      <a:gs pos="55000">
                        <a:srgbClr val="9B8BD5">
                          <a:shade val="67500"/>
                          <a:satMod val="115000"/>
                        </a:srgbClr>
                      </a:gs>
                      <a:gs pos="83000">
                        <a:srgbClr val="9B8BD5">
                          <a:shade val="100000"/>
                          <a:satMod val="115000"/>
                        </a:srgbClr>
                      </a:gs>
                    </a:gsLst>
                    <a:lin ang="18900000" scaled="1"/>
                    <a:tileRect/>
                  </a:gradFill>
                  <a:ln w="0">
                    <a:solidFill>
                      <a:schemeClr val="tx1"/>
                    </a:solidFill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endPos="0" dist="50800" dir="5400000" sy="-100000" algn="bl" rotWithShape="0"/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76" name="Arc 475"/>
                <p:cNvSpPr/>
                <p:nvPr/>
              </p:nvSpPr>
              <p:spPr>
                <a:xfrm rot="2422696">
                  <a:off x="-1666548" y="1890403"/>
                  <a:ext cx="747881" cy="995242"/>
                </a:xfrm>
                <a:prstGeom prst="arc">
                  <a:avLst>
                    <a:gd name="adj1" fmla="val 18310315"/>
                    <a:gd name="adj2" fmla="val 0"/>
                  </a:avLst>
                </a:pr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" name="Arc 476"/>
                <p:cNvSpPr/>
                <p:nvPr/>
              </p:nvSpPr>
              <p:spPr>
                <a:xfrm rot="2422696">
                  <a:off x="-1583055" y="1934002"/>
                  <a:ext cx="747881" cy="995242"/>
                </a:xfrm>
                <a:prstGeom prst="arc">
                  <a:avLst>
                    <a:gd name="adj1" fmla="val 18269922"/>
                    <a:gd name="adj2" fmla="val 151337"/>
                  </a:avLst>
                </a:pr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" name="Freeform 477"/>
                <p:cNvSpPr/>
                <p:nvPr/>
              </p:nvSpPr>
              <p:spPr>
                <a:xfrm>
                  <a:off x="-1282861" y="2538024"/>
                  <a:ext cx="283369" cy="174013"/>
                </a:xfrm>
                <a:custGeom>
                  <a:avLst/>
                  <a:gdLst>
                    <a:gd name="connsiteX0" fmla="*/ 283369 w 283369"/>
                    <a:gd name="connsiteY0" fmla="*/ 80963 h 174013"/>
                    <a:gd name="connsiteX1" fmla="*/ 197644 w 283369"/>
                    <a:gd name="connsiteY1" fmla="*/ 159544 h 174013"/>
                    <a:gd name="connsiteX2" fmla="*/ 126207 w 283369"/>
                    <a:gd name="connsiteY2" fmla="*/ 171450 h 174013"/>
                    <a:gd name="connsiteX3" fmla="*/ 42863 w 283369"/>
                    <a:gd name="connsiteY3" fmla="*/ 128588 h 174013"/>
                    <a:gd name="connsiteX4" fmla="*/ 0 w 283369"/>
                    <a:gd name="connsiteY4" fmla="*/ 0 h 174013"/>
                    <a:gd name="connsiteX5" fmla="*/ 0 w 283369"/>
                    <a:gd name="connsiteY5" fmla="*/ 0 h 174013"/>
                    <a:gd name="connsiteX6" fmla="*/ 2382 w 283369"/>
                    <a:gd name="connsiteY6" fmla="*/ 2382 h 1740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369" h="174013">
                      <a:moveTo>
                        <a:pt x="283369" y="80963"/>
                      </a:moveTo>
                      <a:cubicBezTo>
                        <a:pt x="253603" y="112713"/>
                        <a:pt x="223838" y="144463"/>
                        <a:pt x="197644" y="159544"/>
                      </a:cubicBezTo>
                      <a:cubicBezTo>
                        <a:pt x="171450" y="174625"/>
                        <a:pt x="152004" y="176609"/>
                        <a:pt x="126207" y="171450"/>
                      </a:cubicBezTo>
                      <a:cubicBezTo>
                        <a:pt x="100410" y="166291"/>
                        <a:pt x="63897" y="157163"/>
                        <a:pt x="42863" y="128588"/>
                      </a:cubicBezTo>
                      <a:cubicBezTo>
                        <a:pt x="21829" y="100013"/>
                        <a:pt x="0" y="0"/>
                        <a:pt x="0" y="0"/>
                      </a:cubicBezTo>
                      <a:lnTo>
                        <a:pt x="0" y="0"/>
                      </a:lnTo>
                      <a:lnTo>
                        <a:pt x="2382" y="2382"/>
                      </a:lnTo>
                    </a:path>
                  </a:pathLst>
                </a:custGeom>
                <a:ln w="15875">
                  <a:solidFill>
                    <a:srgbClr val="000099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79" name="Group 478"/>
                <p:cNvGrpSpPr/>
                <p:nvPr/>
              </p:nvGrpSpPr>
              <p:grpSpPr>
                <a:xfrm>
                  <a:off x="-2063718" y="1896027"/>
                  <a:ext cx="927387" cy="1044178"/>
                  <a:chOff x="4504878" y="5345139"/>
                  <a:chExt cx="927387" cy="1044178"/>
                </a:xfrm>
              </p:grpSpPr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4593850" y="5394075"/>
                    <a:ext cx="838415" cy="995242"/>
                    <a:chOff x="4593850" y="5394075"/>
                    <a:chExt cx="838415" cy="995242"/>
                  </a:xfrm>
                </p:grpSpPr>
                <p:grpSp>
                  <p:nvGrpSpPr>
                    <p:cNvPr id="503" name="Group 502"/>
                    <p:cNvGrpSpPr/>
                    <p:nvPr/>
                  </p:nvGrpSpPr>
                  <p:grpSpPr>
                    <a:xfrm>
                      <a:off x="5061543" y="5678338"/>
                      <a:ext cx="370722" cy="447605"/>
                      <a:chOff x="6019634" y="1358586"/>
                      <a:chExt cx="370722" cy="447605"/>
                    </a:xfrm>
                  </p:grpSpPr>
                  <p:sp>
                    <p:nvSpPr>
                      <p:cNvPr id="505" name="AutoShape 169"/>
                      <p:cNvSpPr>
                        <a:spLocks noChangeArrowheads="1"/>
                      </p:cNvSpPr>
                      <p:nvPr/>
                    </p:nvSpPr>
                    <p:spPr bwMode="auto">
                      <a:xfrm rot="12253859">
                        <a:off x="6028406" y="1406141"/>
                        <a:ext cx="361950" cy="400050"/>
                      </a:xfrm>
                      <a:prstGeom prst="flowChartMagneticDrum">
                        <a:avLst/>
                      </a:prstGeom>
                      <a:solidFill>
                        <a:srgbClr val="CCCCFF"/>
                      </a:solidFill>
                      <a:ln w="0">
                        <a:solidFill>
                          <a:schemeClr val="tx1"/>
                        </a:solidFill>
                      </a:ln>
                      <a:effectLst>
                        <a:outerShdw blurRad="40000" dist="23000" dir="5400000" rotWithShape="0">
                          <a:srgbClr val="000000">
                            <a:alpha val="35000"/>
                          </a:srgbClr>
                        </a:outerShdw>
                        <a:reflection endPos="0" dist="50800" dir="5400000" sy="-100000" algn="bl" rotWithShape="0"/>
                      </a:effectLst>
                      <a:scene3d>
                        <a:camera prst="perspectiveFront"/>
                        <a:lightRig rig="threePt" dir="t"/>
                      </a:scene3d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>
                          <a:solidFill>
                            <a:schemeClr val="lt1"/>
                          </a:solidFill>
                          <a:latin typeface="+mn-lt"/>
                          <a:cs typeface="+mn-cs"/>
                        </a:endParaRPr>
                      </a:p>
                    </p:txBody>
                  </p:sp>
                  <p:sp>
                    <p:nvSpPr>
                      <p:cNvPr id="512" name="Oval 511"/>
                      <p:cNvSpPr/>
                      <p:nvPr/>
                    </p:nvSpPr>
                    <p:spPr>
                      <a:xfrm rot="6803163">
                        <a:off x="5902008" y="1476212"/>
                        <a:ext cx="388617" cy="153366"/>
                      </a:xfrm>
                      <a:prstGeom prst="ellipse">
                        <a:avLst/>
                      </a:prstGeom>
                      <a:gradFill flip="none" rotWithShape="1">
                        <a:gsLst>
                          <a:gs pos="15000">
                            <a:srgbClr val="9B8BD5">
                              <a:shade val="30000"/>
                              <a:satMod val="115000"/>
                            </a:srgbClr>
                          </a:gs>
                          <a:gs pos="55000">
                            <a:srgbClr val="9B8BD5">
                              <a:shade val="67500"/>
                              <a:satMod val="115000"/>
                            </a:srgbClr>
                          </a:gs>
                          <a:gs pos="83000">
                            <a:srgbClr val="9B8BD5">
                              <a:shade val="100000"/>
                              <a:satMod val="115000"/>
                            </a:srgbClr>
                          </a:gs>
                        </a:gsLst>
                        <a:lin ang="18900000" scaled="1"/>
                        <a:tileRect/>
                      </a:gradFill>
                      <a:ln w="0">
                        <a:solidFill>
                          <a:schemeClr val="tx1"/>
                        </a:solidFill>
                      </a:ln>
                      <a:effectLst>
                        <a:outerShdw blurRad="40000" dist="23000" dir="5400000" rotWithShape="0">
                          <a:srgbClr val="000000">
                            <a:alpha val="35000"/>
                          </a:srgbClr>
                        </a:outerShdw>
                        <a:reflection endPos="0" dist="50800" dir="5400000" sy="-100000" algn="bl" rotWithShape="0"/>
                      </a:effectLst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04" name="Arc 503"/>
                    <p:cNvSpPr/>
                    <p:nvPr/>
                  </p:nvSpPr>
                  <p:spPr>
                    <a:xfrm rot="2422696">
                      <a:off x="4593850" y="5394075"/>
                      <a:ext cx="747881" cy="995242"/>
                    </a:xfrm>
                    <a:prstGeom prst="arc">
                      <a:avLst>
                        <a:gd name="adj1" fmla="val 18269922"/>
                        <a:gd name="adj2" fmla="val 151337"/>
                      </a:avLst>
                    </a:prstGeom>
                    <a:ln w="15875">
                      <a:solidFill>
                        <a:srgbClr val="000099"/>
                      </a:solidFill>
                    </a:ln>
                  </p:spPr>
                  <p:style>
                    <a:lnRef idx="3">
                      <a:schemeClr val="accent4"/>
                    </a:lnRef>
                    <a:fillRef idx="0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00" name="Group 499"/>
                  <p:cNvGrpSpPr/>
                  <p:nvPr/>
                </p:nvGrpSpPr>
                <p:grpSpPr>
                  <a:xfrm>
                    <a:off x="4504878" y="5345139"/>
                    <a:ext cx="747881" cy="995242"/>
                    <a:chOff x="5945873" y="1019763"/>
                    <a:chExt cx="747881" cy="995242"/>
                  </a:xfrm>
                </p:grpSpPr>
                <p:sp>
                  <p:nvSpPr>
                    <p:cNvPr id="501" name="Arc 500"/>
                    <p:cNvSpPr/>
                    <p:nvPr/>
                  </p:nvSpPr>
                  <p:spPr>
                    <a:xfrm rot="2422696">
                      <a:off x="5945873" y="1019763"/>
                      <a:ext cx="747881" cy="995242"/>
                    </a:xfrm>
                    <a:prstGeom prst="arc">
                      <a:avLst>
                        <a:gd name="adj1" fmla="val 18310315"/>
                        <a:gd name="adj2" fmla="val 0"/>
                      </a:avLst>
                    </a:prstGeom>
                    <a:ln w="15875">
                      <a:solidFill>
                        <a:srgbClr val="000099"/>
                      </a:solidFill>
                    </a:ln>
                  </p:spPr>
                  <p:style>
                    <a:lnRef idx="3">
                      <a:schemeClr val="accent4"/>
                    </a:lnRef>
                    <a:fillRef idx="0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2" name="Freeform 501"/>
                    <p:cNvSpPr/>
                    <p:nvPr/>
                  </p:nvSpPr>
                  <p:spPr>
                    <a:xfrm>
                      <a:off x="6325045" y="1671071"/>
                      <a:ext cx="283369" cy="174013"/>
                    </a:xfrm>
                    <a:custGeom>
                      <a:avLst/>
                      <a:gdLst>
                        <a:gd name="connsiteX0" fmla="*/ 283369 w 283369"/>
                        <a:gd name="connsiteY0" fmla="*/ 80963 h 174013"/>
                        <a:gd name="connsiteX1" fmla="*/ 197644 w 283369"/>
                        <a:gd name="connsiteY1" fmla="*/ 159544 h 174013"/>
                        <a:gd name="connsiteX2" fmla="*/ 126207 w 283369"/>
                        <a:gd name="connsiteY2" fmla="*/ 171450 h 174013"/>
                        <a:gd name="connsiteX3" fmla="*/ 42863 w 283369"/>
                        <a:gd name="connsiteY3" fmla="*/ 128588 h 174013"/>
                        <a:gd name="connsiteX4" fmla="*/ 0 w 283369"/>
                        <a:gd name="connsiteY4" fmla="*/ 0 h 174013"/>
                        <a:gd name="connsiteX5" fmla="*/ 0 w 283369"/>
                        <a:gd name="connsiteY5" fmla="*/ 0 h 174013"/>
                        <a:gd name="connsiteX6" fmla="*/ 2382 w 283369"/>
                        <a:gd name="connsiteY6" fmla="*/ 2382 h 1740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3369" h="174013">
                          <a:moveTo>
                            <a:pt x="283369" y="80963"/>
                          </a:moveTo>
                          <a:cubicBezTo>
                            <a:pt x="253603" y="112713"/>
                            <a:pt x="223838" y="144463"/>
                            <a:pt x="197644" y="159544"/>
                          </a:cubicBezTo>
                          <a:cubicBezTo>
                            <a:pt x="171450" y="174625"/>
                            <a:pt x="152004" y="176609"/>
                            <a:pt x="126207" y="171450"/>
                          </a:cubicBezTo>
                          <a:cubicBezTo>
                            <a:pt x="100410" y="166291"/>
                            <a:pt x="63897" y="157163"/>
                            <a:pt x="42863" y="128588"/>
                          </a:cubicBezTo>
                          <a:cubicBezTo>
                            <a:pt x="21829" y="100013"/>
                            <a:pt x="0" y="0"/>
                            <a:pt x="0" y="0"/>
                          </a:cubicBezTo>
                          <a:lnTo>
                            <a:pt x="0" y="0"/>
                          </a:lnTo>
                          <a:lnTo>
                            <a:pt x="2382" y="2382"/>
                          </a:lnTo>
                        </a:path>
                      </a:pathLst>
                    </a:custGeom>
                    <a:ln w="15875">
                      <a:solidFill>
                        <a:srgbClr val="000099"/>
                      </a:solidFill>
                    </a:ln>
                  </p:spPr>
                  <p:style>
                    <a:lnRef idx="3">
                      <a:schemeClr val="accent4"/>
                    </a:lnRef>
                    <a:fillRef idx="0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sp>
        <p:nvSpPr>
          <p:cNvPr id="553" name="Rectangle 552"/>
          <p:cNvSpPr/>
          <p:nvPr/>
        </p:nvSpPr>
        <p:spPr>
          <a:xfrm>
            <a:off x="1589317" y="2614304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ea typeface="Skia"/>
                <a:cs typeface="Times New Roman" pitchFamily="18" charset="0"/>
              </a:rPr>
              <a:t>Chromatin Dynamics</a:t>
            </a:r>
            <a:endParaRPr lang="en-US" sz="2400" dirty="0">
              <a:latin typeface="Comic Sans MS" pitchFamily="66" charset="0"/>
              <a:ea typeface="Skia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90613" y="3099692"/>
            <a:ext cx="2971048" cy="1043899"/>
            <a:chOff x="3106781" y="5487008"/>
            <a:chExt cx="2971048" cy="1043899"/>
          </a:xfrm>
        </p:grpSpPr>
        <p:grpSp>
          <p:nvGrpSpPr>
            <p:cNvPr id="6" name="Group 5"/>
            <p:cNvGrpSpPr/>
            <p:nvPr/>
          </p:nvGrpSpPr>
          <p:grpSpPr>
            <a:xfrm>
              <a:off x="3106781" y="5487008"/>
              <a:ext cx="1564851" cy="584775"/>
              <a:chOff x="4268518" y="7050856"/>
              <a:chExt cx="1564851" cy="584775"/>
            </a:xfrm>
          </p:grpSpPr>
          <p:sp>
            <p:nvSpPr>
              <p:cNvPr id="283" name="Rounded Rectangle 282"/>
              <p:cNvSpPr/>
              <p:nvPr/>
            </p:nvSpPr>
            <p:spPr>
              <a:xfrm>
                <a:off x="4317637" y="7090490"/>
                <a:ext cx="1421774" cy="493652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TextBox 281"/>
              <p:cNvSpPr txBox="1"/>
              <p:nvPr/>
            </p:nvSpPr>
            <p:spPr>
              <a:xfrm>
                <a:off x="4268518" y="7050856"/>
                <a:ext cx="156485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/>
                <a:r>
                  <a:rPr lang="en-US" sz="1600" dirty="0">
                    <a:latin typeface="Comic Sans MS" pitchFamily="-108" charset="0"/>
                  </a:rPr>
                  <a:t>Inflammatory </a:t>
                </a:r>
                <a:endParaRPr lang="en-US" sz="1600" dirty="0" smtClean="0">
                  <a:latin typeface="Comic Sans MS" pitchFamily="-108" charset="0"/>
                </a:endParaRPr>
              </a:p>
              <a:p>
                <a:pPr lvl="0" algn="ctr"/>
                <a:r>
                  <a:rPr lang="en-US" sz="1600" dirty="0" smtClean="0">
                    <a:latin typeface="Comic Sans MS" pitchFamily="-108" charset="0"/>
                  </a:rPr>
                  <a:t>disorders</a:t>
                </a:r>
                <a:endParaRPr lang="en-US" sz="1600" dirty="0">
                  <a:latin typeface="Comic Sans MS" pitchFamily="-108" charset="0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578751" y="5525112"/>
              <a:ext cx="1499078" cy="493652"/>
              <a:chOff x="5900575" y="7122543"/>
              <a:chExt cx="1499078" cy="493652"/>
            </a:xfrm>
          </p:grpSpPr>
          <p:sp>
            <p:nvSpPr>
              <p:cNvPr id="289" name="Rounded Rectangle 288"/>
              <p:cNvSpPr/>
              <p:nvPr/>
            </p:nvSpPr>
            <p:spPr>
              <a:xfrm>
                <a:off x="5914681" y="7122543"/>
                <a:ext cx="1421774" cy="493652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TextBox 290"/>
              <p:cNvSpPr txBox="1"/>
              <p:nvPr/>
            </p:nvSpPr>
            <p:spPr>
              <a:xfrm>
                <a:off x="5900575" y="7186968"/>
                <a:ext cx="14990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sz="1600" dirty="0" smtClean="0">
                    <a:latin typeface="Comic Sans MS" pitchFamily="-108" charset="0"/>
                  </a:rPr>
                  <a:t>Cancer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789518" y="6037255"/>
              <a:ext cx="1614677" cy="493652"/>
              <a:chOff x="3183168" y="7274943"/>
              <a:chExt cx="1614677" cy="493652"/>
            </a:xfrm>
          </p:grpSpPr>
          <p:sp>
            <p:nvSpPr>
              <p:cNvPr id="300" name="Rounded Rectangle 299"/>
              <p:cNvSpPr/>
              <p:nvPr/>
            </p:nvSpPr>
            <p:spPr>
              <a:xfrm>
                <a:off x="3269167" y="7274943"/>
                <a:ext cx="1421774" cy="49365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3183168" y="7352906"/>
                <a:ext cx="161467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sz="1600" dirty="0" smtClean="0">
                    <a:latin typeface="Comic Sans MS" pitchFamily="-108" charset="0"/>
                  </a:rPr>
                  <a:t>Many others... </a:t>
                </a:r>
              </a:p>
            </p:txBody>
          </p:sp>
        </p:grpSp>
      </p:grpSp>
      <p:sp>
        <p:nvSpPr>
          <p:cNvPr id="320" name="TextBox 319"/>
          <p:cNvSpPr txBox="1">
            <a:spLocks noChangeArrowheads="1"/>
          </p:cNvSpPr>
          <p:nvPr/>
        </p:nvSpPr>
        <p:spPr bwMode="auto">
          <a:xfrm>
            <a:off x="5751692" y="3053692"/>
            <a:ext cx="28355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itchFamily="66" charset="0"/>
                <a:ea typeface="Skia" pitchFamily="-109" charset="0"/>
                <a:cs typeface="Skia" pitchFamily="-109" charset="0"/>
              </a:rPr>
              <a:t>How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  <a:ea typeface="Skia" pitchFamily="-109" charset="0"/>
                <a:cs typeface="Skia" pitchFamily="-109" charset="0"/>
              </a:rPr>
              <a:t>PTM’s influence </a:t>
            </a:r>
            <a:endParaRPr lang="en-US" dirty="0">
              <a:solidFill>
                <a:srgbClr val="0000FF"/>
              </a:solidFill>
              <a:latin typeface="Comic Sans MS" pitchFamily="66" charset="0"/>
              <a:ea typeface="Skia" pitchFamily="-109" charset="0"/>
              <a:cs typeface="Skia" pitchFamily="-109" charset="0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Comic Sans MS" pitchFamily="66" charset="0"/>
                <a:ea typeface="Skia" pitchFamily="-109" charset="0"/>
                <a:cs typeface="Skia" pitchFamily="-109" charset="0"/>
              </a:rPr>
              <a:t>chromatin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  <a:ea typeface="Skia" pitchFamily="-109" charset="0"/>
                <a:cs typeface="Skia" pitchFamily="-109" charset="0"/>
              </a:rPr>
              <a:t>structural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  <a:ea typeface="Skia" pitchFamily="-109" charset="0"/>
                <a:cs typeface="Skia" pitchFamily="-109" charset="0"/>
              </a:rPr>
              <a:t>dynamics?</a:t>
            </a:r>
          </a:p>
        </p:txBody>
      </p:sp>
      <p:cxnSp>
        <p:nvCxnSpPr>
          <p:cNvPr id="321" name="Straight Arrow Connector 320"/>
          <p:cNvCxnSpPr/>
          <p:nvPr/>
        </p:nvCxnSpPr>
        <p:spPr>
          <a:xfrm>
            <a:off x="7168107" y="4097486"/>
            <a:ext cx="0" cy="576762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2" name="Rectangle 321"/>
          <p:cNvSpPr/>
          <p:nvPr/>
        </p:nvSpPr>
        <p:spPr>
          <a:xfrm>
            <a:off x="5144455" y="4820185"/>
            <a:ext cx="41459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itchFamily="66" charset="0"/>
                <a:ea typeface="Skia" pitchFamily="-109" charset="0"/>
                <a:cs typeface="Skia" pitchFamily="-109" charset="0"/>
              </a:rPr>
              <a:t>G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  <a:ea typeface="Skia" pitchFamily="-109" charset="0"/>
                <a:cs typeface="Skia" pitchFamily="-109" charset="0"/>
              </a:rPr>
              <a:t>ene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  <a:ea typeface="Skia" pitchFamily="-109" charset="0"/>
                <a:cs typeface="Skia" pitchFamily="-109" charset="0"/>
              </a:rPr>
              <a:t>expression programs in p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  <a:ea typeface="Skia" pitchFamily="-109" charset="0"/>
                <a:cs typeface="Skia" pitchFamily="-109" charset="0"/>
              </a:rPr>
              <a:t>hysiological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  <a:ea typeface="Skia" pitchFamily="-109" charset="0"/>
                <a:cs typeface="Skia" pitchFamily="-109" charset="0"/>
              </a:rPr>
              <a:t>and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  <a:ea typeface="Skia" pitchFamily="-109" charset="0"/>
                <a:cs typeface="Skia" pitchFamily="-109" charset="0"/>
              </a:rPr>
              <a:t>pathological processes </a:t>
            </a:r>
            <a:endParaRPr lang="en-US" dirty="0">
              <a:solidFill>
                <a:srgbClr val="0000FF"/>
              </a:solidFill>
              <a:latin typeface="Comic Sans MS" pitchFamily="66" charset="0"/>
              <a:ea typeface="Skia" pitchFamily="-109" charset="0"/>
              <a:cs typeface="Skia" pitchFamily="-109" charset="0"/>
            </a:endParaRPr>
          </a:p>
          <a:p>
            <a:endParaRPr lang="en-US" b="1" dirty="0">
              <a:solidFill>
                <a:srgbClr val="0000FF"/>
              </a:solidFill>
              <a:ea typeface="Skia" pitchFamily="-109" charset="0"/>
              <a:cs typeface="Skia" pitchFamily="-109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123728" y="5083159"/>
            <a:ext cx="2026617" cy="1131214"/>
            <a:chOff x="1938528" y="5245719"/>
            <a:chExt cx="2026617" cy="1131214"/>
          </a:xfrm>
        </p:grpSpPr>
        <p:sp>
          <p:nvSpPr>
            <p:cNvPr id="324" name="Oval 323"/>
            <p:cNvSpPr/>
            <p:nvPr/>
          </p:nvSpPr>
          <p:spPr>
            <a:xfrm>
              <a:off x="2257968" y="5245719"/>
              <a:ext cx="1365573" cy="674380"/>
            </a:xfrm>
            <a:prstGeom prst="ellipse">
              <a:avLst/>
            </a:prstGeom>
            <a:solidFill>
              <a:srgbClr val="C0000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Comic Sans MS" pitchFamily="66" charset="0"/>
                </a:rPr>
                <a:t>me</a:t>
              </a: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1938528" y="5915268"/>
              <a:ext cx="20266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omic Sans MS" pitchFamily="66" charset="0"/>
                </a:rPr>
                <a:t>M</a:t>
              </a:r>
              <a:r>
                <a:rPr lang="en-US" sz="2400" dirty="0" smtClean="0">
                  <a:latin typeface="Comic Sans MS" pitchFamily="66" charset="0"/>
                </a:rPr>
                <a:t>ethylation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72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0"/>
      <p:bldP spid="3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3" name="Group 56322"/>
          <p:cNvGrpSpPr/>
          <p:nvPr/>
        </p:nvGrpSpPr>
        <p:grpSpPr>
          <a:xfrm>
            <a:off x="978693" y="2649266"/>
            <a:ext cx="7156451" cy="4089837"/>
            <a:chOff x="978693" y="2344466"/>
            <a:chExt cx="7156451" cy="4089837"/>
          </a:xfrm>
        </p:grpSpPr>
        <p:grpSp>
          <p:nvGrpSpPr>
            <p:cNvPr id="56320" name="Group 56319"/>
            <p:cNvGrpSpPr/>
            <p:nvPr/>
          </p:nvGrpSpPr>
          <p:grpSpPr>
            <a:xfrm>
              <a:off x="978693" y="2344466"/>
              <a:ext cx="7156451" cy="1962421"/>
              <a:chOff x="978693" y="2344466"/>
              <a:chExt cx="7156451" cy="1962421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978693" y="2344466"/>
                <a:ext cx="7150754" cy="828512"/>
                <a:chOff x="978693" y="2344466"/>
                <a:chExt cx="7150754" cy="828512"/>
              </a:xfrm>
            </p:grpSpPr>
            <p:grpSp>
              <p:nvGrpSpPr>
                <p:cNvPr id="122" name="Group 240"/>
                <p:cNvGrpSpPr>
                  <a:grpSpLocks/>
                </p:cNvGrpSpPr>
                <p:nvPr/>
              </p:nvGrpSpPr>
              <p:grpSpPr bwMode="auto">
                <a:xfrm>
                  <a:off x="7043597" y="2344466"/>
                  <a:ext cx="1085850" cy="720725"/>
                  <a:chOff x="5796" y="811"/>
                  <a:chExt cx="684" cy="454"/>
                </a:xfrm>
              </p:grpSpPr>
              <p:sp>
                <p:nvSpPr>
                  <p:cNvPr id="152" name="Rectangle 1076"/>
                  <p:cNvSpPr>
                    <a:spLocks noChangeArrowheads="1"/>
                  </p:cNvSpPr>
                  <p:nvPr/>
                </p:nvSpPr>
                <p:spPr bwMode="auto">
                  <a:xfrm>
                    <a:off x="5796" y="811"/>
                    <a:ext cx="684" cy="366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endParaRPr lang="he-IL">
                      <a:latin typeface="Calibri" pitchFamily="34" charset="0"/>
                    </a:endParaRPr>
                  </a:p>
                </p:txBody>
              </p:sp>
              <p:sp>
                <p:nvSpPr>
                  <p:cNvPr id="153" name="Oval 1077"/>
                  <p:cNvSpPr>
                    <a:spLocks noChangeArrowheads="1"/>
                  </p:cNvSpPr>
                  <p:nvPr/>
                </p:nvSpPr>
                <p:spPr bwMode="auto">
                  <a:xfrm>
                    <a:off x="5831" y="1059"/>
                    <a:ext cx="229" cy="20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he-IL">
                      <a:latin typeface="Calibri" pitchFamily="34" charset="0"/>
                    </a:endParaRPr>
                  </a:p>
                </p:txBody>
              </p:sp>
              <p:sp>
                <p:nvSpPr>
                  <p:cNvPr id="154" name="Oval 1078"/>
                  <p:cNvSpPr>
                    <a:spLocks noChangeArrowheads="1"/>
                  </p:cNvSpPr>
                  <p:nvPr/>
                </p:nvSpPr>
                <p:spPr bwMode="auto">
                  <a:xfrm>
                    <a:off x="6251" y="1063"/>
                    <a:ext cx="229" cy="18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he-IL">
                      <a:latin typeface="Calibri" pitchFamily="34" charset="0"/>
                    </a:endParaRPr>
                  </a:p>
                </p:txBody>
              </p:sp>
              <p:sp>
                <p:nvSpPr>
                  <p:cNvPr id="155" name="Oval 1079"/>
                  <p:cNvSpPr>
                    <a:spLocks noChangeArrowheads="1"/>
                  </p:cNvSpPr>
                  <p:nvPr/>
                </p:nvSpPr>
                <p:spPr bwMode="auto">
                  <a:xfrm>
                    <a:off x="6046" y="1011"/>
                    <a:ext cx="230" cy="20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he-IL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23" name="Group 239"/>
                <p:cNvGrpSpPr>
                  <a:grpSpLocks/>
                </p:cNvGrpSpPr>
                <p:nvPr/>
              </p:nvGrpSpPr>
              <p:grpSpPr bwMode="auto">
                <a:xfrm>
                  <a:off x="5097745" y="2514602"/>
                  <a:ext cx="909638" cy="466726"/>
                  <a:chOff x="5852" y="-13"/>
                  <a:chExt cx="573" cy="294"/>
                </a:xfrm>
              </p:grpSpPr>
              <p:sp>
                <p:nvSpPr>
                  <p:cNvPr id="148" name="Rectangle 47"/>
                  <p:cNvSpPr>
                    <a:spLocks noChangeArrowheads="1"/>
                  </p:cNvSpPr>
                  <p:nvPr/>
                </p:nvSpPr>
                <p:spPr bwMode="auto">
                  <a:xfrm rot="20168634">
                    <a:off x="5852" y="-13"/>
                    <a:ext cx="491" cy="229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49" name="Oval 52"/>
                  <p:cNvSpPr>
                    <a:spLocks noChangeArrowheads="1"/>
                  </p:cNvSpPr>
                  <p:nvPr/>
                </p:nvSpPr>
                <p:spPr bwMode="auto">
                  <a:xfrm rot="18967434">
                    <a:off x="5876" y="152"/>
                    <a:ext cx="241" cy="12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he-IL">
                      <a:latin typeface="Calibri" pitchFamily="34" charset="0"/>
                    </a:endParaRPr>
                  </a:p>
                </p:txBody>
              </p:sp>
              <p:sp>
                <p:nvSpPr>
                  <p:cNvPr id="150" name="Oval 52"/>
                  <p:cNvSpPr>
                    <a:spLocks noChangeArrowheads="1"/>
                  </p:cNvSpPr>
                  <p:nvPr/>
                </p:nvSpPr>
                <p:spPr bwMode="auto">
                  <a:xfrm rot="303636">
                    <a:off x="6109" y="71"/>
                    <a:ext cx="241" cy="12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he-IL">
                      <a:latin typeface="Calibri" pitchFamily="34" charset="0"/>
                    </a:endParaRPr>
                  </a:p>
                </p:txBody>
              </p:sp>
              <p:sp>
                <p:nvSpPr>
                  <p:cNvPr id="151" name="Text Box 55"/>
                  <p:cNvSpPr txBox="1">
                    <a:spLocks noChangeArrowheads="1"/>
                  </p:cNvSpPr>
                  <p:nvPr/>
                </p:nvSpPr>
                <p:spPr bwMode="auto">
                  <a:xfrm rot="303636">
                    <a:off x="6107" y="54"/>
                    <a:ext cx="318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200" b="1">
                        <a:solidFill>
                          <a:schemeClr val="bg1"/>
                        </a:solidFill>
                        <a:latin typeface="Comic Sans MS" pitchFamily="66" charset="0"/>
                      </a:rPr>
                      <a:t>me</a:t>
                    </a:r>
                  </a:p>
                </p:txBody>
              </p:sp>
            </p:grpSp>
            <p:grpSp>
              <p:nvGrpSpPr>
                <p:cNvPr id="124" name="Group 236"/>
                <p:cNvGrpSpPr>
                  <a:grpSpLocks/>
                </p:cNvGrpSpPr>
                <p:nvPr/>
              </p:nvGrpSpPr>
              <p:grpSpPr bwMode="auto">
                <a:xfrm>
                  <a:off x="3070622" y="2407803"/>
                  <a:ext cx="434975" cy="765175"/>
                  <a:chOff x="4648" y="-738"/>
                  <a:chExt cx="274" cy="482"/>
                </a:xfrm>
              </p:grpSpPr>
              <p:sp>
                <p:nvSpPr>
                  <p:cNvPr id="146" name="Oval 51"/>
                  <p:cNvSpPr>
                    <a:spLocks noChangeArrowheads="1"/>
                  </p:cNvSpPr>
                  <p:nvPr/>
                </p:nvSpPr>
                <p:spPr bwMode="auto">
                  <a:xfrm rot="-3073641">
                    <a:off x="4542" y="-632"/>
                    <a:ext cx="482" cy="269"/>
                  </a:xfrm>
                  <a:prstGeom prst="ellipse">
                    <a:avLst/>
                  </a:prstGeom>
                  <a:ln/>
                  <a:ex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10800000" wrap="none" anchor="ctr"/>
                  <a:lstStyle/>
                  <a:p>
                    <a:endParaRPr lang="he-IL">
                      <a:latin typeface="Calibri" pitchFamily="34" charset="0"/>
                    </a:endParaRPr>
                  </a:p>
                </p:txBody>
              </p:sp>
              <p:sp>
                <p:nvSpPr>
                  <p:cNvPr id="147" name="Oval 52"/>
                  <p:cNvSpPr>
                    <a:spLocks noChangeArrowheads="1"/>
                  </p:cNvSpPr>
                  <p:nvPr/>
                </p:nvSpPr>
                <p:spPr bwMode="auto">
                  <a:xfrm rot="-3629957">
                    <a:off x="4737" y="-529"/>
                    <a:ext cx="241" cy="12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wrap="none" anchor="ctr"/>
                  <a:lstStyle/>
                  <a:p>
                    <a:endParaRPr lang="he-IL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25" name="Group 237"/>
                <p:cNvGrpSpPr>
                  <a:grpSpLocks/>
                </p:cNvGrpSpPr>
                <p:nvPr/>
              </p:nvGrpSpPr>
              <p:grpSpPr bwMode="auto">
                <a:xfrm>
                  <a:off x="978693" y="2533379"/>
                  <a:ext cx="1027113" cy="414338"/>
                  <a:chOff x="2296" y="940"/>
                  <a:chExt cx="647" cy="261"/>
                </a:xfrm>
              </p:grpSpPr>
              <p:sp>
                <p:nvSpPr>
                  <p:cNvPr id="144" name="AutoShape 1091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2296" y="940"/>
                    <a:ext cx="647" cy="20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7 w 21600"/>
                      <a:gd name="T13" fmla="*/ 4531 h 21600"/>
                      <a:gd name="T14" fmla="*/ 17093 w 21600"/>
                      <a:gd name="T15" fmla="*/ 17069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ln>
                    <a:headEnd/>
                    <a:tailEnd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ot="10800000"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145" name="Oval 1092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2378" y="1048"/>
                    <a:ext cx="484" cy="1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endParaRPr lang="he-IL">
                      <a:latin typeface="Calibri" pitchFamily="34" charset="0"/>
                    </a:endParaRPr>
                  </a:p>
                </p:txBody>
              </p:sp>
            </p:grpSp>
          </p:grpSp>
          <p:grpSp>
            <p:nvGrpSpPr>
              <p:cNvPr id="31" name="Group 30"/>
              <p:cNvGrpSpPr/>
              <p:nvPr/>
            </p:nvGrpSpPr>
            <p:grpSpPr>
              <a:xfrm>
                <a:off x="992981" y="3656013"/>
                <a:ext cx="7142163" cy="650874"/>
                <a:chOff x="992981" y="3656013"/>
                <a:chExt cx="7142163" cy="650874"/>
              </a:xfrm>
            </p:grpSpPr>
            <p:sp>
              <p:nvSpPr>
                <p:cNvPr id="56331" name="AutoShape 1097"/>
                <p:cNvSpPr>
                  <a:spLocks noChangeArrowheads="1"/>
                </p:cNvSpPr>
                <p:nvPr/>
              </p:nvSpPr>
              <p:spPr bwMode="auto">
                <a:xfrm flipH="1">
                  <a:off x="1378744" y="3679825"/>
                  <a:ext cx="304800" cy="322263"/>
                </a:xfrm>
                <a:prstGeom prst="downArrow">
                  <a:avLst>
                    <a:gd name="adj1" fmla="val 50000"/>
                    <a:gd name="adj2" fmla="val 26432"/>
                  </a:avLst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alibri" pitchFamily="-107" charset="0"/>
                  </a:endParaRPr>
                </a:p>
              </p:txBody>
            </p:sp>
            <p:sp>
              <p:nvSpPr>
                <p:cNvPr id="56332" name="Text Box 1098"/>
                <p:cNvSpPr txBox="1">
                  <a:spLocks noChangeArrowheads="1"/>
                </p:cNvSpPr>
                <p:nvPr/>
              </p:nvSpPr>
              <p:spPr bwMode="auto">
                <a:xfrm>
                  <a:off x="992981" y="4002087"/>
                  <a:ext cx="1073150" cy="304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solidFill>
                        <a:srgbClr val="070A9B"/>
                      </a:solidFill>
                      <a:latin typeface="Comic Sans MS" pitchFamily="-107" charset="0"/>
                    </a:rPr>
                    <a:t>Function A</a:t>
                  </a:r>
                </a:p>
              </p:txBody>
            </p:sp>
            <p:grpSp>
              <p:nvGrpSpPr>
                <p:cNvPr id="10" name="Group 94"/>
                <p:cNvGrpSpPr>
                  <a:grpSpLocks/>
                </p:cNvGrpSpPr>
                <p:nvPr/>
              </p:nvGrpSpPr>
              <p:grpSpPr bwMode="auto">
                <a:xfrm>
                  <a:off x="3172619" y="3656013"/>
                  <a:ext cx="1055688" cy="627062"/>
                  <a:chOff x="622" y="2245"/>
                  <a:chExt cx="665" cy="395"/>
                </a:xfrm>
              </p:grpSpPr>
              <p:sp>
                <p:nvSpPr>
                  <p:cNvPr id="56398" name="AutoShape 109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865" y="2245"/>
                    <a:ext cx="192" cy="203"/>
                  </a:xfrm>
                  <a:prstGeom prst="downArrow">
                    <a:avLst>
                      <a:gd name="adj1" fmla="val 50000"/>
                      <a:gd name="adj2" fmla="val 26432"/>
                    </a:avLst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alibri" pitchFamily="-107" charset="0"/>
                    </a:endParaRPr>
                  </a:p>
                </p:txBody>
              </p:sp>
              <p:sp>
                <p:nvSpPr>
                  <p:cNvPr id="56399" name="Text Box 10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2" y="2448"/>
                    <a:ext cx="665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70A9B"/>
                        </a:solidFill>
                        <a:latin typeface="Comic Sans MS" pitchFamily="-107" charset="0"/>
                      </a:rPr>
                      <a:t>Function B</a:t>
                    </a:r>
                  </a:p>
                </p:txBody>
              </p:sp>
            </p:grpSp>
            <p:grpSp>
              <p:nvGrpSpPr>
                <p:cNvPr id="18" name="Group 97"/>
                <p:cNvGrpSpPr>
                  <a:grpSpLocks/>
                </p:cNvGrpSpPr>
                <p:nvPr/>
              </p:nvGrpSpPr>
              <p:grpSpPr bwMode="auto">
                <a:xfrm>
                  <a:off x="5117307" y="3656013"/>
                  <a:ext cx="1049338" cy="627062"/>
                  <a:chOff x="622" y="2245"/>
                  <a:chExt cx="661" cy="395"/>
                </a:xfrm>
              </p:grpSpPr>
              <p:sp>
                <p:nvSpPr>
                  <p:cNvPr id="56375" name="AutoShape 109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865" y="2245"/>
                    <a:ext cx="192" cy="203"/>
                  </a:xfrm>
                  <a:prstGeom prst="downArrow">
                    <a:avLst>
                      <a:gd name="adj1" fmla="val 50000"/>
                      <a:gd name="adj2" fmla="val 26432"/>
                    </a:avLst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alibri" pitchFamily="-107" charset="0"/>
                    </a:endParaRPr>
                  </a:p>
                </p:txBody>
              </p:sp>
              <p:sp>
                <p:nvSpPr>
                  <p:cNvPr id="56376" name="Text Box 10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2" y="2448"/>
                    <a:ext cx="661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70A9B"/>
                        </a:solidFill>
                        <a:latin typeface="Comic Sans MS" pitchFamily="-107" charset="0"/>
                      </a:rPr>
                      <a:t>Function C</a:t>
                    </a:r>
                  </a:p>
                </p:txBody>
              </p:sp>
            </p:grpSp>
            <p:grpSp>
              <p:nvGrpSpPr>
                <p:cNvPr id="27" name="Group 100"/>
                <p:cNvGrpSpPr>
                  <a:grpSpLocks/>
                </p:cNvGrpSpPr>
                <p:nvPr/>
              </p:nvGrpSpPr>
              <p:grpSpPr bwMode="auto">
                <a:xfrm>
                  <a:off x="7061994" y="3656013"/>
                  <a:ext cx="1073150" cy="627063"/>
                  <a:chOff x="622" y="2245"/>
                  <a:chExt cx="676" cy="395"/>
                </a:xfrm>
              </p:grpSpPr>
              <p:sp>
                <p:nvSpPr>
                  <p:cNvPr id="56346" name="AutoShape 109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865" y="2245"/>
                    <a:ext cx="192" cy="203"/>
                  </a:xfrm>
                  <a:prstGeom prst="downArrow">
                    <a:avLst>
                      <a:gd name="adj1" fmla="val 50000"/>
                      <a:gd name="adj2" fmla="val 26432"/>
                    </a:avLst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alibri" pitchFamily="-107" charset="0"/>
                    </a:endParaRPr>
                  </a:p>
                </p:txBody>
              </p:sp>
              <p:sp>
                <p:nvSpPr>
                  <p:cNvPr id="56347" name="Text Box 10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2" y="2448"/>
                    <a:ext cx="67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70A9B"/>
                        </a:solidFill>
                        <a:latin typeface="Comic Sans MS" pitchFamily="-107" charset="0"/>
                      </a:rPr>
                      <a:t>Function D</a:t>
                    </a:r>
                  </a:p>
                </p:txBody>
              </p:sp>
            </p:grpSp>
          </p:grpSp>
        </p:grpSp>
        <p:grpSp>
          <p:nvGrpSpPr>
            <p:cNvPr id="56322" name="Group 56321"/>
            <p:cNvGrpSpPr/>
            <p:nvPr/>
          </p:nvGrpSpPr>
          <p:grpSpPr>
            <a:xfrm>
              <a:off x="2417762" y="4470400"/>
              <a:ext cx="4308475" cy="1963903"/>
              <a:chOff x="2417762" y="4470400"/>
              <a:chExt cx="4308475" cy="1963903"/>
            </a:xfrm>
          </p:grpSpPr>
          <p:grpSp>
            <p:nvGrpSpPr>
              <p:cNvPr id="56321" name="Group 56320"/>
              <p:cNvGrpSpPr/>
              <p:nvPr/>
            </p:nvGrpSpPr>
            <p:grpSpPr>
              <a:xfrm>
                <a:off x="2417762" y="4470400"/>
                <a:ext cx="4308475" cy="1273175"/>
                <a:chOff x="4233334" y="4470400"/>
                <a:chExt cx="4308475" cy="1273175"/>
              </a:xfrm>
            </p:grpSpPr>
            <p:sp>
              <p:nvSpPr>
                <p:cNvPr id="120" name="Rounded Rectangle 119"/>
                <p:cNvSpPr/>
                <p:nvPr/>
              </p:nvSpPr>
              <p:spPr>
                <a:xfrm>
                  <a:off x="6039909" y="4470400"/>
                  <a:ext cx="874713" cy="585788"/>
                </a:xfrm>
                <a:prstGeom prst="roundRect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>
                      <a:latin typeface="Skia"/>
                      <a:cs typeface="Skia"/>
                    </a:rPr>
                    <a:t>PHD fingers</a:t>
                  </a:r>
                </a:p>
              </p:txBody>
            </p:sp>
            <p:sp>
              <p:nvSpPr>
                <p:cNvPr id="126" name="Rounded Rectangle 125"/>
                <p:cNvSpPr/>
                <p:nvPr/>
              </p:nvSpPr>
              <p:spPr>
                <a:xfrm>
                  <a:off x="5455709" y="5157788"/>
                  <a:ext cx="1041400" cy="585787"/>
                </a:xfrm>
                <a:prstGeom prst="roundRect">
                  <a:avLst/>
                </a:prstGeom>
                <a:ln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>
                      <a:solidFill>
                        <a:srgbClr val="000000"/>
                      </a:solidFill>
                      <a:latin typeface="Skia"/>
                      <a:cs typeface="Skia"/>
                    </a:rPr>
                    <a:t>PWWP</a:t>
                  </a:r>
                </a:p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>
                      <a:solidFill>
                        <a:srgbClr val="000000"/>
                      </a:solidFill>
                      <a:latin typeface="Skia"/>
                      <a:cs typeface="Skia"/>
                    </a:rPr>
                    <a:t>domains</a:t>
                  </a:r>
                </a:p>
              </p:txBody>
            </p:sp>
            <p:sp>
              <p:nvSpPr>
                <p:cNvPr id="127" name="Rounded Rectangle 126"/>
                <p:cNvSpPr/>
                <p:nvPr/>
              </p:nvSpPr>
              <p:spPr>
                <a:xfrm>
                  <a:off x="4911197" y="4470400"/>
                  <a:ext cx="1030287" cy="585788"/>
                </a:xfrm>
                <a:prstGeom prst="roundRect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Skia"/>
                      <a:cs typeface="Skia"/>
                    </a:rPr>
                    <a:t>Chromo</a:t>
                  </a:r>
                </a:p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Skia"/>
                      <a:cs typeface="Skia"/>
                    </a:rPr>
                    <a:t>domains</a:t>
                  </a:r>
                  <a:endParaRPr lang="en-US" sz="1400" dirty="0">
                    <a:solidFill>
                      <a:schemeClr val="tx1"/>
                    </a:solidFill>
                    <a:latin typeface="Skia"/>
                    <a:cs typeface="Skia"/>
                  </a:endParaRPr>
                </a:p>
              </p:txBody>
            </p:sp>
            <p:sp>
              <p:nvSpPr>
                <p:cNvPr id="130" name="Rounded Rectangle 129"/>
                <p:cNvSpPr/>
                <p:nvPr/>
              </p:nvSpPr>
              <p:spPr>
                <a:xfrm>
                  <a:off x="4233334" y="5157788"/>
                  <a:ext cx="1117600" cy="585787"/>
                </a:xfrm>
                <a:prstGeom prst="roundRect">
                  <a:avLst/>
                </a:prstGeom>
                <a:ln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>
                      <a:solidFill>
                        <a:schemeClr val="tx1"/>
                      </a:solidFill>
                      <a:latin typeface="Skia"/>
                      <a:cs typeface="Skia"/>
                    </a:rPr>
                    <a:t>Tudor</a:t>
                  </a:r>
                </a:p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>
                      <a:solidFill>
                        <a:schemeClr val="tx1"/>
                      </a:solidFill>
                      <a:latin typeface="Skia"/>
                      <a:cs typeface="Skia"/>
                    </a:rPr>
                    <a:t>domains</a:t>
                  </a:r>
                </a:p>
              </p:txBody>
            </p:sp>
            <p:sp>
              <p:nvSpPr>
                <p:cNvPr id="131" name="Rounded Rectangle 130"/>
                <p:cNvSpPr/>
                <p:nvPr/>
              </p:nvSpPr>
              <p:spPr>
                <a:xfrm>
                  <a:off x="7016222" y="4470400"/>
                  <a:ext cx="923925" cy="585788"/>
                </a:xfrm>
                <a:prstGeom prst="roundRect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err="1">
                      <a:latin typeface="Skia"/>
                      <a:cs typeface="Skia"/>
                    </a:rPr>
                    <a:t>Ankyrin</a:t>
                  </a:r>
                  <a:r>
                    <a:rPr lang="en-US" sz="1400" dirty="0">
                      <a:latin typeface="Skia"/>
                      <a:cs typeface="Skia"/>
                    </a:rPr>
                    <a:t> repeats</a:t>
                  </a:r>
                </a:p>
              </p:txBody>
            </p:sp>
            <p:sp>
              <p:nvSpPr>
                <p:cNvPr id="132" name="Rounded Rectangle 131"/>
                <p:cNvSpPr/>
                <p:nvPr/>
              </p:nvSpPr>
              <p:spPr>
                <a:xfrm>
                  <a:off x="6600297" y="5157788"/>
                  <a:ext cx="914400" cy="585787"/>
                </a:xfrm>
                <a:prstGeom prst="roundRect">
                  <a:avLst/>
                </a:prstGeom>
                <a:ln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>
                      <a:solidFill>
                        <a:srgbClr val="000000"/>
                      </a:solidFill>
                      <a:latin typeface="Skia"/>
                      <a:cs typeface="Skia"/>
                    </a:rPr>
                    <a:t>WD repeats</a:t>
                  </a:r>
                </a:p>
              </p:txBody>
            </p:sp>
            <p:sp>
              <p:nvSpPr>
                <p:cNvPr id="133" name="Rounded Rectangle 132"/>
                <p:cNvSpPr/>
                <p:nvPr/>
              </p:nvSpPr>
              <p:spPr>
                <a:xfrm>
                  <a:off x="7617884" y="5156200"/>
                  <a:ext cx="923925" cy="585788"/>
                </a:xfrm>
                <a:prstGeom prst="roundRect">
                  <a:avLst/>
                </a:prstGeom>
                <a:ln/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>
                      <a:solidFill>
                        <a:srgbClr val="000000"/>
                      </a:solidFill>
                      <a:latin typeface="Skia"/>
                      <a:cs typeface="Skia"/>
                    </a:rPr>
                    <a:t>MBT domains</a:t>
                  </a:r>
                </a:p>
              </p:txBody>
            </p:sp>
          </p:grpSp>
          <p:sp>
            <p:nvSpPr>
              <p:cNvPr id="121" name="TextBox 90"/>
              <p:cNvSpPr txBox="1">
                <a:spLocks noChangeArrowheads="1"/>
              </p:cNvSpPr>
              <p:nvPr/>
            </p:nvSpPr>
            <p:spPr bwMode="auto">
              <a:xfrm>
                <a:off x="3121838" y="5910428"/>
                <a:ext cx="2795588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400" b="1" dirty="0" smtClean="0">
                    <a:latin typeface="Skia"/>
                    <a:ea typeface="Skia"/>
                    <a:cs typeface="Skia"/>
                  </a:rPr>
                  <a:t>Methyl-lysine binding modules</a:t>
                </a:r>
              </a:p>
              <a:p>
                <a:pPr algn="ctr" eaLnBrk="1" hangingPunct="1"/>
                <a:r>
                  <a:rPr lang="en-US" sz="1400" b="1" dirty="0" smtClean="0">
                    <a:latin typeface="Skia"/>
                    <a:ea typeface="Skia"/>
                    <a:cs typeface="Skia"/>
                  </a:rPr>
                  <a:t>“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Skia"/>
                    <a:ea typeface="Skia"/>
                    <a:cs typeface="Skia"/>
                  </a:rPr>
                  <a:t>READERS</a:t>
                </a:r>
                <a:r>
                  <a:rPr lang="en-US" sz="1400" b="1" dirty="0" smtClean="0">
                    <a:latin typeface="Skia"/>
                    <a:ea typeface="Skia"/>
                    <a:cs typeface="Skia"/>
                  </a:rPr>
                  <a:t>”</a:t>
                </a:r>
                <a:endParaRPr lang="en-US" sz="1400" b="1" dirty="0">
                  <a:latin typeface="Skia"/>
                  <a:ea typeface="Skia"/>
                  <a:cs typeface="Skia"/>
                </a:endParaRPr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035844" y="2978150"/>
            <a:ext cx="865188" cy="914400"/>
            <a:chOff x="1385" y="2744"/>
            <a:chExt cx="545" cy="576"/>
          </a:xfrm>
        </p:grpSpPr>
        <p:sp>
          <p:nvSpPr>
            <p:cNvPr id="56418" name="Text Box 19"/>
            <p:cNvSpPr txBox="1">
              <a:spLocks noChangeArrowheads="1"/>
            </p:cNvSpPr>
            <p:nvPr/>
          </p:nvSpPr>
          <p:spPr bwMode="auto">
            <a:xfrm>
              <a:off x="1565" y="3128"/>
              <a:ext cx="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omic Sans MS" pitchFamily="-107" charset="0"/>
                </a:rPr>
                <a:t>K</a:t>
              </a:r>
            </a:p>
          </p:txBody>
        </p:sp>
        <p:sp>
          <p:nvSpPr>
            <p:cNvPr id="56419" name="Text Box 20"/>
            <p:cNvSpPr txBox="1">
              <a:spLocks noChangeArrowheads="1"/>
            </p:cNvSpPr>
            <p:nvPr/>
          </p:nvSpPr>
          <p:spPr bwMode="auto">
            <a:xfrm>
              <a:off x="1559" y="2928"/>
              <a:ext cx="2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omic Sans MS" pitchFamily="-107" charset="0"/>
                </a:rPr>
                <a:t>N</a:t>
              </a:r>
            </a:p>
          </p:txBody>
        </p:sp>
        <p:sp>
          <p:nvSpPr>
            <p:cNvPr id="56420" name="Text Box 21"/>
            <p:cNvSpPr txBox="1">
              <a:spLocks noChangeArrowheads="1"/>
            </p:cNvSpPr>
            <p:nvPr/>
          </p:nvSpPr>
          <p:spPr bwMode="auto">
            <a:xfrm>
              <a:off x="1385" y="2845"/>
              <a:ext cx="2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omic Sans MS" pitchFamily="-107" charset="0"/>
                </a:rPr>
                <a:t>H</a:t>
              </a:r>
            </a:p>
          </p:txBody>
        </p:sp>
        <p:sp>
          <p:nvSpPr>
            <p:cNvPr id="56421" name="Text Box 22"/>
            <p:cNvSpPr txBox="1">
              <a:spLocks noChangeArrowheads="1"/>
            </p:cNvSpPr>
            <p:nvPr/>
          </p:nvSpPr>
          <p:spPr bwMode="auto">
            <a:xfrm>
              <a:off x="1728" y="2845"/>
              <a:ext cx="2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Comic Sans MS" pitchFamily="-107" charset="0"/>
                </a:rPr>
                <a:t>H</a:t>
              </a:r>
            </a:p>
          </p:txBody>
        </p:sp>
        <p:sp>
          <p:nvSpPr>
            <p:cNvPr id="56422" name="Text Box 23"/>
            <p:cNvSpPr txBox="1">
              <a:spLocks noChangeArrowheads="1"/>
            </p:cNvSpPr>
            <p:nvPr/>
          </p:nvSpPr>
          <p:spPr bwMode="auto">
            <a:xfrm>
              <a:off x="1555" y="2744"/>
              <a:ext cx="2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omic Sans MS" pitchFamily="-107" charset="0"/>
                </a:rPr>
                <a:t>H</a:t>
              </a:r>
            </a:p>
          </p:txBody>
        </p:sp>
        <p:sp>
          <p:nvSpPr>
            <p:cNvPr id="56423" name="Line 24"/>
            <p:cNvSpPr>
              <a:spLocks noChangeShapeType="1"/>
            </p:cNvSpPr>
            <p:nvPr/>
          </p:nvSpPr>
          <p:spPr bwMode="auto">
            <a:xfrm>
              <a:off x="1657" y="3082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4" name="Line 25"/>
            <p:cNvSpPr>
              <a:spLocks noChangeShapeType="1"/>
            </p:cNvSpPr>
            <p:nvPr/>
          </p:nvSpPr>
          <p:spPr bwMode="auto">
            <a:xfrm>
              <a:off x="1657" y="2901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5" name="Line 26"/>
            <p:cNvSpPr>
              <a:spLocks noChangeShapeType="1"/>
            </p:cNvSpPr>
            <p:nvPr/>
          </p:nvSpPr>
          <p:spPr bwMode="auto">
            <a:xfrm rot="2700000">
              <a:off x="1746" y="2946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6" name="Line 27"/>
            <p:cNvSpPr>
              <a:spLocks noChangeShapeType="1"/>
            </p:cNvSpPr>
            <p:nvPr/>
          </p:nvSpPr>
          <p:spPr bwMode="auto">
            <a:xfrm rot="8100000">
              <a:off x="1572" y="2946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34" name="Text Box 28"/>
          <p:cNvSpPr txBox="1">
            <a:spLocks noChangeArrowheads="1"/>
          </p:cNvSpPr>
          <p:nvPr/>
        </p:nvSpPr>
        <p:spPr bwMode="auto">
          <a:xfrm>
            <a:off x="1015206" y="2090738"/>
            <a:ext cx="858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Comic Sans MS" pitchFamily="-107" charset="0"/>
              </a:rPr>
              <a:t>Lysine</a:t>
            </a:r>
          </a:p>
        </p:txBody>
      </p:sp>
      <p:sp>
        <p:nvSpPr>
          <p:cNvPr id="56335" name="Text Box 29"/>
          <p:cNvSpPr txBox="1">
            <a:spLocks noChangeArrowheads="1"/>
          </p:cNvSpPr>
          <p:nvPr/>
        </p:nvSpPr>
        <p:spPr bwMode="auto">
          <a:xfrm>
            <a:off x="2682080" y="2120900"/>
            <a:ext cx="1360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008000"/>
                </a:solidFill>
                <a:latin typeface="Comic Sans MS" pitchFamily="-107" charset="0"/>
              </a:rPr>
              <a:t>Mono(me1)</a:t>
            </a:r>
          </a:p>
        </p:txBody>
      </p:sp>
      <p:sp>
        <p:nvSpPr>
          <p:cNvPr id="56401" name="Text Box 32"/>
          <p:cNvSpPr txBox="1">
            <a:spLocks noChangeArrowheads="1"/>
          </p:cNvSpPr>
          <p:nvPr/>
        </p:nvSpPr>
        <p:spPr bwMode="auto">
          <a:xfrm>
            <a:off x="3558381" y="3238501"/>
            <a:ext cx="325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pitchFamily="-107" charset="0"/>
              </a:rPr>
              <a:t>N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547269" y="2946401"/>
            <a:ext cx="595313" cy="925513"/>
            <a:chOff x="635" y="1630"/>
            <a:chExt cx="375" cy="583"/>
          </a:xfrm>
        </p:grpSpPr>
        <p:sp>
          <p:nvSpPr>
            <p:cNvPr id="56408" name="Text Box 34"/>
            <p:cNvSpPr txBox="1">
              <a:spLocks noChangeArrowheads="1"/>
            </p:cNvSpPr>
            <p:nvPr/>
          </p:nvSpPr>
          <p:spPr bwMode="auto">
            <a:xfrm>
              <a:off x="652" y="2021"/>
              <a:ext cx="2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omic Sans MS" pitchFamily="-107" charset="0"/>
                </a:rPr>
                <a:t>K</a:t>
              </a:r>
            </a:p>
          </p:txBody>
        </p:sp>
        <p:sp>
          <p:nvSpPr>
            <p:cNvPr id="56409" name="Text Box 35"/>
            <p:cNvSpPr txBox="1">
              <a:spLocks noChangeArrowheads="1"/>
            </p:cNvSpPr>
            <p:nvPr/>
          </p:nvSpPr>
          <p:spPr bwMode="auto">
            <a:xfrm>
              <a:off x="808" y="1731"/>
              <a:ext cx="2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omic Sans MS" pitchFamily="-107" charset="0"/>
                </a:rPr>
                <a:t>H</a:t>
              </a:r>
            </a:p>
          </p:txBody>
        </p:sp>
        <p:sp>
          <p:nvSpPr>
            <p:cNvPr id="56410" name="Text Box 36"/>
            <p:cNvSpPr txBox="1">
              <a:spLocks noChangeArrowheads="1"/>
            </p:cNvSpPr>
            <p:nvPr/>
          </p:nvSpPr>
          <p:spPr bwMode="auto">
            <a:xfrm>
              <a:off x="635" y="1630"/>
              <a:ext cx="2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omic Sans MS" pitchFamily="-107" charset="0"/>
                </a:rPr>
                <a:t>H</a:t>
              </a:r>
            </a:p>
          </p:txBody>
        </p:sp>
        <p:sp>
          <p:nvSpPr>
            <p:cNvPr id="56411" name="Line 37"/>
            <p:cNvSpPr>
              <a:spLocks noChangeShapeType="1"/>
            </p:cNvSpPr>
            <p:nvPr/>
          </p:nvSpPr>
          <p:spPr bwMode="auto">
            <a:xfrm>
              <a:off x="737" y="1968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2" name="Line 38"/>
            <p:cNvSpPr>
              <a:spLocks noChangeShapeType="1"/>
            </p:cNvSpPr>
            <p:nvPr/>
          </p:nvSpPr>
          <p:spPr bwMode="auto">
            <a:xfrm>
              <a:off x="737" y="1787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3" name="Line 39"/>
            <p:cNvSpPr>
              <a:spLocks noChangeShapeType="1"/>
            </p:cNvSpPr>
            <p:nvPr/>
          </p:nvSpPr>
          <p:spPr bwMode="auto">
            <a:xfrm rot="2700000">
              <a:off x="826" y="1832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4" name="Line 40"/>
            <p:cNvSpPr>
              <a:spLocks noChangeShapeType="1"/>
            </p:cNvSpPr>
            <p:nvPr/>
          </p:nvSpPr>
          <p:spPr bwMode="auto">
            <a:xfrm rot="8100000">
              <a:off x="652" y="1832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404" name="Oval 52"/>
          <p:cNvSpPr>
            <a:spLocks noChangeArrowheads="1"/>
          </p:cNvSpPr>
          <p:nvPr/>
        </p:nvSpPr>
        <p:spPr bwMode="auto">
          <a:xfrm rot="17970043">
            <a:off x="3202782" y="3071813"/>
            <a:ext cx="382588" cy="2047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107" charset="0"/>
            </a:endParaRPr>
          </a:p>
        </p:txBody>
      </p:sp>
      <p:sp>
        <p:nvSpPr>
          <p:cNvPr id="56406" name="Oval 54"/>
          <p:cNvSpPr>
            <a:spLocks noChangeArrowheads="1"/>
          </p:cNvSpPr>
          <p:nvPr/>
        </p:nvSpPr>
        <p:spPr bwMode="auto">
          <a:xfrm rot="17970043">
            <a:off x="3272632" y="3092450"/>
            <a:ext cx="279400" cy="185738"/>
          </a:xfrm>
          <a:prstGeom prst="ellipse">
            <a:avLst/>
          </a:prstGeom>
          <a:gradFill rotWithShape="1">
            <a:gsLst>
              <a:gs pos="0">
                <a:srgbClr val="CC0000"/>
              </a:gs>
              <a:gs pos="50000">
                <a:srgbClr val="FF3300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107" charset="0"/>
            </a:endParaRPr>
          </a:p>
        </p:txBody>
      </p:sp>
      <p:sp>
        <p:nvSpPr>
          <p:cNvPr id="56407" name="Text Box 55"/>
          <p:cNvSpPr txBox="1">
            <a:spLocks noChangeArrowheads="1"/>
          </p:cNvSpPr>
          <p:nvPr/>
        </p:nvSpPr>
        <p:spPr bwMode="auto">
          <a:xfrm rot="17970043">
            <a:off x="3172619" y="2989263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Comic Sans MS" pitchFamily="-107" charset="0"/>
              </a:rPr>
              <a:t>me</a:t>
            </a:r>
          </a:p>
        </p:txBody>
      </p:sp>
      <p:sp>
        <p:nvSpPr>
          <p:cNvPr id="56337" name="Text Box 92"/>
          <p:cNvSpPr txBox="1">
            <a:spLocks noChangeArrowheads="1"/>
          </p:cNvSpPr>
          <p:nvPr/>
        </p:nvSpPr>
        <p:spPr bwMode="auto">
          <a:xfrm>
            <a:off x="4899819" y="2116138"/>
            <a:ext cx="1027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008000"/>
                </a:solidFill>
                <a:latin typeface="Comic Sans MS" pitchFamily="-107" charset="0"/>
              </a:rPr>
              <a:t>Di(me2)</a:t>
            </a:r>
          </a:p>
        </p:txBody>
      </p: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5231605" y="2874966"/>
            <a:ext cx="822325" cy="998538"/>
            <a:chOff x="2374" y="1361"/>
            <a:chExt cx="518" cy="629"/>
          </a:xfrm>
        </p:grpSpPr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2514" y="1508"/>
              <a:ext cx="378" cy="482"/>
              <a:chOff x="1330" y="1821"/>
              <a:chExt cx="378" cy="482"/>
            </a:xfrm>
          </p:grpSpPr>
          <p:sp>
            <p:nvSpPr>
              <p:cNvPr id="56389" name="Text Box 49"/>
              <p:cNvSpPr txBox="1">
                <a:spLocks noChangeArrowheads="1"/>
              </p:cNvSpPr>
              <p:nvPr/>
            </p:nvSpPr>
            <p:spPr bwMode="auto">
              <a:xfrm>
                <a:off x="1350" y="2111"/>
                <a:ext cx="2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latin typeface="Comic Sans MS" pitchFamily="-107" charset="0"/>
                  </a:rPr>
                  <a:t>K</a:t>
                </a:r>
              </a:p>
            </p:txBody>
          </p:sp>
          <p:sp>
            <p:nvSpPr>
              <p:cNvPr id="56390" name="Text Box 50"/>
              <p:cNvSpPr txBox="1">
                <a:spLocks noChangeArrowheads="1"/>
              </p:cNvSpPr>
              <p:nvPr/>
            </p:nvSpPr>
            <p:spPr bwMode="auto">
              <a:xfrm>
                <a:off x="1506" y="1821"/>
                <a:ext cx="2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latin typeface="Comic Sans MS" pitchFamily="-107" charset="0"/>
                  </a:rPr>
                  <a:t>H</a:t>
                </a:r>
              </a:p>
            </p:txBody>
          </p:sp>
          <p:sp>
            <p:nvSpPr>
              <p:cNvPr id="56391" name="Line 51"/>
              <p:cNvSpPr>
                <a:spLocks noChangeShapeType="1"/>
              </p:cNvSpPr>
              <p:nvPr/>
            </p:nvSpPr>
            <p:spPr bwMode="auto">
              <a:xfrm>
                <a:off x="1435" y="2058"/>
                <a:ext cx="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92" name="Line 52"/>
              <p:cNvSpPr>
                <a:spLocks noChangeShapeType="1"/>
              </p:cNvSpPr>
              <p:nvPr/>
            </p:nvSpPr>
            <p:spPr bwMode="auto">
              <a:xfrm>
                <a:off x="1435" y="1877"/>
                <a:ext cx="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93" name="Line 53"/>
              <p:cNvSpPr>
                <a:spLocks noChangeShapeType="1"/>
              </p:cNvSpPr>
              <p:nvPr/>
            </p:nvSpPr>
            <p:spPr bwMode="auto">
              <a:xfrm rot="2700000">
                <a:off x="1524" y="1922"/>
                <a:ext cx="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94" name="Line 54"/>
              <p:cNvSpPr>
                <a:spLocks noChangeShapeType="1"/>
              </p:cNvSpPr>
              <p:nvPr/>
            </p:nvSpPr>
            <p:spPr bwMode="auto">
              <a:xfrm rot="8100000">
                <a:off x="1350" y="1922"/>
                <a:ext cx="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95" name="Text Box 55"/>
              <p:cNvSpPr txBox="1">
                <a:spLocks noChangeArrowheads="1"/>
              </p:cNvSpPr>
              <p:nvPr/>
            </p:nvSpPr>
            <p:spPr bwMode="auto">
              <a:xfrm>
                <a:off x="1330" y="1902"/>
                <a:ext cx="20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latin typeface="Comic Sans MS" pitchFamily="-107" charset="0"/>
                  </a:rPr>
                  <a:t>N</a:t>
                </a:r>
              </a:p>
            </p:txBody>
          </p:sp>
        </p:grpSp>
        <p:grpSp>
          <p:nvGrpSpPr>
            <p:cNvPr id="14" name="Group 56"/>
            <p:cNvGrpSpPr>
              <a:grpSpLocks/>
            </p:cNvGrpSpPr>
            <p:nvPr/>
          </p:nvGrpSpPr>
          <p:grpSpPr bwMode="auto">
            <a:xfrm rot="997391">
              <a:off x="2374" y="1361"/>
              <a:ext cx="173" cy="318"/>
              <a:chOff x="471" y="1585"/>
              <a:chExt cx="173" cy="318"/>
            </a:xfrm>
          </p:grpSpPr>
          <p:sp>
            <p:nvSpPr>
              <p:cNvPr id="56385" name="Oval 52"/>
              <p:cNvSpPr>
                <a:spLocks noChangeArrowheads="1"/>
              </p:cNvSpPr>
              <p:nvPr/>
            </p:nvSpPr>
            <p:spPr bwMode="auto">
              <a:xfrm rot="-3629957">
                <a:off x="418" y="1709"/>
                <a:ext cx="241" cy="129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itchFamily="-107" charset="0"/>
                </a:endParaRPr>
              </a:p>
            </p:txBody>
          </p:sp>
          <p:grpSp>
            <p:nvGrpSpPr>
              <p:cNvPr id="15" name="Group 58"/>
              <p:cNvGrpSpPr>
                <a:grpSpLocks/>
              </p:cNvGrpSpPr>
              <p:nvPr/>
            </p:nvGrpSpPr>
            <p:grpSpPr bwMode="auto">
              <a:xfrm>
                <a:off x="471" y="1585"/>
                <a:ext cx="173" cy="318"/>
                <a:chOff x="455" y="1609"/>
                <a:chExt cx="173" cy="318"/>
              </a:xfrm>
            </p:grpSpPr>
            <p:sp>
              <p:nvSpPr>
                <p:cNvPr id="56387" name="Oval 54"/>
                <p:cNvSpPr>
                  <a:spLocks noChangeArrowheads="1"/>
                </p:cNvSpPr>
                <p:nvPr/>
              </p:nvSpPr>
              <p:spPr bwMode="auto">
                <a:xfrm rot="17970043">
                  <a:off x="446" y="1746"/>
                  <a:ext cx="176" cy="11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00"/>
                    </a:gs>
                    <a:gs pos="50000">
                      <a:srgbClr val="FF3300"/>
                    </a:gs>
                    <a:gs pos="100000">
                      <a:srgbClr val="CC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alibri" pitchFamily="-107" charset="0"/>
                  </a:endParaRPr>
                </a:p>
              </p:txBody>
            </p:sp>
            <p:sp>
              <p:nvSpPr>
                <p:cNvPr id="56388" name="Text Box 55"/>
                <p:cNvSpPr txBox="1">
                  <a:spLocks noChangeArrowheads="1"/>
                </p:cNvSpPr>
                <p:nvPr/>
              </p:nvSpPr>
              <p:spPr bwMode="auto">
                <a:xfrm rot="17970043">
                  <a:off x="383" y="1681"/>
                  <a:ext cx="318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 b="1">
                      <a:solidFill>
                        <a:schemeClr val="bg1"/>
                      </a:solidFill>
                      <a:latin typeface="Comic Sans MS" pitchFamily="-107" charset="0"/>
                    </a:rPr>
                    <a:t>me</a:t>
                  </a:r>
                </a:p>
              </p:txBody>
            </p:sp>
          </p:grpSp>
        </p:grpSp>
        <p:grpSp>
          <p:nvGrpSpPr>
            <p:cNvPr id="16" name="Group 61"/>
            <p:cNvGrpSpPr>
              <a:grpSpLocks/>
            </p:cNvGrpSpPr>
            <p:nvPr/>
          </p:nvGrpSpPr>
          <p:grpSpPr bwMode="auto">
            <a:xfrm rot="3933593">
              <a:off x="2616" y="1308"/>
              <a:ext cx="173" cy="318"/>
              <a:chOff x="471" y="1585"/>
              <a:chExt cx="173" cy="318"/>
            </a:xfrm>
          </p:grpSpPr>
          <p:sp>
            <p:nvSpPr>
              <p:cNvPr id="56381" name="Oval 52"/>
              <p:cNvSpPr>
                <a:spLocks noChangeArrowheads="1"/>
              </p:cNvSpPr>
              <p:nvPr/>
            </p:nvSpPr>
            <p:spPr bwMode="auto">
              <a:xfrm rot="-3629957">
                <a:off x="418" y="1709"/>
                <a:ext cx="241" cy="129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itchFamily="-107" charset="0"/>
                </a:endParaRPr>
              </a:p>
            </p:txBody>
          </p:sp>
          <p:grpSp>
            <p:nvGrpSpPr>
              <p:cNvPr id="17" name="Group 63"/>
              <p:cNvGrpSpPr>
                <a:grpSpLocks/>
              </p:cNvGrpSpPr>
              <p:nvPr/>
            </p:nvGrpSpPr>
            <p:grpSpPr bwMode="auto">
              <a:xfrm>
                <a:off x="471" y="1585"/>
                <a:ext cx="173" cy="318"/>
                <a:chOff x="455" y="1609"/>
                <a:chExt cx="173" cy="318"/>
              </a:xfrm>
            </p:grpSpPr>
            <p:sp>
              <p:nvSpPr>
                <p:cNvPr id="56383" name="Oval 54"/>
                <p:cNvSpPr>
                  <a:spLocks noChangeArrowheads="1"/>
                </p:cNvSpPr>
                <p:nvPr/>
              </p:nvSpPr>
              <p:spPr bwMode="auto">
                <a:xfrm rot="-3629957">
                  <a:off x="446" y="1746"/>
                  <a:ext cx="176" cy="11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00"/>
                    </a:gs>
                    <a:gs pos="50000">
                      <a:srgbClr val="FF3300"/>
                    </a:gs>
                    <a:gs pos="100000">
                      <a:srgbClr val="CC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alibri" pitchFamily="-107" charset="0"/>
                  </a:endParaRPr>
                </a:p>
              </p:txBody>
            </p:sp>
            <p:sp>
              <p:nvSpPr>
                <p:cNvPr id="56384" name="Text Box 55"/>
                <p:cNvSpPr txBox="1">
                  <a:spLocks noChangeArrowheads="1"/>
                </p:cNvSpPr>
                <p:nvPr/>
              </p:nvSpPr>
              <p:spPr bwMode="auto">
                <a:xfrm rot="17970043">
                  <a:off x="383" y="1681"/>
                  <a:ext cx="318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 b="1">
                      <a:solidFill>
                        <a:schemeClr val="bg1"/>
                      </a:solidFill>
                      <a:latin typeface="Comic Sans MS" pitchFamily="-107" charset="0"/>
                    </a:rPr>
                    <a:t>me</a:t>
                  </a:r>
                </a:p>
              </p:txBody>
            </p:sp>
          </p:grpSp>
        </p:grpSp>
      </p:grpSp>
      <p:sp>
        <p:nvSpPr>
          <p:cNvPr id="56339" name="Text Box 93"/>
          <p:cNvSpPr txBox="1">
            <a:spLocks noChangeArrowheads="1"/>
          </p:cNvSpPr>
          <p:nvPr/>
        </p:nvSpPr>
        <p:spPr bwMode="auto">
          <a:xfrm>
            <a:off x="6982924" y="2090738"/>
            <a:ext cx="113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  <a:latin typeface="Comic Sans MS" pitchFamily="-107" charset="0"/>
              </a:rPr>
              <a:t>Tri(</a:t>
            </a:r>
            <a:r>
              <a:rPr lang="en-US" b="1" dirty="0">
                <a:solidFill>
                  <a:srgbClr val="008000"/>
                </a:solidFill>
                <a:latin typeface="Comic Sans MS" pitchFamily="-107" charset="0"/>
              </a:rPr>
              <a:t>me3)</a:t>
            </a:r>
          </a:p>
        </p:txBody>
      </p:sp>
      <p:grpSp>
        <p:nvGrpSpPr>
          <p:cNvPr id="20" name="Group 66"/>
          <p:cNvGrpSpPr>
            <a:grpSpLocks/>
          </p:cNvGrpSpPr>
          <p:nvPr/>
        </p:nvGrpSpPr>
        <p:grpSpPr bwMode="auto">
          <a:xfrm>
            <a:off x="7090566" y="2967039"/>
            <a:ext cx="1117600" cy="985838"/>
            <a:chOff x="3127" y="1380"/>
            <a:chExt cx="704" cy="621"/>
          </a:xfrm>
        </p:grpSpPr>
        <p:sp>
          <p:nvSpPr>
            <p:cNvPr id="56349" name="Oval 1077"/>
            <p:cNvSpPr>
              <a:spLocks noChangeArrowheads="1"/>
            </p:cNvSpPr>
            <p:nvPr/>
          </p:nvSpPr>
          <p:spPr bwMode="auto">
            <a:xfrm>
              <a:off x="3127" y="1445"/>
              <a:ext cx="229" cy="20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07" charset="0"/>
              </a:endParaRPr>
            </a:p>
          </p:txBody>
        </p:sp>
        <p:sp>
          <p:nvSpPr>
            <p:cNvPr id="56350" name="Oval 1078"/>
            <p:cNvSpPr>
              <a:spLocks noChangeArrowheads="1"/>
            </p:cNvSpPr>
            <p:nvPr/>
          </p:nvSpPr>
          <p:spPr bwMode="auto">
            <a:xfrm>
              <a:off x="3546" y="1449"/>
              <a:ext cx="229" cy="18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07" charset="0"/>
              </a:endParaRPr>
            </a:p>
          </p:txBody>
        </p:sp>
        <p:sp>
          <p:nvSpPr>
            <p:cNvPr id="56351" name="Oval 1079"/>
            <p:cNvSpPr>
              <a:spLocks noChangeArrowheads="1"/>
            </p:cNvSpPr>
            <p:nvPr/>
          </p:nvSpPr>
          <p:spPr bwMode="auto">
            <a:xfrm>
              <a:off x="3342" y="1397"/>
              <a:ext cx="229" cy="20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07" charset="0"/>
              </a:endParaRPr>
            </a:p>
          </p:txBody>
        </p:sp>
        <p:sp>
          <p:nvSpPr>
            <p:cNvPr id="56352" name="Text Box 71"/>
            <p:cNvSpPr txBox="1">
              <a:spLocks noChangeArrowheads="1"/>
            </p:cNvSpPr>
            <p:nvPr/>
          </p:nvSpPr>
          <p:spPr bwMode="auto">
            <a:xfrm>
              <a:off x="3351" y="1809"/>
              <a:ext cx="2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omic Sans MS" pitchFamily="-107" charset="0"/>
                </a:rPr>
                <a:t>K</a:t>
              </a:r>
            </a:p>
          </p:txBody>
        </p:sp>
        <p:sp>
          <p:nvSpPr>
            <p:cNvPr id="56353" name="Line 72"/>
            <p:cNvSpPr>
              <a:spLocks noChangeShapeType="1"/>
            </p:cNvSpPr>
            <p:nvPr/>
          </p:nvSpPr>
          <p:spPr bwMode="auto">
            <a:xfrm>
              <a:off x="3436" y="1756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Line 73"/>
            <p:cNvSpPr>
              <a:spLocks noChangeShapeType="1"/>
            </p:cNvSpPr>
            <p:nvPr/>
          </p:nvSpPr>
          <p:spPr bwMode="auto">
            <a:xfrm>
              <a:off x="3436" y="1575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5" name="Line 74"/>
            <p:cNvSpPr>
              <a:spLocks noChangeShapeType="1"/>
            </p:cNvSpPr>
            <p:nvPr/>
          </p:nvSpPr>
          <p:spPr bwMode="auto">
            <a:xfrm rot="2700000">
              <a:off x="3525" y="1620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6" name="Line 75"/>
            <p:cNvSpPr>
              <a:spLocks noChangeShapeType="1"/>
            </p:cNvSpPr>
            <p:nvPr/>
          </p:nvSpPr>
          <p:spPr bwMode="auto">
            <a:xfrm rot="8100000">
              <a:off x="3351" y="1620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7" name="Text Box 76"/>
            <p:cNvSpPr txBox="1">
              <a:spLocks noChangeArrowheads="1"/>
            </p:cNvSpPr>
            <p:nvPr/>
          </p:nvSpPr>
          <p:spPr bwMode="auto">
            <a:xfrm>
              <a:off x="3331" y="1600"/>
              <a:ext cx="2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omic Sans MS" pitchFamily="-107" charset="0"/>
                </a:rPr>
                <a:t>N</a:t>
              </a:r>
            </a:p>
          </p:txBody>
        </p:sp>
        <p:grpSp>
          <p:nvGrpSpPr>
            <p:cNvPr id="21" name="Group 77"/>
            <p:cNvGrpSpPr>
              <a:grpSpLocks/>
            </p:cNvGrpSpPr>
            <p:nvPr/>
          </p:nvGrpSpPr>
          <p:grpSpPr bwMode="auto">
            <a:xfrm rot="997391">
              <a:off x="3181" y="1380"/>
              <a:ext cx="173" cy="318"/>
              <a:chOff x="471" y="1585"/>
              <a:chExt cx="173" cy="318"/>
            </a:xfrm>
          </p:grpSpPr>
          <p:sp>
            <p:nvSpPr>
              <p:cNvPr id="56369" name="Oval 52"/>
              <p:cNvSpPr>
                <a:spLocks noChangeArrowheads="1"/>
              </p:cNvSpPr>
              <p:nvPr/>
            </p:nvSpPr>
            <p:spPr bwMode="auto">
              <a:xfrm rot="-3629957">
                <a:off x="418" y="1709"/>
                <a:ext cx="241" cy="129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itchFamily="-107" charset="0"/>
                </a:endParaRPr>
              </a:p>
            </p:txBody>
          </p:sp>
          <p:grpSp>
            <p:nvGrpSpPr>
              <p:cNvPr id="22" name="Group 79"/>
              <p:cNvGrpSpPr>
                <a:grpSpLocks/>
              </p:cNvGrpSpPr>
              <p:nvPr/>
            </p:nvGrpSpPr>
            <p:grpSpPr bwMode="auto">
              <a:xfrm>
                <a:off x="471" y="1585"/>
                <a:ext cx="173" cy="318"/>
                <a:chOff x="455" y="1609"/>
                <a:chExt cx="173" cy="318"/>
              </a:xfrm>
            </p:grpSpPr>
            <p:sp>
              <p:nvSpPr>
                <p:cNvPr id="56371" name="Oval 54"/>
                <p:cNvSpPr>
                  <a:spLocks noChangeArrowheads="1"/>
                </p:cNvSpPr>
                <p:nvPr/>
              </p:nvSpPr>
              <p:spPr bwMode="auto">
                <a:xfrm rot="-3629957">
                  <a:off x="446" y="1746"/>
                  <a:ext cx="176" cy="11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00"/>
                    </a:gs>
                    <a:gs pos="50000">
                      <a:srgbClr val="FF3300"/>
                    </a:gs>
                    <a:gs pos="100000">
                      <a:srgbClr val="CC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alibri" pitchFamily="-107" charset="0"/>
                  </a:endParaRPr>
                </a:p>
              </p:txBody>
            </p:sp>
            <p:sp>
              <p:nvSpPr>
                <p:cNvPr id="56372" name="Text Box 55"/>
                <p:cNvSpPr txBox="1">
                  <a:spLocks noChangeArrowheads="1"/>
                </p:cNvSpPr>
                <p:nvPr/>
              </p:nvSpPr>
              <p:spPr bwMode="auto">
                <a:xfrm rot="17970043">
                  <a:off x="383" y="1681"/>
                  <a:ext cx="318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 b="1">
                      <a:solidFill>
                        <a:schemeClr val="bg1"/>
                      </a:solidFill>
                      <a:latin typeface="Comic Sans MS" pitchFamily="-107" charset="0"/>
                    </a:rPr>
                    <a:t>me</a:t>
                  </a:r>
                </a:p>
              </p:txBody>
            </p:sp>
          </p:grpSp>
        </p:grpSp>
        <p:grpSp>
          <p:nvGrpSpPr>
            <p:cNvPr id="23" name="Group 82"/>
            <p:cNvGrpSpPr>
              <a:grpSpLocks/>
            </p:cNvGrpSpPr>
            <p:nvPr/>
          </p:nvGrpSpPr>
          <p:grpSpPr bwMode="auto">
            <a:xfrm rot="3528039">
              <a:off x="3391" y="1330"/>
              <a:ext cx="173" cy="318"/>
              <a:chOff x="471" y="1585"/>
              <a:chExt cx="173" cy="318"/>
            </a:xfrm>
          </p:grpSpPr>
          <p:sp>
            <p:nvSpPr>
              <p:cNvPr id="56365" name="Oval 52"/>
              <p:cNvSpPr>
                <a:spLocks noChangeArrowheads="1"/>
              </p:cNvSpPr>
              <p:nvPr/>
            </p:nvSpPr>
            <p:spPr bwMode="auto">
              <a:xfrm rot="-3629957">
                <a:off x="418" y="1709"/>
                <a:ext cx="241" cy="129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itchFamily="-107" charset="0"/>
                </a:endParaRPr>
              </a:p>
            </p:txBody>
          </p:sp>
          <p:grpSp>
            <p:nvGrpSpPr>
              <p:cNvPr id="24" name="Group 84"/>
              <p:cNvGrpSpPr>
                <a:grpSpLocks/>
              </p:cNvGrpSpPr>
              <p:nvPr/>
            </p:nvGrpSpPr>
            <p:grpSpPr bwMode="auto">
              <a:xfrm>
                <a:off x="471" y="1585"/>
                <a:ext cx="173" cy="318"/>
                <a:chOff x="455" y="1609"/>
                <a:chExt cx="173" cy="318"/>
              </a:xfrm>
            </p:grpSpPr>
            <p:sp>
              <p:nvSpPr>
                <p:cNvPr id="56367" name="Oval 54"/>
                <p:cNvSpPr>
                  <a:spLocks noChangeArrowheads="1"/>
                </p:cNvSpPr>
                <p:nvPr/>
              </p:nvSpPr>
              <p:spPr bwMode="auto">
                <a:xfrm rot="-3629957">
                  <a:off x="446" y="1746"/>
                  <a:ext cx="176" cy="11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00"/>
                    </a:gs>
                    <a:gs pos="50000">
                      <a:srgbClr val="FF3300"/>
                    </a:gs>
                    <a:gs pos="100000">
                      <a:srgbClr val="CC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alibri" pitchFamily="-107" charset="0"/>
                  </a:endParaRPr>
                </a:p>
              </p:txBody>
            </p:sp>
            <p:sp>
              <p:nvSpPr>
                <p:cNvPr id="56368" name="Text Box 55"/>
                <p:cNvSpPr txBox="1">
                  <a:spLocks noChangeArrowheads="1"/>
                </p:cNvSpPr>
                <p:nvPr/>
              </p:nvSpPr>
              <p:spPr bwMode="auto">
                <a:xfrm rot="17970043">
                  <a:off x="383" y="1681"/>
                  <a:ext cx="318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 b="1">
                      <a:solidFill>
                        <a:schemeClr val="bg1"/>
                      </a:solidFill>
                      <a:latin typeface="Comic Sans MS" pitchFamily="-107" charset="0"/>
                    </a:rPr>
                    <a:t>me</a:t>
                  </a:r>
                </a:p>
              </p:txBody>
            </p:sp>
          </p:grpSp>
        </p:grpSp>
        <p:grpSp>
          <p:nvGrpSpPr>
            <p:cNvPr id="25" name="Group 87"/>
            <p:cNvGrpSpPr>
              <a:grpSpLocks/>
            </p:cNvGrpSpPr>
            <p:nvPr/>
          </p:nvGrpSpPr>
          <p:grpSpPr bwMode="auto">
            <a:xfrm rot="6018769">
              <a:off x="3585" y="1452"/>
              <a:ext cx="173" cy="318"/>
              <a:chOff x="471" y="1585"/>
              <a:chExt cx="173" cy="318"/>
            </a:xfrm>
          </p:grpSpPr>
          <p:sp>
            <p:nvSpPr>
              <p:cNvPr id="56361" name="Oval 52"/>
              <p:cNvSpPr>
                <a:spLocks noChangeArrowheads="1"/>
              </p:cNvSpPr>
              <p:nvPr/>
            </p:nvSpPr>
            <p:spPr bwMode="auto">
              <a:xfrm rot="-3629957">
                <a:off x="418" y="1709"/>
                <a:ext cx="241" cy="129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itchFamily="-107" charset="0"/>
                </a:endParaRPr>
              </a:p>
            </p:txBody>
          </p:sp>
          <p:grpSp>
            <p:nvGrpSpPr>
              <p:cNvPr id="26" name="Group 89"/>
              <p:cNvGrpSpPr>
                <a:grpSpLocks/>
              </p:cNvGrpSpPr>
              <p:nvPr/>
            </p:nvGrpSpPr>
            <p:grpSpPr bwMode="auto">
              <a:xfrm>
                <a:off x="471" y="1585"/>
                <a:ext cx="173" cy="318"/>
                <a:chOff x="455" y="1609"/>
                <a:chExt cx="173" cy="318"/>
              </a:xfrm>
            </p:grpSpPr>
            <p:sp>
              <p:nvSpPr>
                <p:cNvPr id="56363" name="Oval 54"/>
                <p:cNvSpPr>
                  <a:spLocks noChangeArrowheads="1"/>
                </p:cNvSpPr>
                <p:nvPr/>
              </p:nvSpPr>
              <p:spPr bwMode="auto">
                <a:xfrm rot="-3629957">
                  <a:off x="446" y="1746"/>
                  <a:ext cx="176" cy="11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00"/>
                    </a:gs>
                    <a:gs pos="50000">
                      <a:srgbClr val="FF3300"/>
                    </a:gs>
                    <a:gs pos="100000">
                      <a:srgbClr val="CC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alibri" pitchFamily="-107" charset="0"/>
                  </a:endParaRPr>
                </a:p>
              </p:txBody>
            </p:sp>
            <p:sp>
              <p:nvSpPr>
                <p:cNvPr id="56364" name="Text Box 55"/>
                <p:cNvSpPr txBox="1">
                  <a:spLocks noChangeArrowheads="1"/>
                </p:cNvSpPr>
                <p:nvPr/>
              </p:nvSpPr>
              <p:spPr bwMode="auto">
                <a:xfrm rot="17970043">
                  <a:off x="383" y="1681"/>
                  <a:ext cx="318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 b="1">
                      <a:solidFill>
                        <a:schemeClr val="bg1"/>
                      </a:solidFill>
                      <a:latin typeface="Comic Sans MS" pitchFamily="-107" charset="0"/>
                    </a:rPr>
                    <a:t>me</a:t>
                  </a:r>
                </a:p>
              </p:txBody>
            </p:sp>
          </p:grpSp>
        </p:grpSp>
      </p:grpSp>
      <p:sp>
        <p:nvSpPr>
          <p:cNvPr id="56341" name="Line 46"/>
          <p:cNvSpPr>
            <a:spLocks noChangeShapeType="1"/>
          </p:cNvSpPr>
          <p:nvPr/>
        </p:nvSpPr>
        <p:spPr bwMode="auto">
          <a:xfrm>
            <a:off x="1962944" y="2330450"/>
            <a:ext cx="7191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2" name="Line 46"/>
          <p:cNvSpPr>
            <a:spLocks noChangeShapeType="1"/>
          </p:cNvSpPr>
          <p:nvPr/>
        </p:nvSpPr>
        <p:spPr bwMode="auto">
          <a:xfrm>
            <a:off x="4094956" y="2330450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3" name="Line 46"/>
          <p:cNvSpPr>
            <a:spLocks noChangeShapeType="1"/>
          </p:cNvSpPr>
          <p:nvPr/>
        </p:nvSpPr>
        <p:spPr bwMode="auto">
          <a:xfrm>
            <a:off x="6111081" y="2311400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1462881" y="325251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+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707607" y="32131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+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632293" y="321940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+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572219" y="330952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+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671889" y="660541"/>
            <a:ext cx="5947582" cy="646331"/>
            <a:chOff x="408678" y="832824"/>
            <a:chExt cx="5947582" cy="646331"/>
          </a:xfrm>
        </p:grpSpPr>
        <p:cxnSp>
          <p:nvCxnSpPr>
            <p:cNvPr id="129" name="Straight Arrow Connector 128"/>
            <p:cNvCxnSpPr>
              <a:cxnSpLocks noChangeShapeType="1"/>
            </p:cNvCxnSpPr>
            <p:nvPr/>
          </p:nvCxnSpPr>
          <p:spPr bwMode="auto">
            <a:xfrm>
              <a:off x="2822485" y="1344387"/>
              <a:ext cx="3533775" cy="1587"/>
            </a:xfrm>
            <a:prstGeom prst="straightConnector1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sp>
          <p:nvSpPr>
            <p:cNvPr id="134" name="TextBox 59"/>
            <p:cNvSpPr txBox="1">
              <a:spLocks noChangeArrowheads="1"/>
            </p:cNvSpPr>
            <p:nvPr/>
          </p:nvSpPr>
          <p:spPr bwMode="auto">
            <a:xfrm>
              <a:off x="2717710" y="1009424"/>
              <a:ext cx="14478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0066FF"/>
                  </a:solidFill>
                  <a:latin typeface="Comic Sans MS" pitchFamily="-107" charset="0"/>
                </a:rPr>
                <a:t>&gt;50 PKMTs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08678" y="832824"/>
              <a:ext cx="24368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0066FF"/>
                  </a:solidFill>
                  <a:latin typeface="Comic Sans MS" pitchFamily="-107" charset="0"/>
                </a:rPr>
                <a:t>p</a:t>
              </a:r>
              <a:r>
                <a:rPr lang="en-US" b="1" dirty="0" smtClean="0">
                  <a:solidFill>
                    <a:srgbClr val="0066FF"/>
                  </a:solidFill>
                  <a:latin typeface="Comic Sans MS" pitchFamily="-107" charset="0"/>
                </a:rPr>
                <a:t>rotein lysine </a:t>
              </a:r>
            </a:p>
            <a:p>
              <a:pPr algn="ctr"/>
              <a:r>
                <a:rPr lang="en-US" b="1" dirty="0" smtClean="0">
                  <a:solidFill>
                    <a:srgbClr val="0066FF"/>
                  </a:solidFill>
                  <a:latin typeface="Comic Sans MS" pitchFamily="-107" charset="0"/>
                </a:rPr>
                <a:t>methyltransferases</a:t>
              </a:r>
              <a:r>
                <a:rPr lang="en-US" sz="1600" b="1" dirty="0" smtClean="0">
                  <a:solidFill>
                    <a:srgbClr val="0066FF"/>
                  </a:solidFill>
                  <a:latin typeface="Comic Sans MS" pitchFamily="-107" charset="0"/>
                </a:rPr>
                <a:t> </a:t>
              </a:r>
              <a:endParaRPr lang="en-US" sz="1600" b="1" dirty="0">
                <a:solidFill>
                  <a:srgbClr val="0066FF"/>
                </a:solidFill>
                <a:latin typeface="Comic Sans MS" pitchFamily="-107" charset="0"/>
              </a:endParaRPr>
            </a:p>
          </p:txBody>
        </p:sp>
      </p:grpSp>
      <p:sp>
        <p:nvSpPr>
          <p:cNvPr id="136" name="Rectangle 2"/>
          <p:cNvSpPr txBox="1">
            <a:spLocks noChangeArrowheads="1"/>
          </p:cNvSpPr>
          <p:nvPr/>
        </p:nvSpPr>
        <p:spPr bwMode="auto">
          <a:xfrm>
            <a:off x="678755" y="-28989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000099"/>
                </a:solidFill>
                <a:latin typeface="Comic Sans MS" pitchFamily="66" charset="0"/>
                <a:ea typeface="Arial" pitchFamily="34" charset="0"/>
                <a:cs typeface="Times New Roman" pitchFamily="18" charset="0"/>
              </a:rPr>
              <a:t>Protein</a:t>
            </a:r>
            <a:r>
              <a:rPr lang="en-US" sz="3200" b="1" dirty="0" smtClean="0">
                <a:solidFill>
                  <a:srgbClr val="660066"/>
                </a:solidFill>
                <a:latin typeface="Skia"/>
                <a:ea typeface="Times New Roman" pitchFamily="-107" charset="0"/>
                <a:cs typeface="Skia"/>
              </a:rPr>
              <a:t> </a:t>
            </a:r>
            <a:r>
              <a:rPr lang="en-US" sz="3200" b="1" dirty="0" smtClean="0">
                <a:solidFill>
                  <a:srgbClr val="000099"/>
                </a:solidFill>
                <a:latin typeface="Comic Sans MS" pitchFamily="66" charset="0"/>
                <a:ea typeface="Times New Roman" pitchFamily="-107" charset="0"/>
                <a:cs typeface="Times New Roman" pitchFamily="18" charset="0"/>
              </a:rPr>
              <a:t>l</a:t>
            </a:r>
            <a:r>
              <a:rPr lang="en-US" sz="3200" b="1" dirty="0" smtClean="0">
                <a:solidFill>
                  <a:srgbClr val="000099"/>
                </a:solidFill>
                <a:latin typeface="Comic Sans MS" pitchFamily="66" charset="0"/>
                <a:ea typeface="Arial" pitchFamily="34" charset="0"/>
                <a:cs typeface="Times New Roman" pitchFamily="18" charset="0"/>
              </a:rPr>
              <a:t>ysine methylation</a:t>
            </a:r>
            <a:endParaRPr lang="en-US" sz="3200" b="1" dirty="0">
              <a:solidFill>
                <a:srgbClr val="000099"/>
              </a:solidFill>
              <a:latin typeface="Comic Sans MS" pitchFamily="66" charset="0"/>
              <a:ea typeface="Arial" pitchFamily="34" charset="0"/>
              <a:cs typeface="Times New Roman" pitchFamily="18" charset="0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2015490" y="1169742"/>
            <a:ext cx="6508150" cy="1612364"/>
            <a:chOff x="2015490" y="661742"/>
            <a:chExt cx="6508150" cy="1612364"/>
          </a:xfrm>
        </p:grpSpPr>
        <p:sp>
          <p:nvSpPr>
            <p:cNvPr id="138" name="Text Box 99"/>
            <p:cNvSpPr txBox="1">
              <a:spLocks noChangeArrowheads="1"/>
            </p:cNvSpPr>
            <p:nvPr/>
          </p:nvSpPr>
          <p:spPr bwMode="auto">
            <a:xfrm>
              <a:off x="2015490" y="1864191"/>
              <a:ext cx="677863" cy="409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 dirty="0">
                  <a:solidFill>
                    <a:srgbClr val="660066"/>
                  </a:solidFill>
                  <a:latin typeface="Comic Sans MS" pitchFamily="66" charset="0"/>
                  <a:ea typeface="Skia" pitchFamily="-107" charset="0"/>
                  <a:cs typeface="Skia" pitchFamily="-107" charset="0"/>
                </a:rPr>
                <a:t>PKDM</a:t>
              </a:r>
            </a:p>
          </p:txBody>
        </p:sp>
        <p:sp>
          <p:nvSpPr>
            <p:cNvPr id="139" name="Text Box 100"/>
            <p:cNvSpPr txBox="1">
              <a:spLocks noChangeArrowheads="1"/>
            </p:cNvSpPr>
            <p:nvPr/>
          </p:nvSpPr>
          <p:spPr bwMode="auto">
            <a:xfrm>
              <a:off x="4132580" y="1849121"/>
              <a:ext cx="6778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 dirty="0">
                  <a:solidFill>
                    <a:srgbClr val="660066"/>
                  </a:solidFill>
                  <a:latin typeface="Comic Sans MS" pitchFamily="66" charset="0"/>
                  <a:ea typeface="Skia" pitchFamily="-107" charset="0"/>
                  <a:cs typeface="Skia" pitchFamily="-107" charset="0"/>
                </a:rPr>
                <a:t>PKDM</a:t>
              </a:r>
            </a:p>
          </p:txBody>
        </p:sp>
        <p:sp>
          <p:nvSpPr>
            <p:cNvPr id="140" name="Text Box 101"/>
            <p:cNvSpPr txBox="1">
              <a:spLocks noChangeArrowheads="1"/>
            </p:cNvSpPr>
            <p:nvPr/>
          </p:nvSpPr>
          <p:spPr bwMode="auto">
            <a:xfrm>
              <a:off x="6132513" y="1849121"/>
              <a:ext cx="6778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 dirty="0">
                  <a:solidFill>
                    <a:srgbClr val="660066"/>
                  </a:solidFill>
                  <a:latin typeface="Comic Sans MS" pitchFamily="66" charset="0"/>
                  <a:ea typeface="Skia" pitchFamily="-107" charset="0"/>
                  <a:cs typeface="Skia" pitchFamily="-107" charset="0"/>
                </a:rPr>
                <a:t>PKDM</a:t>
              </a:r>
            </a:p>
          </p:txBody>
        </p:sp>
        <p:cxnSp>
          <p:nvCxnSpPr>
            <p:cNvPr id="141" name="Straight Arrow Connector 140"/>
            <p:cNvCxnSpPr>
              <a:cxnSpLocks noChangeShapeType="1"/>
            </p:cNvCxnSpPr>
            <p:nvPr/>
          </p:nvCxnSpPr>
          <p:spPr bwMode="auto">
            <a:xfrm flipH="1">
              <a:off x="3075305" y="1043595"/>
              <a:ext cx="3533775" cy="1588"/>
            </a:xfrm>
            <a:prstGeom prst="straightConnector1">
              <a:avLst/>
            </a:prstGeom>
            <a:ln>
              <a:solidFill>
                <a:srgbClr val="7030A0"/>
              </a:solidFill>
              <a:headEnd/>
              <a:tailEnd type="arrow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42" name="TextBox 60"/>
            <p:cNvSpPr txBox="1">
              <a:spLocks noChangeArrowheads="1"/>
            </p:cNvSpPr>
            <p:nvPr/>
          </p:nvSpPr>
          <p:spPr bwMode="auto">
            <a:xfrm>
              <a:off x="5083954" y="686011"/>
              <a:ext cx="14478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660066"/>
                  </a:solidFill>
                  <a:latin typeface="Comic Sans MS" pitchFamily="66" charset="0"/>
                  <a:ea typeface="Skia" pitchFamily="-107" charset="0"/>
                  <a:cs typeface="Skia" pitchFamily="-107" charset="0"/>
                </a:rPr>
                <a:t>&gt;25 PKDMs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743986" y="661742"/>
              <a:ext cx="177965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660066"/>
                  </a:solidFill>
                  <a:latin typeface="Comic Sans MS" pitchFamily="66" charset="0"/>
                  <a:ea typeface="Skia" pitchFamily="-107" charset="0"/>
                  <a:cs typeface="Skia" pitchFamily="-107" charset="0"/>
                </a:rPr>
                <a:t>protein lysine </a:t>
              </a:r>
            </a:p>
            <a:p>
              <a:pPr algn="ctr"/>
              <a:r>
                <a:rPr lang="en-US" b="1" dirty="0" err="1" smtClean="0">
                  <a:solidFill>
                    <a:srgbClr val="660066"/>
                  </a:solidFill>
                  <a:latin typeface="Comic Sans MS" pitchFamily="66" charset="0"/>
                  <a:ea typeface="Skia" pitchFamily="-107" charset="0"/>
                  <a:cs typeface="Skia" pitchFamily="-107" charset="0"/>
                </a:rPr>
                <a:t>demethylases</a:t>
              </a:r>
              <a:r>
                <a:rPr lang="en-US" b="1" dirty="0" smtClean="0">
                  <a:solidFill>
                    <a:srgbClr val="660066"/>
                  </a:solidFill>
                  <a:latin typeface="Comic Sans MS" pitchFamily="66" charset="0"/>
                  <a:ea typeface="Skia" pitchFamily="-107" charset="0"/>
                  <a:cs typeface="Skia" pitchFamily="-107" charset="0"/>
                </a:rPr>
                <a:t> </a:t>
              </a:r>
              <a:endParaRPr lang="en-US" b="1" dirty="0">
                <a:solidFill>
                  <a:srgbClr val="660066"/>
                </a:solidFill>
                <a:latin typeface="Comic Sans MS" pitchFamily="66" charset="0"/>
                <a:ea typeface="Skia" pitchFamily="-107" charset="0"/>
                <a:cs typeface="Skia" pitchFamily="-107" charset="0"/>
              </a:endParaRPr>
            </a:p>
          </p:txBody>
        </p:sp>
      </p:grpSp>
      <p:sp>
        <p:nvSpPr>
          <p:cNvPr id="156" name="Text Box 96"/>
          <p:cNvSpPr txBox="1">
            <a:spLocks noChangeArrowheads="1"/>
          </p:cNvSpPr>
          <p:nvPr/>
        </p:nvSpPr>
        <p:spPr bwMode="auto">
          <a:xfrm>
            <a:off x="2008921" y="2024610"/>
            <a:ext cx="673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rgbClr val="0066FF"/>
                </a:solidFill>
                <a:latin typeface="Comic Sans MS" pitchFamily="-107" charset="0"/>
              </a:rPr>
              <a:t>PKMT</a:t>
            </a:r>
            <a:endParaRPr lang="en-US" sz="1400" b="1" dirty="0">
              <a:solidFill>
                <a:srgbClr val="0066FF"/>
              </a:solidFill>
              <a:latin typeface="Comic Sans MS" pitchFamily="-107" charset="0"/>
            </a:endParaRPr>
          </a:p>
        </p:txBody>
      </p:sp>
      <p:sp>
        <p:nvSpPr>
          <p:cNvPr id="157" name="Text Box 97"/>
          <p:cNvSpPr txBox="1">
            <a:spLocks noChangeArrowheads="1"/>
          </p:cNvSpPr>
          <p:nvPr/>
        </p:nvSpPr>
        <p:spPr bwMode="auto">
          <a:xfrm>
            <a:off x="4146331" y="2009370"/>
            <a:ext cx="673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rgbClr val="0066FF"/>
                </a:solidFill>
                <a:latin typeface="Comic Sans MS" pitchFamily="-107" charset="0"/>
              </a:rPr>
              <a:t>PKMT</a:t>
            </a:r>
            <a:endParaRPr lang="en-US" sz="1400" b="1" dirty="0">
              <a:solidFill>
                <a:srgbClr val="0066FF"/>
              </a:solidFill>
              <a:latin typeface="Comic Sans MS" pitchFamily="-107" charset="0"/>
            </a:endParaRPr>
          </a:p>
        </p:txBody>
      </p:sp>
      <p:sp>
        <p:nvSpPr>
          <p:cNvPr id="158" name="Text Box 98"/>
          <p:cNvSpPr txBox="1">
            <a:spLocks noChangeArrowheads="1"/>
          </p:cNvSpPr>
          <p:nvPr/>
        </p:nvSpPr>
        <p:spPr bwMode="auto">
          <a:xfrm>
            <a:off x="6146264" y="1999210"/>
            <a:ext cx="673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rgbClr val="0066FF"/>
                </a:solidFill>
                <a:latin typeface="Comic Sans MS" pitchFamily="-107" charset="0"/>
              </a:rPr>
              <a:t>PKMT</a:t>
            </a:r>
            <a:endParaRPr lang="en-US" sz="1400" b="1" dirty="0">
              <a:solidFill>
                <a:srgbClr val="0066FF"/>
              </a:solidFill>
              <a:latin typeface="Comic Sans M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0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5" name="Picture 4" descr="set protein tab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42" y="1052736"/>
            <a:ext cx="3970447" cy="50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Rectangle 112"/>
          <p:cNvSpPr/>
          <p:nvPr/>
        </p:nvSpPr>
        <p:spPr>
          <a:xfrm>
            <a:off x="250052" y="116632"/>
            <a:ext cx="85603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sz="3200" b="1" dirty="0">
                <a:solidFill>
                  <a:srgbClr val="000099"/>
                </a:solidFill>
                <a:latin typeface="Comic Sans MS" pitchFamily="66" charset="0"/>
                <a:ea typeface="Arial" pitchFamily="34" charset="0"/>
                <a:cs typeface="Times New Roman" pitchFamily="18" charset="0"/>
              </a:rPr>
              <a:t>How to identify a new methylation event?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90548" y="4284525"/>
            <a:ext cx="3753860" cy="2133379"/>
            <a:chOff x="4461370" y="4284525"/>
            <a:chExt cx="3753860" cy="2133379"/>
          </a:xfrm>
        </p:grpSpPr>
        <p:sp>
          <p:nvSpPr>
            <p:cNvPr id="115" name="Rectangle 114"/>
            <p:cNvSpPr/>
            <p:nvPr/>
          </p:nvSpPr>
          <p:spPr>
            <a:xfrm>
              <a:off x="4461370" y="4284525"/>
              <a:ext cx="3714178" cy="213337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75795" y="5949280"/>
              <a:ext cx="373943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  <a:latin typeface="Comic Sans MS" pitchFamily="66" charset="0"/>
                  <a:cs typeface="Skia"/>
                </a:rPr>
                <a:t>High throughput approach</a:t>
              </a:r>
            </a:p>
          </p:txBody>
        </p:sp>
        <p:pic>
          <p:nvPicPr>
            <p:cNvPr id="116" name="Picture 115" descr="C:\Users\Danny\Desktop\FIG S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795675" y="3432019"/>
              <a:ext cx="1045568" cy="3055754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9" name="Text Box 19"/>
            <p:cNvSpPr txBox="1">
              <a:spLocks noChangeArrowheads="1"/>
            </p:cNvSpPr>
            <p:nvPr/>
          </p:nvSpPr>
          <p:spPr bwMode="auto">
            <a:xfrm>
              <a:off x="4760171" y="5482680"/>
              <a:ext cx="303961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Protein and peptide arrays</a:t>
              </a:r>
              <a:endParaRPr lang="en-US" dirty="0">
                <a:latin typeface="Comic Sans MS" pitchFamily="66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30230" y="1052736"/>
            <a:ext cx="3714178" cy="2179545"/>
            <a:chOff x="4530230" y="1052736"/>
            <a:chExt cx="3714178" cy="2179545"/>
          </a:xfrm>
        </p:grpSpPr>
        <p:sp>
          <p:nvSpPr>
            <p:cNvPr id="4" name="Rectangle 3"/>
            <p:cNvSpPr/>
            <p:nvPr/>
          </p:nvSpPr>
          <p:spPr>
            <a:xfrm>
              <a:off x="4530230" y="1052736"/>
              <a:ext cx="3714178" cy="21333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796852" y="2770616"/>
              <a:ext cx="3097323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Comic Sans MS" pitchFamily="66" charset="0"/>
                  <a:cs typeface="Skia"/>
                </a:rPr>
                <a:t>Candidate approach</a:t>
              </a: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6318459" y="1303386"/>
              <a:ext cx="1592263" cy="1261518"/>
              <a:chOff x="6779478" y="5069308"/>
              <a:chExt cx="1592263" cy="1261518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6974445" y="5084425"/>
                <a:ext cx="1127948" cy="789950"/>
                <a:chOff x="6974445" y="5084425"/>
                <a:chExt cx="1127948" cy="789950"/>
              </a:xfrm>
            </p:grpSpPr>
            <p:sp>
              <p:nvSpPr>
                <p:cNvPr id="92" name="AutoShape 17"/>
                <p:cNvSpPr>
                  <a:spLocks noChangeArrowheads="1"/>
                </p:cNvSpPr>
                <p:nvPr/>
              </p:nvSpPr>
              <p:spPr bwMode="auto">
                <a:xfrm>
                  <a:off x="6974445" y="5084425"/>
                  <a:ext cx="503381" cy="35256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000099"/>
                </a:solidFill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AutoShape 17"/>
                <p:cNvSpPr>
                  <a:spLocks noChangeArrowheads="1"/>
                </p:cNvSpPr>
                <p:nvPr/>
              </p:nvSpPr>
              <p:spPr bwMode="auto">
                <a:xfrm>
                  <a:off x="6974445" y="5521813"/>
                  <a:ext cx="503381" cy="35256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7030A0"/>
                </a:solidFill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AutoShape 17"/>
                <p:cNvSpPr>
                  <a:spLocks noChangeArrowheads="1"/>
                </p:cNvSpPr>
                <p:nvPr/>
              </p:nvSpPr>
              <p:spPr bwMode="auto">
                <a:xfrm>
                  <a:off x="7599012" y="5521813"/>
                  <a:ext cx="503381" cy="35256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00B0F0"/>
                </a:solidFill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AutoShape 17"/>
                <p:cNvSpPr>
                  <a:spLocks noChangeArrowheads="1"/>
                </p:cNvSpPr>
                <p:nvPr/>
              </p:nvSpPr>
              <p:spPr bwMode="auto">
                <a:xfrm>
                  <a:off x="7599012" y="5084425"/>
                  <a:ext cx="503381" cy="352562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993366"/>
                </a:solidFill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6779478" y="5069308"/>
                <a:ext cx="1592263" cy="1261518"/>
                <a:chOff x="6779478" y="5069308"/>
                <a:chExt cx="1592263" cy="1261518"/>
              </a:xfrm>
            </p:grpSpPr>
            <p:sp>
              <p:nvSpPr>
                <p:cNvPr id="8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6779478" y="5964113"/>
                  <a:ext cx="1592263" cy="3667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latin typeface="Comic Sans MS" pitchFamily="66" charset="0"/>
                    </a:rPr>
                    <a:t>Non-histones</a:t>
                  </a: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6938813" y="5069942"/>
                  <a:ext cx="5902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  <a:latin typeface="Comic Sans MS" pitchFamily="66" charset="0"/>
                    </a:rPr>
                    <a:t>p53</a:t>
                  </a:r>
                  <a:endParaRPr lang="en-US" dirty="0">
                    <a:solidFill>
                      <a:schemeClr val="bg1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7622775" y="5069308"/>
                  <a:ext cx="4796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chemeClr val="bg1"/>
                      </a:solidFill>
                    </a:rPr>
                    <a:t>Rb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6912395" y="5489592"/>
                  <a:ext cx="6511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chemeClr val="bg1"/>
                      </a:solidFill>
                    </a:rPr>
                    <a:t>ER</a:t>
                  </a:r>
                  <a:r>
                    <a:rPr lang="en-US" dirty="0" err="1" smtClean="0">
                      <a:solidFill>
                        <a:schemeClr val="bg1"/>
                      </a:solidFill>
                      <a:latin typeface="Symbol" pitchFamily="18" charset="2"/>
                    </a:rPr>
                    <a:t>a</a:t>
                  </a:r>
                  <a:endParaRPr lang="en-US" dirty="0">
                    <a:solidFill>
                      <a:schemeClr val="bg1"/>
                    </a:solidFill>
                    <a:latin typeface="Symbol" pitchFamily="18" charset="2"/>
                  </a:endParaRP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7583024" y="5527576"/>
                  <a:ext cx="5693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???</a:t>
                  </a:r>
                  <a:endParaRPr lang="en-US" dirty="0">
                    <a:solidFill>
                      <a:schemeClr val="bg1"/>
                    </a:solidFill>
                    <a:latin typeface="Symbol" pitchFamily="18" charset="2"/>
                  </a:endParaRPr>
                </a:p>
              </p:txBody>
            </p:sp>
          </p:grpSp>
        </p:grpSp>
        <p:grpSp>
          <p:nvGrpSpPr>
            <p:cNvPr id="96" name="Group 95"/>
            <p:cNvGrpSpPr/>
            <p:nvPr/>
          </p:nvGrpSpPr>
          <p:grpSpPr>
            <a:xfrm>
              <a:off x="4685160" y="1124744"/>
              <a:ext cx="1119187" cy="1401725"/>
              <a:chOff x="5240793" y="4969872"/>
              <a:chExt cx="1119187" cy="1401725"/>
            </a:xfrm>
          </p:grpSpPr>
          <p:sp>
            <p:nvSpPr>
              <p:cNvPr id="97" name="Text Box 19"/>
              <p:cNvSpPr txBox="1">
                <a:spLocks noChangeArrowheads="1"/>
              </p:cNvSpPr>
              <p:nvPr/>
            </p:nvSpPr>
            <p:spPr bwMode="auto">
              <a:xfrm>
                <a:off x="5240793" y="6004885"/>
                <a:ext cx="1119187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omic Sans MS" pitchFamily="66" charset="0"/>
                  </a:rPr>
                  <a:t>Histones</a:t>
                </a:r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5315804" y="4969872"/>
                <a:ext cx="987491" cy="1016722"/>
                <a:chOff x="5315804" y="4969872"/>
                <a:chExt cx="987491" cy="1016722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5315804" y="4969872"/>
                  <a:ext cx="503633" cy="467115"/>
                  <a:chOff x="5315804" y="4969872"/>
                  <a:chExt cx="503633" cy="467115"/>
                </a:xfrm>
              </p:grpSpPr>
              <p:sp>
                <p:nvSpPr>
                  <p:cNvPr id="110" name="Oval 109"/>
                  <p:cNvSpPr>
                    <a:spLocks noChangeAspect="1"/>
                  </p:cNvSpPr>
                  <p:nvPr/>
                </p:nvSpPr>
                <p:spPr>
                  <a:xfrm flipH="1">
                    <a:off x="5348148" y="4969872"/>
                    <a:ext cx="430707" cy="467115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/>
                </p:spPr>
                <p:style>
                  <a:lnRef idx="0">
                    <a:schemeClr val="accent5"/>
                  </a:lnRef>
                  <a:fillRef idx="3">
                    <a:schemeClr val="accent5"/>
                  </a:fillRef>
                  <a:effectRef idx="3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Text Box 70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5315804" y="5048478"/>
                    <a:ext cx="503633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200" dirty="0" smtClean="0">
                        <a:solidFill>
                          <a:schemeClr val="bg1"/>
                        </a:solidFill>
                        <a:latin typeface="Comic Sans MS" pitchFamily="60" charset="0"/>
                      </a:rPr>
                      <a:t>H3</a:t>
                    </a:r>
                    <a:endParaRPr lang="en-US" sz="1200" dirty="0">
                      <a:solidFill>
                        <a:schemeClr val="bg1"/>
                      </a:solidFill>
                      <a:latin typeface="Comic Sans MS" pitchFamily="60" charset="0"/>
                    </a:endParaRPr>
                  </a:p>
                </p:txBody>
              </p:sp>
            </p:grpSp>
            <p:sp>
              <p:nvSpPr>
                <p:cNvPr id="100" name="Text Box 70"/>
                <p:cNvSpPr txBox="1">
                  <a:spLocks noChangeArrowheads="1"/>
                </p:cNvSpPr>
                <p:nvPr/>
              </p:nvSpPr>
              <p:spPr bwMode="auto">
                <a:xfrm flipH="1">
                  <a:off x="5323334" y="5543896"/>
                  <a:ext cx="503633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200" dirty="0" smtClean="0">
                      <a:solidFill>
                        <a:schemeClr val="bg1"/>
                      </a:solidFill>
                      <a:latin typeface="Comic Sans MS" pitchFamily="60" charset="0"/>
                    </a:rPr>
                    <a:t>H4</a:t>
                  </a:r>
                  <a:endParaRPr lang="en-US" sz="1200" dirty="0">
                    <a:solidFill>
                      <a:schemeClr val="bg1"/>
                    </a:solidFill>
                    <a:latin typeface="Comic Sans MS" pitchFamily="60" charset="0"/>
                  </a:endParaRPr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5785361" y="5499170"/>
                  <a:ext cx="517934" cy="487424"/>
                  <a:chOff x="5179006" y="4345049"/>
                  <a:chExt cx="517934" cy="487424"/>
                </a:xfrm>
              </p:grpSpPr>
              <p:sp>
                <p:nvSpPr>
                  <p:cNvPr id="108" name="Oval 107"/>
                  <p:cNvSpPr>
                    <a:spLocks noChangeAspect="1"/>
                  </p:cNvSpPr>
                  <p:nvPr/>
                </p:nvSpPr>
                <p:spPr>
                  <a:xfrm flipH="1">
                    <a:off x="5228094" y="4345049"/>
                    <a:ext cx="418723" cy="487424"/>
                  </a:xfrm>
                  <a:prstGeom prst="ellipse">
                    <a:avLst/>
                  </a:prstGeom>
                  <a:solidFill>
                    <a:srgbClr val="669900"/>
                  </a:solidFill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Text Box 70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5179006" y="4443255"/>
                    <a:ext cx="517934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Comic Sans MS" pitchFamily="60" charset="0"/>
                      </a:rPr>
                      <a:t>H2A</a:t>
                    </a:r>
                    <a:endParaRPr lang="en-US" sz="1200" dirty="0">
                      <a:solidFill>
                        <a:schemeClr val="bg1">
                          <a:lumMod val="95000"/>
                        </a:schemeClr>
                      </a:solidFill>
                      <a:latin typeface="Comic Sans MS" pitchFamily="60" charset="0"/>
                    </a:endParaRPr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5315804" y="5492163"/>
                  <a:ext cx="503633" cy="487424"/>
                  <a:chOff x="4805548" y="4422012"/>
                  <a:chExt cx="503633" cy="487424"/>
                </a:xfrm>
              </p:grpSpPr>
              <p:sp>
                <p:nvSpPr>
                  <p:cNvPr id="106" name="Oval 105"/>
                  <p:cNvSpPr>
                    <a:spLocks noChangeAspect="1"/>
                  </p:cNvSpPr>
                  <p:nvPr/>
                </p:nvSpPr>
                <p:spPr>
                  <a:xfrm flipH="1">
                    <a:off x="4851523" y="4422012"/>
                    <a:ext cx="378493" cy="487424"/>
                  </a:xfrm>
                  <a:prstGeom prst="ellipse">
                    <a:avLst/>
                  </a:prstGeom>
                  <a:solidFill>
                    <a:srgbClr val="FF9933"/>
                  </a:solidFill>
                  <a:ln/>
                </p:spPr>
                <p:style>
                  <a:lnRef idx="0">
                    <a:schemeClr val="dk1"/>
                  </a:lnRef>
                  <a:fillRef idx="3">
                    <a:schemeClr val="dk1"/>
                  </a:fillRef>
                  <a:effectRef idx="3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Text Box 70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4805548" y="4517262"/>
                    <a:ext cx="503633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200" dirty="0" smtClean="0">
                        <a:solidFill>
                          <a:schemeClr val="bg1"/>
                        </a:solidFill>
                        <a:latin typeface="Comic Sans MS" pitchFamily="60" charset="0"/>
                      </a:rPr>
                      <a:t>H2B</a:t>
                    </a:r>
                    <a:endParaRPr lang="en-US" sz="1200" dirty="0">
                      <a:solidFill>
                        <a:schemeClr val="bg1"/>
                      </a:solidFill>
                      <a:latin typeface="Comic Sans MS" pitchFamily="60" charset="0"/>
                    </a:endParaRPr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5799662" y="4969872"/>
                  <a:ext cx="503633" cy="467115"/>
                  <a:chOff x="5642534" y="4264963"/>
                  <a:chExt cx="503633" cy="467115"/>
                </a:xfrm>
              </p:grpSpPr>
              <p:sp>
                <p:nvSpPr>
                  <p:cNvPr id="104" name="Oval 103"/>
                  <p:cNvSpPr>
                    <a:spLocks noChangeAspect="1"/>
                  </p:cNvSpPr>
                  <p:nvPr/>
                </p:nvSpPr>
                <p:spPr>
                  <a:xfrm flipH="1">
                    <a:off x="5678998" y="4264963"/>
                    <a:ext cx="430707" cy="467115"/>
                  </a:xfrm>
                  <a:prstGeom prst="ellipse">
                    <a:avLst/>
                  </a:prstGeom>
                  <a:solidFill>
                    <a:srgbClr val="990000"/>
                  </a:solidFill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Text Box 70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5642534" y="4360020"/>
                    <a:ext cx="503633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200" dirty="0" smtClean="0">
                        <a:solidFill>
                          <a:schemeClr val="bg1"/>
                        </a:solidFill>
                        <a:latin typeface="Comic Sans MS" pitchFamily="60" charset="0"/>
                      </a:rPr>
                      <a:t>H4</a:t>
                    </a:r>
                    <a:endParaRPr lang="en-US" sz="1200" dirty="0">
                      <a:solidFill>
                        <a:schemeClr val="bg1"/>
                      </a:solidFill>
                      <a:latin typeface="Comic Sans MS" pitchFamily="60" charset="0"/>
                    </a:endParaRPr>
                  </a:p>
                </p:txBody>
              </p:sp>
            </p:grpSp>
          </p:grpSp>
        </p:grpSp>
        <p:sp>
          <p:nvSpPr>
            <p:cNvPr id="124" name="Oval 123"/>
            <p:cNvSpPr/>
            <p:nvPr/>
          </p:nvSpPr>
          <p:spPr>
            <a:xfrm>
              <a:off x="6899590" y="2558513"/>
              <a:ext cx="336860" cy="258270"/>
            </a:xfrm>
            <a:prstGeom prst="ellipse">
              <a:avLst/>
            </a:prstGeom>
            <a:solidFill>
              <a:srgbClr val="C0000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me</a:t>
              </a:r>
            </a:p>
          </p:txBody>
        </p:sp>
        <p:sp>
          <p:nvSpPr>
            <p:cNvPr id="125" name="Oval 124"/>
            <p:cNvSpPr/>
            <p:nvPr/>
          </p:nvSpPr>
          <p:spPr>
            <a:xfrm>
              <a:off x="5054792" y="2538728"/>
              <a:ext cx="336860" cy="258270"/>
            </a:xfrm>
            <a:prstGeom prst="ellipse">
              <a:avLst/>
            </a:prstGeom>
            <a:solidFill>
              <a:srgbClr val="C0000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me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26369" y="3293011"/>
            <a:ext cx="1862428" cy="1015663"/>
            <a:chOff x="5626369" y="3293011"/>
            <a:chExt cx="1862428" cy="1015663"/>
          </a:xfrm>
        </p:grpSpPr>
        <p:sp>
          <p:nvSpPr>
            <p:cNvPr id="121" name="Oval 120"/>
            <p:cNvSpPr/>
            <p:nvPr/>
          </p:nvSpPr>
          <p:spPr>
            <a:xfrm>
              <a:off x="5626369" y="3425582"/>
              <a:ext cx="1365573" cy="674380"/>
            </a:xfrm>
            <a:prstGeom prst="ellipse">
              <a:avLst/>
            </a:prstGeom>
            <a:solidFill>
              <a:srgbClr val="C0000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Comic Sans MS" pitchFamily="66" charset="0"/>
                </a:rPr>
                <a:t>me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48264" y="3293011"/>
              <a:ext cx="54053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tx2">
                      <a:lumMod val="75000"/>
                    </a:schemeClr>
                  </a:solidFill>
                </a:rPr>
                <a:t>?</a:t>
              </a:r>
              <a:endParaRPr lang="en-US" sz="6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824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roup 267"/>
          <p:cNvGrpSpPr/>
          <p:nvPr/>
        </p:nvGrpSpPr>
        <p:grpSpPr>
          <a:xfrm>
            <a:off x="1276116" y="281856"/>
            <a:ext cx="6998126" cy="2018614"/>
            <a:chOff x="1276116" y="281856"/>
            <a:chExt cx="6998126" cy="2018614"/>
          </a:xfrm>
        </p:grpSpPr>
        <p:grpSp>
          <p:nvGrpSpPr>
            <p:cNvPr id="110" name="Group 109"/>
            <p:cNvGrpSpPr/>
            <p:nvPr/>
          </p:nvGrpSpPr>
          <p:grpSpPr>
            <a:xfrm>
              <a:off x="4928546" y="281856"/>
              <a:ext cx="1236236" cy="1467776"/>
              <a:chOff x="817420" y="5312182"/>
              <a:chExt cx="1236236" cy="1467776"/>
            </a:xfrm>
          </p:grpSpPr>
          <p:pic>
            <p:nvPicPr>
              <p:cNvPr id="127" name="Picture 2" descr="D:\Post\post\Job application\Seminar\flourecent approach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1118426" y="5312182"/>
                <a:ext cx="778493" cy="11271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8" name="TextBox 127"/>
              <p:cNvSpPr txBox="1"/>
              <p:nvPr/>
            </p:nvSpPr>
            <p:spPr>
              <a:xfrm>
                <a:off x="817420" y="6441404"/>
                <a:ext cx="12362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mic Sans MS" pitchFamily="66" charset="0"/>
                    <a:ea typeface="Times New Roman" pitchFamily="18" charset="0"/>
                    <a:cs typeface="Skia"/>
                  </a:rPr>
                  <a:t>Proteomics</a:t>
                </a:r>
                <a:endParaRPr lang="en-US" sz="1600" dirty="0">
                  <a:latin typeface="Comic Sans MS" pitchFamily="66" charset="0"/>
                  <a:ea typeface="Times New Roman" pitchFamily="18" charset="0"/>
                  <a:cs typeface="Skia"/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7166416" y="1298161"/>
              <a:ext cx="1107826" cy="909781"/>
              <a:chOff x="2923881" y="5883062"/>
              <a:chExt cx="1107826" cy="909781"/>
            </a:xfrm>
          </p:grpSpPr>
          <p:pic>
            <p:nvPicPr>
              <p:cNvPr id="125" name="Picture 2" descr="C:\Users\Danny\Desktop\heatmap.gif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3133" b="11552"/>
              <a:stretch/>
            </p:blipFill>
            <p:spPr bwMode="auto">
              <a:xfrm rot="16200000">
                <a:off x="3196505" y="5647662"/>
                <a:ext cx="599802" cy="10706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6" name="TextBox 125"/>
              <p:cNvSpPr txBox="1"/>
              <p:nvPr/>
            </p:nvSpPr>
            <p:spPr>
              <a:xfrm>
                <a:off x="2923881" y="6454289"/>
                <a:ext cx="10727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mic Sans MS" pitchFamily="66" charset="0"/>
                    <a:ea typeface="Times New Roman" pitchFamily="18" charset="0"/>
                    <a:cs typeface="Skia"/>
                  </a:rPr>
                  <a:t>Genomics</a:t>
                </a:r>
                <a:endParaRPr lang="en-US" sz="1600" dirty="0">
                  <a:latin typeface="Comic Sans MS" pitchFamily="66" charset="0"/>
                  <a:ea typeface="Times New Roman" pitchFamily="18" charset="0"/>
                  <a:cs typeface="Skia"/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2716075" y="553835"/>
              <a:ext cx="1438214" cy="793435"/>
              <a:chOff x="4242357" y="5817246"/>
              <a:chExt cx="1438214" cy="793435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4596467" y="5817246"/>
                <a:ext cx="793062" cy="356763"/>
                <a:chOff x="1922748" y="3173290"/>
                <a:chExt cx="983420" cy="360041"/>
              </a:xfrm>
            </p:grpSpPr>
            <p:sp>
              <p:nvSpPr>
                <p:cNvPr id="123" name="Pentagon 122"/>
                <p:cNvSpPr/>
                <p:nvPr/>
              </p:nvSpPr>
              <p:spPr>
                <a:xfrm>
                  <a:off x="1922748" y="3173290"/>
                  <a:ext cx="758717" cy="360040"/>
                </a:xfrm>
                <a:prstGeom prst="homePlate">
                  <a:avLst/>
                </a:prstGeom>
                <a:ln>
                  <a:solidFill>
                    <a:srgbClr val="FF9933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Chevron 123"/>
                <p:cNvSpPr/>
                <p:nvPr/>
              </p:nvSpPr>
              <p:spPr>
                <a:xfrm>
                  <a:off x="2612982" y="3173291"/>
                  <a:ext cx="293186" cy="360040"/>
                </a:xfrm>
                <a:prstGeom prst="chevron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2" name="TextBox 121"/>
              <p:cNvSpPr txBox="1"/>
              <p:nvPr/>
            </p:nvSpPr>
            <p:spPr>
              <a:xfrm>
                <a:off x="4242357" y="6241349"/>
                <a:ext cx="1438214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 smtClean="0">
                    <a:latin typeface="Comic Sans MS" pitchFamily="66" charset="0"/>
                    <a:cs typeface="Skia"/>
                  </a:rPr>
                  <a:t>Biochemical</a:t>
                </a: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1276116" y="1404887"/>
              <a:ext cx="962123" cy="895583"/>
              <a:chOff x="5938491" y="5777151"/>
              <a:chExt cx="962123" cy="895583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5938491" y="6334180"/>
                <a:ext cx="9621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Comic Sans MS" pitchFamily="66" charset="0"/>
                    <a:ea typeface="Times New Roman" pitchFamily="18" charset="0"/>
                    <a:cs typeface="Skia"/>
                  </a:rPr>
                  <a:t>Cellular </a:t>
                </a: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6023180" y="5777151"/>
                <a:ext cx="589919" cy="537889"/>
                <a:chOff x="1982800" y="3066484"/>
                <a:chExt cx="887202" cy="730682"/>
              </a:xfrm>
            </p:grpSpPr>
            <p:sp>
              <p:nvSpPr>
                <p:cNvPr id="119" name="Freeform 118"/>
                <p:cNvSpPr/>
                <p:nvPr/>
              </p:nvSpPr>
              <p:spPr>
                <a:xfrm>
                  <a:off x="1982800" y="3066484"/>
                  <a:ext cx="887202" cy="730682"/>
                </a:xfrm>
                <a:custGeom>
                  <a:avLst/>
                  <a:gdLst>
                    <a:gd name="connsiteX0" fmla="*/ 818147 w 818147"/>
                    <a:gd name="connsiteY0" fmla="*/ 548640 h 587141"/>
                    <a:gd name="connsiteX1" fmla="*/ 818147 w 818147"/>
                    <a:gd name="connsiteY1" fmla="*/ 548640 h 587141"/>
                    <a:gd name="connsiteX2" fmla="*/ 413886 w 818147"/>
                    <a:gd name="connsiteY2" fmla="*/ 587141 h 587141"/>
                    <a:gd name="connsiteX3" fmla="*/ 365760 w 818147"/>
                    <a:gd name="connsiteY3" fmla="*/ 452388 h 587141"/>
                    <a:gd name="connsiteX4" fmla="*/ 192505 w 818147"/>
                    <a:gd name="connsiteY4" fmla="*/ 539015 h 587141"/>
                    <a:gd name="connsiteX5" fmla="*/ 288758 w 818147"/>
                    <a:gd name="connsiteY5" fmla="*/ 327259 h 587141"/>
                    <a:gd name="connsiteX6" fmla="*/ 250257 w 818147"/>
                    <a:gd name="connsiteY6" fmla="*/ 269508 h 587141"/>
                    <a:gd name="connsiteX7" fmla="*/ 48126 w 818147"/>
                    <a:gd name="connsiteY7" fmla="*/ 202131 h 587141"/>
                    <a:gd name="connsiteX8" fmla="*/ 0 w 818147"/>
                    <a:gd name="connsiteY8" fmla="*/ 134754 h 587141"/>
                    <a:gd name="connsiteX9" fmla="*/ 394636 w 818147"/>
                    <a:gd name="connsiteY9" fmla="*/ 0 h 587141"/>
                    <a:gd name="connsiteX10" fmla="*/ 558265 w 818147"/>
                    <a:gd name="connsiteY10" fmla="*/ 9626 h 587141"/>
                    <a:gd name="connsiteX11" fmla="*/ 587141 w 818147"/>
                    <a:gd name="connsiteY11" fmla="*/ 173255 h 587141"/>
                    <a:gd name="connsiteX12" fmla="*/ 625642 w 818147"/>
                    <a:gd name="connsiteY12" fmla="*/ 192506 h 587141"/>
                    <a:gd name="connsiteX13" fmla="*/ 808522 w 818147"/>
                    <a:gd name="connsiteY13" fmla="*/ 144379 h 587141"/>
                    <a:gd name="connsiteX14" fmla="*/ 664143 w 818147"/>
                    <a:gd name="connsiteY14" fmla="*/ 346510 h 587141"/>
                    <a:gd name="connsiteX15" fmla="*/ 712269 w 818147"/>
                    <a:gd name="connsiteY15" fmla="*/ 462013 h 587141"/>
                    <a:gd name="connsiteX16" fmla="*/ 818147 w 818147"/>
                    <a:gd name="connsiteY16" fmla="*/ 548640 h 5871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818147" h="587141">
                      <a:moveTo>
                        <a:pt x="818147" y="548640"/>
                      </a:moveTo>
                      <a:lnTo>
                        <a:pt x="818147" y="548640"/>
                      </a:lnTo>
                      <a:lnTo>
                        <a:pt x="413886" y="587141"/>
                      </a:lnTo>
                      <a:lnTo>
                        <a:pt x="365760" y="452388"/>
                      </a:lnTo>
                      <a:lnTo>
                        <a:pt x="192505" y="539015"/>
                      </a:lnTo>
                      <a:lnTo>
                        <a:pt x="288758" y="327259"/>
                      </a:lnTo>
                      <a:lnTo>
                        <a:pt x="250257" y="269508"/>
                      </a:lnTo>
                      <a:lnTo>
                        <a:pt x="48126" y="202131"/>
                      </a:lnTo>
                      <a:lnTo>
                        <a:pt x="0" y="134754"/>
                      </a:lnTo>
                      <a:lnTo>
                        <a:pt x="394636" y="0"/>
                      </a:lnTo>
                      <a:lnTo>
                        <a:pt x="558265" y="9626"/>
                      </a:lnTo>
                      <a:lnTo>
                        <a:pt x="587141" y="173255"/>
                      </a:lnTo>
                      <a:lnTo>
                        <a:pt x="625642" y="192506"/>
                      </a:lnTo>
                      <a:lnTo>
                        <a:pt x="808522" y="144379"/>
                      </a:lnTo>
                      <a:lnTo>
                        <a:pt x="664143" y="346510"/>
                      </a:lnTo>
                      <a:lnTo>
                        <a:pt x="712269" y="462013"/>
                      </a:lnTo>
                      <a:lnTo>
                        <a:pt x="818147" y="548640"/>
                      </a:lnTo>
                      <a:close/>
                    </a:path>
                  </a:pathLst>
                </a:cu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endParaRPr lang="he-IL" u="sng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2392375" y="3356990"/>
                  <a:ext cx="23590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u="sng"/>
                </a:p>
              </p:txBody>
            </p:sp>
          </p:grpSp>
        </p:grpSp>
      </p:grpSp>
      <p:grpSp>
        <p:nvGrpSpPr>
          <p:cNvPr id="269" name="Group 268"/>
          <p:cNvGrpSpPr/>
          <p:nvPr/>
        </p:nvGrpSpPr>
        <p:grpSpPr>
          <a:xfrm>
            <a:off x="1078142" y="2024849"/>
            <a:ext cx="7565093" cy="4670064"/>
            <a:chOff x="1078142" y="2024849"/>
            <a:chExt cx="7565093" cy="4670064"/>
          </a:xfrm>
        </p:grpSpPr>
        <p:sp>
          <p:nvSpPr>
            <p:cNvPr id="129" name="TextBox 128"/>
            <p:cNvSpPr txBox="1"/>
            <p:nvPr/>
          </p:nvSpPr>
          <p:spPr>
            <a:xfrm>
              <a:off x="1633508" y="2780928"/>
              <a:ext cx="167879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Methylation </a:t>
              </a:r>
            </a:p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event</a:t>
              </a:r>
            </a:p>
            <a:p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318444" y="2929125"/>
              <a:ext cx="11592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Comic Sans MS" pitchFamily="66" charset="0"/>
                </a:rPr>
                <a:t>Function</a:t>
              </a:r>
            </a:p>
            <a:p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923484" y="2940635"/>
              <a:ext cx="14832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/>
                  </a:solidFill>
                  <a:latin typeface="Comic Sans MS" pitchFamily="66" charset="0"/>
                </a:rPr>
                <a:t>Mechanisms</a:t>
              </a:r>
            </a:p>
            <a:p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Notched Right Arrow 131"/>
            <p:cNvSpPr/>
            <p:nvPr/>
          </p:nvSpPr>
          <p:spPr>
            <a:xfrm>
              <a:off x="1697166" y="3304409"/>
              <a:ext cx="6011344" cy="360040"/>
            </a:xfrm>
            <a:prstGeom prst="notchedRightArrow">
              <a:avLst/>
            </a:prstGeom>
            <a:solidFill>
              <a:schemeClr val="tx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3253758" y="4662570"/>
              <a:ext cx="624258" cy="828954"/>
              <a:chOff x="3265333" y="4016544"/>
              <a:chExt cx="624258" cy="828954"/>
            </a:xfrm>
          </p:grpSpPr>
          <p:sp>
            <p:nvSpPr>
              <p:cNvPr id="133" name="Arc 132"/>
              <p:cNvSpPr/>
              <p:nvPr/>
            </p:nvSpPr>
            <p:spPr>
              <a:xfrm rot="19054825">
                <a:off x="3265333" y="4259622"/>
                <a:ext cx="604198" cy="585876"/>
              </a:xfrm>
              <a:prstGeom prst="arc">
                <a:avLst>
                  <a:gd name="adj1" fmla="val 16200000"/>
                  <a:gd name="adj2" fmla="val 151170"/>
                </a:avLst>
              </a:prstGeom>
              <a:ln w="25400">
                <a:headEnd type="none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/>
              <p:cNvSpPr/>
              <p:nvPr/>
            </p:nvSpPr>
            <p:spPr>
              <a:xfrm rot="8254825">
                <a:off x="3285393" y="4016544"/>
                <a:ext cx="604198" cy="585876"/>
              </a:xfrm>
              <a:prstGeom prst="arc">
                <a:avLst>
                  <a:gd name="adj1" fmla="val 16200000"/>
                  <a:gd name="adj2" fmla="val 151170"/>
                </a:avLst>
              </a:prstGeom>
              <a:ln w="25400">
                <a:headEnd type="none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5478024" y="4662570"/>
              <a:ext cx="624258" cy="828954"/>
              <a:chOff x="3302310" y="3625075"/>
              <a:chExt cx="624258" cy="828954"/>
            </a:xfrm>
          </p:grpSpPr>
          <p:sp>
            <p:nvSpPr>
              <p:cNvPr id="136" name="Arc 135"/>
              <p:cNvSpPr/>
              <p:nvPr/>
            </p:nvSpPr>
            <p:spPr>
              <a:xfrm rot="19054825">
                <a:off x="3302310" y="3868153"/>
                <a:ext cx="604198" cy="585876"/>
              </a:xfrm>
              <a:prstGeom prst="arc">
                <a:avLst>
                  <a:gd name="adj1" fmla="val 16200000"/>
                  <a:gd name="adj2" fmla="val 151170"/>
                </a:avLst>
              </a:prstGeom>
              <a:ln w="25400">
                <a:headEnd type="none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/>
              <p:cNvSpPr/>
              <p:nvPr/>
            </p:nvSpPr>
            <p:spPr>
              <a:xfrm rot="8254825">
                <a:off x="3322370" y="3625075"/>
                <a:ext cx="604198" cy="585876"/>
              </a:xfrm>
              <a:prstGeom prst="arc">
                <a:avLst>
                  <a:gd name="adj1" fmla="val 16200000"/>
                  <a:gd name="adj2" fmla="val 151170"/>
                </a:avLst>
              </a:prstGeom>
              <a:ln w="25400">
                <a:headEnd type="none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633508" y="3775585"/>
              <a:ext cx="1670650" cy="2919328"/>
              <a:chOff x="1633508" y="3775585"/>
              <a:chExt cx="1670650" cy="2919328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1697165" y="3775585"/>
                <a:ext cx="1551480" cy="2919328"/>
              </a:xfrm>
              <a:prstGeom prst="rect">
                <a:avLst/>
              </a:prstGeom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9" name="Group 138"/>
              <p:cNvGrpSpPr/>
              <p:nvPr/>
            </p:nvGrpSpPr>
            <p:grpSpPr>
              <a:xfrm>
                <a:off x="1751040" y="4149080"/>
                <a:ext cx="1356462" cy="890411"/>
                <a:chOff x="5228603" y="845523"/>
                <a:chExt cx="1356462" cy="890411"/>
              </a:xfrm>
            </p:grpSpPr>
            <p:sp>
              <p:nvSpPr>
                <p:cNvPr id="140" name="Oval 139"/>
                <p:cNvSpPr/>
                <p:nvPr/>
              </p:nvSpPr>
              <p:spPr>
                <a:xfrm>
                  <a:off x="5467908" y="1124744"/>
                  <a:ext cx="817240" cy="288032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PKMT</a:t>
                  </a:r>
                  <a:endParaRPr lang="en-US" sz="1100" dirty="0"/>
                </a:p>
              </p:txBody>
            </p:sp>
            <p:sp>
              <p:nvSpPr>
                <p:cNvPr id="141" name="Diamond 140"/>
                <p:cNvSpPr/>
                <p:nvPr/>
              </p:nvSpPr>
              <p:spPr>
                <a:xfrm>
                  <a:off x="5467908" y="1516002"/>
                  <a:ext cx="184212" cy="216024"/>
                </a:xfrm>
                <a:prstGeom prst="diamond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42" name="Diamond 141"/>
                <p:cNvSpPr/>
                <p:nvPr/>
              </p:nvSpPr>
              <p:spPr>
                <a:xfrm>
                  <a:off x="5692316" y="1516002"/>
                  <a:ext cx="184212" cy="216024"/>
                </a:xfrm>
                <a:prstGeom prst="diamond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B</a:t>
                  </a:r>
                  <a:endParaRPr lang="en-US" sz="1200" dirty="0"/>
                </a:p>
              </p:txBody>
            </p:sp>
            <p:sp>
              <p:nvSpPr>
                <p:cNvPr id="143" name="Diamond 142"/>
                <p:cNvSpPr/>
                <p:nvPr/>
              </p:nvSpPr>
              <p:spPr>
                <a:xfrm>
                  <a:off x="5904799" y="1516002"/>
                  <a:ext cx="184212" cy="216024"/>
                </a:xfrm>
                <a:prstGeom prst="diamond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</a:t>
                  </a:r>
                  <a:endParaRPr lang="en-US" sz="1200" dirty="0"/>
                </a:p>
              </p:txBody>
            </p:sp>
            <p:sp>
              <p:nvSpPr>
                <p:cNvPr id="144" name="Diamond 143"/>
                <p:cNvSpPr/>
                <p:nvPr/>
              </p:nvSpPr>
              <p:spPr>
                <a:xfrm>
                  <a:off x="6134520" y="1519910"/>
                  <a:ext cx="184212" cy="216024"/>
                </a:xfrm>
                <a:prstGeom prst="diamond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D</a:t>
                  </a:r>
                  <a:endParaRPr lang="en-US" sz="1200" dirty="0"/>
                </a:p>
              </p:txBody>
            </p:sp>
            <p:sp>
              <p:nvSpPr>
                <p:cNvPr id="145" name="Left Brace 144"/>
                <p:cNvSpPr/>
                <p:nvPr/>
              </p:nvSpPr>
              <p:spPr>
                <a:xfrm rot="5400000">
                  <a:off x="5833864" y="1015008"/>
                  <a:ext cx="102096" cy="897632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5228603" y="845523"/>
                  <a:ext cx="13564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mic Sans MS" pitchFamily="66" charset="0"/>
                    </a:rPr>
                    <a:t>New Substrates</a:t>
                  </a:r>
                  <a:endParaRPr lang="en-US" sz="1200" dirty="0"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52" name="Group 151"/>
              <p:cNvGrpSpPr/>
              <p:nvPr/>
            </p:nvGrpSpPr>
            <p:grpSpPr>
              <a:xfrm>
                <a:off x="1633508" y="5301208"/>
                <a:ext cx="1670650" cy="1044286"/>
                <a:chOff x="2234904" y="2905589"/>
                <a:chExt cx="1670650" cy="1044286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2234904" y="2905589"/>
                  <a:ext cx="167065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dirty="0" smtClean="0">
                      <a:latin typeface="Comic Sans MS" pitchFamily="66" charset="0"/>
                    </a:rPr>
                    <a:t>Cellular Methylation </a:t>
                  </a:r>
                </a:p>
                <a:p>
                  <a:pPr algn="ctr"/>
                  <a:r>
                    <a:rPr lang="en-US" sz="1200" dirty="0" smtClean="0">
                      <a:latin typeface="Comic Sans MS" pitchFamily="66" charset="0"/>
                    </a:rPr>
                    <a:t>pattern</a:t>
                  </a:r>
                  <a:endParaRPr lang="en-US" sz="1200" dirty="0">
                    <a:latin typeface="Comic Sans MS" pitchFamily="66" charset="0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2711315" y="3377326"/>
                  <a:ext cx="252961" cy="267771"/>
                  <a:chOff x="1982800" y="3066484"/>
                  <a:chExt cx="887202" cy="730682"/>
                </a:xfrm>
              </p:grpSpPr>
              <p:sp>
                <p:nvSpPr>
                  <p:cNvPr id="164" name="Freeform 163"/>
                  <p:cNvSpPr/>
                  <p:nvPr/>
                </p:nvSpPr>
                <p:spPr>
                  <a:xfrm>
                    <a:off x="1982800" y="3066484"/>
                    <a:ext cx="887202" cy="730682"/>
                  </a:xfrm>
                  <a:custGeom>
                    <a:avLst/>
                    <a:gdLst>
                      <a:gd name="connsiteX0" fmla="*/ 818147 w 818147"/>
                      <a:gd name="connsiteY0" fmla="*/ 548640 h 587141"/>
                      <a:gd name="connsiteX1" fmla="*/ 818147 w 818147"/>
                      <a:gd name="connsiteY1" fmla="*/ 548640 h 587141"/>
                      <a:gd name="connsiteX2" fmla="*/ 413886 w 818147"/>
                      <a:gd name="connsiteY2" fmla="*/ 587141 h 587141"/>
                      <a:gd name="connsiteX3" fmla="*/ 365760 w 818147"/>
                      <a:gd name="connsiteY3" fmla="*/ 452388 h 587141"/>
                      <a:gd name="connsiteX4" fmla="*/ 192505 w 818147"/>
                      <a:gd name="connsiteY4" fmla="*/ 539015 h 587141"/>
                      <a:gd name="connsiteX5" fmla="*/ 288758 w 818147"/>
                      <a:gd name="connsiteY5" fmla="*/ 327259 h 587141"/>
                      <a:gd name="connsiteX6" fmla="*/ 250257 w 818147"/>
                      <a:gd name="connsiteY6" fmla="*/ 269508 h 587141"/>
                      <a:gd name="connsiteX7" fmla="*/ 48126 w 818147"/>
                      <a:gd name="connsiteY7" fmla="*/ 202131 h 587141"/>
                      <a:gd name="connsiteX8" fmla="*/ 0 w 818147"/>
                      <a:gd name="connsiteY8" fmla="*/ 134754 h 587141"/>
                      <a:gd name="connsiteX9" fmla="*/ 394636 w 818147"/>
                      <a:gd name="connsiteY9" fmla="*/ 0 h 587141"/>
                      <a:gd name="connsiteX10" fmla="*/ 558265 w 818147"/>
                      <a:gd name="connsiteY10" fmla="*/ 9626 h 587141"/>
                      <a:gd name="connsiteX11" fmla="*/ 587141 w 818147"/>
                      <a:gd name="connsiteY11" fmla="*/ 173255 h 587141"/>
                      <a:gd name="connsiteX12" fmla="*/ 625642 w 818147"/>
                      <a:gd name="connsiteY12" fmla="*/ 192506 h 587141"/>
                      <a:gd name="connsiteX13" fmla="*/ 808522 w 818147"/>
                      <a:gd name="connsiteY13" fmla="*/ 144379 h 587141"/>
                      <a:gd name="connsiteX14" fmla="*/ 664143 w 818147"/>
                      <a:gd name="connsiteY14" fmla="*/ 346510 h 587141"/>
                      <a:gd name="connsiteX15" fmla="*/ 712269 w 818147"/>
                      <a:gd name="connsiteY15" fmla="*/ 462013 h 587141"/>
                      <a:gd name="connsiteX16" fmla="*/ 818147 w 818147"/>
                      <a:gd name="connsiteY16" fmla="*/ 548640 h 587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818147" h="587141">
                        <a:moveTo>
                          <a:pt x="818147" y="548640"/>
                        </a:moveTo>
                        <a:lnTo>
                          <a:pt x="818147" y="548640"/>
                        </a:lnTo>
                        <a:lnTo>
                          <a:pt x="413886" y="587141"/>
                        </a:lnTo>
                        <a:lnTo>
                          <a:pt x="365760" y="452388"/>
                        </a:lnTo>
                        <a:lnTo>
                          <a:pt x="192505" y="539015"/>
                        </a:lnTo>
                        <a:lnTo>
                          <a:pt x="288758" y="327259"/>
                        </a:lnTo>
                        <a:lnTo>
                          <a:pt x="250257" y="269508"/>
                        </a:lnTo>
                        <a:lnTo>
                          <a:pt x="48126" y="202131"/>
                        </a:lnTo>
                        <a:lnTo>
                          <a:pt x="0" y="134754"/>
                        </a:lnTo>
                        <a:lnTo>
                          <a:pt x="394636" y="0"/>
                        </a:lnTo>
                        <a:lnTo>
                          <a:pt x="558265" y="9626"/>
                        </a:lnTo>
                        <a:lnTo>
                          <a:pt x="587141" y="173255"/>
                        </a:lnTo>
                        <a:lnTo>
                          <a:pt x="625642" y="192506"/>
                        </a:lnTo>
                        <a:lnTo>
                          <a:pt x="808522" y="144379"/>
                        </a:lnTo>
                        <a:lnTo>
                          <a:pt x="664143" y="346510"/>
                        </a:lnTo>
                        <a:lnTo>
                          <a:pt x="712269" y="462013"/>
                        </a:lnTo>
                        <a:lnTo>
                          <a:pt x="818147" y="548640"/>
                        </a:lnTo>
                        <a:close/>
                      </a:path>
                    </a:pathLst>
                  </a:cu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u="sng"/>
                  </a:p>
                </p:txBody>
              </p:sp>
              <p:sp>
                <p:nvSpPr>
                  <p:cNvPr id="165" name="Oval 164"/>
                  <p:cNvSpPr/>
                  <p:nvPr/>
                </p:nvSpPr>
                <p:spPr>
                  <a:xfrm>
                    <a:off x="2392375" y="3356990"/>
                    <a:ext cx="235906" cy="14401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u="sng"/>
                  </a:p>
                </p:txBody>
              </p:sp>
            </p:grpSp>
            <p:sp>
              <p:nvSpPr>
                <p:cNvPr id="155" name="Freeform 154"/>
                <p:cNvSpPr/>
                <p:nvPr/>
              </p:nvSpPr>
              <p:spPr>
                <a:xfrm>
                  <a:off x="2849538" y="3694346"/>
                  <a:ext cx="307141" cy="255529"/>
                </a:xfrm>
                <a:custGeom>
                  <a:avLst/>
                  <a:gdLst>
                    <a:gd name="connsiteX0" fmla="*/ 818147 w 818147"/>
                    <a:gd name="connsiteY0" fmla="*/ 548640 h 587141"/>
                    <a:gd name="connsiteX1" fmla="*/ 818147 w 818147"/>
                    <a:gd name="connsiteY1" fmla="*/ 548640 h 587141"/>
                    <a:gd name="connsiteX2" fmla="*/ 413886 w 818147"/>
                    <a:gd name="connsiteY2" fmla="*/ 587141 h 587141"/>
                    <a:gd name="connsiteX3" fmla="*/ 365760 w 818147"/>
                    <a:gd name="connsiteY3" fmla="*/ 452388 h 587141"/>
                    <a:gd name="connsiteX4" fmla="*/ 192505 w 818147"/>
                    <a:gd name="connsiteY4" fmla="*/ 539015 h 587141"/>
                    <a:gd name="connsiteX5" fmla="*/ 288758 w 818147"/>
                    <a:gd name="connsiteY5" fmla="*/ 327259 h 587141"/>
                    <a:gd name="connsiteX6" fmla="*/ 250257 w 818147"/>
                    <a:gd name="connsiteY6" fmla="*/ 269508 h 587141"/>
                    <a:gd name="connsiteX7" fmla="*/ 48126 w 818147"/>
                    <a:gd name="connsiteY7" fmla="*/ 202131 h 587141"/>
                    <a:gd name="connsiteX8" fmla="*/ 0 w 818147"/>
                    <a:gd name="connsiteY8" fmla="*/ 134754 h 587141"/>
                    <a:gd name="connsiteX9" fmla="*/ 394636 w 818147"/>
                    <a:gd name="connsiteY9" fmla="*/ 0 h 587141"/>
                    <a:gd name="connsiteX10" fmla="*/ 558265 w 818147"/>
                    <a:gd name="connsiteY10" fmla="*/ 9626 h 587141"/>
                    <a:gd name="connsiteX11" fmla="*/ 587141 w 818147"/>
                    <a:gd name="connsiteY11" fmla="*/ 173255 h 587141"/>
                    <a:gd name="connsiteX12" fmla="*/ 625642 w 818147"/>
                    <a:gd name="connsiteY12" fmla="*/ 192506 h 587141"/>
                    <a:gd name="connsiteX13" fmla="*/ 808522 w 818147"/>
                    <a:gd name="connsiteY13" fmla="*/ 144379 h 587141"/>
                    <a:gd name="connsiteX14" fmla="*/ 664143 w 818147"/>
                    <a:gd name="connsiteY14" fmla="*/ 346510 h 587141"/>
                    <a:gd name="connsiteX15" fmla="*/ 712269 w 818147"/>
                    <a:gd name="connsiteY15" fmla="*/ 462013 h 587141"/>
                    <a:gd name="connsiteX16" fmla="*/ 818147 w 818147"/>
                    <a:gd name="connsiteY16" fmla="*/ 548640 h 5871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818147" h="587141">
                      <a:moveTo>
                        <a:pt x="818147" y="548640"/>
                      </a:moveTo>
                      <a:lnTo>
                        <a:pt x="818147" y="548640"/>
                      </a:lnTo>
                      <a:lnTo>
                        <a:pt x="413886" y="587141"/>
                      </a:lnTo>
                      <a:lnTo>
                        <a:pt x="365760" y="452388"/>
                      </a:lnTo>
                      <a:lnTo>
                        <a:pt x="192505" y="539015"/>
                      </a:lnTo>
                      <a:lnTo>
                        <a:pt x="288758" y="327259"/>
                      </a:lnTo>
                      <a:lnTo>
                        <a:pt x="250257" y="269508"/>
                      </a:lnTo>
                      <a:lnTo>
                        <a:pt x="48126" y="202131"/>
                      </a:lnTo>
                      <a:lnTo>
                        <a:pt x="0" y="134754"/>
                      </a:lnTo>
                      <a:lnTo>
                        <a:pt x="394636" y="0"/>
                      </a:lnTo>
                      <a:lnTo>
                        <a:pt x="558265" y="9626"/>
                      </a:lnTo>
                      <a:lnTo>
                        <a:pt x="587141" y="173255"/>
                      </a:lnTo>
                      <a:lnTo>
                        <a:pt x="625642" y="192506"/>
                      </a:lnTo>
                      <a:lnTo>
                        <a:pt x="808522" y="144379"/>
                      </a:lnTo>
                      <a:lnTo>
                        <a:pt x="664143" y="346510"/>
                      </a:lnTo>
                      <a:lnTo>
                        <a:pt x="712269" y="462013"/>
                      </a:lnTo>
                      <a:lnTo>
                        <a:pt x="818147" y="548640"/>
                      </a:lnTo>
                      <a:close/>
                    </a:path>
                  </a:pathLst>
                </a:cu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u="sng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>
                  <a:off x="2968261" y="3773269"/>
                  <a:ext cx="67262" cy="5277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u="sng"/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>
                  <a:off x="3035026" y="3394444"/>
                  <a:ext cx="311434" cy="258966"/>
                </a:xfrm>
                <a:custGeom>
                  <a:avLst/>
                  <a:gdLst>
                    <a:gd name="connsiteX0" fmla="*/ 818147 w 818147"/>
                    <a:gd name="connsiteY0" fmla="*/ 548640 h 587141"/>
                    <a:gd name="connsiteX1" fmla="*/ 818147 w 818147"/>
                    <a:gd name="connsiteY1" fmla="*/ 548640 h 587141"/>
                    <a:gd name="connsiteX2" fmla="*/ 413886 w 818147"/>
                    <a:gd name="connsiteY2" fmla="*/ 587141 h 587141"/>
                    <a:gd name="connsiteX3" fmla="*/ 365760 w 818147"/>
                    <a:gd name="connsiteY3" fmla="*/ 452388 h 587141"/>
                    <a:gd name="connsiteX4" fmla="*/ 192505 w 818147"/>
                    <a:gd name="connsiteY4" fmla="*/ 539015 h 587141"/>
                    <a:gd name="connsiteX5" fmla="*/ 288758 w 818147"/>
                    <a:gd name="connsiteY5" fmla="*/ 327259 h 587141"/>
                    <a:gd name="connsiteX6" fmla="*/ 250257 w 818147"/>
                    <a:gd name="connsiteY6" fmla="*/ 269508 h 587141"/>
                    <a:gd name="connsiteX7" fmla="*/ 48126 w 818147"/>
                    <a:gd name="connsiteY7" fmla="*/ 202131 h 587141"/>
                    <a:gd name="connsiteX8" fmla="*/ 0 w 818147"/>
                    <a:gd name="connsiteY8" fmla="*/ 134754 h 587141"/>
                    <a:gd name="connsiteX9" fmla="*/ 394636 w 818147"/>
                    <a:gd name="connsiteY9" fmla="*/ 0 h 587141"/>
                    <a:gd name="connsiteX10" fmla="*/ 558265 w 818147"/>
                    <a:gd name="connsiteY10" fmla="*/ 9626 h 587141"/>
                    <a:gd name="connsiteX11" fmla="*/ 587141 w 818147"/>
                    <a:gd name="connsiteY11" fmla="*/ 173255 h 587141"/>
                    <a:gd name="connsiteX12" fmla="*/ 625642 w 818147"/>
                    <a:gd name="connsiteY12" fmla="*/ 192506 h 587141"/>
                    <a:gd name="connsiteX13" fmla="*/ 808522 w 818147"/>
                    <a:gd name="connsiteY13" fmla="*/ 144379 h 587141"/>
                    <a:gd name="connsiteX14" fmla="*/ 664143 w 818147"/>
                    <a:gd name="connsiteY14" fmla="*/ 346510 h 587141"/>
                    <a:gd name="connsiteX15" fmla="*/ 712269 w 818147"/>
                    <a:gd name="connsiteY15" fmla="*/ 462013 h 587141"/>
                    <a:gd name="connsiteX16" fmla="*/ 818147 w 818147"/>
                    <a:gd name="connsiteY16" fmla="*/ 548640 h 5871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818147" h="587141">
                      <a:moveTo>
                        <a:pt x="818147" y="548640"/>
                      </a:moveTo>
                      <a:lnTo>
                        <a:pt x="818147" y="548640"/>
                      </a:lnTo>
                      <a:lnTo>
                        <a:pt x="413886" y="587141"/>
                      </a:lnTo>
                      <a:lnTo>
                        <a:pt x="365760" y="452388"/>
                      </a:lnTo>
                      <a:lnTo>
                        <a:pt x="192505" y="539015"/>
                      </a:lnTo>
                      <a:lnTo>
                        <a:pt x="288758" y="327259"/>
                      </a:lnTo>
                      <a:lnTo>
                        <a:pt x="250257" y="269508"/>
                      </a:lnTo>
                      <a:lnTo>
                        <a:pt x="48126" y="202131"/>
                      </a:lnTo>
                      <a:lnTo>
                        <a:pt x="0" y="134754"/>
                      </a:lnTo>
                      <a:lnTo>
                        <a:pt x="394636" y="0"/>
                      </a:lnTo>
                      <a:lnTo>
                        <a:pt x="558265" y="9626"/>
                      </a:lnTo>
                      <a:lnTo>
                        <a:pt x="587141" y="173255"/>
                      </a:lnTo>
                      <a:lnTo>
                        <a:pt x="625642" y="192506"/>
                      </a:lnTo>
                      <a:lnTo>
                        <a:pt x="808522" y="144379"/>
                      </a:lnTo>
                      <a:lnTo>
                        <a:pt x="664143" y="346510"/>
                      </a:lnTo>
                      <a:lnTo>
                        <a:pt x="712269" y="462013"/>
                      </a:lnTo>
                      <a:lnTo>
                        <a:pt x="818147" y="548640"/>
                      </a:lnTo>
                      <a:close/>
                    </a:path>
                  </a:pathLst>
                </a:cu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endParaRPr lang="he-IL" u="sng"/>
                </a:p>
              </p:txBody>
            </p:sp>
            <p:sp>
              <p:nvSpPr>
                <p:cNvPr id="158" name="Oval 157"/>
                <p:cNvSpPr/>
                <p:nvPr/>
              </p:nvSpPr>
              <p:spPr>
                <a:xfrm>
                  <a:off x="3182207" y="3497538"/>
                  <a:ext cx="67262" cy="5277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u="sng"/>
                </a:p>
              </p:txBody>
            </p:sp>
            <p:sp>
              <p:nvSpPr>
                <p:cNvPr id="159" name="Oval 158"/>
                <p:cNvSpPr/>
                <p:nvPr/>
              </p:nvSpPr>
              <p:spPr>
                <a:xfrm>
                  <a:off x="3046727" y="3782147"/>
                  <a:ext cx="144016" cy="7807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Calibri" pitchFamily="34" charset="0"/>
                    </a:rPr>
                    <a:t>me</a:t>
                  </a:r>
                  <a:endParaRPr lang="en-US" sz="500" dirty="0">
                    <a:solidFill>
                      <a:schemeClr val="bg1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60" name="Oval 159"/>
                <p:cNvSpPr/>
                <p:nvPr/>
              </p:nvSpPr>
              <p:spPr>
                <a:xfrm>
                  <a:off x="2693779" y="3587356"/>
                  <a:ext cx="144016" cy="7807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Calibri" pitchFamily="34" charset="0"/>
                    </a:rPr>
                    <a:t>me</a:t>
                  </a:r>
                  <a:endParaRPr lang="en-US" sz="500" dirty="0">
                    <a:solidFill>
                      <a:schemeClr val="bg1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2671529" y="3396351"/>
                  <a:ext cx="144016" cy="7807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Calibri" pitchFamily="34" charset="0"/>
                    </a:rPr>
                    <a:t>me</a:t>
                  </a:r>
                  <a:endParaRPr lang="en-US" sz="500" dirty="0">
                    <a:solidFill>
                      <a:schemeClr val="bg1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>
                  <a:off x="3153523" y="3381416"/>
                  <a:ext cx="144016" cy="7807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Calibri" pitchFamily="34" charset="0"/>
                    </a:rPr>
                    <a:t>me</a:t>
                  </a:r>
                  <a:endParaRPr lang="en-US" sz="500" dirty="0">
                    <a:solidFill>
                      <a:schemeClr val="bg1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>
                  <a:off x="3048126" y="3555263"/>
                  <a:ext cx="144016" cy="7807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Calibri" pitchFamily="34" charset="0"/>
                    </a:rPr>
                    <a:t>me</a:t>
                  </a:r>
                  <a:endParaRPr lang="en-US" sz="500" dirty="0">
                    <a:solidFill>
                      <a:schemeClr val="bg1"/>
                    </a:solidFill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89357" y="3775585"/>
              <a:ext cx="1551480" cy="2919328"/>
              <a:chOff x="3889357" y="3775585"/>
              <a:chExt cx="1551480" cy="2919328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3889357" y="3775585"/>
                <a:ext cx="1551480" cy="2919328"/>
              </a:xfrm>
              <a:prstGeom prst="rect">
                <a:avLst/>
              </a:prstGeom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4283968" y="3844073"/>
                <a:ext cx="791740" cy="953079"/>
                <a:chOff x="5035837" y="3006257"/>
                <a:chExt cx="791740" cy="953079"/>
              </a:xfrm>
            </p:grpSpPr>
            <p:sp>
              <p:nvSpPr>
                <p:cNvPr id="167" name="TextBox 166"/>
                <p:cNvSpPr txBox="1"/>
                <p:nvPr/>
              </p:nvSpPr>
              <p:spPr>
                <a:xfrm>
                  <a:off x="5035837" y="3006257"/>
                  <a:ext cx="72968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latin typeface="Comic Sans MS" pitchFamily="66" charset="0"/>
                    </a:rPr>
                    <a:t>B</a:t>
                  </a:r>
                  <a:r>
                    <a:rPr lang="en-US" sz="1200" dirty="0" smtClean="0">
                      <a:latin typeface="Comic Sans MS" pitchFamily="66" charset="0"/>
                    </a:rPr>
                    <a:t>inders</a:t>
                  </a:r>
                  <a:endParaRPr lang="en-US" sz="1200" dirty="0">
                    <a:latin typeface="Comic Sans MS" pitchFamily="66" charset="0"/>
                  </a:endParaRPr>
                </a:p>
              </p:txBody>
            </p:sp>
            <p:sp>
              <p:nvSpPr>
                <p:cNvPr id="168" name="Oval 51"/>
                <p:cNvSpPr>
                  <a:spLocks noChangeArrowheads="1"/>
                </p:cNvSpPr>
                <p:nvPr/>
              </p:nvSpPr>
              <p:spPr bwMode="auto">
                <a:xfrm rot="18526359">
                  <a:off x="4899824" y="3363230"/>
                  <a:ext cx="765175" cy="427038"/>
                </a:xfrm>
                <a:prstGeom prst="ellipse">
                  <a:avLst/>
                </a:prstGeom>
                <a:ln/>
                <a:ex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10800000" wrap="none" anchor="ctr"/>
                <a:lstStyle/>
                <a:p>
                  <a:endParaRPr lang="he-IL">
                    <a:latin typeface="Calibri" pitchFamily="34" charset="0"/>
                  </a:endParaRPr>
                </a:p>
              </p:txBody>
            </p:sp>
            <p:sp>
              <p:nvSpPr>
                <p:cNvPr id="169" name="Oval 52"/>
                <p:cNvSpPr>
                  <a:spLocks noChangeArrowheads="1"/>
                </p:cNvSpPr>
                <p:nvPr/>
              </p:nvSpPr>
              <p:spPr bwMode="auto">
                <a:xfrm rot="17970043">
                  <a:off x="5209387" y="3526743"/>
                  <a:ext cx="382588" cy="2047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/>
                <a:p>
                  <a:endParaRPr lang="he-IL">
                    <a:latin typeface="Calibri" pitchFamily="34" charset="0"/>
                  </a:endParaRPr>
                </a:p>
              </p:txBody>
            </p:sp>
            <p:sp>
              <p:nvSpPr>
                <p:cNvPr id="170" name="Line 40"/>
                <p:cNvSpPr>
                  <a:spLocks noChangeShapeType="1"/>
                </p:cNvSpPr>
                <p:nvPr/>
              </p:nvSpPr>
              <p:spPr bwMode="auto">
                <a:xfrm rot="8100000">
                  <a:off x="5572728" y="3681258"/>
                  <a:ext cx="20937" cy="1025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5533889" y="3638662"/>
                  <a:ext cx="293688" cy="3079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algn="l" defTabSz="457200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algn="l" defTabSz="457200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algn="l" defTabSz="457200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algn="l" defTabSz="457200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400" dirty="0" smtClean="0">
                      <a:latin typeface="Comic Sans MS" pitchFamily="66" charset="0"/>
                    </a:rPr>
                    <a:t>K</a:t>
                  </a:r>
                  <a:endParaRPr lang="en-US" sz="1400" dirty="0">
                    <a:latin typeface="Comic Sans MS" pitchFamily="66" charset="0"/>
                  </a:endParaRPr>
                </a:p>
              </p:txBody>
            </p:sp>
            <p:sp>
              <p:nvSpPr>
                <p:cNvPr id="172" name="Oval 52"/>
                <p:cNvSpPr>
                  <a:spLocks noChangeArrowheads="1"/>
                </p:cNvSpPr>
                <p:nvPr/>
              </p:nvSpPr>
              <p:spPr bwMode="auto">
                <a:xfrm rot="17970043">
                  <a:off x="5234782" y="3530712"/>
                  <a:ext cx="382588" cy="2047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/>
                <a:p>
                  <a:endParaRPr lang="he-IL">
                    <a:latin typeface="Calibri" pitchFamily="34" charset="0"/>
                  </a:endParaRPr>
                </a:p>
              </p:txBody>
            </p:sp>
            <p:grpSp>
              <p:nvGrpSpPr>
                <p:cNvPr id="173" name="Group 43"/>
                <p:cNvGrpSpPr>
                  <a:grpSpLocks/>
                </p:cNvGrpSpPr>
                <p:nvPr/>
              </p:nvGrpSpPr>
              <p:grpSpPr bwMode="auto">
                <a:xfrm>
                  <a:off x="5297457" y="3328306"/>
                  <a:ext cx="274638" cy="504825"/>
                  <a:chOff x="455" y="1609"/>
                  <a:chExt cx="173" cy="318"/>
                </a:xfrm>
              </p:grpSpPr>
              <p:sp>
                <p:nvSpPr>
                  <p:cNvPr id="174" name="Oval 54"/>
                  <p:cNvSpPr>
                    <a:spLocks noChangeArrowheads="1"/>
                  </p:cNvSpPr>
                  <p:nvPr/>
                </p:nvSpPr>
                <p:spPr bwMode="auto">
                  <a:xfrm rot="-3629957">
                    <a:off x="446" y="1746"/>
                    <a:ext cx="176" cy="11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00"/>
                      </a:gs>
                      <a:gs pos="50000">
                        <a:srgbClr val="FF3300"/>
                      </a:gs>
                      <a:gs pos="100000">
                        <a:srgbClr val="CC0000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he-IL">
                      <a:latin typeface="Calibri" pitchFamily="34" charset="0"/>
                    </a:endParaRPr>
                  </a:p>
                </p:txBody>
              </p:sp>
              <p:sp>
                <p:nvSpPr>
                  <p:cNvPr id="175" name="Text Box 55"/>
                  <p:cNvSpPr txBox="1">
                    <a:spLocks noChangeArrowheads="1"/>
                  </p:cNvSpPr>
                  <p:nvPr/>
                </p:nvSpPr>
                <p:spPr bwMode="auto">
                  <a:xfrm rot="17970043">
                    <a:off x="383" y="1681"/>
                    <a:ext cx="318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algn="l" defTabSz="457200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200" b="1" dirty="0">
                        <a:solidFill>
                          <a:schemeClr val="bg1"/>
                        </a:solidFill>
                        <a:latin typeface="Comic Sans MS" pitchFamily="66" charset="0"/>
                      </a:rPr>
                      <a:t>me</a:t>
                    </a:r>
                  </a:p>
                </p:txBody>
              </p:sp>
            </p:grpSp>
          </p:grpSp>
          <p:grpSp>
            <p:nvGrpSpPr>
              <p:cNvPr id="176" name="Group 175"/>
              <p:cNvGrpSpPr/>
              <p:nvPr/>
            </p:nvGrpSpPr>
            <p:grpSpPr>
              <a:xfrm>
                <a:off x="4142746" y="4818567"/>
                <a:ext cx="1047056" cy="777913"/>
                <a:chOff x="3798782" y="4451287"/>
                <a:chExt cx="1047056" cy="777913"/>
              </a:xfrm>
            </p:grpSpPr>
            <p:sp>
              <p:nvSpPr>
                <p:cNvPr id="177" name="TextBox 176"/>
                <p:cNvSpPr txBox="1"/>
                <p:nvPr/>
              </p:nvSpPr>
              <p:spPr>
                <a:xfrm>
                  <a:off x="3798782" y="4451287"/>
                  <a:ext cx="101181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latin typeface="Comic Sans MS" pitchFamily="66" charset="0"/>
                    </a:rPr>
                    <a:t>Prot-Prot</a:t>
                  </a:r>
                  <a:r>
                    <a:rPr lang="en-US" sz="1200" dirty="0" smtClean="0">
                      <a:latin typeface="Comic Sans MS" pitchFamily="66" charset="0"/>
                    </a:rPr>
                    <a:t> </a:t>
                  </a:r>
                </a:p>
                <a:p>
                  <a:pPr algn="ctr"/>
                  <a:r>
                    <a:rPr lang="en-US" sz="1200" dirty="0" smtClean="0">
                      <a:latin typeface="Comic Sans MS" pitchFamily="66" charset="0"/>
                    </a:rPr>
                    <a:t>Interaction</a:t>
                  </a:r>
                  <a:endParaRPr lang="en-US" sz="1200" dirty="0">
                    <a:latin typeface="Comic Sans MS" pitchFamily="66" charset="0"/>
                  </a:endParaRPr>
                </a:p>
              </p:txBody>
            </p:sp>
            <p:sp>
              <p:nvSpPr>
                <p:cNvPr id="178" name="Pentagon 177"/>
                <p:cNvSpPr/>
                <p:nvPr/>
              </p:nvSpPr>
              <p:spPr>
                <a:xfrm>
                  <a:off x="3886040" y="4869160"/>
                  <a:ext cx="758718" cy="360040"/>
                </a:xfrm>
                <a:prstGeom prst="homePlat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Chevron 178"/>
                <p:cNvSpPr/>
                <p:nvPr/>
              </p:nvSpPr>
              <p:spPr>
                <a:xfrm>
                  <a:off x="4552652" y="4869160"/>
                  <a:ext cx="293186" cy="360040"/>
                </a:xfrm>
                <a:prstGeom prst="chevron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0" name="TextBox 179"/>
              <p:cNvSpPr txBox="1"/>
              <p:nvPr/>
            </p:nvSpPr>
            <p:spPr>
              <a:xfrm>
                <a:off x="4166370" y="5703639"/>
                <a:ext cx="9605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Comic Sans MS" pitchFamily="66" charset="0"/>
                  </a:rPr>
                  <a:t>Chromatin </a:t>
                </a:r>
              </a:p>
              <a:p>
                <a:pPr algn="ctr"/>
                <a:r>
                  <a:rPr lang="en-US" sz="1200" dirty="0" smtClean="0">
                    <a:latin typeface="Comic Sans MS" pitchFamily="66" charset="0"/>
                  </a:rPr>
                  <a:t>structure</a:t>
                </a:r>
                <a:endParaRPr lang="en-US" sz="1200" dirty="0">
                  <a:latin typeface="Comic Sans MS" pitchFamily="66" charset="0"/>
                </a:endParaRPr>
              </a:p>
            </p:txBody>
          </p:sp>
          <p:grpSp>
            <p:nvGrpSpPr>
              <p:cNvPr id="181" name="Group 180"/>
              <p:cNvGrpSpPr/>
              <p:nvPr/>
            </p:nvGrpSpPr>
            <p:grpSpPr>
              <a:xfrm>
                <a:off x="4054167" y="6168501"/>
                <a:ext cx="1140546" cy="442621"/>
                <a:chOff x="3707287" y="3196333"/>
                <a:chExt cx="1140546" cy="442621"/>
              </a:xfrm>
            </p:grpSpPr>
            <p:grpSp>
              <p:nvGrpSpPr>
                <p:cNvPr id="182" name="Group 181"/>
                <p:cNvGrpSpPr/>
                <p:nvPr/>
              </p:nvGrpSpPr>
              <p:grpSpPr>
                <a:xfrm>
                  <a:off x="3707287" y="3288854"/>
                  <a:ext cx="1140546" cy="350100"/>
                  <a:chOff x="3781818" y="2193578"/>
                  <a:chExt cx="1712913" cy="515938"/>
                </a:xfrm>
              </p:grpSpPr>
              <p:sp>
                <p:nvSpPr>
                  <p:cNvPr id="187" name="AutoShape 24"/>
                  <p:cNvSpPr>
                    <a:spLocks noChangeArrowheads="1"/>
                  </p:cNvSpPr>
                  <p:nvPr/>
                </p:nvSpPr>
                <p:spPr bwMode="auto">
                  <a:xfrm rot="12253859">
                    <a:off x="4085031" y="2193578"/>
                    <a:ext cx="361950" cy="400050"/>
                  </a:xfrm>
                  <a:prstGeom prst="flowChartMagneticDrum">
                    <a:avLst/>
                  </a:prstGeom>
                  <a:gradFill rotWithShape="1">
                    <a:gsLst>
                      <a:gs pos="0">
                        <a:srgbClr val="FF9900"/>
                      </a:gs>
                      <a:gs pos="50000">
                        <a:srgbClr val="FFCC00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188" name="AutoShape 25"/>
                  <p:cNvSpPr>
                    <a:spLocks noChangeArrowheads="1"/>
                  </p:cNvSpPr>
                  <p:nvPr/>
                </p:nvSpPr>
                <p:spPr bwMode="auto">
                  <a:xfrm rot="12253859">
                    <a:off x="4445393" y="2193578"/>
                    <a:ext cx="361950" cy="400050"/>
                  </a:xfrm>
                  <a:prstGeom prst="flowChartMagneticDrum">
                    <a:avLst/>
                  </a:prstGeom>
                  <a:gradFill rotWithShape="1">
                    <a:gsLst>
                      <a:gs pos="0">
                        <a:srgbClr val="FF9900"/>
                      </a:gs>
                      <a:gs pos="50000">
                        <a:srgbClr val="FFCC00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189" name="AutoShape 26"/>
                  <p:cNvSpPr>
                    <a:spLocks noChangeArrowheads="1"/>
                  </p:cNvSpPr>
                  <p:nvPr/>
                </p:nvSpPr>
                <p:spPr bwMode="auto">
                  <a:xfrm rot="12253859">
                    <a:off x="4824806" y="2193578"/>
                    <a:ext cx="361950" cy="400050"/>
                  </a:xfrm>
                  <a:prstGeom prst="flowChartMagneticDrum">
                    <a:avLst/>
                  </a:prstGeom>
                  <a:gradFill rotWithShape="1">
                    <a:gsLst>
                      <a:gs pos="0">
                        <a:srgbClr val="FF9900"/>
                      </a:gs>
                      <a:gs pos="50000">
                        <a:srgbClr val="FFCC00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190" name="Freeform 27"/>
                  <p:cNvSpPr>
                    <a:spLocks/>
                  </p:cNvSpPr>
                  <p:nvPr/>
                </p:nvSpPr>
                <p:spPr bwMode="auto">
                  <a:xfrm>
                    <a:off x="4216793" y="2231678"/>
                    <a:ext cx="196850" cy="407988"/>
                  </a:xfrm>
                  <a:custGeom>
                    <a:avLst/>
                    <a:gdLst>
                      <a:gd name="T0" fmla="*/ 0 w 151"/>
                      <a:gd name="T1" fmla="*/ 227 h 257"/>
                      <a:gd name="T2" fmla="*/ 31 w 151"/>
                      <a:gd name="T3" fmla="*/ 227 h 257"/>
                      <a:gd name="T4" fmla="*/ 92 w 151"/>
                      <a:gd name="T5" fmla="*/ 46 h 257"/>
                      <a:gd name="T6" fmla="*/ 92 w 151"/>
                      <a:gd name="T7" fmla="*/ 0 h 25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1" h="257">
                        <a:moveTo>
                          <a:pt x="0" y="227"/>
                        </a:moveTo>
                        <a:cubicBezTo>
                          <a:pt x="11" y="242"/>
                          <a:pt x="23" y="257"/>
                          <a:pt x="46" y="227"/>
                        </a:cubicBezTo>
                        <a:cubicBezTo>
                          <a:pt x="69" y="197"/>
                          <a:pt x="121" y="84"/>
                          <a:pt x="136" y="46"/>
                        </a:cubicBezTo>
                        <a:cubicBezTo>
                          <a:pt x="151" y="8"/>
                          <a:pt x="136" y="8"/>
                          <a:pt x="136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e-IL"/>
                  </a:p>
                </p:txBody>
              </p:sp>
              <p:sp>
                <p:nvSpPr>
                  <p:cNvPr id="191" name="Freeform 28"/>
                  <p:cNvSpPr>
                    <a:spLocks/>
                  </p:cNvSpPr>
                  <p:nvPr/>
                </p:nvSpPr>
                <p:spPr bwMode="auto">
                  <a:xfrm>
                    <a:off x="4599381" y="2236441"/>
                    <a:ext cx="196850" cy="407988"/>
                  </a:xfrm>
                  <a:custGeom>
                    <a:avLst/>
                    <a:gdLst>
                      <a:gd name="T0" fmla="*/ 0 w 151"/>
                      <a:gd name="T1" fmla="*/ 227 h 257"/>
                      <a:gd name="T2" fmla="*/ 31 w 151"/>
                      <a:gd name="T3" fmla="*/ 227 h 257"/>
                      <a:gd name="T4" fmla="*/ 92 w 151"/>
                      <a:gd name="T5" fmla="*/ 46 h 257"/>
                      <a:gd name="T6" fmla="*/ 92 w 151"/>
                      <a:gd name="T7" fmla="*/ 0 h 25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1" h="257">
                        <a:moveTo>
                          <a:pt x="0" y="227"/>
                        </a:moveTo>
                        <a:cubicBezTo>
                          <a:pt x="11" y="242"/>
                          <a:pt x="23" y="257"/>
                          <a:pt x="46" y="227"/>
                        </a:cubicBezTo>
                        <a:cubicBezTo>
                          <a:pt x="69" y="197"/>
                          <a:pt x="121" y="84"/>
                          <a:pt x="136" y="46"/>
                        </a:cubicBezTo>
                        <a:cubicBezTo>
                          <a:pt x="151" y="8"/>
                          <a:pt x="136" y="8"/>
                          <a:pt x="136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e-IL"/>
                  </a:p>
                </p:txBody>
              </p:sp>
              <p:sp>
                <p:nvSpPr>
                  <p:cNvPr id="192" name="Freeform 29"/>
                  <p:cNvSpPr>
                    <a:spLocks/>
                  </p:cNvSpPr>
                  <p:nvPr/>
                </p:nvSpPr>
                <p:spPr bwMode="auto">
                  <a:xfrm>
                    <a:off x="5134368" y="2546003"/>
                    <a:ext cx="360363" cy="82550"/>
                  </a:xfrm>
                  <a:custGeom>
                    <a:avLst/>
                    <a:gdLst>
                      <a:gd name="T0" fmla="*/ 0 w 227"/>
                      <a:gd name="T1" fmla="*/ 0 h 52"/>
                      <a:gd name="T2" fmla="*/ 45 w 227"/>
                      <a:gd name="T3" fmla="*/ 45 h 52"/>
                      <a:gd name="T4" fmla="*/ 227 w 227"/>
                      <a:gd name="T5" fmla="*/ 45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27" h="52">
                        <a:moveTo>
                          <a:pt x="0" y="0"/>
                        </a:moveTo>
                        <a:cubicBezTo>
                          <a:pt x="3" y="19"/>
                          <a:pt x="7" y="38"/>
                          <a:pt x="45" y="45"/>
                        </a:cubicBezTo>
                        <a:cubicBezTo>
                          <a:pt x="83" y="52"/>
                          <a:pt x="155" y="48"/>
                          <a:pt x="227" y="45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e-IL"/>
                  </a:p>
                </p:txBody>
              </p:sp>
              <p:sp>
                <p:nvSpPr>
                  <p:cNvPr id="193" name="Freeform 30"/>
                  <p:cNvSpPr>
                    <a:spLocks/>
                  </p:cNvSpPr>
                  <p:nvPr/>
                </p:nvSpPr>
                <p:spPr bwMode="auto">
                  <a:xfrm rot="21368460">
                    <a:off x="3781818" y="2193578"/>
                    <a:ext cx="598488" cy="515938"/>
                  </a:xfrm>
                  <a:custGeom>
                    <a:avLst/>
                    <a:gdLst>
                      <a:gd name="T0" fmla="*/ 0 w 377"/>
                      <a:gd name="T1" fmla="*/ 250 h 370"/>
                      <a:gd name="T2" fmla="*/ 226 w 377"/>
                      <a:gd name="T3" fmla="*/ 250 h 370"/>
                      <a:gd name="T4" fmla="*/ 362 w 377"/>
                      <a:gd name="T5" fmla="*/ 41 h 370"/>
                      <a:gd name="T6" fmla="*/ 317 w 377"/>
                      <a:gd name="T7" fmla="*/ 5 h 37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77" h="370">
                        <a:moveTo>
                          <a:pt x="0" y="325"/>
                        </a:moveTo>
                        <a:cubicBezTo>
                          <a:pt x="83" y="347"/>
                          <a:pt x="166" y="370"/>
                          <a:pt x="226" y="325"/>
                        </a:cubicBezTo>
                        <a:cubicBezTo>
                          <a:pt x="286" y="280"/>
                          <a:pt x="347" y="106"/>
                          <a:pt x="362" y="53"/>
                        </a:cubicBezTo>
                        <a:cubicBezTo>
                          <a:pt x="377" y="0"/>
                          <a:pt x="347" y="3"/>
                          <a:pt x="317" y="7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e-IL"/>
                  </a:p>
                </p:txBody>
              </p:sp>
              <p:sp>
                <p:nvSpPr>
                  <p:cNvPr id="194" name="Freeform 31"/>
                  <p:cNvSpPr>
                    <a:spLocks/>
                  </p:cNvSpPr>
                  <p:nvPr/>
                </p:nvSpPr>
                <p:spPr bwMode="auto">
                  <a:xfrm rot="21368460">
                    <a:off x="4300931" y="2195166"/>
                    <a:ext cx="433388" cy="458788"/>
                  </a:xfrm>
                  <a:custGeom>
                    <a:avLst/>
                    <a:gdLst>
                      <a:gd name="T0" fmla="*/ 0 w 377"/>
                      <a:gd name="T1" fmla="*/ 198 h 370"/>
                      <a:gd name="T2" fmla="*/ 119 w 377"/>
                      <a:gd name="T3" fmla="*/ 198 h 370"/>
                      <a:gd name="T4" fmla="*/ 190 w 377"/>
                      <a:gd name="T5" fmla="*/ 32 h 370"/>
                      <a:gd name="T6" fmla="*/ 167 w 377"/>
                      <a:gd name="T7" fmla="*/ 4 h 37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77" h="370">
                        <a:moveTo>
                          <a:pt x="0" y="325"/>
                        </a:moveTo>
                        <a:cubicBezTo>
                          <a:pt x="83" y="347"/>
                          <a:pt x="166" y="370"/>
                          <a:pt x="226" y="325"/>
                        </a:cubicBezTo>
                        <a:cubicBezTo>
                          <a:pt x="286" y="280"/>
                          <a:pt x="347" y="106"/>
                          <a:pt x="362" y="53"/>
                        </a:cubicBezTo>
                        <a:cubicBezTo>
                          <a:pt x="377" y="0"/>
                          <a:pt x="347" y="3"/>
                          <a:pt x="317" y="7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e-IL"/>
                  </a:p>
                </p:txBody>
              </p:sp>
              <p:sp>
                <p:nvSpPr>
                  <p:cNvPr id="195" name="Freeform 32"/>
                  <p:cNvSpPr>
                    <a:spLocks/>
                  </p:cNvSpPr>
                  <p:nvPr/>
                </p:nvSpPr>
                <p:spPr bwMode="auto">
                  <a:xfrm rot="21368460">
                    <a:off x="4677168" y="2196753"/>
                    <a:ext cx="433388" cy="458788"/>
                  </a:xfrm>
                  <a:custGeom>
                    <a:avLst/>
                    <a:gdLst>
                      <a:gd name="T0" fmla="*/ 0 w 377"/>
                      <a:gd name="T1" fmla="*/ 198 h 370"/>
                      <a:gd name="T2" fmla="*/ 119 w 377"/>
                      <a:gd name="T3" fmla="*/ 198 h 370"/>
                      <a:gd name="T4" fmla="*/ 190 w 377"/>
                      <a:gd name="T5" fmla="*/ 32 h 370"/>
                      <a:gd name="T6" fmla="*/ 167 w 377"/>
                      <a:gd name="T7" fmla="*/ 4 h 37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77" h="370">
                        <a:moveTo>
                          <a:pt x="0" y="325"/>
                        </a:moveTo>
                        <a:cubicBezTo>
                          <a:pt x="83" y="347"/>
                          <a:pt x="166" y="370"/>
                          <a:pt x="226" y="325"/>
                        </a:cubicBezTo>
                        <a:cubicBezTo>
                          <a:pt x="286" y="280"/>
                          <a:pt x="347" y="106"/>
                          <a:pt x="362" y="53"/>
                        </a:cubicBezTo>
                        <a:cubicBezTo>
                          <a:pt x="377" y="0"/>
                          <a:pt x="347" y="3"/>
                          <a:pt x="317" y="7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e-IL"/>
                  </a:p>
                </p:txBody>
              </p:sp>
              <p:sp>
                <p:nvSpPr>
                  <p:cNvPr id="196" name="Freeform 33"/>
                  <p:cNvSpPr>
                    <a:spLocks/>
                  </p:cNvSpPr>
                  <p:nvPr/>
                </p:nvSpPr>
                <p:spPr bwMode="auto">
                  <a:xfrm>
                    <a:off x="4993081" y="2242791"/>
                    <a:ext cx="196850" cy="407988"/>
                  </a:xfrm>
                  <a:custGeom>
                    <a:avLst/>
                    <a:gdLst>
                      <a:gd name="T0" fmla="*/ 0 w 151"/>
                      <a:gd name="T1" fmla="*/ 227 h 257"/>
                      <a:gd name="T2" fmla="*/ 31 w 151"/>
                      <a:gd name="T3" fmla="*/ 227 h 257"/>
                      <a:gd name="T4" fmla="*/ 92 w 151"/>
                      <a:gd name="T5" fmla="*/ 46 h 257"/>
                      <a:gd name="T6" fmla="*/ 92 w 151"/>
                      <a:gd name="T7" fmla="*/ 0 h 25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1" h="257">
                        <a:moveTo>
                          <a:pt x="0" y="227"/>
                        </a:moveTo>
                        <a:cubicBezTo>
                          <a:pt x="11" y="242"/>
                          <a:pt x="23" y="257"/>
                          <a:pt x="46" y="227"/>
                        </a:cubicBezTo>
                        <a:cubicBezTo>
                          <a:pt x="69" y="197"/>
                          <a:pt x="121" y="84"/>
                          <a:pt x="136" y="46"/>
                        </a:cubicBezTo>
                        <a:cubicBezTo>
                          <a:pt x="151" y="8"/>
                          <a:pt x="136" y="8"/>
                          <a:pt x="136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0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e-IL"/>
                  </a:p>
                </p:txBody>
              </p:sp>
            </p:grpSp>
            <p:sp>
              <p:nvSpPr>
                <p:cNvPr id="183" name="Oval 182"/>
                <p:cNvSpPr/>
                <p:nvPr/>
              </p:nvSpPr>
              <p:spPr>
                <a:xfrm>
                  <a:off x="3786106" y="3424585"/>
                  <a:ext cx="193093" cy="108525"/>
                </a:xfrm>
                <a:prstGeom prst="ellips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/>
                  <a:r>
                    <a:rPr lang="en-US" sz="1000" dirty="0" smtClean="0">
                      <a:solidFill>
                        <a:schemeClr val="tx1"/>
                      </a:solidFill>
                      <a:latin typeface="Calibri" pitchFamily="34" charset="0"/>
                    </a:rPr>
                    <a:t>Ac</a:t>
                  </a:r>
                  <a:endParaRPr lang="en-US" sz="1000" dirty="0">
                    <a:solidFill>
                      <a:schemeClr val="tx1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84" name="Oval 183"/>
                <p:cNvSpPr/>
                <p:nvPr/>
              </p:nvSpPr>
              <p:spPr>
                <a:xfrm>
                  <a:off x="3931974" y="3196333"/>
                  <a:ext cx="193093" cy="10852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  <a:latin typeface="Calibri" pitchFamily="34" charset="0"/>
                    </a:rPr>
                    <a:t>me</a:t>
                  </a:r>
                  <a:endParaRPr lang="en-US" sz="1000" dirty="0">
                    <a:solidFill>
                      <a:schemeClr val="bg1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85" name="Oval 184"/>
                <p:cNvSpPr/>
                <p:nvPr/>
              </p:nvSpPr>
              <p:spPr>
                <a:xfrm>
                  <a:off x="4308424" y="3260445"/>
                  <a:ext cx="193093" cy="10852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r>
                    <a:rPr lang="en-US" sz="1000" dirty="0" err="1" smtClean="0">
                      <a:solidFill>
                        <a:schemeClr val="bg1"/>
                      </a:solidFill>
                      <a:latin typeface="Calibri" pitchFamily="34" charset="0"/>
                    </a:rPr>
                    <a:t>Ph</a:t>
                  </a:r>
                  <a:endParaRPr lang="en-US" sz="1000" dirty="0">
                    <a:solidFill>
                      <a:schemeClr val="bg1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4567485" y="3424585"/>
                  <a:ext cx="193093" cy="10852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  <a:latin typeface="Calibri" pitchFamily="34" charset="0"/>
                    </a:rPr>
                    <a:t>???</a:t>
                  </a:r>
                  <a:endParaRPr lang="en-US" sz="1000" dirty="0">
                    <a:solidFill>
                      <a:schemeClr val="bg1"/>
                    </a:solidFill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88" name="Group 87"/>
            <p:cNvGrpSpPr/>
            <p:nvPr/>
          </p:nvGrpSpPr>
          <p:grpSpPr>
            <a:xfrm>
              <a:off x="6122349" y="3775585"/>
              <a:ext cx="1551480" cy="2919328"/>
              <a:chOff x="6122349" y="3775585"/>
              <a:chExt cx="1551480" cy="2919328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6122349" y="3775585"/>
                <a:ext cx="1551480" cy="2919328"/>
              </a:xfrm>
              <a:prstGeom prst="rect">
                <a:avLst/>
              </a:prstGeom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6551439" y="3868586"/>
                <a:ext cx="67358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itchFamily="66" charset="0"/>
                  </a:rPr>
                  <a:t>Cancer</a:t>
                </a:r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6414035" y="6192709"/>
                <a:ext cx="1013948" cy="40011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???</a:t>
                </a:r>
                <a:endParaRPr lang="en-US" sz="2000" dirty="0"/>
              </a:p>
            </p:txBody>
          </p:sp>
          <p:grpSp>
            <p:nvGrpSpPr>
              <p:cNvPr id="203" name="Group 202"/>
              <p:cNvGrpSpPr/>
              <p:nvPr/>
            </p:nvGrpSpPr>
            <p:grpSpPr>
              <a:xfrm>
                <a:off x="6276441" y="5179004"/>
                <a:ext cx="1289135" cy="871241"/>
                <a:chOff x="6270641" y="3844329"/>
                <a:chExt cx="1289135" cy="871241"/>
              </a:xfrm>
            </p:grpSpPr>
            <p:sp>
              <p:nvSpPr>
                <p:cNvPr id="204" name="TextBox 203"/>
                <p:cNvSpPr txBox="1"/>
                <p:nvPr/>
              </p:nvSpPr>
              <p:spPr>
                <a:xfrm>
                  <a:off x="6270641" y="3844329"/>
                  <a:ext cx="128913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latin typeface="Comic Sans MS" pitchFamily="66" charset="0"/>
                    </a:rPr>
                    <a:t>Differentiation</a:t>
                  </a:r>
                </a:p>
              </p:txBody>
            </p:sp>
            <p:grpSp>
              <p:nvGrpSpPr>
                <p:cNvPr id="205" name="Group 204"/>
                <p:cNvGrpSpPr/>
                <p:nvPr/>
              </p:nvGrpSpPr>
              <p:grpSpPr>
                <a:xfrm>
                  <a:off x="6330766" y="4228404"/>
                  <a:ext cx="409073" cy="368166"/>
                  <a:chOff x="1615132" y="4290864"/>
                  <a:chExt cx="1716686" cy="1318261"/>
                </a:xfrm>
              </p:grpSpPr>
              <p:grpSp>
                <p:nvGrpSpPr>
                  <p:cNvPr id="213" name="Group 212"/>
                  <p:cNvGrpSpPr/>
                  <p:nvPr/>
                </p:nvGrpSpPr>
                <p:grpSpPr>
                  <a:xfrm>
                    <a:off x="1615132" y="4290864"/>
                    <a:ext cx="818147" cy="587141"/>
                    <a:chOff x="1982804" y="3210025"/>
                    <a:chExt cx="818147" cy="587141"/>
                  </a:xfrm>
                </p:grpSpPr>
                <p:sp>
                  <p:nvSpPr>
                    <p:cNvPr id="220" name="Freeform 219"/>
                    <p:cNvSpPr/>
                    <p:nvPr/>
                  </p:nvSpPr>
                  <p:spPr>
                    <a:xfrm>
                      <a:off x="1982804" y="3210025"/>
                      <a:ext cx="818147" cy="587141"/>
                    </a:xfrm>
                    <a:custGeom>
                      <a:avLst/>
                      <a:gdLst>
                        <a:gd name="connsiteX0" fmla="*/ 818147 w 818147"/>
                        <a:gd name="connsiteY0" fmla="*/ 548640 h 587141"/>
                        <a:gd name="connsiteX1" fmla="*/ 818147 w 818147"/>
                        <a:gd name="connsiteY1" fmla="*/ 548640 h 587141"/>
                        <a:gd name="connsiteX2" fmla="*/ 413886 w 818147"/>
                        <a:gd name="connsiteY2" fmla="*/ 587141 h 587141"/>
                        <a:gd name="connsiteX3" fmla="*/ 365760 w 818147"/>
                        <a:gd name="connsiteY3" fmla="*/ 452388 h 587141"/>
                        <a:gd name="connsiteX4" fmla="*/ 192505 w 818147"/>
                        <a:gd name="connsiteY4" fmla="*/ 539015 h 587141"/>
                        <a:gd name="connsiteX5" fmla="*/ 288758 w 818147"/>
                        <a:gd name="connsiteY5" fmla="*/ 327259 h 587141"/>
                        <a:gd name="connsiteX6" fmla="*/ 250257 w 818147"/>
                        <a:gd name="connsiteY6" fmla="*/ 269508 h 587141"/>
                        <a:gd name="connsiteX7" fmla="*/ 48126 w 818147"/>
                        <a:gd name="connsiteY7" fmla="*/ 202131 h 587141"/>
                        <a:gd name="connsiteX8" fmla="*/ 0 w 818147"/>
                        <a:gd name="connsiteY8" fmla="*/ 134754 h 587141"/>
                        <a:gd name="connsiteX9" fmla="*/ 394636 w 818147"/>
                        <a:gd name="connsiteY9" fmla="*/ 0 h 587141"/>
                        <a:gd name="connsiteX10" fmla="*/ 558265 w 818147"/>
                        <a:gd name="connsiteY10" fmla="*/ 9626 h 587141"/>
                        <a:gd name="connsiteX11" fmla="*/ 587141 w 818147"/>
                        <a:gd name="connsiteY11" fmla="*/ 173255 h 587141"/>
                        <a:gd name="connsiteX12" fmla="*/ 625642 w 818147"/>
                        <a:gd name="connsiteY12" fmla="*/ 192506 h 587141"/>
                        <a:gd name="connsiteX13" fmla="*/ 808522 w 818147"/>
                        <a:gd name="connsiteY13" fmla="*/ 144379 h 587141"/>
                        <a:gd name="connsiteX14" fmla="*/ 664143 w 818147"/>
                        <a:gd name="connsiteY14" fmla="*/ 346510 h 587141"/>
                        <a:gd name="connsiteX15" fmla="*/ 712269 w 818147"/>
                        <a:gd name="connsiteY15" fmla="*/ 462013 h 587141"/>
                        <a:gd name="connsiteX16" fmla="*/ 818147 w 818147"/>
                        <a:gd name="connsiteY16" fmla="*/ 548640 h 5871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818147" h="587141">
                          <a:moveTo>
                            <a:pt x="818147" y="548640"/>
                          </a:moveTo>
                          <a:lnTo>
                            <a:pt x="818147" y="548640"/>
                          </a:lnTo>
                          <a:lnTo>
                            <a:pt x="413886" y="587141"/>
                          </a:lnTo>
                          <a:lnTo>
                            <a:pt x="365760" y="452388"/>
                          </a:lnTo>
                          <a:lnTo>
                            <a:pt x="192505" y="539015"/>
                          </a:lnTo>
                          <a:lnTo>
                            <a:pt x="288758" y="327259"/>
                          </a:lnTo>
                          <a:lnTo>
                            <a:pt x="250257" y="269508"/>
                          </a:lnTo>
                          <a:lnTo>
                            <a:pt x="48126" y="202131"/>
                          </a:lnTo>
                          <a:lnTo>
                            <a:pt x="0" y="134754"/>
                          </a:lnTo>
                          <a:lnTo>
                            <a:pt x="394636" y="0"/>
                          </a:lnTo>
                          <a:lnTo>
                            <a:pt x="558265" y="9626"/>
                          </a:lnTo>
                          <a:lnTo>
                            <a:pt x="587141" y="173255"/>
                          </a:lnTo>
                          <a:lnTo>
                            <a:pt x="625642" y="192506"/>
                          </a:lnTo>
                          <a:lnTo>
                            <a:pt x="808522" y="144379"/>
                          </a:lnTo>
                          <a:lnTo>
                            <a:pt x="664143" y="346510"/>
                          </a:lnTo>
                          <a:lnTo>
                            <a:pt x="712269" y="462013"/>
                          </a:lnTo>
                          <a:lnTo>
                            <a:pt x="818147" y="548640"/>
                          </a:lnTo>
                          <a:close/>
                        </a:path>
                      </a:pathLst>
                    </a:custGeom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221" name="Oval 220"/>
                    <p:cNvSpPr/>
                    <p:nvPr/>
                  </p:nvSpPr>
                  <p:spPr>
                    <a:xfrm>
                      <a:off x="2319870" y="3429000"/>
                      <a:ext cx="235906" cy="14401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</p:grpSp>
              <p:grpSp>
                <p:nvGrpSpPr>
                  <p:cNvPr id="214" name="Group 213"/>
                  <p:cNvGrpSpPr/>
                  <p:nvPr/>
                </p:nvGrpSpPr>
                <p:grpSpPr>
                  <a:xfrm>
                    <a:off x="2104598" y="5021984"/>
                    <a:ext cx="818147" cy="587141"/>
                    <a:chOff x="1982804" y="3210025"/>
                    <a:chExt cx="818147" cy="587141"/>
                  </a:xfrm>
                </p:grpSpPr>
                <p:sp>
                  <p:nvSpPr>
                    <p:cNvPr id="218" name="Freeform 217"/>
                    <p:cNvSpPr/>
                    <p:nvPr/>
                  </p:nvSpPr>
                  <p:spPr>
                    <a:xfrm>
                      <a:off x="1982804" y="3210025"/>
                      <a:ext cx="818147" cy="587141"/>
                    </a:xfrm>
                    <a:custGeom>
                      <a:avLst/>
                      <a:gdLst>
                        <a:gd name="connsiteX0" fmla="*/ 818147 w 818147"/>
                        <a:gd name="connsiteY0" fmla="*/ 548640 h 587141"/>
                        <a:gd name="connsiteX1" fmla="*/ 818147 w 818147"/>
                        <a:gd name="connsiteY1" fmla="*/ 548640 h 587141"/>
                        <a:gd name="connsiteX2" fmla="*/ 413886 w 818147"/>
                        <a:gd name="connsiteY2" fmla="*/ 587141 h 587141"/>
                        <a:gd name="connsiteX3" fmla="*/ 365760 w 818147"/>
                        <a:gd name="connsiteY3" fmla="*/ 452388 h 587141"/>
                        <a:gd name="connsiteX4" fmla="*/ 192505 w 818147"/>
                        <a:gd name="connsiteY4" fmla="*/ 539015 h 587141"/>
                        <a:gd name="connsiteX5" fmla="*/ 288758 w 818147"/>
                        <a:gd name="connsiteY5" fmla="*/ 327259 h 587141"/>
                        <a:gd name="connsiteX6" fmla="*/ 250257 w 818147"/>
                        <a:gd name="connsiteY6" fmla="*/ 269508 h 587141"/>
                        <a:gd name="connsiteX7" fmla="*/ 48126 w 818147"/>
                        <a:gd name="connsiteY7" fmla="*/ 202131 h 587141"/>
                        <a:gd name="connsiteX8" fmla="*/ 0 w 818147"/>
                        <a:gd name="connsiteY8" fmla="*/ 134754 h 587141"/>
                        <a:gd name="connsiteX9" fmla="*/ 394636 w 818147"/>
                        <a:gd name="connsiteY9" fmla="*/ 0 h 587141"/>
                        <a:gd name="connsiteX10" fmla="*/ 558265 w 818147"/>
                        <a:gd name="connsiteY10" fmla="*/ 9626 h 587141"/>
                        <a:gd name="connsiteX11" fmla="*/ 587141 w 818147"/>
                        <a:gd name="connsiteY11" fmla="*/ 173255 h 587141"/>
                        <a:gd name="connsiteX12" fmla="*/ 625642 w 818147"/>
                        <a:gd name="connsiteY12" fmla="*/ 192506 h 587141"/>
                        <a:gd name="connsiteX13" fmla="*/ 808522 w 818147"/>
                        <a:gd name="connsiteY13" fmla="*/ 144379 h 587141"/>
                        <a:gd name="connsiteX14" fmla="*/ 664143 w 818147"/>
                        <a:gd name="connsiteY14" fmla="*/ 346510 h 587141"/>
                        <a:gd name="connsiteX15" fmla="*/ 712269 w 818147"/>
                        <a:gd name="connsiteY15" fmla="*/ 462013 h 587141"/>
                        <a:gd name="connsiteX16" fmla="*/ 818147 w 818147"/>
                        <a:gd name="connsiteY16" fmla="*/ 548640 h 5871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818147" h="587141">
                          <a:moveTo>
                            <a:pt x="818147" y="548640"/>
                          </a:moveTo>
                          <a:lnTo>
                            <a:pt x="818147" y="548640"/>
                          </a:lnTo>
                          <a:lnTo>
                            <a:pt x="413886" y="587141"/>
                          </a:lnTo>
                          <a:lnTo>
                            <a:pt x="365760" y="452388"/>
                          </a:lnTo>
                          <a:lnTo>
                            <a:pt x="192505" y="539015"/>
                          </a:lnTo>
                          <a:lnTo>
                            <a:pt x="288758" y="327259"/>
                          </a:lnTo>
                          <a:lnTo>
                            <a:pt x="250257" y="269508"/>
                          </a:lnTo>
                          <a:lnTo>
                            <a:pt x="48126" y="202131"/>
                          </a:lnTo>
                          <a:lnTo>
                            <a:pt x="0" y="134754"/>
                          </a:lnTo>
                          <a:lnTo>
                            <a:pt x="394636" y="0"/>
                          </a:lnTo>
                          <a:lnTo>
                            <a:pt x="558265" y="9626"/>
                          </a:lnTo>
                          <a:lnTo>
                            <a:pt x="587141" y="173255"/>
                          </a:lnTo>
                          <a:lnTo>
                            <a:pt x="625642" y="192506"/>
                          </a:lnTo>
                          <a:lnTo>
                            <a:pt x="808522" y="144379"/>
                          </a:lnTo>
                          <a:lnTo>
                            <a:pt x="664143" y="346510"/>
                          </a:lnTo>
                          <a:lnTo>
                            <a:pt x="712269" y="462013"/>
                          </a:lnTo>
                          <a:lnTo>
                            <a:pt x="818147" y="548640"/>
                          </a:lnTo>
                          <a:close/>
                        </a:path>
                      </a:pathLst>
                    </a:custGeom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219" name="Oval 218"/>
                    <p:cNvSpPr/>
                    <p:nvPr/>
                  </p:nvSpPr>
                  <p:spPr>
                    <a:xfrm>
                      <a:off x="2319870" y="3429000"/>
                      <a:ext cx="235906" cy="14401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</p:grpSp>
              <p:grpSp>
                <p:nvGrpSpPr>
                  <p:cNvPr id="215" name="Group 214"/>
                  <p:cNvGrpSpPr/>
                  <p:nvPr/>
                </p:nvGrpSpPr>
                <p:grpSpPr>
                  <a:xfrm>
                    <a:off x="2513671" y="4315329"/>
                    <a:ext cx="818147" cy="587141"/>
                    <a:chOff x="2719240" y="4066714"/>
                    <a:chExt cx="818147" cy="587141"/>
                  </a:xfrm>
                </p:grpSpPr>
                <p:sp>
                  <p:nvSpPr>
                    <p:cNvPr id="216" name="Freeform 215"/>
                    <p:cNvSpPr/>
                    <p:nvPr/>
                  </p:nvSpPr>
                  <p:spPr>
                    <a:xfrm>
                      <a:off x="2719240" y="4066714"/>
                      <a:ext cx="818147" cy="587141"/>
                    </a:xfrm>
                    <a:custGeom>
                      <a:avLst/>
                      <a:gdLst>
                        <a:gd name="connsiteX0" fmla="*/ 818147 w 818147"/>
                        <a:gd name="connsiteY0" fmla="*/ 548640 h 587141"/>
                        <a:gd name="connsiteX1" fmla="*/ 818147 w 818147"/>
                        <a:gd name="connsiteY1" fmla="*/ 548640 h 587141"/>
                        <a:gd name="connsiteX2" fmla="*/ 413886 w 818147"/>
                        <a:gd name="connsiteY2" fmla="*/ 587141 h 587141"/>
                        <a:gd name="connsiteX3" fmla="*/ 365760 w 818147"/>
                        <a:gd name="connsiteY3" fmla="*/ 452388 h 587141"/>
                        <a:gd name="connsiteX4" fmla="*/ 192505 w 818147"/>
                        <a:gd name="connsiteY4" fmla="*/ 539015 h 587141"/>
                        <a:gd name="connsiteX5" fmla="*/ 288758 w 818147"/>
                        <a:gd name="connsiteY5" fmla="*/ 327259 h 587141"/>
                        <a:gd name="connsiteX6" fmla="*/ 250257 w 818147"/>
                        <a:gd name="connsiteY6" fmla="*/ 269508 h 587141"/>
                        <a:gd name="connsiteX7" fmla="*/ 48126 w 818147"/>
                        <a:gd name="connsiteY7" fmla="*/ 202131 h 587141"/>
                        <a:gd name="connsiteX8" fmla="*/ 0 w 818147"/>
                        <a:gd name="connsiteY8" fmla="*/ 134754 h 587141"/>
                        <a:gd name="connsiteX9" fmla="*/ 394636 w 818147"/>
                        <a:gd name="connsiteY9" fmla="*/ 0 h 587141"/>
                        <a:gd name="connsiteX10" fmla="*/ 558265 w 818147"/>
                        <a:gd name="connsiteY10" fmla="*/ 9626 h 587141"/>
                        <a:gd name="connsiteX11" fmla="*/ 587141 w 818147"/>
                        <a:gd name="connsiteY11" fmla="*/ 173255 h 587141"/>
                        <a:gd name="connsiteX12" fmla="*/ 625642 w 818147"/>
                        <a:gd name="connsiteY12" fmla="*/ 192506 h 587141"/>
                        <a:gd name="connsiteX13" fmla="*/ 808522 w 818147"/>
                        <a:gd name="connsiteY13" fmla="*/ 144379 h 587141"/>
                        <a:gd name="connsiteX14" fmla="*/ 664143 w 818147"/>
                        <a:gd name="connsiteY14" fmla="*/ 346510 h 587141"/>
                        <a:gd name="connsiteX15" fmla="*/ 712269 w 818147"/>
                        <a:gd name="connsiteY15" fmla="*/ 462013 h 587141"/>
                        <a:gd name="connsiteX16" fmla="*/ 818147 w 818147"/>
                        <a:gd name="connsiteY16" fmla="*/ 548640 h 5871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818147" h="587141">
                          <a:moveTo>
                            <a:pt x="818147" y="548640"/>
                          </a:moveTo>
                          <a:lnTo>
                            <a:pt x="818147" y="548640"/>
                          </a:lnTo>
                          <a:lnTo>
                            <a:pt x="413886" y="587141"/>
                          </a:lnTo>
                          <a:lnTo>
                            <a:pt x="365760" y="452388"/>
                          </a:lnTo>
                          <a:lnTo>
                            <a:pt x="192505" y="539015"/>
                          </a:lnTo>
                          <a:lnTo>
                            <a:pt x="288758" y="327259"/>
                          </a:lnTo>
                          <a:lnTo>
                            <a:pt x="250257" y="269508"/>
                          </a:lnTo>
                          <a:lnTo>
                            <a:pt x="48126" y="202131"/>
                          </a:lnTo>
                          <a:lnTo>
                            <a:pt x="0" y="134754"/>
                          </a:lnTo>
                          <a:lnTo>
                            <a:pt x="394636" y="0"/>
                          </a:lnTo>
                          <a:lnTo>
                            <a:pt x="558265" y="9626"/>
                          </a:lnTo>
                          <a:lnTo>
                            <a:pt x="587141" y="173255"/>
                          </a:lnTo>
                          <a:lnTo>
                            <a:pt x="625642" y="192506"/>
                          </a:lnTo>
                          <a:lnTo>
                            <a:pt x="808522" y="144379"/>
                          </a:lnTo>
                          <a:lnTo>
                            <a:pt x="664143" y="346510"/>
                          </a:lnTo>
                          <a:lnTo>
                            <a:pt x="712269" y="462013"/>
                          </a:lnTo>
                          <a:lnTo>
                            <a:pt x="818147" y="548640"/>
                          </a:lnTo>
                          <a:close/>
                        </a:path>
                      </a:pathLst>
                    </a:custGeom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217" name="Oval 216"/>
                    <p:cNvSpPr/>
                    <p:nvPr/>
                  </p:nvSpPr>
                  <p:spPr>
                    <a:xfrm>
                      <a:off x="3056306" y="4285689"/>
                      <a:ext cx="235906" cy="14401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</p:grpSp>
            </p:grpSp>
            <p:grpSp>
              <p:nvGrpSpPr>
                <p:cNvPr id="206" name="Group 205"/>
                <p:cNvGrpSpPr/>
                <p:nvPr/>
              </p:nvGrpSpPr>
              <p:grpSpPr>
                <a:xfrm>
                  <a:off x="7165494" y="4174432"/>
                  <a:ext cx="314095" cy="541138"/>
                  <a:chOff x="4427984" y="4223087"/>
                  <a:chExt cx="1289785" cy="1597794"/>
                </a:xfrm>
              </p:grpSpPr>
              <p:sp>
                <p:nvSpPr>
                  <p:cNvPr id="208" name="Freeform 207"/>
                  <p:cNvSpPr/>
                  <p:nvPr/>
                </p:nvSpPr>
                <p:spPr>
                  <a:xfrm>
                    <a:off x="4427984" y="4223087"/>
                    <a:ext cx="1289785" cy="1597794"/>
                  </a:xfrm>
                  <a:custGeom>
                    <a:avLst/>
                    <a:gdLst>
                      <a:gd name="connsiteX0" fmla="*/ 1174282 w 1289785"/>
                      <a:gd name="connsiteY0" fmla="*/ 0 h 1597794"/>
                      <a:gd name="connsiteX1" fmla="*/ 1280160 w 1289785"/>
                      <a:gd name="connsiteY1" fmla="*/ 86628 h 1597794"/>
                      <a:gd name="connsiteX2" fmla="*/ 1289785 w 1289785"/>
                      <a:gd name="connsiteY2" fmla="*/ 211756 h 1597794"/>
                      <a:gd name="connsiteX3" fmla="*/ 1058779 w 1289785"/>
                      <a:gd name="connsiteY3" fmla="*/ 616017 h 1597794"/>
                      <a:gd name="connsiteX4" fmla="*/ 943276 w 1289785"/>
                      <a:gd name="connsiteY4" fmla="*/ 808522 h 1597794"/>
                      <a:gd name="connsiteX5" fmla="*/ 664143 w 1289785"/>
                      <a:gd name="connsiteY5" fmla="*/ 1029903 h 1597794"/>
                      <a:gd name="connsiteX6" fmla="*/ 375385 w 1289785"/>
                      <a:gd name="connsiteY6" fmla="*/ 1328287 h 1597794"/>
                      <a:gd name="connsiteX7" fmla="*/ 163630 w 1289785"/>
                      <a:gd name="connsiteY7" fmla="*/ 1559293 h 1597794"/>
                      <a:gd name="connsiteX8" fmla="*/ 57752 w 1289785"/>
                      <a:gd name="connsiteY8" fmla="*/ 1597794 h 1597794"/>
                      <a:gd name="connsiteX9" fmla="*/ 0 w 1289785"/>
                      <a:gd name="connsiteY9" fmla="*/ 1453415 h 1597794"/>
                      <a:gd name="connsiteX10" fmla="*/ 28876 w 1289785"/>
                      <a:gd name="connsiteY10" fmla="*/ 1366788 h 1597794"/>
                      <a:gd name="connsiteX11" fmla="*/ 144379 w 1289785"/>
                      <a:gd name="connsiteY11" fmla="*/ 1241659 h 1597794"/>
                      <a:gd name="connsiteX12" fmla="*/ 240632 w 1289785"/>
                      <a:gd name="connsiteY12" fmla="*/ 779647 h 1597794"/>
                      <a:gd name="connsiteX13" fmla="*/ 452387 w 1289785"/>
                      <a:gd name="connsiteY13" fmla="*/ 452388 h 1597794"/>
                      <a:gd name="connsiteX14" fmla="*/ 654518 w 1289785"/>
                      <a:gd name="connsiteY14" fmla="*/ 317634 h 1597794"/>
                      <a:gd name="connsiteX15" fmla="*/ 885524 w 1289785"/>
                      <a:gd name="connsiteY15" fmla="*/ 163630 h 1597794"/>
                      <a:gd name="connsiteX16" fmla="*/ 1058779 w 1289785"/>
                      <a:gd name="connsiteY16" fmla="*/ 67377 h 1597794"/>
                      <a:gd name="connsiteX17" fmla="*/ 1174282 w 1289785"/>
                      <a:gd name="connsiteY17" fmla="*/ 0 h 15977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289785" h="1597794">
                        <a:moveTo>
                          <a:pt x="1174282" y="0"/>
                        </a:moveTo>
                        <a:lnTo>
                          <a:pt x="1280160" y="86628"/>
                        </a:lnTo>
                        <a:lnTo>
                          <a:pt x="1289785" y="211756"/>
                        </a:lnTo>
                        <a:lnTo>
                          <a:pt x="1058779" y="616017"/>
                        </a:lnTo>
                        <a:lnTo>
                          <a:pt x="943276" y="808522"/>
                        </a:lnTo>
                        <a:lnTo>
                          <a:pt x="664143" y="1029903"/>
                        </a:lnTo>
                        <a:lnTo>
                          <a:pt x="375385" y="1328287"/>
                        </a:lnTo>
                        <a:lnTo>
                          <a:pt x="163630" y="1559293"/>
                        </a:lnTo>
                        <a:lnTo>
                          <a:pt x="57752" y="1597794"/>
                        </a:lnTo>
                        <a:lnTo>
                          <a:pt x="0" y="1453415"/>
                        </a:lnTo>
                        <a:lnTo>
                          <a:pt x="28876" y="1366788"/>
                        </a:lnTo>
                        <a:lnTo>
                          <a:pt x="144379" y="1241659"/>
                        </a:lnTo>
                        <a:lnTo>
                          <a:pt x="240632" y="779647"/>
                        </a:lnTo>
                        <a:lnTo>
                          <a:pt x="452387" y="452388"/>
                        </a:lnTo>
                        <a:lnTo>
                          <a:pt x="654518" y="317634"/>
                        </a:lnTo>
                        <a:lnTo>
                          <a:pt x="885524" y="163630"/>
                        </a:lnTo>
                        <a:lnTo>
                          <a:pt x="1058779" y="67377"/>
                        </a:lnTo>
                        <a:lnTo>
                          <a:pt x="1174282" y="0"/>
                        </a:lnTo>
                        <a:close/>
                      </a:path>
                    </a:pathLst>
                  </a:cu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>
                      <a:solidFill>
                        <a:schemeClr val="dk1"/>
                      </a:solidFill>
                    </a:endParaRPr>
                  </a:p>
                </p:txBody>
              </p:sp>
              <p:sp>
                <p:nvSpPr>
                  <p:cNvPr id="209" name="Oval 208"/>
                  <p:cNvSpPr/>
                  <p:nvPr/>
                </p:nvSpPr>
                <p:spPr>
                  <a:xfrm>
                    <a:off x="5364088" y="4464884"/>
                    <a:ext cx="235906" cy="14401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210" name="Oval 209"/>
                  <p:cNvSpPr/>
                  <p:nvPr/>
                </p:nvSpPr>
                <p:spPr>
                  <a:xfrm>
                    <a:off x="4973328" y="4663188"/>
                    <a:ext cx="235906" cy="14401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211" name="Oval 210"/>
                  <p:cNvSpPr/>
                  <p:nvPr/>
                </p:nvSpPr>
                <p:spPr>
                  <a:xfrm>
                    <a:off x="4840363" y="5001248"/>
                    <a:ext cx="235906" cy="14401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212" name="Oval 211"/>
                  <p:cNvSpPr/>
                  <p:nvPr/>
                </p:nvSpPr>
                <p:spPr>
                  <a:xfrm>
                    <a:off x="4624126" y="5339308"/>
                    <a:ext cx="235906" cy="14401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  <p:sp>
              <p:nvSpPr>
                <p:cNvPr id="207" name="Right Arrow 206"/>
                <p:cNvSpPr/>
                <p:nvPr/>
              </p:nvSpPr>
              <p:spPr>
                <a:xfrm>
                  <a:off x="6831358" y="4336614"/>
                  <a:ext cx="288032" cy="16903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pic>
            <p:nvPicPr>
              <p:cNvPr id="222" name="Picture 2" descr="C:\Users\Danny\Desktop\cancer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42425" y="4053628"/>
                <a:ext cx="1157167" cy="10379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1" name="Group 230"/>
            <p:cNvGrpSpPr/>
            <p:nvPr/>
          </p:nvGrpSpPr>
          <p:grpSpPr>
            <a:xfrm>
              <a:off x="1078142" y="2024849"/>
              <a:ext cx="7565093" cy="2477901"/>
              <a:chOff x="1046900" y="2739306"/>
              <a:chExt cx="7565093" cy="2477901"/>
            </a:xfrm>
          </p:grpSpPr>
          <p:sp>
            <p:nvSpPr>
              <p:cNvPr id="257" name="Oval 224"/>
              <p:cNvSpPr>
                <a:spLocks noChangeArrowheads="1"/>
              </p:cNvSpPr>
              <p:nvPr/>
            </p:nvSpPr>
            <p:spPr bwMode="auto">
              <a:xfrm rot="2616369">
                <a:off x="6060586" y="3246410"/>
                <a:ext cx="310005" cy="21907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Arc 233"/>
              <p:cNvSpPr/>
              <p:nvPr/>
            </p:nvSpPr>
            <p:spPr>
              <a:xfrm>
                <a:off x="1046900" y="2739306"/>
                <a:ext cx="7565093" cy="2477901"/>
              </a:xfrm>
              <a:prstGeom prst="arc">
                <a:avLst>
                  <a:gd name="adj1" fmla="val 10834376"/>
                  <a:gd name="adj2" fmla="val 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346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5776" y="2204864"/>
            <a:ext cx="40043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6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Thank you!</a:t>
            </a:r>
            <a:endParaRPr lang="en-US" sz="66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30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222</Words>
  <Application>Microsoft Office PowerPoint</Application>
  <PresentationFormat>On-screen Show (4:3)</PresentationFormat>
  <Paragraphs>149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Levy</dc:creator>
  <cp:lastModifiedBy>Danny Levy</cp:lastModifiedBy>
  <cp:revision>13</cp:revision>
  <dcterms:created xsi:type="dcterms:W3CDTF">2013-02-28T06:06:40Z</dcterms:created>
  <dcterms:modified xsi:type="dcterms:W3CDTF">2013-03-06T17:41:44Z</dcterms:modified>
</cp:coreProperties>
</file>