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1"/>
  </p:notesMasterIdLst>
  <p:sldIdLst>
    <p:sldId id="289" r:id="rId2"/>
    <p:sldId id="290" r:id="rId3"/>
    <p:sldId id="291" r:id="rId4"/>
    <p:sldId id="292" r:id="rId5"/>
    <p:sldId id="293" r:id="rId6"/>
    <p:sldId id="295" r:id="rId7"/>
    <p:sldId id="294" r:id="rId8"/>
    <p:sldId id="296" r:id="rId9"/>
    <p:sldId id="260" r:id="rId10"/>
    <p:sldId id="257" r:id="rId11"/>
    <p:sldId id="297" r:id="rId12"/>
    <p:sldId id="259" r:id="rId13"/>
    <p:sldId id="261" r:id="rId14"/>
    <p:sldId id="283" r:id="rId15"/>
    <p:sldId id="263" r:id="rId16"/>
    <p:sldId id="281" r:id="rId17"/>
    <p:sldId id="262" r:id="rId18"/>
    <p:sldId id="284" r:id="rId19"/>
    <p:sldId id="258" r:id="rId20"/>
    <p:sldId id="270" r:id="rId21"/>
    <p:sldId id="264" r:id="rId22"/>
    <p:sldId id="286" r:id="rId23"/>
    <p:sldId id="282" r:id="rId24"/>
    <p:sldId id="268" r:id="rId25"/>
    <p:sldId id="265" r:id="rId26"/>
    <p:sldId id="272" r:id="rId27"/>
    <p:sldId id="274" r:id="rId28"/>
    <p:sldId id="287" r:id="rId29"/>
    <p:sldId id="285" r:id="rId3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579" y="-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GU_USER\Downloads\&#1502;&#1514;&#1511;&#1489;&#1500;&#1497;&#150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GU_USER\Downloads\&#1502;&#1514;&#1511;&#1489;&#1500;&#1497;&#150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/>
              <a:t>תואר</a:t>
            </a:r>
            <a:r>
              <a:rPr lang="he-IL" baseline="0"/>
              <a:t> שלישי</a:t>
            </a:r>
            <a:endParaRPr lang="he-IL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כמות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Sheet1!$B$2:$B$4</c:f>
              <c:numCache>
                <c:formatCode>General</c:formatCode>
                <c:ptCount val="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</c:v>
                </c:pt>
                <c:pt idx="1">
                  <c:v>11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576320"/>
        <c:axId val="45967040"/>
      </c:barChart>
      <c:catAx>
        <c:axId val="9157632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5967040"/>
        <c:crosses val="autoZero"/>
        <c:auto val="1"/>
        <c:lblAlgn val="ctr"/>
        <c:lblOffset val="100"/>
        <c:noMultiLvlLbl val="0"/>
      </c:catAx>
      <c:valAx>
        <c:axId val="45967040"/>
        <c:scaling>
          <c:orientation val="minMax"/>
          <c:min val="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915763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/>
              <a:t>תואר שני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Sheet1!$B$5:$B$7</c:f>
              <c:numCache>
                <c:formatCode>General</c:formatCode>
                <c:ptCount val="3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</c:numCache>
            </c:numRef>
          </c:cat>
          <c:val>
            <c:numRef>
              <c:f>Sheet1!$C$5:$C$7</c:f>
              <c:numCache>
                <c:formatCode>General</c:formatCode>
                <c:ptCount val="3"/>
                <c:pt idx="0">
                  <c:v>62</c:v>
                </c:pt>
                <c:pt idx="1">
                  <c:v>45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573760"/>
        <c:axId val="51209344"/>
      </c:barChart>
      <c:catAx>
        <c:axId val="9157376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1209344"/>
        <c:crosses val="autoZero"/>
        <c:auto val="1"/>
        <c:lblAlgn val="ctr"/>
        <c:lblOffset val="100"/>
        <c:noMultiLvlLbl val="0"/>
      </c:catAx>
      <c:valAx>
        <c:axId val="5120934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9157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68CBB0-88D4-441D-BF79-54DBA44D6396}" type="datetimeFigureOut">
              <a:rPr lang="he-IL" smtClean="0"/>
              <a:t>י"ח/חשון/תשע"ח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7D3935-D4B9-4AE6-A8C6-06E07D678C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861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72306-BB12-49B2-86A4-35F38DACDF15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9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5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9" y="692154"/>
            <a:ext cx="8277225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  <a:latin typeface="Tahoma" pitchFamily="34" charset="0"/>
              </a:rPr>
              <a:t>aaaaa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F78992-21C9-4B65-837E-F4C058E07C8C}" type="slidenum">
              <a:rPr lang="he-IL">
                <a:solidFill>
                  <a:srgbClr val="000000"/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2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090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6940" y="163513"/>
            <a:ext cx="1862137" cy="48498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8938" y="163513"/>
            <a:ext cx="5435600" cy="48498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854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65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96811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104456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7" y="1495424"/>
            <a:ext cx="4248598" cy="48859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5936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27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733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49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186830"/>
            <a:ext cx="3008313" cy="1162050"/>
          </a:xfrm>
        </p:spPr>
        <p:txBody>
          <a:bodyPr anchor="b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48880"/>
            <a:ext cx="3008313" cy="37772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29399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721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"/>
            <a:ext cx="91440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8939" y="163513"/>
            <a:ext cx="74501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495424"/>
            <a:ext cx="8425063" cy="474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1403352" y="5876929"/>
            <a:ext cx="3529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1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5986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993366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600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enyr@bgu.ac.il" TargetMode="External"/><Relationship Id="rId2" Type="http://schemas.openxmlformats.org/officeDocument/2006/relationships/hyperlink" Target="mailto:puzis@bgu.ac.i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g.bgu.ac.il/forms/login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2414589" y="6178550"/>
            <a:ext cx="42660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ahoma" pitchFamily="34" charset="0"/>
              </a:rPr>
              <a:t>www.ise.bgu.ac.il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2087724" y="3789045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e-IL" sz="3600" b="1" dirty="0">
                <a:solidFill>
                  <a:srgbClr val="DB56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יום אוריינטציה תואר שני</a:t>
            </a:r>
            <a:endParaRPr lang="en-US" sz="3600" b="1" dirty="0">
              <a:solidFill>
                <a:srgbClr val="DB56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781" y="620688"/>
            <a:ext cx="443626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89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קורסי השלמה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תלמיד </a:t>
            </a:r>
            <a:r>
              <a:rPr lang="he-IL" sz="2400" dirty="0"/>
              <a:t>שהתקבל לתואר שני, ובפרט מי שאינו בוגר הנדסת מערכות מידע או </a:t>
            </a:r>
            <a:r>
              <a:rPr lang="he-IL" sz="2400" dirty="0" smtClean="0"/>
              <a:t>הנדסת תוכנה </a:t>
            </a:r>
            <a:r>
              <a:rPr lang="he-IL" sz="2400" dirty="0"/>
              <a:t>עשוי להידרש לקחת קורסי השלמה ויצטרך </a:t>
            </a:r>
            <a:r>
              <a:rPr lang="he-IL" sz="2400" b="1" dirty="0"/>
              <a:t>להשלים אותם עד תום </a:t>
            </a:r>
            <a:r>
              <a:rPr lang="he-IL" sz="2400" b="1" dirty="0" smtClean="0"/>
              <a:t>הסמסטר השני ללימודיו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לעמוד </a:t>
            </a:r>
            <a:r>
              <a:rPr lang="he-IL" sz="2400" dirty="0"/>
              <a:t>בהם בממוצע של 80 ובציון 75 בכל קורס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פטורים והקלות</a:t>
            </a:r>
          </a:p>
          <a:p>
            <a:pPr lvl="1"/>
            <a:r>
              <a:rPr lang="he-IL" sz="2000" dirty="0"/>
              <a:t>תלמיד שקיבל 2 קורסי השלמה או פחות יכול </a:t>
            </a:r>
            <a:r>
              <a:rPr lang="he-IL" sz="2000" dirty="0" smtClean="0"/>
              <a:t>להירשם לקורסי </a:t>
            </a:r>
            <a:r>
              <a:rPr lang="he-IL" sz="2000" dirty="0"/>
              <a:t>תואר </a:t>
            </a:r>
            <a:r>
              <a:rPr lang="he-IL" sz="2000" dirty="0" smtClean="0"/>
              <a:t>שני. </a:t>
            </a:r>
          </a:p>
          <a:p>
            <a:pPr lvl="1"/>
            <a:r>
              <a:rPr lang="he-IL" sz="2000" dirty="0"/>
              <a:t>תלמיד שעמד בתנאי ההשלמה ונשאר לו קורס השלמה אחד יכול לבקש ללמוד קורס תואר שני </a:t>
            </a:r>
            <a:r>
              <a:rPr lang="he-IL" sz="2000" dirty="0" smtClean="0"/>
              <a:t>במקביל להשלמות.</a:t>
            </a:r>
            <a:endParaRPr lang="he-IL" sz="2000" dirty="0"/>
          </a:p>
          <a:p>
            <a:pPr lvl="1"/>
            <a:r>
              <a:rPr lang="he-IL" sz="2000" dirty="0" smtClean="0"/>
              <a:t>תלמיד שלמד את קורס ההשלמה בעבר יכול לבקש בחינת פטור. </a:t>
            </a:r>
          </a:p>
          <a:p>
            <a:pPr lvl="1"/>
            <a:r>
              <a:rPr lang="he-IL" sz="2000" dirty="0" smtClean="0"/>
              <a:t>תלמיד שהצטיין בקורסי השלמה (90+) יכול לבקש פטור מחלק מקורסי השלמה (הבקשות יבחנו באופן פרטני)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1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דרכי תקשורת ובקשות סטודנט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ועדת הוראה מחלקתית לתואר שני </a:t>
            </a:r>
          </a:p>
          <a:p>
            <a:pPr lvl="1"/>
            <a:r>
              <a:rPr lang="he-IL" dirty="0" smtClean="0"/>
              <a:t>דר' רמי </a:t>
            </a:r>
            <a:r>
              <a:rPr lang="he-IL" dirty="0" err="1" smtClean="0"/>
              <a:t>פוזיס</a:t>
            </a:r>
            <a:r>
              <a:rPr lang="he-IL" dirty="0" smtClean="0"/>
              <a:t> (יו"ר)</a:t>
            </a:r>
          </a:p>
          <a:p>
            <a:pPr lvl="2"/>
            <a:r>
              <a:rPr lang="he-IL" dirty="0" smtClean="0"/>
              <a:t>שעת קבלה: יום שלישי 12-13 בניין 96 חדר 302</a:t>
            </a:r>
          </a:p>
          <a:p>
            <a:pPr lvl="2"/>
            <a:r>
              <a:rPr lang="he-IL" dirty="0"/>
              <a:t>דואל:</a:t>
            </a:r>
            <a:r>
              <a:rPr lang="en-US" dirty="0">
                <a:hlinkClick r:id="rId2"/>
              </a:rPr>
              <a:t>puzis@bgu.ac.il</a:t>
            </a:r>
            <a:endParaRPr lang="en-US" dirty="0"/>
          </a:p>
          <a:p>
            <a:pPr lvl="2"/>
            <a:r>
              <a:rPr lang="he-IL" dirty="0"/>
              <a:t>בכל פנייה בנושאים מנהליים חובה לכלול בכותרת המייל </a:t>
            </a:r>
            <a:r>
              <a:rPr lang="he-IL" dirty="0" smtClean="0"/>
              <a:t>את המילים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u="sng" dirty="0" smtClean="0"/>
              <a:t>ועדת הוראה - שם מלא - מספר ת"ז - נושא הפנייה</a:t>
            </a:r>
            <a:r>
              <a:rPr lang="he-IL" dirty="0" smtClean="0"/>
              <a:t>. </a:t>
            </a:r>
          </a:p>
          <a:p>
            <a:pPr lvl="2" algn="r"/>
            <a:r>
              <a:rPr lang="he-IL" b="1" dirty="0" smtClean="0"/>
              <a:t>פניות שלא בפורמט זה לא יטופלו.</a:t>
            </a:r>
            <a:r>
              <a:rPr lang="he-IL" dirty="0" smtClean="0"/>
              <a:t> </a:t>
            </a:r>
          </a:p>
          <a:p>
            <a:pPr lvl="1"/>
            <a:r>
              <a:rPr lang="he-IL" dirty="0" smtClean="0"/>
              <a:t>דר' אסף שבתאי</a:t>
            </a:r>
          </a:p>
          <a:p>
            <a:pPr lvl="1"/>
            <a:r>
              <a:rPr lang="he-IL" dirty="0" smtClean="0"/>
              <a:t>דר' גיא שני</a:t>
            </a:r>
          </a:p>
          <a:p>
            <a:r>
              <a:rPr lang="he-IL" dirty="0" smtClean="0"/>
              <a:t>אשת קשר בפקולטה להנדסה </a:t>
            </a:r>
          </a:p>
          <a:p>
            <a:pPr lvl="1"/>
            <a:r>
              <a:rPr lang="he-IL" dirty="0" smtClean="0"/>
              <a:t>גב' ג'ני </a:t>
            </a:r>
            <a:r>
              <a:rPr lang="he-IL" dirty="0" err="1" smtClean="0"/>
              <a:t>רוקביצין</a:t>
            </a:r>
            <a:r>
              <a:rPr lang="he-IL" dirty="0" smtClean="0"/>
              <a:t> </a:t>
            </a:r>
            <a:r>
              <a:rPr lang="en-US" dirty="0" smtClean="0">
                <a:hlinkClick r:id="rId3"/>
              </a:rPr>
              <a:t>jenyr@bgu.ac.il</a:t>
            </a:r>
            <a:endParaRPr lang="he-IL" dirty="0" smtClean="0"/>
          </a:p>
          <a:p>
            <a:r>
              <a:rPr lang="he-IL" dirty="0" smtClean="0"/>
              <a:t>מערכת טפסים של הפקולטה להנדסה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www.eng.bgu.ac.il/forms/login.php</a:t>
            </a:r>
            <a:r>
              <a:rPr lang="he-IL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766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מסלולים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המסלול </a:t>
            </a:r>
            <a:r>
              <a:rPr lang="he-IL" dirty="0" smtClean="0"/>
              <a:t>הכללי</a:t>
            </a:r>
            <a:endParaRPr lang="he-IL" dirty="0" smtClean="0"/>
          </a:p>
          <a:p>
            <a:r>
              <a:rPr lang="he-IL" dirty="0" smtClean="0"/>
              <a:t>מיקוד – </a:t>
            </a:r>
            <a:r>
              <a:rPr lang="he-IL" dirty="0"/>
              <a:t>בהנדסת נתונים</a:t>
            </a:r>
            <a:endParaRPr lang="he-IL" dirty="0" smtClean="0"/>
          </a:p>
          <a:p>
            <a:pPr lvl="1"/>
            <a:r>
              <a:rPr lang="he-IL" dirty="0" smtClean="0"/>
              <a:t>תזה צריכה להתמקד ב</a:t>
            </a:r>
            <a:r>
              <a:rPr lang="en-US" dirty="0" smtClean="0"/>
              <a:t>BI</a:t>
            </a:r>
            <a:r>
              <a:rPr lang="he-IL" dirty="0" smtClean="0"/>
              <a:t>\כריית מידע\</a:t>
            </a:r>
            <a:r>
              <a:rPr lang="en-US" dirty="0" smtClean="0"/>
              <a:t>big data</a:t>
            </a:r>
            <a:r>
              <a:rPr lang="he-IL" dirty="0" smtClean="0"/>
              <a:t> </a:t>
            </a:r>
          </a:p>
          <a:p>
            <a:r>
              <a:rPr lang="he-IL" dirty="0" smtClean="0"/>
              <a:t>תואר בסייבר </a:t>
            </a:r>
            <a:r>
              <a:rPr lang="he-IL" dirty="0"/>
              <a:t>– אבטחת המרחב </a:t>
            </a:r>
            <a:r>
              <a:rPr lang="he-IL" dirty="0" smtClean="0"/>
              <a:t>המקוון</a:t>
            </a:r>
          </a:p>
          <a:p>
            <a:pPr lvl="1"/>
            <a:r>
              <a:rPr lang="he-IL" dirty="0"/>
              <a:t>תזה צריכה להתמקד </a:t>
            </a:r>
            <a:r>
              <a:rPr lang="he-IL" dirty="0" smtClean="0"/>
              <a:t>באבטחת המרחב המקוון</a:t>
            </a:r>
            <a:endParaRPr lang="he-IL" dirty="0"/>
          </a:p>
          <a:p>
            <a:pPr lvl="1"/>
            <a:endParaRPr lang="he-IL" dirty="0" smtClean="0"/>
          </a:p>
          <a:p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227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המסלול </a:t>
            </a:r>
            <a:r>
              <a:rPr lang="he-IL" dirty="0" smtClean="0"/>
              <a:t>הכללי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 smtClean="0"/>
              <a:t>קורס חובה</a:t>
            </a:r>
            <a:endParaRPr lang="he-IL" b="1" dirty="0"/>
          </a:p>
          <a:p>
            <a:endParaRPr lang="he-IL" b="1" dirty="0" smtClean="0"/>
          </a:p>
          <a:p>
            <a:endParaRPr lang="he-IL" b="1" dirty="0"/>
          </a:p>
          <a:p>
            <a:r>
              <a:rPr lang="he-IL" b="1" dirty="0" smtClean="0"/>
              <a:t>קורסי בחירה</a:t>
            </a:r>
            <a:r>
              <a:rPr lang="he-IL" dirty="0" smtClean="0"/>
              <a:t> – להשלמת מכסת הנקודות</a:t>
            </a:r>
          </a:p>
          <a:p>
            <a:pPr lvl="1"/>
            <a:r>
              <a:rPr lang="he-IL" dirty="0" smtClean="0"/>
              <a:t>ניתן לבחור מכל מגוון קורסי תואר שני שהמחלקה מציעה. </a:t>
            </a:r>
          </a:p>
          <a:p>
            <a:pPr lvl="1"/>
            <a:r>
              <a:rPr lang="he-IL" dirty="0" smtClean="0"/>
              <a:t>בקורסים יעודים למגמות הנדסת נתונים ואבטחת המרחב המקוון הרישום יתבצע על בסיס מקום פנוי.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13</a:t>
            </a:fld>
            <a:endParaRPr lang="he-I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58" y="2204864"/>
            <a:ext cx="7092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6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הנדסת הנתונים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b="1" dirty="0" smtClean="0"/>
              <a:t>קורס חובה</a:t>
            </a:r>
          </a:p>
          <a:p>
            <a:endParaRPr lang="he-IL" b="1" dirty="0"/>
          </a:p>
          <a:p>
            <a:r>
              <a:rPr lang="he-IL" b="1" dirty="0" smtClean="0"/>
              <a:t>קורסי גרעין </a:t>
            </a:r>
            <a:r>
              <a:rPr lang="he-IL" sz="2800" dirty="0" smtClean="0"/>
              <a:t>– יש לבחור ארבעה קורסים מתוך השבעה</a:t>
            </a:r>
          </a:p>
          <a:p>
            <a:endParaRPr lang="he-IL" dirty="0" smtClean="0"/>
          </a:p>
          <a:p>
            <a:endParaRPr lang="he-IL" b="1" dirty="0"/>
          </a:p>
          <a:p>
            <a:endParaRPr lang="he-IL" b="1" dirty="0" smtClean="0"/>
          </a:p>
          <a:p>
            <a:endParaRPr lang="he-IL" b="1" dirty="0"/>
          </a:p>
          <a:p>
            <a:endParaRPr lang="he-IL" b="1" dirty="0" smtClean="0"/>
          </a:p>
          <a:p>
            <a:endParaRPr lang="he-IL" b="1" dirty="0" smtClean="0"/>
          </a:p>
          <a:p>
            <a:r>
              <a:rPr lang="he-IL" b="1" dirty="0" smtClean="0"/>
              <a:t>קורסי בחירה </a:t>
            </a:r>
            <a:r>
              <a:rPr lang="he-IL" sz="2800" dirty="0" smtClean="0"/>
              <a:t>– להשלמת מכסת הנקודות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14</a:t>
            </a:fld>
            <a:endParaRPr lang="he-I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75" y="1944638"/>
            <a:ext cx="7092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74" y="3187030"/>
            <a:ext cx="71056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5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אבטחת המרחב המקוון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2298687"/>
            <a:ext cx="8929117" cy="407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773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 שעות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המחלקה עושה כמיטב יכולתה לרכז את הקורסים </a:t>
            </a:r>
            <a:r>
              <a:rPr lang="he-IL" b="1" u="sng" dirty="0" smtClean="0"/>
              <a:t>במערכת המומלצת</a:t>
            </a:r>
            <a:r>
              <a:rPr lang="he-IL" u="sng" dirty="0" smtClean="0"/>
              <a:t> ביום אחד בשבוע</a:t>
            </a:r>
          </a:p>
          <a:p>
            <a:r>
              <a:rPr lang="he-IL" dirty="0" smtClean="0"/>
              <a:t>חלק מהקורסים במחלקה ניתנים פעם בשנתיים</a:t>
            </a:r>
          </a:p>
          <a:p>
            <a:endParaRPr lang="he-IL" dirty="0"/>
          </a:p>
          <a:p>
            <a:r>
              <a:rPr lang="he-IL" dirty="0"/>
              <a:t>הקורס שיטות מחקר </a:t>
            </a:r>
            <a:r>
              <a:rPr lang="he-IL" dirty="0" smtClean="0"/>
              <a:t>ניתן בכל סמסטר.</a:t>
            </a:r>
          </a:p>
          <a:p>
            <a:pPr lvl="1"/>
            <a:r>
              <a:rPr lang="he-IL" dirty="0" smtClean="0"/>
              <a:t>סמסטר א: מסלול כללי וכריית מידע</a:t>
            </a:r>
          </a:p>
          <a:p>
            <a:pPr lvl="1"/>
            <a:r>
              <a:rPr lang="he-IL" dirty="0" smtClean="0"/>
              <a:t>סמסטר ב: מסלול אבטחת המרחב המקוון</a:t>
            </a:r>
          </a:p>
          <a:p>
            <a:endParaRPr lang="he-IL" dirty="0"/>
          </a:p>
          <a:p>
            <a:r>
              <a:rPr lang="he-IL" dirty="0" smtClean="0"/>
              <a:t>רישום </a:t>
            </a:r>
            <a:r>
              <a:rPr lang="he-IL" dirty="0" smtClean="0"/>
              <a:t>לקורסי </a:t>
            </a:r>
            <a:r>
              <a:rPr lang="he-IL" dirty="0" smtClean="0"/>
              <a:t>גרעין של </a:t>
            </a:r>
            <a:r>
              <a:rPr lang="he-IL" dirty="0" smtClean="0"/>
              <a:t>מסלול אחר יאושר </a:t>
            </a:r>
            <a:r>
              <a:rPr lang="he-IL" dirty="0" smtClean="0"/>
              <a:t>בתקופת השינויים על בסיס מקום פנוי. 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6587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חריגה מתוכנית הלימודים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ניתן להמיר קורס אחד </a:t>
            </a:r>
            <a:r>
              <a:rPr lang="he-IL" dirty="0" smtClean="0"/>
              <a:t>בקורס אחר של המחלקה או ממחלקה אחרת באישור </a:t>
            </a:r>
            <a:r>
              <a:rPr lang="he-IL" dirty="0"/>
              <a:t>המנחה וועדת </a:t>
            </a:r>
            <a:r>
              <a:rPr lang="he-IL" dirty="0" smtClean="0"/>
              <a:t>ההוראה.</a:t>
            </a:r>
          </a:p>
          <a:p>
            <a:r>
              <a:rPr lang="he-IL" dirty="0" smtClean="0"/>
              <a:t>ניתן לקחת קורס אחד במהלך התואר מאוניברסיטה אחרת</a:t>
            </a:r>
          </a:p>
          <a:p>
            <a:r>
              <a:rPr lang="he-IL" dirty="0" smtClean="0"/>
              <a:t>אפשרות לקבל פטור מלימודים קודמים בתואר שני אם לא הוכר בתואר קודם.</a:t>
            </a:r>
          </a:p>
          <a:p>
            <a:r>
              <a:rPr lang="he-IL" dirty="0" smtClean="0"/>
              <a:t>אישור יינתן רק במקרים מיוחדים ומוצדקים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90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משך לימודים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תלמיד פנימי (מקבל </a:t>
            </a:r>
            <a:r>
              <a:rPr lang="he-IL" dirty="0"/>
              <a:t>מלגה ושכר </a:t>
            </a:r>
            <a:r>
              <a:rPr lang="he-IL" dirty="0" smtClean="0"/>
              <a:t>לימוד)</a:t>
            </a:r>
          </a:p>
          <a:p>
            <a:pPr lvl="1"/>
            <a:r>
              <a:rPr lang="he-IL" dirty="0" smtClean="0"/>
              <a:t>שנתיים</a:t>
            </a:r>
            <a:r>
              <a:rPr lang="he-IL" dirty="0"/>
              <a:t>. </a:t>
            </a:r>
            <a:endParaRPr lang="he-IL" dirty="0" smtClean="0"/>
          </a:p>
          <a:p>
            <a:pPr lvl="1"/>
            <a:r>
              <a:rPr lang="he-IL" dirty="0" smtClean="0"/>
              <a:t>ניתן לבקש חופשת לימודים של סמסטר. </a:t>
            </a:r>
            <a:endParaRPr lang="he-IL" dirty="0"/>
          </a:p>
          <a:p>
            <a:r>
              <a:rPr lang="he-IL" dirty="0" smtClean="0"/>
              <a:t>תלמיד </a:t>
            </a:r>
            <a:r>
              <a:rPr lang="he-IL" dirty="0"/>
              <a:t>חיצוני </a:t>
            </a:r>
            <a:endParaRPr lang="he-IL" dirty="0" smtClean="0"/>
          </a:p>
          <a:p>
            <a:pPr lvl="1"/>
            <a:r>
              <a:rPr lang="he-IL" dirty="0" smtClean="0"/>
              <a:t>שלוש </a:t>
            </a:r>
            <a:r>
              <a:rPr lang="he-IL" dirty="0"/>
              <a:t>שנים</a:t>
            </a:r>
            <a:r>
              <a:rPr lang="he-IL" dirty="0" smtClean="0"/>
              <a:t>.</a:t>
            </a:r>
          </a:p>
          <a:p>
            <a:pPr lvl="1"/>
            <a:r>
              <a:rPr lang="he-IL" dirty="0"/>
              <a:t>ניתן לבקש חופשת לימודים של </a:t>
            </a:r>
            <a:r>
              <a:rPr lang="he-IL" dirty="0" smtClean="0"/>
              <a:t>שני סמסטרים. </a:t>
            </a:r>
          </a:p>
          <a:p>
            <a:r>
              <a:rPr lang="he-IL" dirty="0" smtClean="0"/>
              <a:t>חריגה ממשך לימודים </a:t>
            </a:r>
            <a:r>
              <a:rPr lang="he-IL" smtClean="0"/>
              <a:t>תוביל להפסקת לימודים. </a:t>
            </a:r>
            <a:endParaRPr lang="he-IL" dirty="0"/>
          </a:p>
          <a:p>
            <a:pPr lv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70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חובות </a:t>
            </a:r>
            <a:r>
              <a:rPr lang="he-IL" dirty="0" smtClean="0"/>
              <a:t>אקדמיות: נוכחות בסמינר מחקר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כל תלמיד נדרש להשתתף בסמינרי המחקר של המחלקה להנדסת מערכות מידע</a:t>
            </a:r>
          </a:p>
          <a:p>
            <a:pPr lvl="1"/>
            <a:r>
              <a:rPr lang="he-IL" dirty="0" smtClean="0"/>
              <a:t>תלמיד פנימי </a:t>
            </a:r>
            <a:r>
              <a:rPr lang="he-IL" dirty="0"/>
              <a:t>(כולל </a:t>
            </a:r>
            <a:r>
              <a:rPr lang="he-IL" dirty="0" err="1"/>
              <a:t>מית"ר</a:t>
            </a:r>
            <a:r>
              <a:rPr lang="he-IL" dirty="0" smtClean="0"/>
              <a:t>): 80</a:t>
            </a:r>
            <a:r>
              <a:rPr lang="he-IL" dirty="0"/>
              <a:t>% - כ - 40 מפגשים במהלך </a:t>
            </a:r>
            <a:r>
              <a:rPr lang="he-IL" dirty="0" smtClean="0"/>
              <a:t>שנתיים</a:t>
            </a:r>
          </a:p>
          <a:p>
            <a:pPr lvl="1"/>
            <a:r>
              <a:rPr lang="he-IL" dirty="0" smtClean="0"/>
              <a:t>תלמיד חיצוני: לפחות </a:t>
            </a:r>
            <a:r>
              <a:rPr lang="he-IL" dirty="0"/>
              <a:t>16 </a:t>
            </a:r>
            <a:r>
              <a:rPr lang="he-IL" dirty="0" smtClean="0"/>
              <a:t>מפגשים</a:t>
            </a:r>
            <a:endParaRPr lang="he-IL" dirty="0"/>
          </a:p>
          <a:p>
            <a:r>
              <a:rPr lang="he-IL" dirty="0" smtClean="0"/>
              <a:t>הסמינר </a:t>
            </a:r>
            <a:r>
              <a:rPr lang="he-IL" dirty="0" smtClean="0"/>
              <a:t>מתקיים ביום ד' בין 11 ל 12</a:t>
            </a:r>
          </a:p>
          <a:p>
            <a:r>
              <a:rPr lang="he-IL" dirty="0" smtClean="0"/>
              <a:t>יש </a:t>
            </a:r>
            <a:r>
              <a:rPr lang="he-IL" dirty="0" smtClean="0"/>
              <a:t>להקפיד על חתימה בדו"ח נוכחות בסמינר</a:t>
            </a:r>
          </a:p>
          <a:p>
            <a:r>
              <a:rPr lang="he-IL" dirty="0" smtClean="0"/>
              <a:t>יש להקפיד לרישום על הקורס "סמינר מחלקתי"</a:t>
            </a:r>
            <a:r>
              <a:rPr lang="he-IL" dirty="0"/>
              <a:t/>
            </a:r>
            <a:br>
              <a:rPr lang="he-IL" dirty="0"/>
            </a:br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56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מתקבלים תואר שני ושלישי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4752380" y="2028825"/>
          <a:ext cx="3429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962620" y="2085975"/>
          <a:ext cx="3429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91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חובות </a:t>
            </a:r>
            <a:r>
              <a:rPr lang="he-IL" dirty="0" smtClean="0"/>
              <a:t>אקדמיות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הצגת הצעת מחקר בסמינר </a:t>
            </a:r>
          </a:p>
          <a:p>
            <a:r>
              <a:rPr lang="he-IL" dirty="0" smtClean="0"/>
              <a:t>הצגת התזה בסמינר</a:t>
            </a:r>
          </a:p>
          <a:p>
            <a:r>
              <a:rPr lang="he-IL" dirty="0" smtClean="0"/>
              <a:t>ציונים </a:t>
            </a:r>
            <a:r>
              <a:rPr lang="he-IL" dirty="0"/>
              <a:t>בקורסי תואר שני </a:t>
            </a:r>
            <a:endParaRPr lang="he-IL" dirty="0" smtClean="0"/>
          </a:p>
          <a:p>
            <a:pPr lvl="1"/>
            <a:r>
              <a:rPr lang="he-IL" dirty="0" smtClean="0"/>
              <a:t>מעבר  </a:t>
            </a:r>
            <a:r>
              <a:rPr lang="he-IL" dirty="0" smtClean="0"/>
              <a:t>- לפחות 65</a:t>
            </a:r>
          </a:p>
          <a:p>
            <a:pPr lvl="1"/>
            <a:r>
              <a:rPr lang="he-IL" dirty="0" smtClean="0"/>
              <a:t>מועד אחד בלבד לקורס</a:t>
            </a:r>
          </a:p>
          <a:p>
            <a:pPr lvl="1"/>
            <a:r>
              <a:rPr lang="he-IL" dirty="0"/>
              <a:t>תלמיד שנכשל פעמיים במקצוע חובה או השלמה יופסקו לימודיו לאלתר.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86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חובות אקדמיות: אבני דרך עיקריות 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650781"/>
              </p:ext>
            </p:extLst>
          </p:nvPr>
        </p:nvGraphicFramePr>
        <p:xfrm>
          <a:off x="0" y="1141293"/>
          <a:ext cx="8964613" cy="52055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78636"/>
                <a:gridCol w="3293421"/>
                <a:gridCol w="3592556"/>
              </a:tblGrid>
              <a:tr h="259539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הפעולה</a:t>
                      </a:r>
                      <a:endParaRPr lang="he-IL" sz="1400" dirty="0"/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מועד</a:t>
                      </a:r>
                      <a:endParaRPr lang="he-IL" sz="1400" dirty="0"/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תוצרים</a:t>
                      </a:r>
                      <a:endParaRPr lang="he-IL" sz="1400" dirty="0"/>
                    </a:p>
                  </a:txBody>
                  <a:tcPr marL="41862" marR="41862"/>
                </a:tc>
              </a:tr>
              <a:tr h="622894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בחירת</a:t>
                      </a:r>
                      <a:r>
                        <a:rPr lang="he-IL" sz="1400" baseline="0" dirty="0" smtClean="0"/>
                        <a:t> מנחה</a:t>
                      </a:r>
                      <a:endParaRPr lang="he-IL" sz="1400" dirty="0"/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עד תום הסמסטר הראשון ללימודים כתלמיד מן המניין</a:t>
                      </a:r>
                      <a:endParaRPr lang="he-IL" sz="1400" dirty="0"/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מילוי</a:t>
                      </a:r>
                      <a:r>
                        <a:rPr lang="he-IL" sz="1400" baseline="0" dirty="0" smtClean="0"/>
                        <a:t> והחתמת המנחה שהוא אכן מוכן להנחות את התלמיד</a:t>
                      </a:r>
                    </a:p>
                    <a:p>
                      <a:pPr rtl="1"/>
                      <a:r>
                        <a:rPr lang="he-IL" sz="1400" baseline="0" dirty="0" smtClean="0"/>
                        <a:t>הגשה לפקולטה</a:t>
                      </a: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</a:txBody>
                  <a:tcPr marL="41862" marR="41862"/>
                </a:tc>
              </a:tr>
              <a:tr h="1304566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הגשת הצעת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המחקר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עד תום שנת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הלימודים הראשונה כתלמיד מן המניין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marL="342900" indent="-342900" rtl="1">
                        <a:buAutoNum type="arabicPeriod"/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הצעה קצרה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לפקולטה - אישור מנחה, אישור ועדת הוראה והגשה לפקולטה (עד שני עמודים)</a:t>
                      </a:r>
                    </a:p>
                    <a:p>
                      <a:pPr marL="342900" indent="-342900" rtl="1">
                        <a:buAutoNum type="arabicPeriod"/>
                      </a:pP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הצעה מפורטת למחלקה – אישור מנחה והגשה לוועדת הוראה (רצוי לפחות 30 עמודים)</a:t>
                      </a:r>
                    </a:p>
                  </a:txBody>
                  <a:tcPr marL="41862" marR="41862"/>
                </a:tc>
              </a:tr>
              <a:tr h="441217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הצגת הצעת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המחקר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שני מפגשים מרוכזים,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בתאום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עם אחראי הסמינרים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להגיש לאחראי הסמינרים פלייר שכולל תקציר (חצי עמוד) ותמונה, ומצגת של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כ—15 דקות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</a:tr>
              <a:tr h="678374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הגשת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עבודת המחקר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בתום הלימודים (שנתיים לאחר התחלה כתלמיד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מן המניין. עבור תלמיד פנימי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– תלמיד חיצוני ניתן לדחות באישור ועדת הוראה).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חיבור התיזה – ראה הנחיות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לגבי הפורמט</a:t>
                      </a:r>
                    </a:p>
                    <a:p>
                      <a:pPr rtl="1"/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אישור המנחה וועדת הוראה – הגשה לפקולטה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</a:tr>
              <a:tr h="365278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הגנה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על התיזה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נקבע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בתאום עם המנחה והבוחנים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מצגת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ההגנה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</a:tr>
              <a:tr h="622894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תיקון התיזה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בהתאם לציון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והגנה על התיזה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תזה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מתוקנת - </a:t>
                      </a:r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להגיש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לאישור המנחה, אישור הבוחנים (אם צריך), אישור ועדת הוראה, הגשה לפקולטה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</a:tr>
              <a:tr h="441217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הצגת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התיזה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כנס תלמידי תואר שני, בתאום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עם אחראי הסמינרים</a:t>
                      </a:r>
                      <a:endParaRPr lang="he-IL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להגיש תקציר לאחראי הסמינרים</a:t>
                      </a:r>
                    </a:p>
                    <a:p>
                      <a:pPr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marL="41862" marR="41862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3871940" y="2780928"/>
            <a:ext cx="520527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לא תתאפשר הגשת הצעה מקוצרת לפקולטה ללא הגשת 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ההצעה המלאה למחלקה. 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הצעת תזה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הצעה מלאה חייבת לכלול</a:t>
            </a:r>
          </a:p>
          <a:p>
            <a:pPr lvl="1"/>
            <a:r>
              <a:rPr lang="he-IL" dirty="0" smtClean="0"/>
              <a:t>סקר ספרות רחב</a:t>
            </a:r>
          </a:p>
          <a:p>
            <a:pPr lvl="1"/>
            <a:r>
              <a:rPr lang="he-IL" dirty="0" smtClean="0"/>
              <a:t>הגדרת המחקר (שאלות מחקר, היפותזות, </a:t>
            </a:r>
            <a:r>
              <a:rPr lang="he-IL" dirty="0" err="1" smtClean="0"/>
              <a:t>וכו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מתודולוגיות ותכנית מחקר</a:t>
            </a:r>
          </a:p>
          <a:p>
            <a:pPr lvl="1"/>
            <a:r>
              <a:rPr lang="he-IL" dirty="0" smtClean="0"/>
              <a:t>תוצאות ראשוניות</a:t>
            </a:r>
          </a:p>
          <a:p>
            <a:r>
              <a:rPr lang="he-IL" dirty="0"/>
              <a:t>מבנה </a:t>
            </a:r>
            <a:r>
              <a:rPr lang="he-IL" dirty="0" smtClean="0"/>
              <a:t>תתי הפרקים יקבע </a:t>
            </a:r>
            <a:r>
              <a:rPr lang="he-IL" dirty="0"/>
              <a:t>ע"י </a:t>
            </a:r>
            <a:r>
              <a:rPr lang="he-IL" dirty="0" smtClean="0"/>
              <a:t>המנחה</a:t>
            </a:r>
          </a:p>
          <a:p>
            <a:endParaRPr lang="he-IL" b="1" dirty="0" smtClean="0"/>
          </a:p>
          <a:p>
            <a:r>
              <a:rPr lang="he-IL" b="1" dirty="0" smtClean="0"/>
              <a:t>הכנה </a:t>
            </a:r>
            <a:r>
              <a:rPr lang="he-IL" b="1" dirty="0"/>
              <a:t>של הצעת מחקר לוקחת זמן ויזע – תתחילו כבר עכשיו (מומלץ גם לתלמידים חיצוניים). </a:t>
            </a:r>
          </a:p>
          <a:p>
            <a:endParaRPr lang="he-IL" dirty="0"/>
          </a:p>
          <a:p>
            <a:pPr lvl="1"/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5714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הצעת תזה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u="sng" dirty="0"/>
              <a:t>יש להקפיד להגיש את ההצעה במהלך חודשים יולי אוגוסט. </a:t>
            </a:r>
          </a:p>
          <a:p>
            <a:r>
              <a:rPr lang="he-IL" dirty="0" smtClean="0"/>
              <a:t>לא </a:t>
            </a:r>
            <a:r>
              <a:rPr lang="he-IL" dirty="0" smtClean="0"/>
              <a:t>יתאפשר רישום לקורסים לסטודנטים שלא יגישו הצעת מחקר בתום שנה א</a:t>
            </a:r>
            <a:r>
              <a:rPr lang="he-IL" dirty="0" smtClean="0"/>
              <a:t>.</a:t>
            </a:r>
          </a:p>
          <a:p>
            <a:pPr lvl="1"/>
            <a:r>
              <a:rPr lang="he-IL" dirty="0" smtClean="0"/>
              <a:t>עלול לגרום להפסקת לימודים</a:t>
            </a:r>
            <a:endParaRPr lang="he-IL" dirty="0" smtClean="0"/>
          </a:p>
          <a:p>
            <a:r>
              <a:rPr lang="he-IL" dirty="0" smtClean="0"/>
              <a:t>הגשה </a:t>
            </a:r>
            <a:r>
              <a:rPr lang="he-IL" dirty="0" smtClean="0"/>
              <a:t>מאוחרת יכולה למנוע מכם רישום לקורסים עכב מספר מקומות מוגבל. 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4313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דוח התקדמות </a:t>
            </a:r>
            <a:r>
              <a:rPr lang="he-IL" dirty="0" smtClean="0"/>
              <a:t>וקורס </a:t>
            </a:r>
            <a:r>
              <a:rPr lang="he-IL" dirty="0" smtClean="0"/>
              <a:t>"תזה"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לאחר אישור הצעת המחקר - יש </a:t>
            </a:r>
            <a:r>
              <a:rPr lang="he-IL" sz="2400" dirty="0"/>
              <a:t>להגיש בתום כל סמסטר דוח התקדמות לאישור המנחה וועדת הוראה לתואר השני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אי הגשה מונעת מכם רישום לקורסים או קבלת מלגה</a:t>
            </a:r>
            <a:endParaRPr lang="he-IL" sz="2400" dirty="0"/>
          </a:p>
          <a:p>
            <a:endParaRPr lang="he-IL" sz="2400" dirty="0" smtClean="0"/>
          </a:p>
          <a:p>
            <a:endParaRPr lang="he-IL" sz="2400" dirty="0"/>
          </a:p>
          <a:p>
            <a:r>
              <a:rPr lang="he-IL" sz="2400" dirty="0" smtClean="0"/>
              <a:t>לאחר אישור הצעת המחקר יש להירשם לקורס תזה (</a:t>
            </a:r>
            <a:r>
              <a:rPr lang="he-IL" sz="2400" dirty="0" err="1" smtClean="0"/>
              <a:t>נק"ז</a:t>
            </a:r>
            <a:r>
              <a:rPr lang="he-IL" sz="2400" dirty="0" smtClean="0"/>
              <a:t> בהתאם לתכנית). </a:t>
            </a:r>
          </a:p>
          <a:p>
            <a:r>
              <a:rPr lang="he-IL" sz="2400" dirty="0" smtClean="0"/>
              <a:t>לאחר מכן כל סמסטר עד להגשה של תזה יש </a:t>
            </a:r>
            <a:r>
              <a:rPr lang="he-IL" sz="2400" dirty="0" err="1" smtClean="0"/>
              <a:t>להרשם</a:t>
            </a:r>
            <a:r>
              <a:rPr lang="he-IL" sz="2400" dirty="0" smtClean="0"/>
              <a:t> ל"כתיבת עבודת גמר" (0 </a:t>
            </a:r>
            <a:r>
              <a:rPr lang="he-IL" sz="2400" dirty="0" err="1" smtClean="0"/>
              <a:t>נק"ז</a:t>
            </a:r>
            <a:r>
              <a:rPr lang="he-IL" sz="24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68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הגנה על התזה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/>
              <a:t>עבודת המחקר של התלמיד תוגש לשיפוט ע"י ועדת בוחנים הכוללת לפחות </a:t>
            </a:r>
            <a:r>
              <a:rPr lang="he-IL" dirty="0" smtClean="0"/>
              <a:t>שני חברי </a:t>
            </a:r>
            <a:r>
              <a:rPr lang="he-IL" dirty="0"/>
              <a:t>סגל (מלבד המנחה) שלפחות אחד מהם מחוץ למחלקה</a:t>
            </a:r>
            <a:r>
              <a:rPr lang="he-IL" dirty="0" smtClean="0"/>
              <a:t>.</a:t>
            </a:r>
          </a:p>
          <a:p>
            <a:r>
              <a:rPr lang="he-IL" dirty="0" smtClean="0"/>
              <a:t>כל </a:t>
            </a:r>
            <a:r>
              <a:rPr lang="he-IL" dirty="0"/>
              <a:t>אחד מהבוחנים </a:t>
            </a:r>
            <a:r>
              <a:rPr lang="he-IL" dirty="0" smtClean="0"/>
              <a:t>ייתן ציון </a:t>
            </a:r>
            <a:r>
              <a:rPr lang="he-IL" dirty="0"/>
              <a:t>למחקר</a:t>
            </a:r>
            <a:r>
              <a:rPr lang="he-IL" dirty="0" smtClean="0"/>
              <a:t>.</a:t>
            </a:r>
          </a:p>
          <a:p>
            <a:endParaRPr lang="he-IL" dirty="0" smtClean="0"/>
          </a:p>
          <a:p>
            <a:r>
              <a:rPr lang="he-IL" dirty="0" smtClean="0"/>
              <a:t>לאחר </a:t>
            </a:r>
            <a:r>
              <a:rPr lang="he-IL" dirty="0"/>
              <a:t>השיפוט ייקבע מועד לבחינה בעל-פה בפני ועדת </a:t>
            </a:r>
            <a:r>
              <a:rPr lang="he-IL" dirty="0" smtClean="0"/>
              <a:t>הבוחנים והמנחה.</a:t>
            </a:r>
          </a:p>
          <a:p>
            <a:r>
              <a:rPr lang="he-IL" dirty="0" smtClean="0"/>
              <a:t>הבחינה </a:t>
            </a:r>
            <a:r>
              <a:rPr lang="he-IL" dirty="0"/>
              <a:t>תהיה על המחקר הספציפי </a:t>
            </a:r>
            <a:r>
              <a:rPr lang="he-IL" u="sng" dirty="0"/>
              <a:t>ועל ידע כללי בנושא המחקר. </a:t>
            </a:r>
            <a:endParaRPr lang="he-IL" u="sng" dirty="0" smtClean="0"/>
          </a:p>
          <a:p>
            <a:r>
              <a:rPr lang="he-IL" dirty="0" smtClean="0"/>
              <a:t>בתום הבחינה </a:t>
            </a:r>
            <a:r>
              <a:rPr lang="he-IL" dirty="0"/>
              <a:t>יינתן ציון על הבחינה וציון סופי (משוקלל) על עבודת המחקר.</a:t>
            </a:r>
            <a:br>
              <a:rPr lang="he-IL" dirty="0"/>
            </a:b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62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מצב אקדמי תקין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ציון ממוצע כללי של 65 לפחות בכל סמסטר.</a:t>
            </a:r>
          </a:p>
          <a:p>
            <a:r>
              <a:rPr lang="he-IL" dirty="0" smtClean="0"/>
              <a:t>עמידה בכל החובות האקדמיות על פי אבי הדרך שפורטו. </a:t>
            </a:r>
          </a:p>
          <a:p>
            <a:r>
              <a:rPr lang="he-IL" u="sng" dirty="0" smtClean="0"/>
              <a:t>רישום לקורס אחד לפחות בכל סמסטר (כולל קורס תזה או סמינר מחלקתי). </a:t>
            </a:r>
            <a:endParaRPr lang="he-IL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08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מסלול </a:t>
            </a:r>
            <a:r>
              <a:rPr lang="he-IL" dirty="0" err="1" smtClean="0"/>
              <a:t>מית"ר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/>
              <a:t>לא תאושר חופשת לימודים לתלמיד במסלול </a:t>
            </a:r>
            <a:r>
              <a:rPr lang="he-IL" dirty="0" smtClean="0"/>
              <a:t>זה.</a:t>
            </a:r>
          </a:p>
          <a:p>
            <a:r>
              <a:rPr lang="he-IL" dirty="0" smtClean="0"/>
              <a:t>הצעה </a:t>
            </a:r>
            <a:r>
              <a:rPr lang="he-IL" dirty="0"/>
              <a:t>מפורטת </a:t>
            </a:r>
            <a:r>
              <a:rPr lang="he-IL" dirty="0" err="1"/>
              <a:t>לתיזה</a:t>
            </a:r>
            <a:r>
              <a:rPr lang="he-IL" dirty="0"/>
              <a:t> </a:t>
            </a:r>
            <a:r>
              <a:rPr lang="he-IL" dirty="0" smtClean="0"/>
              <a:t>תשמש לדווח כציון </a:t>
            </a:r>
            <a:r>
              <a:rPr lang="he-IL" dirty="0"/>
              <a:t>בפרויקט ההנדסי </a:t>
            </a:r>
            <a:r>
              <a:rPr lang="he-IL" dirty="0" smtClean="0"/>
              <a:t>בתואר ראשון</a:t>
            </a:r>
          </a:p>
          <a:p>
            <a:r>
              <a:rPr lang="he-IL" dirty="0"/>
              <a:t>בשנה הראשונה </a:t>
            </a:r>
            <a:r>
              <a:rPr lang="he-IL" dirty="0" err="1"/>
              <a:t>במית"ר</a:t>
            </a:r>
            <a:r>
              <a:rPr lang="he-IL" dirty="0"/>
              <a:t> להנדסה (שנה ד' של התלמיד) </a:t>
            </a:r>
            <a:r>
              <a:rPr lang="he-IL" dirty="0" smtClean="0"/>
              <a:t>יש ללמוד את </a:t>
            </a:r>
            <a:r>
              <a:rPr lang="he-IL" dirty="0"/>
              <a:t>קורסים מתואר שני בהיקף של עד 12 </a:t>
            </a:r>
            <a:r>
              <a:rPr lang="he-IL" dirty="0" err="1"/>
              <a:t>נק"ז</a:t>
            </a:r>
            <a:r>
              <a:rPr lang="he-IL" dirty="0"/>
              <a:t>, בנוסף לקורסי תואר ראשון המחויבים מתכנית הלימודים. </a:t>
            </a:r>
            <a:endParaRPr lang="he-IL" dirty="0" smtClean="0"/>
          </a:p>
          <a:p>
            <a:r>
              <a:rPr lang="he-IL" dirty="0" smtClean="0"/>
              <a:t>בתום </a:t>
            </a:r>
            <a:r>
              <a:rPr lang="he-IL" dirty="0"/>
              <a:t>השנה הראשונה </a:t>
            </a:r>
            <a:r>
              <a:rPr lang="he-IL" dirty="0" err="1"/>
              <a:t>במית"ר</a:t>
            </a:r>
            <a:r>
              <a:rPr lang="he-IL" dirty="0"/>
              <a:t> להנדסה (תום שנה ד') </a:t>
            </a:r>
            <a:r>
              <a:rPr lang="he-IL" dirty="0" smtClean="0"/>
              <a:t>יש </a:t>
            </a:r>
            <a:r>
              <a:rPr lang="he-IL" dirty="0"/>
              <a:t>לסיים </a:t>
            </a:r>
            <a:r>
              <a:rPr lang="he-IL" dirty="0" smtClean="0"/>
              <a:t>את כל החובות </a:t>
            </a:r>
            <a:r>
              <a:rPr lang="he-IL" dirty="0"/>
              <a:t>לתואר ראשון ולסגור את התואר עם 160 </a:t>
            </a:r>
            <a:r>
              <a:rPr lang="he-IL" dirty="0" err="1"/>
              <a:t>נק"ז</a:t>
            </a:r>
            <a:r>
              <a:rPr lang="he-IL" dirty="0" smtClean="0"/>
              <a:t>,</a:t>
            </a:r>
          </a:p>
          <a:p>
            <a:r>
              <a:rPr lang="he-IL" dirty="0" smtClean="0"/>
              <a:t>ידווח פטורים </a:t>
            </a:r>
            <a:r>
              <a:rPr lang="he-IL" dirty="0"/>
              <a:t>מקורסי תואר שני </a:t>
            </a:r>
            <a:r>
              <a:rPr lang="he-IL" dirty="0" smtClean="0"/>
              <a:t>שנלמדו </a:t>
            </a:r>
            <a:r>
              <a:rPr lang="he-IL" dirty="0"/>
              <a:t>במהלך השנה הרביעית, בהיקף של עד 12 </a:t>
            </a:r>
            <a:r>
              <a:rPr lang="he-IL" dirty="0" err="1"/>
              <a:t>נק"ז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96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מלגות ומשכורות בזמן התואר השני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/>
              <a:t>המחלקה יכולה לתת מלגות שכ"ל ומלגות מחיה </a:t>
            </a:r>
            <a:endParaRPr lang="he-IL" dirty="0" smtClean="0"/>
          </a:p>
          <a:p>
            <a:pPr lvl="1"/>
            <a:r>
              <a:rPr lang="he-IL" dirty="0" smtClean="0"/>
              <a:t>לפי </a:t>
            </a:r>
            <a:r>
              <a:rPr lang="he-IL" dirty="0"/>
              <a:t>קריטריונים של מלגות </a:t>
            </a:r>
            <a:endParaRPr lang="he-IL" dirty="0" smtClean="0"/>
          </a:p>
          <a:p>
            <a:pPr lvl="1"/>
            <a:r>
              <a:rPr lang="he-IL" dirty="0" smtClean="0"/>
              <a:t>מעורבות </a:t>
            </a:r>
            <a:r>
              <a:rPr lang="he-IL" dirty="0"/>
              <a:t>במחלקה </a:t>
            </a:r>
            <a:endParaRPr lang="he-IL" dirty="0" smtClean="0"/>
          </a:p>
          <a:p>
            <a:pPr lvl="1"/>
            <a:r>
              <a:rPr lang="he-IL" dirty="0" smtClean="0"/>
              <a:t>על </a:t>
            </a:r>
            <a:r>
              <a:rPr lang="he-IL" dirty="0"/>
              <a:t>פי התקציב העומד </a:t>
            </a:r>
            <a:r>
              <a:rPr lang="he-IL" dirty="0" smtClean="0"/>
              <a:t>לרשותה</a:t>
            </a:r>
            <a:r>
              <a:rPr lang="he-IL" dirty="0" smtClean="0"/>
              <a:t> </a:t>
            </a:r>
          </a:p>
          <a:p>
            <a:pPr lvl="1"/>
            <a:r>
              <a:rPr lang="he-IL" dirty="0" smtClean="0"/>
              <a:t>מנה של מלגת מחייה – 351₪ בחודש</a:t>
            </a:r>
            <a:endParaRPr lang="he-IL" dirty="0" smtClean="0"/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כל </a:t>
            </a:r>
            <a:r>
              <a:rPr lang="he-IL" dirty="0" smtClean="0"/>
              <a:t>מתרגל \ בודק עבודות מקבל 5-7 מנות </a:t>
            </a:r>
            <a:r>
              <a:rPr lang="he-IL" dirty="0" smtClean="0"/>
              <a:t>מלגה</a:t>
            </a:r>
          </a:p>
          <a:p>
            <a:pPr lvl="1"/>
            <a:r>
              <a:rPr lang="he-IL" dirty="0"/>
              <a:t>יש לפנות לד"ר מירב </a:t>
            </a:r>
            <a:r>
              <a:rPr lang="he-IL" dirty="0" smtClean="0"/>
              <a:t>טייב</a:t>
            </a:r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המנחה </a:t>
            </a:r>
            <a:r>
              <a:rPr lang="he-IL" dirty="0" smtClean="0"/>
              <a:t>רשאי להוסיף עד למקסימום של 20 מנות מלגה (כ-7000 ₪)</a:t>
            </a:r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אסור </a:t>
            </a:r>
            <a:r>
              <a:rPr lang="he-IL" dirty="0" smtClean="0"/>
              <a:t>לעבוד בעבודה נוספת בזמן קבלת המלגה</a:t>
            </a:r>
          </a:p>
          <a:p>
            <a:pPr lvl="1" algn="r" rtl="1"/>
            <a:r>
              <a:rPr lang="he-IL" dirty="0" smtClean="0"/>
              <a:t>ניתן לקבל אישורים במקרים מסוימים</a:t>
            </a:r>
          </a:p>
        </p:txBody>
      </p:sp>
    </p:spTree>
    <p:extLst>
      <p:ext uri="{BB962C8B-B14F-4D97-AF65-F5344CB8AC3E}">
        <p14:creationId xmlns:p14="http://schemas.microsoft.com/office/powerpoint/2010/main" val="3892723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שירותי מחשוב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במחלקה קיימים שרתי חישובים וירטואליים וחוות שרתי </a:t>
            </a:r>
            <a:r>
              <a:rPr lang="en-US" dirty="0" smtClean="0"/>
              <a:t>Hadoop</a:t>
            </a:r>
            <a:r>
              <a:rPr lang="he-IL" dirty="0" smtClean="0"/>
              <a:t> לטיפול ב</a:t>
            </a:r>
            <a:r>
              <a:rPr lang="en-US" dirty="0" smtClean="0"/>
              <a:t>Big-Data</a:t>
            </a:r>
            <a:endParaRPr lang="he-IL" dirty="0" smtClean="0"/>
          </a:p>
          <a:p>
            <a:r>
              <a:rPr lang="he-IL" dirty="0" smtClean="0"/>
              <a:t>תלמיד שצריך שרת וירטואלי לצורך המחקר מוזמן לפנות </a:t>
            </a:r>
            <a:r>
              <a:rPr lang="he-IL" dirty="0" err="1" smtClean="0"/>
              <a:t>למנדי</a:t>
            </a:r>
            <a:r>
              <a:rPr lang="he-IL" dirty="0" smtClean="0"/>
              <a:t> הנר. </a:t>
            </a:r>
          </a:p>
          <a:p>
            <a:r>
              <a:rPr lang="he-IL" dirty="0" smtClean="0"/>
              <a:t>תלמיד שצריך להשתמש בסביבת </a:t>
            </a:r>
            <a:r>
              <a:rPr lang="en-US" dirty="0" smtClean="0"/>
              <a:t>Hadoop</a:t>
            </a:r>
            <a:r>
              <a:rPr lang="he-IL" dirty="0" smtClean="0"/>
              <a:t> </a:t>
            </a:r>
          </a:p>
          <a:p>
            <a:pPr lvl="1"/>
            <a:r>
              <a:rPr lang="he-IL" dirty="0" smtClean="0"/>
              <a:t>יפנה </a:t>
            </a:r>
            <a:r>
              <a:rPr lang="he-IL" dirty="0" err="1" smtClean="0"/>
              <a:t>למנדי</a:t>
            </a:r>
            <a:r>
              <a:rPr lang="he-IL" dirty="0" smtClean="0"/>
              <a:t> הנר בתאום עם המנחה לצורך קבלת אישור </a:t>
            </a:r>
          </a:p>
          <a:p>
            <a:pPr lvl="1"/>
            <a:r>
              <a:rPr lang="he-IL" dirty="0" smtClean="0"/>
              <a:t>לרעות שוורץ-כהן לתמיכה תכנית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494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SISE</a:t>
            </a:r>
            <a:r>
              <a:rPr lang="he-IL" dirty="0" smtClean="0"/>
              <a:t> </a:t>
            </a:r>
            <a:r>
              <a:rPr lang="en-US" dirty="0" smtClean="0"/>
              <a:t> Department</a:t>
            </a:r>
            <a:endParaRPr lang="he-I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116" y="1306513"/>
            <a:ext cx="4131724" cy="251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34" y="2889654"/>
            <a:ext cx="7149272" cy="3517900"/>
          </a:xfrm>
        </p:spPr>
        <p:txBody>
          <a:bodyPr/>
          <a:lstStyle/>
          <a:p>
            <a:pPr algn="l" rtl="0"/>
            <a:r>
              <a:rPr lang="en-US" dirty="0" smtClean="0"/>
              <a:t>Main research areas:</a:t>
            </a:r>
          </a:p>
          <a:p>
            <a:pPr lvl="1" algn="l" rtl="0"/>
            <a:r>
              <a:rPr lang="en-US" dirty="0" smtClean="0"/>
              <a:t>Data mining &amp; Big Data</a:t>
            </a:r>
          </a:p>
          <a:p>
            <a:pPr lvl="1" algn="l" rtl="0"/>
            <a:r>
              <a:rPr lang="en-US" dirty="0" smtClean="0"/>
              <a:t>Cyber Security</a:t>
            </a:r>
          </a:p>
          <a:p>
            <a:pPr lvl="1" algn="l" rtl="0"/>
            <a:r>
              <a:rPr lang="en-US" dirty="0" smtClean="0"/>
              <a:t>Artificial Intelligence</a:t>
            </a:r>
          </a:p>
          <a:p>
            <a:pPr lvl="1" algn="l" rtl="0"/>
            <a:r>
              <a:rPr lang="en-US" dirty="0" smtClean="0"/>
              <a:t>HCI</a:t>
            </a:r>
          </a:p>
          <a:p>
            <a:pPr lvl="1" algn="l" rtl="0"/>
            <a:r>
              <a:rPr lang="en-US" dirty="0" smtClean="0"/>
              <a:t>Information Systems &amp; Software Engineering</a:t>
            </a:r>
          </a:p>
          <a:p>
            <a:pPr lvl="1" algn="l" rtl="0"/>
            <a:r>
              <a:rPr lang="en-US" dirty="0" smtClean="0"/>
              <a:t>Medical Informatics </a:t>
            </a:r>
            <a:r>
              <a:rPr lang="en-US" dirty="0"/>
              <a:t>and Bioinformatics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770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מסלולים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מסלול כללי</a:t>
            </a:r>
          </a:p>
          <a:p>
            <a:r>
              <a:rPr lang="he-IL" dirty="0" smtClean="0"/>
              <a:t>מסלול</a:t>
            </a:r>
            <a:r>
              <a:rPr lang="en-US" dirty="0" smtClean="0"/>
              <a:t>BI &amp; DM </a:t>
            </a:r>
            <a:endParaRPr lang="he-IL" dirty="0" smtClean="0"/>
          </a:p>
          <a:p>
            <a:r>
              <a:rPr lang="he-IL" dirty="0" smtClean="0"/>
              <a:t>מסלול </a:t>
            </a:r>
            <a:r>
              <a:rPr lang="en-US" dirty="0" smtClean="0"/>
              <a:t>Cyber</a:t>
            </a:r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מסלולים עתידיים:</a:t>
            </a:r>
          </a:p>
          <a:p>
            <a:r>
              <a:rPr lang="he-IL" dirty="0" smtClean="0"/>
              <a:t>בינה מלאכותית</a:t>
            </a:r>
          </a:p>
          <a:p>
            <a:r>
              <a:rPr lang="he-IL" dirty="0" smtClean="0"/>
              <a:t>הנדסת נתונים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תיזה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95425"/>
            <a:ext cx="8964614" cy="3517900"/>
          </a:xfrm>
        </p:spPr>
        <p:txBody>
          <a:bodyPr/>
          <a:lstStyle/>
          <a:p>
            <a:r>
              <a:rPr lang="he-IL" dirty="0" smtClean="0"/>
              <a:t>האתגר העיקרי בתואר שני</a:t>
            </a:r>
          </a:p>
          <a:p>
            <a:r>
              <a:rPr lang="he-IL" dirty="0" smtClean="0"/>
              <a:t>לשקול טוב את בחירת המנחה ונושא התיזה</a:t>
            </a:r>
          </a:p>
          <a:p>
            <a:r>
              <a:rPr lang="he-IL" dirty="0" smtClean="0"/>
              <a:t>כדי להצליח נדרש יצירתיות, התמדה וגם קצת מזל</a:t>
            </a:r>
          </a:p>
          <a:p>
            <a:r>
              <a:rPr lang="he-IL" dirty="0" smtClean="0"/>
              <a:t>בכל מחקר יש עליות ומורדות ....</a:t>
            </a:r>
          </a:p>
          <a:p>
            <a:r>
              <a:rPr lang="he-IL" dirty="0" smtClean="0"/>
              <a:t>בסופו של דבר אתם הופכים להיות המומחים העולמיים בתחום התיזה שלכם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ציון על התיזה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he-IL" dirty="0" smtClean="0"/>
              <a:t>קריטריונים עיקריים: </a:t>
            </a:r>
          </a:p>
          <a:p>
            <a:pPr lvl="1" fontAlgn="t"/>
            <a:r>
              <a:rPr lang="he-IL" dirty="0" smtClean="0"/>
              <a:t>חשיבות </a:t>
            </a:r>
            <a:r>
              <a:rPr lang="he-IL" dirty="0"/>
              <a:t>הנושא (ערך מדעי)</a:t>
            </a:r>
          </a:p>
          <a:p>
            <a:pPr lvl="1" fontAlgn="t"/>
            <a:r>
              <a:rPr lang="he-IL" dirty="0"/>
              <a:t>הבנה והצגת רקע (סקר ספרות)</a:t>
            </a:r>
          </a:p>
          <a:p>
            <a:pPr lvl="1" fontAlgn="t"/>
            <a:r>
              <a:rPr lang="he-IL" dirty="0"/>
              <a:t>צורה ובהירות ההגשה (שפה, דיוק </a:t>
            </a:r>
            <a:r>
              <a:rPr lang="he-IL" dirty="0" err="1"/>
              <a:t>במינוחים</a:t>
            </a:r>
            <a:r>
              <a:rPr lang="he-IL" dirty="0"/>
              <a:t>, מבנה, ציורים)</a:t>
            </a:r>
          </a:p>
          <a:p>
            <a:pPr lvl="1" fontAlgn="t"/>
            <a:r>
              <a:rPr lang="he-IL" dirty="0"/>
              <a:t>חדשנות ומקוריות העבודה</a:t>
            </a:r>
          </a:p>
          <a:p>
            <a:pPr lvl="1" fontAlgn="t"/>
            <a:r>
              <a:rPr lang="he-IL" dirty="0"/>
              <a:t>מקצועיות המחקר (עומק, דיוק)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>
                <a:solidFill>
                  <a:srgbClr val="000000"/>
                </a:solidFill>
              </a:rPr>
              <a:pPr/>
              <a:t>6</a:t>
            </a:fld>
            <a:endParaRPr lang="he-IL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13508" y="3049072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endParaRPr lang="he-IL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קנה מידה לציון </a:t>
            </a:r>
            <a:r>
              <a:rPr lang="he-IL" dirty="0" err="1" smtClean="0"/>
              <a:t>בתיזה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819166"/>
              </p:ext>
            </p:extLst>
          </p:nvPr>
        </p:nvGraphicFramePr>
        <p:xfrm>
          <a:off x="1923160" y="1828805"/>
          <a:ext cx="5712764" cy="4146167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702707"/>
                <a:gridCol w="2753220"/>
                <a:gridCol w="2256837"/>
              </a:tblGrid>
              <a:tr h="747311"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ציון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קנה מידה הישגי 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העבודה: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קנה מידה פרסומי</a:t>
                      </a:r>
                      <a:endParaRPr lang="en-US" sz="1200" kern="1100" spc="4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העבודה:</a:t>
                      </a:r>
                      <a:endParaRPr lang="en-US" sz="1200" kern="1100" spc="4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291094"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65 - 69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עומדת בדרישות מינימאליות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kern="1100" spc="4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291094"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79 -70 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משביעת רצון מעבר למינימום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kern="1100" spc="4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622108"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80 - 84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ברמה טובה אך אינה מצביעה על יכולת מחקרית הדרושה לדוקטורט</a:t>
                      </a:r>
                      <a:endParaRPr lang="en-US" sz="1200" kern="1100" spc="4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ראויה להצגה בכנס מדעי</a:t>
                      </a:r>
                      <a:endParaRPr lang="en-US" sz="1200" kern="1100" spc="4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551690"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85 - 89 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ברמה טובה מאוד וחדשנית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ראויה לפרסום בכנס מדעי בינלאומי ו/או כתב עת בינלאומי ו/או הוצג בכנס</a:t>
                      </a:r>
                      <a:endParaRPr lang="en-US" sz="1200" kern="1100" spc="4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367793"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90 - 94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ברמה מצוינת וחדשנית 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הוגש לפרסום בכתב עת מדעי מוביל* ו/או כנס תחרותי**</a:t>
                      </a:r>
                      <a:endParaRPr lang="en-US" sz="1200" kern="1100" spc="4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570310"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95 - 100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מעולה ופורצת דרך</a:t>
                      </a:r>
                      <a:endParaRPr lang="en-US" sz="1200" kern="1100" spc="4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kern="1100" spc="4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התפרסם או התקבל מאמר בכתב עת מדעי מוביל* או כנס תחרותי**</a:t>
                      </a:r>
                      <a:endParaRPr lang="en-US" sz="1200" kern="1100" spc="4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7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תוצאות אפשריות של בחינת תזה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e-IL" dirty="0" smtClean="0"/>
              <a:t>לקבל </a:t>
            </a:r>
            <a:r>
              <a:rPr lang="he-IL" dirty="0"/>
              <a:t>את החיבור כעבודת מאסטר ללא דרישה לתיקונים</a:t>
            </a:r>
            <a:r>
              <a:rPr lang="he-IL" dirty="0" smtClean="0"/>
              <a:t>. </a:t>
            </a:r>
          </a:p>
          <a:p>
            <a:pPr lvl="0"/>
            <a:r>
              <a:rPr lang="he-IL" dirty="0" smtClean="0"/>
              <a:t>לקבל </a:t>
            </a:r>
            <a:r>
              <a:rPr lang="he-IL" dirty="0"/>
              <a:t>את החיבור כעבודת מאסטר לאחר תיקונים קלים אשר יאושרו על ידי המנחה ויו"ר וועדת המוסמכים </a:t>
            </a:r>
            <a:r>
              <a:rPr lang="he-IL" dirty="0" smtClean="0"/>
              <a:t>המחלקתית – </a:t>
            </a:r>
            <a:r>
              <a:rPr lang="he-IL" b="1" u="sng" dirty="0" smtClean="0"/>
              <a:t>עד חודש לתיקון</a:t>
            </a:r>
            <a:endParaRPr lang="en-US" b="1" u="sng" dirty="0"/>
          </a:p>
          <a:p>
            <a:pPr lvl="0"/>
            <a:r>
              <a:rPr lang="he-IL" dirty="0"/>
              <a:t>נדרשים תיקונים מהותיים בעבודה. העבודה תיבדק מחדש ע"י השופטים בבדיקה חוזרת</a:t>
            </a:r>
            <a:r>
              <a:rPr lang="he-IL" dirty="0" smtClean="0"/>
              <a:t>. </a:t>
            </a:r>
            <a:r>
              <a:rPr lang="he-IL" b="1" u="sng" dirty="0" smtClean="0"/>
              <a:t>עד שלושה חודשים לתיקון</a:t>
            </a:r>
            <a:r>
              <a:rPr lang="he-IL" dirty="0" smtClean="0"/>
              <a:t> (אפשרות לששה חודשים באישור ועדת הוראה).</a:t>
            </a:r>
            <a:endParaRPr lang="en-US" dirty="0"/>
          </a:p>
          <a:p>
            <a:pPr lvl="0"/>
            <a:r>
              <a:rPr lang="he-IL" dirty="0"/>
              <a:t>לדחות את החיבור בהיותו בלתי ראוי להיחשב כעבודת מאסטר.</a:t>
            </a:r>
            <a:endParaRPr lang="en-US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>
                <a:solidFill>
                  <a:srgbClr val="000000"/>
                </a:solidFill>
              </a:rPr>
              <a:pPr/>
              <a:t>8</a:t>
            </a:fld>
            <a:endParaRPr 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7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תכנית הלימודים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השלמה </a:t>
            </a:r>
            <a:r>
              <a:rPr lang="he-IL" dirty="0"/>
              <a:t>מתכנית התואר הראשון (לפי</a:t>
            </a:r>
            <a:br>
              <a:rPr lang="he-IL" dirty="0"/>
            </a:br>
            <a:r>
              <a:rPr lang="he-IL" dirty="0"/>
              <a:t>תנאי הקבלה של כל תלמיד</a:t>
            </a:r>
            <a:r>
              <a:rPr lang="he-IL" dirty="0" smtClean="0"/>
              <a:t>)</a:t>
            </a:r>
          </a:p>
          <a:p>
            <a:r>
              <a:rPr lang="he-IL" dirty="0" smtClean="0"/>
              <a:t>8 </a:t>
            </a:r>
            <a:r>
              <a:rPr lang="he-IL" dirty="0"/>
              <a:t>קורסי תואר שני בהיקף 24 </a:t>
            </a:r>
            <a:r>
              <a:rPr lang="he-IL" dirty="0" err="1" smtClean="0"/>
              <a:t>נק"ז</a:t>
            </a:r>
            <a:endParaRPr lang="he-IL" dirty="0" smtClean="0"/>
          </a:p>
          <a:p>
            <a:r>
              <a:rPr lang="he-IL" dirty="0" smtClean="0"/>
              <a:t>כתיבת תזה (עבודת </a:t>
            </a:r>
            <a:r>
              <a:rPr lang="he-IL" dirty="0"/>
              <a:t>מחקר) שמשקלה 12 </a:t>
            </a:r>
            <a:r>
              <a:rPr lang="he-IL" dirty="0" err="1"/>
              <a:t>נק"ז</a:t>
            </a:r>
            <a:r>
              <a:rPr lang="he-IL" dirty="0"/>
              <a:t>. </a:t>
            </a:r>
            <a:endParaRPr lang="he-IL" dirty="0" smtClean="0"/>
          </a:p>
          <a:p>
            <a:r>
              <a:rPr lang="he-IL" dirty="0"/>
              <a:t>השתתפות בסמינר המחקר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312E0-2B11-4710-BE93-7B01779948A8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07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ורמט טמפליט של האוניברסיטה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FF7711DDCD01F346B89D903A1D43DDCD" ma:contentTypeVersion="1" ma:contentTypeDescription="צור מסמך חדש." ma:contentTypeScope="" ma:versionID="0486a5815b8912a44cf20922cc2b4cf8">
  <xsd:schema xmlns:xsd="http://www.w3.org/2001/XMLSchema" xmlns:xs="http://www.w3.org/2001/XMLSchema" xmlns:p="http://schemas.microsoft.com/office/2006/metadata/properties" xmlns:ns1="http://schemas.microsoft.com/sharepoint/v3" xmlns:ns2="3fd1f8e8-d4eb-4fa9-9edf-90e13be718c2" targetNamespace="http://schemas.microsoft.com/office/2006/metadata/properties" ma:root="true" ma:fieldsID="ed2a42d83b7494ed2da6faea1e227f64" ns1:_="" ns2:_="">
    <xsd:import namespace="http://schemas.microsoft.com/sharepoint/v3"/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9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משותף עם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fd1f8e8-d4eb-4fa9-9edf-90e13be718c2">5RW434VQ3H3S-519142741-31</_dlc_DocId>
    <_dlc_DocIdUrl xmlns="3fd1f8e8-d4eb-4fa9-9edf-90e13be718c2">
      <Url>https://in.bgu.ac.il/engn/sise/_layouts/15/DocIdRedir.aspx?ID=5RW434VQ3H3S-519142741-31</Url>
      <Description>5RW434VQ3H3S-519142741-31</Description>
    </_dlc_DocIdUrl>
  </documentManagement>
</p:properties>
</file>

<file path=customXml/itemProps1.xml><?xml version="1.0" encoding="utf-8"?>
<ds:datastoreItem xmlns:ds="http://schemas.openxmlformats.org/officeDocument/2006/customXml" ds:itemID="{29416DFE-6DF1-4601-AF21-5EE71AA59264}"/>
</file>

<file path=customXml/itemProps2.xml><?xml version="1.0" encoding="utf-8"?>
<ds:datastoreItem xmlns:ds="http://schemas.openxmlformats.org/officeDocument/2006/customXml" ds:itemID="{BD17193B-0560-4A62-9E33-0E1E6AB639FF}"/>
</file>

<file path=customXml/itemProps3.xml><?xml version="1.0" encoding="utf-8"?>
<ds:datastoreItem xmlns:ds="http://schemas.openxmlformats.org/officeDocument/2006/customXml" ds:itemID="{03932A3A-6318-42A1-8CE5-9E5147252844}"/>
</file>

<file path=customXml/itemProps4.xml><?xml version="1.0" encoding="utf-8"?>
<ds:datastoreItem xmlns:ds="http://schemas.openxmlformats.org/officeDocument/2006/customXml" ds:itemID="{A82D8188-65A7-476E-9B5A-4BD7AE7F340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1461</Words>
  <Application>Microsoft Office PowerPoint</Application>
  <PresentationFormat>On-screen Show (4:3)</PresentationFormat>
  <Paragraphs>261</Paragraphs>
  <Slides>29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פורמט טמפליט של האוניברסיטה</vt:lpstr>
      <vt:lpstr>PowerPoint Presentation</vt:lpstr>
      <vt:lpstr>מתקבלים תואר שני ושלישי</vt:lpstr>
      <vt:lpstr>SISE  Department</vt:lpstr>
      <vt:lpstr>מסלולים</vt:lpstr>
      <vt:lpstr>תיזה</vt:lpstr>
      <vt:lpstr>ציון על התיזה</vt:lpstr>
      <vt:lpstr>קנה מידה לציון בתיזה</vt:lpstr>
      <vt:lpstr>תוצאות אפשריות של בחינת תזה</vt:lpstr>
      <vt:lpstr>תכנית הלימודים</vt:lpstr>
      <vt:lpstr>קורסי השלמה</vt:lpstr>
      <vt:lpstr>דרכי תקשורת ובקשות סטודנט</vt:lpstr>
      <vt:lpstr>מסלולים</vt:lpstr>
      <vt:lpstr>המסלול הכללי</vt:lpstr>
      <vt:lpstr>הנדסת הנתונים</vt:lpstr>
      <vt:lpstr>אבטחת המרחב המקוון</vt:lpstr>
      <vt:lpstr>מערכת שעות</vt:lpstr>
      <vt:lpstr>חריגה מתוכנית הלימודים</vt:lpstr>
      <vt:lpstr>משך לימודים</vt:lpstr>
      <vt:lpstr>חובות אקדמיות: נוכחות בסמינר מחקר</vt:lpstr>
      <vt:lpstr>חובות אקדמיות</vt:lpstr>
      <vt:lpstr>חובות אקדמיות: אבני דרך עיקריות </vt:lpstr>
      <vt:lpstr>הצעת תזה</vt:lpstr>
      <vt:lpstr>הצעת תזה</vt:lpstr>
      <vt:lpstr>דוח התקדמות וקורס "תזה"</vt:lpstr>
      <vt:lpstr>הגנה על התזה</vt:lpstr>
      <vt:lpstr>מצב אקדמי תקין</vt:lpstr>
      <vt:lpstr>מסלול מית"ר</vt:lpstr>
      <vt:lpstr>מלגות ומשכורות בזמן התואר השני</vt:lpstr>
      <vt:lpstr>שירותי מחשוב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Rami Puzis</cp:lastModifiedBy>
  <cp:revision>145</cp:revision>
  <dcterms:created xsi:type="dcterms:W3CDTF">2012-10-23T09:39:07Z</dcterms:created>
  <dcterms:modified xsi:type="dcterms:W3CDTF">2017-11-07T08:30:50Z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0x010100FF7711DDCD01F346B89D903A1D43DDCD</vt:lpwstr>
  </property>
  <property fmtid="{D5CDD505-2E9C-101B-9397-08002B2CF9AE}" pid="3" name="_dlc_DocIdItemGuid">
    <vt:lpwstr>56fc7ed5-ef95-489f-a67b-f00da5c98112</vt:lpwstr>
  </property>
</Properties>
</file>