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103" d="100"/>
          <a:sy n="103" d="100"/>
        </p:scale>
        <p:origin x="144"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gjochum:Library:Caches:TemporaryItems:Outlook%20Temp:PI%20and%20Co-PI%20Departments%20for%20FY%202013%20Award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solidFill>
                  <a:schemeClr val="tx1"/>
                </a:solidFill>
              </a:defRPr>
            </a:pPr>
            <a:r>
              <a:rPr lang="en-US" sz="1600" dirty="0">
                <a:solidFill>
                  <a:schemeClr val="tx1"/>
                </a:solidFill>
              </a:rPr>
              <a:t>PI and Co-PI Departments for FY 2013 Awards Funded by CISE</a:t>
            </a:r>
          </a:p>
        </c:rich>
      </c:tx>
      <c:layout>
        <c:manualLayout>
          <c:xMode val="edge"/>
          <c:yMode val="edge"/>
          <c:x val="0.13732969917221899"/>
          <c:y val="6.5000001421697304E-2"/>
        </c:manualLayout>
      </c:layout>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0"/>
          <c:y val="6.7510097179272699E-2"/>
          <c:w val="1"/>
          <c:h val="0.852412967381598"/>
        </c:manualLayout>
      </c:layout>
      <c:pie3DChart>
        <c:varyColors val="1"/>
        <c:ser>
          <c:idx val="0"/>
          <c:order val="0"/>
          <c:dPt>
            <c:idx val="0"/>
            <c:bubble3D val="0"/>
            <c:spPr>
              <a:solidFill>
                <a:schemeClr val="accent1"/>
              </a:solidFill>
            </c:spPr>
          </c:dPt>
          <c:dLbls>
            <c:dLbl>
              <c:idx val="0"/>
              <c:layout>
                <c:manualLayout>
                  <c:x val="-0.23748372025740699"/>
                  <c:y val="-0.20243691180835199"/>
                </c:manualLayout>
              </c:layout>
              <c:numFmt formatCode="0%" sourceLinked="0"/>
              <c:spPr/>
              <c:txPr>
                <a:bodyPr/>
                <a:lstStyle/>
                <a:p>
                  <a:pPr>
                    <a:lnSpc>
                      <a:spcPct val="80000"/>
                    </a:lnSpc>
                    <a:defRPr sz="1400" b="1"/>
                  </a:pPr>
                  <a:endParaRPr lang="en-US"/>
                </a:p>
              </c:txPr>
              <c:showLegendKey val="0"/>
              <c:showVal val="1"/>
              <c:showCatName val="1"/>
              <c:showSerName val="0"/>
              <c:showPercent val="0"/>
              <c:showBubbleSize val="0"/>
              <c:extLst>
                <c:ext xmlns:c15="http://schemas.microsoft.com/office/drawing/2012/chart" uri="{CE6537A1-D6FC-4f65-9D91-7224C49458BB}"/>
              </c:extLst>
            </c:dLbl>
            <c:dLbl>
              <c:idx val="1"/>
              <c:layout>
                <c:manualLayout>
                  <c:x val="0.178005653139511"/>
                  <c:y val="-0.181892808002905"/>
                </c:manualLayout>
              </c:layout>
              <c:numFmt formatCode="0%" sourceLinked="0"/>
              <c:spPr/>
              <c:txPr>
                <a:bodyPr/>
                <a:lstStyle/>
                <a:p>
                  <a:pPr>
                    <a:lnSpc>
                      <a:spcPct val="80000"/>
                    </a:lnSpc>
                    <a:defRPr sz="1400" b="1"/>
                  </a:pPr>
                  <a:endParaRPr lang="en-US"/>
                </a:p>
              </c:txPr>
              <c:showLegendKey val="0"/>
              <c:showVal val="1"/>
              <c:showCatName val="1"/>
              <c:showSerName val="0"/>
              <c:showPercent val="0"/>
              <c:showBubbleSize val="0"/>
              <c:extLst>
                <c:ext xmlns:c15="http://schemas.microsoft.com/office/drawing/2012/chart" uri="{CE6537A1-D6FC-4f65-9D91-7224C49458BB}"/>
              </c:extLst>
            </c:dLbl>
            <c:dLbl>
              <c:idx val="2"/>
              <c:layout>
                <c:manualLayout>
                  <c:x val="0.101012214819301"/>
                  <c:y val="-0.119204912930991"/>
                </c:manualLayout>
              </c:layout>
              <c:numFmt formatCode="0%" sourceLinked="0"/>
              <c:spPr/>
              <c:txPr>
                <a:bodyPr/>
                <a:lstStyle/>
                <a:p>
                  <a:pPr>
                    <a:lnSpc>
                      <a:spcPct val="70000"/>
                    </a:lnSpc>
                    <a:defRPr sz="1400" b="1"/>
                  </a:pPr>
                  <a:endParaRPr lang="en-US"/>
                </a:p>
              </c:txPr>
              <c:showLegendKey val="0"/>
              <c:showVal val="1"/>
              <c:showCatName val="1"/>
              <c:showSerName val="0"/>
              <c:showPercent val="0"/>
              <c:showBubbleSize val="0"/>
              <c:extLst>
                <c:ext xmlns:c15="http://schemas.microsoft.com/office/drawing/2012/chart" uri="{CE6537A1-D6FC-4f65-9D91-7224C49458BB}"/>
              </c:extLst>
            </c:dLbl>
            <c:dLbl>
              <c:idx val="3"/>
              <c:layout>
                <c:manualLayout>
                  <c:x val="0.203157534507895"/>
                  <c:y val="9.7628942960614598E-2"/>
                </c:manualLayout>
              </c:layout>
              <c:numFmt formatCode="0%" sourceLinked="0"/>
              <c:spPr/>
              <c:txPr>
                <a:bodyPr/>
                <a:lstStyle/>
                <a:p>
                  <a:pPr>
                    <a:lnSpc>
                      <a:spcPct val="80000"/>
                    </a:lnSpc>
                    <a:defRPr sz="1400" b="1"/>
                  </a:pPr>
                  <a:endParaRPr lang="en-US"/>
                </a:p>
              </c:txPr>
              <c:showLegendKey val="0"/>
              <c:showVal val="1"/>
              <c:showCatName val="1"/>
              <c:showSerName val="0"/>
              <c:showPercent val="0"/>
              <c:showBubbleSize val="0"/>
              <c:extLst>
                <c:ext xmlns:c15="http://schemas.microsoft.com/office/drawing/2012/chart" uri="{CE6537A1-D6FC-4f65-9D91-7224C49458BB}"/>
              </c:extLst>
            </c:dLbl>
            <c:numFmt formatCode="0%" sourceLinked="0"/>
            <c:spPr>
              <a:noFill/>
              <a:ln>
                <a:noFill/>
              </a:ln>
              <a:effectLst/>
            </c:spPr>
            <c:txPr>
              <a:bodyPr/>
              <a:lstStyle/>
              <a:p>
                <a:pPr>
                  <a:defRPr sz="1400" b="1"/>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'PI and co-PI'!$B$17:$B$20</c:f>
              <c:strCache>
                <c:ptCount val="4"/>
                <c:pt idx="0">
                  <c:v>Computer Science &amp; Information Science &amp; Computer Engineering (CISE)</c:v>
                </c:pt>
                <c:pt idx="1">
                  <c:v>Engineering (excluding Computer Engineering)</c:v>
                </c:pt>
                <c:pt idx="2">
                  <c:v>Interdisciplinary Centers</c:v>
                </c:pt>
                <c:pt idx="3">
                  <c:v>Sciences &amp; Humanities</c:v>
                </c:pt>
              </c:strCache>
            </c:strRef>
          </c:cat>
          <c:val>
            <c:numRef>
              <c:f>'PI and co-PI'!$H$17:$H$20</c:f>
              <c:numCache>
                <c:formatCode>0.00%</c:formatCode>
                <c:ptCount val="4"/>
                <c:pt idx="0">
                  <c:v>0.606191950464396</c:v>
                </c:pt>
                <c:pt idx="1">
                  <c:v>0.11733746130031</c:v>
                </c:pt>
                <c:pt idx="2">
                  <c:v>3.4674922600619197E-2</c:v>
                </c:pt>
                <c:pt idx="3">
                  <c:v>0.241795665634675</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a:solidFill>
            <a:srgbClr val="FFFFFF"/>
          </a:solidFill>
        </a:defRPr>
      </a:pPr>
      <a:endParaRPr lang="en-US"/>
    </a:p>
  </c:txPr>
  <c:externalData r:id="rId1">
    <c:autoUpdate val="0"/>
  </c:externalData>
</c:chartSpace>
</file>

<file path=ppt/diagrams/_rels/data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image" Target="../media/image35.jpeg"/><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image" Target="../media/image35.jpeg"/><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0BC130-9305-46B3-85CC-6E381618430C}" type="doc">
      <dgm:prSet loTypeId="urn:microsoft.com/office/officeart/2005/8/layout/orgChart1" loCatId="hierarchy" qsTypeId="urn:microsoft.com/office/officeart/2005/8/quickstyle/simple4" qsCatId="simple" csTypeId="urn:microsoft.com/office/officeart/2005/8/colors/accent1_2" csCatId="accent1" phldr="1"/>
      <dgm:spPr/>
      <dgm:t>
        <a:bodyPr/>
        <a:lstStyle/>
        <a:p>
          <a:endParaRPr lang="en-US"/>
        </a:p>
      </dgm:t>
    </dgm:pt>
    <dgm:pt modelId="{AA3DC15B-7122-4E5E-93B7-6DBAF9A7D697}">
      <dgm:prSet phldrT="[Text]"/>
      <dgm:spPr/>
      <dgm:t>
        <a:bodyPr/>
        <a:lstStyle/>
        <a:p>
          <a:r>
            <a:rPr lang="en-US" b="1" dirty="0" smtClean="0"/>
            <a:t>CISE</a:t>
          </a:r>
        </a:p>
        <a:p>
          <a:r>
            <a:rPr lang="en-US" b="1" dirty="0" smtClean="0"/>
            <a:t> Office of the Assistant Director</a:t>
          </a:r>
        </a:p>
      </dgm:t>
    </dgm:pt>
    <dgm:pt modelId="{6DBCFC95-94EB-4E1B-BB86-A3B3C02588EC}" type="parTrans" cxnId="{9136119B-988E-45AB-8779-6E6C9C411BD9}">
      <dgm:prSet/>
      <dgm:spPr/>
      <dgm:t>
        <a:bodyPr/>
        <a:lstStyle/>
        <a:p>
          <a:endParaRPr lang="en-US"/>
        </a:p>
      </dgm:t>
    </dgm:pt>
    <dgm:pt modelId="{F293F29F-7029-4A97-BBF6-9F44421ABB52}" type="sibTrans" cxnId="{9136119B-988E-45AB-8779-6E6C9C411BD9}">
      <dgm:prSet/>
      <dgm:spPr/>
      <dgm:t>
        <a:bodyPr/>
        <a:lstStyle/>
        <a:p>
          <a:endParaRPr lang="en-US"/>
        </a:p>
      </dgm:t>
    </dgm:pt>
    <dgm:pt modelId="{AA36F028-1125-47C5-8FF6-EB0A0EC4E834}">
      <dgm:prSet phldrT="[Text]" custT="1"/>
      <dgm:spPr/>
      <dgm:t>
        <a:bodyPr/>
        <a:lstStyle/>
        <a:p>
          <a:r>
            <a:rPr lang="en-US" altLang="en-US" sz="1200" b="1" dirty="0" smtClean="0">
              <a:latin typeface="Arial"/>
              <a:cs typeface="Arial"/>
            </a:rPr>
            <a:t>Computing and Communications Foundations (CCF)</a:t>
          </a:r>
        </a:p>
      </dgm:t>
    </dgm:pt>
    <dgm:pt modelId="{58286FC0-84D8-464A-9FFC-7D7C2C87ECED}" type="parTrans" cxnId="{A779B265-0BB4-41A7-9FAE-F8226C1D88AC}">
      <dgm:prSet/>
      <dgm:spPr/>
      <dgm:t>
        <a:bodyPr/>
        <a:lstStyle/>
        <a:p>
          <a:endParaRPr lang="en-US" dirty="0"/>
        </a:p>
      </dgm:t>
    </dgm:pt>
    <dgm:pt modelId="{D393099B-A3B6-4E89-9BBA-EBDAC10B9F86}" type="sibTrans" cxnId="{A779B265-0BB4-41A7-9FAE-F8226C1D88AC}">
      <dgm:prSet/>
      <dgm:spPr/>
      <dgm:t>
        <a:bodyPr/>
        <a:lstStyle/>
        <a:p>
          <a:endParaRPr lang="en-US"/>
        </a:p>
      </dgm:t>
    </dgm:pt>
    <dgm:pt modelId="{A2ADA049-FDE6-4D77-9967-4BF0692355C0}">
      <dgm:prSet phldrT="[Text]" custT="1"/>
      <dgm:spPr/>
      <dgm:t>
        <a:bodyPr/>
        <a:lstStyle/>
        <a:p>
          <a:r>
            <a:rPr lang="en-US" altLang="en-US" sz="1200" b="1" dirty="0" smtClean="0">
              <a:latin typeface="Arial"/>
              <a:cs typeface="Arial"/>
            </a:rPr>
            <a:t>Computer and Network Systems (CNS)</a:t>
          </a:r>
        </a:p>
      </dgm:t>
    </dgm:pt>
    <dgm:pt modelId="{21476DDF-C5D2-47EA-A4B4-7583DF9C867A}" type="parTrans" cxnId="{5D0C0D89-4067-4D78-8BC5-202822F3FB47}">
      <dgm:prSet/>
      <dgm:spPr/>
      <dgm:t>
        <a:bodyPr/>
        <a:lstStyle/>
        <a:p>
          <a:endParaRPr lang="en-US" dirty="0"/>
        </a:p>
      </dgm:t>
    </dgm:pt>
    <dgm:pt modelId="{6C2D1E02-1C2E-48BB-BC32-8EA75F36328E}" type="sibTrans" cxnId="{5D0C0D89-4067-4D78-8BC5-202822F3FB47}">
      <dgm:prSet/>
      <dgm:spPr/>
      <dgm:t>
        <a:bodyPr/>
        <a:lstStyle/>
        <a:p>
          <a:endParaRPr lang="en-US"/>
        </a:p>
      </dgm:t>
    </dgm:pt>
    <dgm:pt modelId="{A20B1715-32CA-411E-99C0-B02648DF485A}">
      <dgm:prSet phldrT="[Text]"/>
      <dgm:spPr/>
      <dgm:t>
        <a:bodyPr/>
        <a:lstStyle/>
        <a:p>
          <a:r>
            <a:rPr lang="en-US" dirty="0" smtClean="0"/>
            <a:t>Algorithmic Foundations</a:t>
          </a:r>
          <a:endParaRPr lang="en-US" dirty="0"/>
        </a:p>
      </dgm:t>
    </dgm:pt>
    <dgm:pt modelId="{229B8A77-34A8-4BD9-9277-22A8C2B9D03E}" type="parTrans" cxnId="{5D416D83-CC0A-4FF8-9F63-4859A5930FEE}">
      <dgm:prSet/>
      <dgm:spPr/>
      <dgm:t>
        <a:bodyPr/>
        <a:lstStyle/>
        <a:p>
          <a:endParaRPr lang="en-US" dirty="0"/>
        </a:p>
      </dgm:t>
    </dgm:pt>
    <dgm:pt modelId="{CF0852AC-A418-4880-8CA7-F51BD57DD683}" type="sibTrans" cxnId="{5D416D83-CC0A-4FF8-9F63-4859A5930FEE}">
      <dgm:prSet/>
      <dgm:spPr/>
      <dgm:t>
        <a:bodyPr/>
        <a:lstStyle/>
        <a:p>
          <a:endParaRPr lang="en-US"/>
        </a:p>
      </dgm:t>
    </dgm:pt>
    <dgm:pt modelId="{000D93B2-537F-44B1-8F3A-350C92378CEB}">
      <dgm:prSet phldrT="[Text]"/>
      <dgm:spPr/>
      <dgm:t>
        <a:bodyPr/>
        <a:lstStyle/>
        <a:p>
          <a:r>
            <a:rPr lang="en-US" dirty="0" smtClean="0"/>
            <a:t>Communication and Information Foundations</a:t>
          </a:r>
          <a:endParaRPr lang="en-US" dirty="0"/>
        </a:p>
      </dgm:t>
    </dgm:pt>
    <dgm:pt modelId="{DDF689E1-D1B7-4597-9A46-C61C50490C27}" type="parTrans" cxnId="{92D2BC51-0DDF-4186-9B84-2E9E06A9B058}">
      <dgm:prSet/>
      <dgm:spPr/>
      <dgm:t>
        <a:bodyPr/>
        <a:lstStyle/>
        <a:p>
          <a:endParaRPr lang="en-US" dirty="0"/>
        </a:p>
      </dgm:t>
    </dgm:pt>
    <dgm:pt modelId="{51391153-EC89-4F8E-8B3A-6731C76D8D30}" type="sibTrans" cxnId="{92D2BC51-0DDF-4186-9B84-2E9E06A9B058}">
      <dgm:prSet/>
      <dgm:spPr/>
      <dgm:t>
        <a:bodyPr/>
        <a:lstStyle/>
        <a:p>
          <a:endParaRPr lang="en-US"/>
        </a:p>
      </dgm:t>
    </dgm:pt>
    <dgm:pt modelId="{8321CC94-C73A-4D52-BDA5-3AA268FD040B}">
      <dgm:prSet phldrT="[Text]"/>
      <dgm:spPr/>
      <dgm:t>
        <a:bodyPr/>
        <a:lstStyle/>
        <a:p>
          <a:r>
            <a:rPr lang="en-US" dirty="0" smtClean="0"/>
            <a:t>Software and Hardware Foundations</a:t>
          </a:r>
          <a:endParaRPr lang="en-US" dirty="0"/>
        </a:p>
      </dgm:t>
    </dgm:pt>
    <dgm:pt modelId="{CEB59BF6-F636-44DF-8008-C327D08AABA7}" type="parTrans" cxnId="{AB81344A-86E9-48CC-9F27-122EAD5BF337}">
      <dgm:prSet/>
      <dgm:spPr/>
      <dgm:t>
        <a:bodyPr/>
        <a:lstStyle/>
        <a:p>
          <a:endParaRPr lang="en-US" dirty="0"/>
        </a:p>
      </dgm:t>
    </dgm:pt>
    <dgm:pt modelId="{A0BA1EBE-2C29-4C06-A93C-C4D632684E9F}" type="sibTrans" cxnId="{AB81344A-86E9-48CC-9F27-122EAD5BF337}">
      <dgm:prSet/>
      <dgm:spPr/>
      <dgm:t>
        <a:bodyPr/>
        <a:lstStyle/>
        <a:p>
          <a:endParaRPr lang="en-US"/>
        </a:p>
      </dgm:t>
    </dgm:pt>
    <dgm:pt modelId="{8E9AE834-A7E0-4B8B-BD89-CA8CCA1909DB}">
      <dgm:prSet phldrT="[Text]"/>
      <dgm:spPr/>
      <dgm:t>
        <a:bodyPr/>
        <a:lstStyle/>
        <a:p>
          <a:r>
            <a:rPr lang="en-US" dirty="0" smtClean="0"/>
            <a:t>Computer Systems Research</a:t>
          </a:r>
          <a:endParaRPr lang="en-US" dirty="0"/>
        </a:p>
      </dgm:t>
    </dgm:pt>
    <dgm:pt modelId="{4AAA43B6-966C-4AAC-B676-F454147DC089}" type="parTrans" cxnId="{B91ACCB5-08EF-4E82-B276-BF7F96CB4015}">
      <dgm:prSet/>
      <dgm:spPr/>
      <dgm:t>
        <a:bodyPr/>
        <a:lstStyle/>
        <a:p>
          <a:endParaRPr lang="en-US" dirty="0"/>
        </a:p>
      </dgm:t>
    </dgm:pt>
    <dgm:pt modelId="{61C4D142-8216-441B-AFEA-216774C637D3}" type="sibTrans" cxnId="{B91ACCB5-08EF-4E82-B276-BF7F96CB4015}">
      <dgm:prSet/>
      <dgm:spPr/>
      <dgm:t>
        <a:bodyPr/>
        <a:lstStyle/>
        <a:p>
          <a:endParaRPr lang="en-US"/>
        </a:p>
      </dgm:t>
    </dgm:pt>
    <dgm:pt modelId="{489924D4-54BE-493B-B554-DE35EF4EFFFC}">
      <dgm:prSet phldrT="[Text]"/>
      <dgm:spPr/>
      <dgm:t>
        <a:bodyPr/>
        <a:lstStyle/>
        <a:p>
          <a:r>
            <a:rPr lang="en-US" dirty="0" smtClean="0"/>
            <a:t>Networking Technology and Systems</a:t>
          </a:r>
          <a:endParaRPr lang="en-US" dirty="0"/>
        </a:p>
      </dgm:t>
    </dgm:pt>
    <dgm:pt modelId="{D22669F7-3D08-4746-AA35-7D9BD7D5E11B}" type="parTrans" cxnId="{9C0BEF83-1475-4241-99F4-F1000DECA16B}">
      <dgm:prSet/>
      <dgm:spPr/>
      <dgm:t>
        <a:bodyPr/>
        <a:lstStyle/>
        <a:p>
          <a:endParaRPr lang="en-US" dirty="0"/>
        </a:p>
      </dgm:t>
    </dgm:pt>
    <dgm:pt modelId="{0BCFE4C1-272E-4295-8B4F-C5C51F971450}" type="sibTrans" cxnId="{9C0BEF83-1475-4241-99F4-F1000DECA16B}">
      <dgm:prSet/>
      <dgm:spPr/>
      <dgm:t>
        <a:bodyPr/>
        <a:lstStyle/>
        <a:p>
          <a:endParaRPr lang="en-US"/>
        </a:p>
      </dgm:t>
    </dgm:pt>
    <dgm:pt modelId="{14CFEB8A-70EA-47CC-914C-57C88C263B83}">
      <dgm:prSet phldrT="[Text]" custT="1"/>
      <dgm:spPr/>
      <dgm:t>
        <a:bodyPr/>
        <a:lstStyle/>
        <a:p>
          <a:r>
            <a:rPr lang="en-US" altLang="en-US" sz="1200" b="1" dirty="0" smtClean="0">
              <a:latin typeface="Arial"/>
              <a:cs typeface="Arial"/>
            </a:rPr>
            <a:t>Information and Intelligent Systems (IIS)</a:t>
          </a:r>
        </a:p>
      </dgm:t>
    </dgm:pt>
    <dgm:pt modelId="{48E2A84C-2783-482B-A6E9-DE14E397CB9D}" type="parTrans" cxnId="{4B78EC43-E5E0-4672-A892-D299664F4ED2}">
      <dgm:prSet/>
      <dgm:spPr/>
      <dgm:t>
        <a:bodyPr/>
        <a:lstStyle/>
        <a:p>
          <a:endParaRPr lang="en-US" dirty="0"/>
        </a:p>
      </dgm:t>
    </dgm:pt>
    <dgm:pt modelId="{166C51A5-DAB9-4ED8-9107-DE4BDEA8B4F4}" type="sibTrans" cxnId="{4B78EC43-E5E0-4672-A892-D299664F4ED2}">
      <dgm:prSet/>
      <dgm:spPr/>
      <dgm:t>
        <a:bodyPr/>
        <a:lstStyle/>
        <a:p>
          <a:endParaRPr lang="en-US"/>
        </a:p>
      </dgm:t>
    </dgm:pt>
    <dgm:pt modelId="{0C91B3FF-6E91-4F61-ABC7-3DCBDE26C9A0}">
      <dgm:prSet phldrT="[Text]"/>
      <dgm:spPr/>
      <dgm:t>
        <a:bodyPr/>
        <a:lstStyle/>
        <a:p>
          <a:r>
            <a:rPr lang="en-US" dirty="0" smtClean="0"/>
            <a:t>Cyber Human Systems</a:t>
          </a:r>
          <a:endParaRPr lang="en-US" dirty="0"/>
        </a:p>
      </dgm:t>
    </dgm:pt>
    <dgm:pt modelId="{83AB073D-71C6-4947-87B0-0DBB67ED2FA3}" type="parTrans" cxnId="{8E3B10A1-279C-4FE3-AAA4-DFF565ABF053}">
      <dgm:prSet/>
      <dgm:spPr/>
      <dgm:t>
        <a:bodyPr/>
        <a:lstStyle/>
        <a:p>
          <a:endParaRPr lang="en-US" dirty="0"/>
        </a:p>
      </dgm:t>
    </dgm:pt>
    <dgm:pt modelId="{113BFC69-BA4C-497C-8DB8-FDF2BCD111B2}" type="sibTrans" cxnId="{8E3B10A1-279C-4FE3-AAA4-DFF565ABF053}">
      <dgm:prSet/>
      <dgm:spPr/>
      <dgm:t>
        <a:bodyPr/>
        <a:lstStyle/>
        <a:p>
          <a:endParaRPr lang="en-US"/>
        </a:p>
      </dgm:t>
    </dgm:pt>
    <dgm:pt modelId="{07B702A9-A3B4-4E31-A930-AAB4B59C5CD9}">
      <dgm:prSet phldrT="[Text]"/>
      <dgm:spPr/>
      <dgm:t>
        <a:bodyPr/>
        <a:lstStyle/>
        <a:p>
          <a:r>
            <a:rPr lang="en-US" dirty="0" smtClean="0"/>
            <a:t>Information Integration and Informatics</a:t>
          </a:r>
          <a:endParaRPr lang="en-US" dirty="0"/>
        </a:p>
      </dgm:t>
    </dgm:pt>
    <dgm:pt modelId="{08CEBB48-5825-4211-9563-760D3BA8718A}" type="parTrans" cxnId="{FE4E3F5E-B74F-4A24-AA56-92804B2A241B}">
      <dgm:prSet/>
      <dgm:spPr/>
      <dgm:t>
        <a:bodyPr/>
        <a:lstStyle/>
        <a:p>
          <a:endParaRPr lang="en-US" dirty="0"/>
        </a:p>
      </dgm:t>
    </dgm:pt>
    <dgm:pt modelId="{B25ECB5F-B6E0-49A7-A202-D5A04FB63889}" type="sibTrans" cxnId="{FE4E3F5E-B74F-4A24-AA56-92804B2A241B}">
      <dgm:prSet/>
      <dgm:spPr/>
      <dgm:t>
        <a:bodyPr/>
        <a:lstStyle/>
        <a:p>
          <a:endParaRPr lang="en-US"/>
        </a:p>
      </dgm:t>
    </dgm:pt>
    <dgm:pt modelId="{C40E3285-09D1-4B76-AA01-54ED12F10B05}">
      <dgm:prSet phldrT="[Text]"/>
      <dgm:spPr/>
      <dgm:t>
        <a:bodyPr/>
        <a:lstStyle/>
        <a:p>
          <a:r>
            <a:rPr lang="en-US" dirty="0" smtClean="0"/>
            <a:t>Robust Intelligence</a:t>
          </a:r>
          <a:endParaRPr lang="en-US" dirty="0"/>
        </a:p>
      </dgm:t>
    </dgm:pt>
    <dgm:pt modelId="{3B34FAD4-10AE-4532-B20F-3384BA8F9DD0}" type="parTrans" cxnId="{CFD8B9A2-41EE-4050-9914-6B9A6B876C6B}">
      <dgm:prSet/>
      <dgm:spPr/>
      <dgm:t>
        <a:bodyPr/>
        <a:lstStyle/>
        <a:p>
          <a:endParaRPr lang="en-US" dirty="0"/>
        </a:p>
      </dgm:t>
    </dgm:pt>
    <dgm:pt modelId="{675E2169-BBEE-49DC-BC50-72E04F98B843}" type="sibTrans" cxnId="{CFD8B9A2-41EE-4050-9914-6B9A6B876C6B}">
      <dgm:prSet/>
      <dgm:spPr/>
      <dgm:t>
        <a:bodyPr/>
        <a:lstStyle/>
        <a:p>
          <a:endParaRPr lang="en-US"/>
        </a:p>
      </dgm:t>
    </dgm:pt>
    <dgm:pt modelId="{D4E2CEE2-790A-144C-B4DD-451C0A8E26BF}">
      <dgm:prSet custT="1"/>
      <dgm:spPr/>
      <dgm:t>
        <a:bodyPr/>
        <a:lstStyle/>
        <a:p>
          <a:r>
            <a:rPr lang="en-US" sz="1200" b="1" dirty="0" smtClean="0">
              <a:latin typeface="Arial"/>
              <a:cs typeface="Arial"/>
            </a:rPr>
            <a:t>Advanced Cyberinfrastructure (ACI)</a:t>
          </a:r>
          <a:endParaRPr lang="en-US" sz="1200" b="1" dirty="0">
            <a:latin typeface="Arial"/>
            <a:cs typeface="Arial"/>
          </a:endParaRPr>
        </a:p>
      </dgm:t>
    </dgm:pt>
    <dgm:pt modelId="{604ECB6E-949D-2C4B-A8D9-E49845BF3828}" type="parTrans" cxnId="{055154C4-5223-E346-BB31-300100982DA4}">
      <dgm:prSet/>
      <dgm:spPr/>
      <dgm:t>
        <a:bodyPr/>
        <a:lstStyle/>
        <a:p>
          <a:endParaRPr lang="en-US"/>
        </a:p>
      </dgm:t>
    </dgm:pt>
    <dgm:pt modelId="{693EC459-CE41-964F-88FD-1428536A418C}" type="sibTrans" cxnId="{055154C4-5223-E346-BB31-300100982DA4}">
      <dgm:prSet/>
      <dgm:spPr/>
      <dgm:t>
        <a:bodyPr/>
        <a:lstStyle/>
        <a:p>
          <a:endParaRPr lang="en-US"/>
        </a:p>
      </dgm:t>
    </dgm:pt>
    <dgm:pt modelId="{38C82718-7432-A94A-ACB0-E3627B9D28CD}">
      <dgm:prSet/>
      <dgm:spPr/>
      <dgm:t>
        <a:bodyPr/>
        <a:lstStyle/>
        <a:p>
          <a:r>
            <a:rPr lang="en-US" dirty="0" smtClean="0"/>
            <a:t>Data</a:t>
          </a:r>
          <a:endParaRPr lang="en-US" dirty="0"/>
        </a:p>
      </dgm:t>
    </dgm:pt>
    <dgm:pt modelId="{31B6B13D-6C13-F447-A4AF-A9D303FD53D1}" type="parTrans" cxnId="{795F731D-0358-5544-85CE-7AA2B1B9A620}">
      <dgm:prSet/>
      <dgm:spPr/>
      <dgm:t>
        <a:bodyPr/>
        <a:lstStyle/>
        <a:p>
          <a:endParaRPr lang="en-US"/>
        </a:p>
      </dgm:t>
    </dgm:pt>
    <dgm:pt modelId="{7550CC08-BA0F-B64B-AFCA-D8D65B361F73}" type="sibTrans" cxnId="{795F731D-0358-5544-85CE-7AA2B1B9A620}">
      <dgm:prSet/>
      <dgm:spPr/>
      <dgm:t>
        <a:bodyPr/>
        <a:lstStyle/>
        <a:p>
          <a:endParaRPr lang="en-US"/>
        </a:p>
      </dgm:t>
    </dgm:pt>
    <dgm:pt modelId="{3F7D86BB-43EE-1147-B09F-BBE5B38F4474}">
      <dgm:prSet/>
      <dgm:spPr/>
      <dgm:t>
        <a:bodyPr/>
        <a:lstStyle/>
        <a:p>
          <a:r>
            <a:rPr lang="en-US" dirty="0" smtClean="0"/>
            <a:t>High Performance Computing</a:t>
          </a:r>
          <a:endParaRPr lang="en-US" dirty="0"/>
        </a:p>
      </dgm:t>
    </dgm:pt>
    <dgm:pt modelId="{E9E4DA45-0783-9F49-BA21-940D9C339CAB}" type="parTrans" cxnId="{834D8190-1A5C-D24F-B8F1-90BAA67110C2}">
      <dgm:prSet/>
      <dgm:spPr/>
      <dgm:t>
        <a:bodyPr/>
        <a:lstStyle/>
        <a:p>
          <a:endParaRPr lang="en-US"/>
        </a:p>
      </dgm:t>
    </dgm:pt>
    <dgm:pt modelId="{74E9083D-6278-8B4C-BECB-DD53C47A51E0}" type="sibTrans" cxnId="{834D8190-1A5C-D24F-B8F1-90BAA67110C2}">
      <dgm:prSet/>
      <dgm:spPr/>
      <dgm:t>
        <a:bodyPr/>
        <a:lstStyle/>
        <a:p>
          <a:endParaRPr lang="en-US"/>
        </a:p>
      </dgm:t>
    </dgm:pt>
    <dgm:pt modelId="{FB6E843B-98D3-B24E-A721-CB4F9449513A}">
      <dgm:prSet/>
      <dgm:spPr/>
      <dgm:t>
        <a:bodyPr/>
        <a:lstStyle/>
        <a:p>
          <a:r>
            <a:rPr lang="en-US" dirty="0" smtClean="0"/>
            <a:t>Networking/Cybersecurity</a:t>
          </a:r>
          <a:endParaRPr lang="en-US" dirty="0"/>
        </a:p>
      </dgm:t>
    </dgm:pt>
    <dgm:pt modelId="{40C53975-75F8-6041-9568-3BFA5E2B446B}" type="parTrans" cxnId="{05C14BAE-FA2D-3644-846A-D07A63E13E92}">
      <dgm:prSet/>
      <dgm:spPr/>
      <dgm:t>
        <a:bodyPr/>
        <a:lstStyle/>
        <a:p>
          <a:endParaRPr lang="en-US"/>
        </a:p>
      </dgm:t>
    </dgm:pt>
    <dgm:pt modelId="{2E5C6D48-0FAF-A24C-BFCC-183FE7241AA8}" type="sibTrans" cxnId="{05C14BAE-FA2D-3644-846A-D07A63E13E92}">
      <dgm:prSet/>
      <dgm:spPr/>
      <dgm:t>
        <a:bodyPr/>
        <a:lstStyle/>
        <a:p>
          <a:endParaRPr lang="en-US"/>
        </a:p>
      </dgm:t>
    </dgm:pt>
    <dgm:pt modelId="{8CCC9299-EEB5-8648-BBB8-2BBD7474DC1A}">
      <dgm:prSet/>
      <dgm:spPr/>
      <dgm:t>
        <a:bodyPr/>
        <a:lstStyle/>
        <a:p>
          <a:r>
            <a:rPr lang="en-US" dirty="0" smtClean="0"/>
            <a:t>Software</a:t>
          </a:r>
          <a:endParaRPr lang="en-US" dirty="0"/>
        </a:p>
      </dgm:t>
    </dgm:pt>
    <dgm:pt modelId="{DCFCBF8B-4C6F-E641-B1F8-93F71E3DB2FA}" type="parTrans" cxnId="{3A0742FE-719C-F84F-B7AC-6A5136FCB9FE}">
      <dgm:prSet/>
      <dgm:spPr/>
      <dgm:t>
        <a:bodyPr/>
        <a:lstStyle/>
        <a:p>
          <a:endParaRPr lang="en-US"/>
        </a:p>
      </dgm:t>
    </dgm:pt>
    <dgm:pt modelId="{CF7E50C1-CD1E-8D4E-B5D6-DF703B2C33A7}" type="sibTrans" cxnId="{3A0742FE-719C-F84F-B7AC-6A5136FCB9FE}">
      <dgm:prSet/>
      <dgm:spPr/>
      <dgm:t>
        <a:bodyPr/>
        <a:lstStyle/>
        <a:p>
          <a:endParaRPr lang="en-US"/>
        </a:p>
      </dgm:t>
    </dgm:pt>
    <dgm:pt modelId="{651112AF-17A7-483E-84D9-BAA92BD779B5}" type="pres">
      <dgm:prSet presAssocID="{E40BC130-9305-46B3-85CC-6E381618430C}" presName="hierChild1" presStyleCnt="0">
        <dgm:presLayoutVars>
          <dgm:orgChart val="1"/>
          <dgm:chPref val="1"/>
          <dgm:dir/>
          <dgm:animOne val="branch"/>
          <dgm:animLvl val="lvl"/>
          <dgm:resizeHandles/>
        </dgm:presLayoutVars>
      </dgm:prSet>
      <dgm:spPr/>
      <dgm:t>
        <a:bodyPr/>
        <a:lstStyle/>
        <a:p>
          <a:endParaRPr lang="en-US"/>
        </a:p>
      </dgm:t>
    </dgm:pt>
    <dgm:pt modelId="{839ADFCF-6905-4DCD-9D33-C227FD43CC85}" type="pres">
      <dgm:prSet presAssocID="{AA3DC15B-7122-4E5E-93B7-6DBAF9A7D697}" presName="hierRoot1" presStyleCnt="0">
        <dgm:presLayoutVars>
          <dgm:hierBranch val="init"/>
        </dgm:presLayoutVars>
      </dgm:prSet>
      <dgm:spPr/>
      <dgm:t>
        <a:bodyPr/>
        <a:lstStyle/>
        <a:p>
          <a:endParaRPr lang="en-US"/>
        </a:p>
      </dgm:t>
    </dgm:pt>
    <dgm:pt modelId="{DDD7C264-2030-45FD-985A-34EEAB059D61}" type="pres">
      <dgm:prSet presAssocID="{AA3DC15B-7122-4E5E-93B7-6DBAF9A7D697}" presName="rootComposite1" presStyleCnt="0"/>
      <dgm:spPr/>
      <dgm:t>
        <a:bodyPr/>
        <a:lstStyle/>
        <a:p>
          <a:endParaRPr lang="en-US"/>
        </a:p>
      </dgm:t>
    </dgm:pt>
    <dgm:pt modelId="{21DF5C58-56D2-4953-91F6-14279A73BC88}" type="pres">
      <dgm:prSet presAssocID="{AA3DC15B-7122-4E5E-93B7-6DBAF9A7D697}" presName="rootText1" presStyleLbl="node0" presStyleIdx="0" presStyleCnt="1" custScaleX="144916" custScaleY="90834" custLinFactNeighborX="4695" custLinFactNeighborY="56350">
        <dgm:presLayoutVars>
          <dgm:chPref val="3"/>
        </dgm:presLayoutVars>
      </dgm:prSet>
      <dgm:spPr/>
      <dgm:t>
        <a:bodyPr/>
        <a:lstStyle/>
        <a:p>
          <a:endParaRPr lang="en-US"/>
        </a:p>
      </dgm:t>
    </dgm:pt>
    <dgm:pt modelId="{85A28009-6396-49A7-8CD5-1AFBE1E42FEB}" type="pres">
      <dgm:prSet presAssocID="{AA3DC15B-7122-4E5E-93B7-6DBAF9A7D697}" presName="rootConnector1" presStyleLbl="node1" presStyleIdx="0" presStyleCnt="0"/>
      <dgm:spPr/>
      <dgm:t>
        <a:bodyPr/>
        <a:lstStyle/>
        <a:p>
          <a:endParaRPr lang="en-US"/>
        </a:p>
      </dgm:t>
    </dgm:pt>
    <dgm:pt modelId="{5CD810CB-BB0E-4687-A0C0-10441CBF58E2}" type="pres">
      <dgm:prSet presAssocID="{AA3DC15B-7122-4E5E-93B7-6DBAF9A7D697}" presName="hierChild2" presStyleCnt="0"/>
      <dgm:spPr/>
      <dgm:t>
        <a:bodyPr/>
        <a:lstStyle/>
        <a:p>
          <a:endParaRPr lang="en-US"/>
        </a:p>
      </dgm:t>
    </dgm:pt>
    <dgm:pt modelId="{C6B0107A-7522-1F46-A5DE-E182CD3894B2}" type="pres">
      <dgm:prSet presAssocID="{604ECB6E-949D-2C4B-A8D9-E49845BF3828}" presName="Name37" presStyleLbl="parChTrans1D2" presStyleIdx="0" presStyleCnt="4"/>
      <dgm:spPr/>
      <dgm:t>
        <a:bodyPr/>
        <a:lstStyle/>
        <a:p>
          <a:endParaRPr lang="en-US"/>
        </a:p>
      </dgm:t>
    </dgm:pt>
    <dgm:pt modelId="{97F08A37-0D07-E84F-AF30-0AE7DD812EE4}" type="pres">
      <dgm:prSet presAssocID="{D4E2CEE2-790A-144C-B4DD-451C0A8E26BF}" presName="hierRoot2" presStyleCnt="0">
        <dgm:presLayoutVars>
          <dgm:hierBranch val="init"/>
        </dgm:presLayoutVars>
      </dgm:prSet>
      <dgm:spPr/>
    </dgm:pt>
    <dgm:pt modelId="{3D93C14B-C0C9-EE46-B6D6-F1C301CA887F}" type="pres">
      <dgm:prSet presAssocID="{D4E2CEE2-790A-144C-B4DD-451C0A8E26BF}" presName="rootComposite" presStyleCnt="0"/>
      <dgm:spPr/>
    </dgm:pt>
    <dgm:pt modelId="{FC30B6EC-D9AA-2B43-A22C-182595FB8451}" type="pres">
      <dgm:prSet presAssocID="{D4E2CEE2-790A-144C-B4DD-451C0A8E26BF}" presName="rootText" presStyleLbl="node2" presStyleIdx="0" presStyleCnt="4" custLinFactNeighborX="18062" custLinFactNeighborY="49595">
        <dgm:presLayoutVars>
          <dgm:chPref val="3"/>
        </dgm:presLayoutVars>
      </dgm:prSet>
      <dgm:spPr/>
      <dgm:t>
        <a:bodyPr/>
        <a:lstStyle/>
        <a:p>
          <a:endParaRPr lang="en-US"/>
        </a:p>
      </dgm:t>
    </dgm:pt>
    <dgm:pt modelId="{885BAC3A-A3C5-4747-9A86-71832A6185A1}" type="pres">
      <dgm:prSet presAssocID="{D4E2CEE2-790A-144C-B4DD-451C0A8E26BF}" presName="rootConnector" presStyleLbl="node2" presStyleIdx="0" presStyleCnt="4"/>
      <dgm:spPr/>
      <dgm:t>
        <a:bodyPr/>
        <a:lstStyle/>
        <a:p>
          <a:endParaRPr lang="en-US"/>
        </a:p>
      </dgm:t>
    </dgm:pt>
    <dgm:pt modelId="{69802854-0037-784E-A1D0-DC7ACAE7D805}" type="pres">
      <dgm:prSet presAssocID="{D4E2CEE2-790A-144C-B4DD-451C0A8E26BF}" presName="hierChild4" presStyleCnt="0"/>
      <dgm:spPr/>
    </dgm:pt>
    <dgm:pt modelId="{2E40FEBD-FD87-DD46-8D36-D2E6AF5F3F62}" type="pres">
      <dgm:prSet presAssocID="{31B6B13D-6C13-F447-A4AF-A9D303FD53D1}" presName="Name37" presStyleLbl="parChTrans1D3" presStyleIdx="0" presStyleCnt="12"/>
      <dgm:spPr/>
      <dgm:t>
        <a:bodyPr/>
        <a:lstStyle/>
        <a:p>
          <a:endParaRPr lang="en-US"/>
        </a:p>
      </dgm:t>
    </dgm:pt>
    <dgm:pt modelId="{518FD2A1-8DE1-8148-AABA-78792D1E7165}" type="pres">
      <dgm:prSet presAssocID="{38C82718-7432-A94A-ACB0-E3627B9D28CD}" presName="hierRoot2" presStyleCnt="0">
        <dgm:presLayoutVars>
          <dgm:hierBranch val="init"/>
        </dgm:presLayoutVars>
      </dgm:prSet>
      <dgm:spPr/>
    </dgm:pt>
    <dgm:pt modelId="{65C8745C-A26A-B944-B637-12C908384E45}" type="pres">
      <dgm:prSet presAssocID="{38C82718-7432-A94A-ACB0-E3627B9D28CD}" presName="rootComposite" presStyleCnt="0"/>
      <dgm:spPr/>
    </dgm:pt>
    <dgm:pt modelId="{83F3C5B6-EA4F-5949-8486-237DC446AE22}" type="pres">
      <dgm:prSet presAssocID="{38C82718-7432-A94A-ACB0-E3627B9D28CD}" presName="rootText" presStyleLbl="node3" presStyleIdx="0" presStyleCnt="12" custScaleY="63012" custLinFactNeighborX="15906" custLinFactNeighborY="62933">
        <dgm:presLayoutVars>
          <dgm:chPref val="3"/>
        </dgm:presLayoutVars>
      </dgm:prSet>
      <dgm:spPr/>
      <dgm:t>
        <a:bodyPr/>
        <a:lstStyle/>
        <a:p>
          <a:endParaRPr lang="en-US"/>
        </a:p>
      </dgm:t>
    </dgm:pt>
    <dgm:pt modelId="{8E825E62-63BF-954F-B494-A2CD52C7C150}" type="pres">
      <dgm:prSet presAssocID="{38C82718-7432-A94A-ACB0-E3627B9D28CD}" presName="rootConnector" presStyleLbl="node3" presStyleIdx="0" presStyleCnt="12"/>
      <dgm:spPr/>
      <dgm:t>
        <a:bodyPr/>
        <a:lstStyle/>
        <a:p>
          <a:endParaRPr lang="en-US"/>
        </a:p>
      </dgm:t>
    </dgm:pt>
    <dgm:pt modelId="{C23F1646-97D2-B140-895F-D257AB30D031}" type="pres">
      <dgm:prSet presAssocID="{38C82718-7432-A94A-ACB0-E3627B9D28CD}" presName="hierChild4" presStyleCnt="0"/>
      <dgm:spPr/>
    </dgm:pt>
    <dgm:pt modelId="{CDC14FF1-9604-8A40-B8EF-F6CDB16A4EB5}" type="pres">
      <dgm:prSet presAssocID="{38C82718-7432-A94A-ACB0-E3627B9D28CD}" presName="hierChild5" presStyleCnt="0"/>
      <dgm:spPr/>
    </dgm:pt>
    <dgm:pt modelId="{C2A31BA9-AA69-1B45-9C1F-50BD3159F2E2}" type="pres">
      <dgm:prSet presAssocID="{E9E4DA45-0783-9F49-BA21-940D9C339CAB}" presName="Name37" presStyleLbl="parChTrans1D3" presStyleIdx="1" presStyleCnt="12"/>
      <dgm:spPr/>
      <dgm:t>
        <a:bodyPr/>
        <a:lstStyle/>
        <a:p>
          <a:endParaRPr lang="en-US"/>
        </a:p>
      </dgm:t>
    </dgm:pt>
    <dgm:pt modelId="{0E4708E0-35F6-AE45-8102-7904551723EC}" type="pres">
      <dgm:prSet presAssocID="{3F7D86BB-43EE-1147-B09F-BBE5B38F4474}" presName="hierRoot2" presStyleCnt="0">
        <dgm:presLayoutVars>
          <dgm:hierBranch val="init"/>
        </dgm:presLayoutVars>
      </dgm:prSet>
      <dgm:spPr/>
    </dgm:pt>
    <dgm:pt modelId="{7C3BE2D1-A319-354F-B355-753B9F0551FF}" type="pres">
      <dgm:prSet presAssocID="{3F7D86BB-43EE-1147-B09F-BBE5B38F4474}" presName="rootComposite" presStyleCnt="0"/>
      <dgm:spPr/>
    </dgm:pt>
    <dgm:pt modelId="{0408591F-C032-A54F-8CF9-D4B63B717FC5}" type="pres">
      <dgm:prSet presAssocID="{3F7D86BB-43EE-1147-B09F-BBE5B38F4474}" presName="rootText" presStyleLbl="node3" presStyleIdx="1" presStyleCnt="12" custScaleY="64425" custLinFactNeighborX="15906" custLinFactNeighborY="40159">
        <dgm:presLayoutVars>
          <dgm:chPref val="3"/>
        </dgm:presLayoutVars>
      </dgm:prSet>
      <dgm:spPr/>
      <dgm:t>
        <a:bodyPr/>
        <a:lstStyle/>
        <a:p>
          <a:endParaRPr lang="en-US"/>
        </a:p>
      </dgm:t>
    </dgm:pt>
    <dgm:pt modelId="{70FB14B6-8B0F-E049-B305-FF48544CE174}" type="pres">
      <dgm:prSet presAssocID="{3F7D86BB-43EE-1147-B09F-BBE5B38F4474}" presName="rootConnector" presStyleLbl="node3" presStyleIdx="1" presStyleCnt="12"/>
      <dgm:spPr/>
      <dgm:t>
        <a:bodyPr/>
        <a:lstStyle/>
        <a:p>
          <a:endParaRPr lang="en-US"/>
        </a:p>
      </dgm:t>
    </dgm:pt>
    <dgm:pt modelId="{9A7A7057-0F3E-434C-8F37-7E185CD4324E}" type="pres">
      <dgm:prSet presAssocID="{3F7D86BB-43EE-1147-B09F-BBE5B38F4474}" presName="hierChild4" presStyleCnt="0"/>
      <dgm:spPr/>
    </dgm:pt>
    <dgm:pt modelId="{119E410A-AAB7-DC4F-A7A5-807A2E392AF5}" type="pres">
      <dgm:prSet presAssocID="{3F7D86BB-43EE-1147-B09F-BBE5B38F4474}" presName="hierChild5" presStyleCnt="0"/>
      <dgm:spPr/>
    </dgm:pt>
    <dgm:pt modelId="{D445B7F0-0041-4E43-A1D7-FA6BFEEBBF08}" type="pres">
      <dgm:prSet presAssocID="{40C53975-75F8-6041-9568-3BFA5E2B446B}" presName="Name37" presStyleLbl="parChTrans1D3" presStyleIdx="2" presStyleCnt="12"/>
      <dgm:spPr/>
      <dgm:t>
        <a:bodyPr/>
        <a:lstStyle/>
        <a:p>
          <a:endParaRPr lang="en-US"/>
        </a:p>
      </dgm:t>
    </dgm:pt>
    <dgm:pt modelId="{4816D931-44C8-1545-ABD3-9643E35AE992}" type="pres">
      <dgm:prSet presAssocID="{FB6E843B-98D3-B24E-A721-CB4F9449513A}" presName="hierRoot2" presStyleCnt="0">
        <dgm:presLayoutVars>
          <dgm:hierBranch val="init"/>
        </dgm:presLayoutVars>
      </dgm:prSet>
      <dgm:spPr/>
    </dgm:pt>
    <dgm:pt modelId="{3FA4B76A-4854-E74E-9F44-41CAF684001C}" type="pres">
      <dgm:prSet presAssocID="{FB6E843B-98D3-B24E-A721-CB4F9449513A}" presName="rootComposite" presStyleCnt="0"/>
      <dgm:spPr/>
    </dgm:pt>
    <dgm:pt modelId="{721485BC-0B23-BC43-9577-DE7C7071F522}" type="pres">
      <dgm:prSet presAssocID="{FB6E843B-98D3-B24E-A721-CB4F9449513A}" presName="rootText" presStyleLbl="node3" presStyleIdx="2" presStyleCnt="12" custScaleY="50971" custLinFactNeighborX="15906" custLinFactNeighborY="15971">
        <dgm:presLayoutVars>
          <dgm:chPref val="3"/>
        </dgm:presLayoutVars>
      </dgm:prSet>
      <dgm:spPr/>
      <dgm:t>
        <a:bodyPr/>
        <a:lstStyle/>
        <a:p>
          <a:endParaRPr lang="en-US"/>
        </a:p>
      </dgm:t>
    </dgm:pt>
    <dgm:pt modelId="{4BD6F7FD-E6F8-6146-8FE6-F646338E6C36}" type="pres">
      <dgm:prSet presAssocID="{FB6E843B-98D3-B24E-A721-CB4F9449513A}" presName="rootConnector" presStyleLbl="node3" presStyleIdx="2" presStyleCnt="12"/>
      <dgm:spPr/>
      <dgm:t>
        <a:bodyPr/>
        <a:lstStyle/>
        <a:p>
          <a:endParaRPr lang="en-US"/>
        </a:p>
      </dgm:t>
    </dgm:pt>
    <dgm:pt modelId="{11502FC7-603E-1042-9EFB-F1A62E6A5D20}" type="pres">
      <dgm:prSet presAssocID="{FB6E843B-98D3-B24E-A721-CB4F9449513A}" presName="hierChild4" presStyleCnt="0"/>
      <dgm:spPr/>
    </dgm:pt>
    <dgm:pt modelId="{6CF1593B-0A38-DC48-90AB-2CE06A1CE4A1}" type="pres">
      <dgm:prSet presAssocID="{FB6E843B-98D3-B24E-A721-CB4F9449513A}" presName="hierChild5" presStyleCnt="0"/>
      <dgm:spPr/>
    </dgm:pt>
    <dgm:pt modelId="{1B37F74C-C0DD-0B4C-851D-218301F83F39}" type="pres">
      <dgm:prSet presAssocID="{DCFCBF8B-4C6F-E641-B1F8-93F71E3DB2FA}" presName="Name37" presStyleLbl="parChTrans1D3" presStyleIdx="3" presStyleCnt="12"/>
      <dgm:spPr/>
      <dgm:t>
        <a:bodyPr/>
        <a:lstStyle/>
        <a:p>
          <a:endParaRPr lang="en-US"/>
        </a:p>
      </dgm:t>
    </dgm:pt>
    <dgm:pt modelId="{E695C9F9-32E8-274B-8698-B31615D361EC}" type="pres">
      <dgm:prSet presAssocID="{8CCC9299-EEB5-8648-BBB8-2BBD7474DC1A}" presName="hierRoot2" presStyleCnt="0">
        <dgm:presLayoutVars>
          <dgm:hierBranch val="init"/>
        </dgm:presLayoutVars>
      </dgm:prSet>
      <dgm:spPr/>
    </dgm:pt>
    <dgm:pt modelId="{AA27E9D6-DD04-BC4B-AE2C-986D69811270}" type="pres">
      <dgm:prSet presAssocID="{8CCC9299-EEB5-8648-BBB8-2BBD7474DC1A}" presName="rootComposite" presStyleCnt="0"/>
      <dgm:spPr/>
    </dgm:pt>
    <dgm:pt modelId="{DF212272-7520-A949-8671-338F54D0E935}" type="pres">
      <dgm:prSet presAssocID="{8CCC9299-EEB5-8648-BBB8-2BBD7474DC1A}" presName="rootText" presStyleLbl="node3" presStyleIdx="3" presStyleCnt="12" custScaleX="95661" custScaleY="60086" custLinFactNeighborX="15906" custLinFactNeighborY="-3900">
        <dgm:presLayoutVars>
          <dgm:chPref val="3"/>
        </dgm:presLayoutVars>
      </dgm:prSet>
      <dgm:spPr/>
      <dgm:t>
        <a:bodyPr/>
        <a:lstStyle/>
        <a:p>
          <a:endParaRPr lang="en-US"/>
        </a:p>
      </dgm:t>
    </dgm:pt>
    <dgm:pt modelId="{C25CBE7F-FE17-C342-8A26-2BF145AB96B7}" type="pres">
      <dgm:prSet presAssocID="{8CCC9299-EEB5-8648-BBB8-2BBD7474DC1A}" presName="rootConnector" presStyleLbl="node3" presStyleIdx="3" presStyleCnt="12"/>
      <dgm:spPr/>
      <dgm:t>
        <a:bodyPr/>
        <a:lstStyle/>
        <a:p>
          <a:endParaRPr lang="en-US"/>
        </a:p>
      </dgm:t>
    </dgm:pt>
    <dgm:pt modelId="{88BB4124-552E-C44B-BC77-B5FB7D54C662}" type="pres">
      <dgm:prSet presAssocID="{8CCC9299-EEB5-8648-BBB8-2BBD7474DC1A}" presName="hierChild4" presStyleCnt="0"/>
      <dgm:spPr/>
    </dgm:pt>
    <dgm:pt modelId="{6D2FC440-F7A4-D547-A0E1-B2BB6192A4E0}" type="pres">
      <dgm:prSet presAssocID="{8CCC9299-EEB5-8648-BBB8-2BBD7474DC1A}" presName="hierChild5" presStyleCnt="0"/>
      <dgm:spPr/>
    </dgm:pt>
    <dgm:pt modelId="{34C02733-EAFB-2743-95A8-F12B720115EE}" type="pres">
      <dgm:prSet presAssocID="{D4E2CEE2-790A-144C-B4DD-451C0A8E26BF}" presName="hierChild5" presStyleCnt="0"/>
      <dgm:spPr/>
    </dgm:pt>
    <dgm:pt modelId="{43E88A01-C318-4F41-B06D-F9AF536282E0}" type="pres">
      <dgm:prSet presAssocID="{58286FC0-84D8-464A-9FFC-7D7C2C87ECED}" presName="Name37" presStyleLbl="parChTrans1D2" presStyleIdx="1" presStyleCnt="4"/>
      <dgm:spPr/>
      <dgm:t>
        <a:bodyPr/>
        <a:lstStyle/>
        <a:p>
          <a:endParaRPr lang="en-US"/>
        </a:p>
      </dgm:t>
    </dgm:pt>
    <dgm:pt modelId="{9D720C19-5F89-435B-A809-A81343405161}" type="pres">
      <dgm:prSet presAssocID="{AA36F028-1125-47C5-8FF6-EB0A0EC4E834}" presName="hierRoot2" presStyleCnt="0">
        <dgm:presLayoutVars>
          <dgm:hierBranch val="init"/>
        </dgm:presLayoutVars>
      </dgm:prSet>
      <dgm:spPr/>
      <dgm:t>
        <a:bodyPr/>
        <a:lstStyle/>
        <a:p>
          <a:endParaRPr lang="en-US"/>
        </a:p>
      </dgm:t>
    </dgm:pt>
    <dgm:pt modelId="{3923EA6C-676E-4DAB-87AD-97F08F5BEB29}" type="pres">
      <dgm:prSet presAssocID="{AA36F028-1125-47C5-8FF6-EB0A0EC4E834}" presName="rootComposite" presStyleCnt="0"/>
      <dgm:spPr/>
      <dgm:t>
        <a:bodyPr/>
        <a:lstStyle/>
        <a:p>
          <a:endParaRPr lang="en-US"/>
        </a:p>
      </dgm:t>
    </dgm:pt>
    <dgm:pt modelId="{4BF9ADE6-3BFC-422B-85B0-85EFCF8AAC1F}" type="pres">
      <dgm:prSet presAssocID="{AA36F028-1125-47C5-8FF6-EB0A0EC4E834}" presName="rootText" presStyleLbl="node2" presStyleIdx="1" presStyleCnt="4" custScaleX="109568" custLinFactNeighborX="20418" custLinFactNeighborY="49595">
        <dgm:presLayoutVars>
          <dgm:chPref val="3"/>
        </dgm:presLayoutVars>
      </dgm:prSet>
      <dgm:spPr/>
      <dgm:t>
        <a:bodyPr/>
        <a:lstStyle/>
        <a:p>
          <a:endParaRPr lang="en-US"/>
        </a:p>
      </dgm:t>
    </dgm:pt>
    <dgm:pt modelId="{97FE4BE3-2DA5-48A4-AD20-F1C3CEA207A4}" type="pres">
      <dgm:prSet presAssocID="{AA36F028-1125-47C5-8FF6-EB0A0EC4E834}" presName="rootConnector" presStyleLbl="node2" presStyleIdx="1" presStyleCnt="4"/>
      <dgm:spPr/>
      <dgm:t>
        <a:bodyPr/>
        <a:lstStyle/>
        <a:p>
          <a:endParaRPr lang="en-US"/>
        </a:p>
      </dgm:t>
    </dgm:pt>
    <dgm:pt modelId="{F8C16FA0-872D-4A5B-B87D-101907DC3F89}" type="pres">
      <dgm:prSet presAssocID="{AA36F028-1125-47C5-8FF6-EB0A0EC4E834}" presName="hierChild4" presStyleCnt="0"/>
      <dgm:spPr/>
      <dgm:t>
        <a:bodyPr/>
        <a:lstStyle/>
        <a:p>
          <a:endParaRPr lang="en-US"/>
        </a:p>
      </dgm:t>
    </dgm:pt>
    <dgm:pt modelId="{6EFACD0B-1474-4E90-87AE-BF520DFA6F9D}" type="pres">
      <dgm:prSet presAssocID="{229B8A77-34A8-4BD9-9277-22A8C2B9D03E}" presName="Name37" presStyleLbl="parChTrans1D3" presStyleIdx="4" presStyleCnt="12"/>
      <dgm:spPr/>
      <dgm:t>
        <a:bodyPr/>
        <a:lstStyle/>
        <a:p>
          <a:endParaRPr lang="en-US"/>
        </a:p>
      </dgm:t>
    </dgm:pt>
    <dgm:pt modelId="{8076ED05-A881-4925-9FD5-DF3D84E1A802}" type="pres">
      <dgm:prSet presAssocID="{A20B1715-32CA-411E-99C0-B02648DF485A}" presName="hierRoot2" presStyleCnt="0">
        <dgm:presLayoutVars>
          <dgm:hierBranch val="init"/>
        </dgm:presLayoutVars>
      </dgm:prSet>
      <dgm:spPr/>
      <dgm:t>
        <a:bodyPr/>
        <a:lstStyle/>
        <a:p>
          <a:endParaRPr lang="en-US"/>
        </a:p>
      </dgm:t>
    </dgm:pt>
    <dgm:pt modelId="{2D4BD783-58BB-4CFC-8A8C-D534D386EB0E}" type="pres">
      <dgm:prSet presAssocID="{A20B1715-32CA-411E-99C0-B02648DF485A}" presName="rootComposite" presStyleCnt="0"/>
      <dgm:spPr/>
      <dgm:t>
        <a:bodyPr/>
        <a:lstStyle/>
        <a:p>
          <a:endParaRPr lang="en-US"/>
        </a:p>
      </dgm:t>
    </dgm:pt>
    <dgm:pt modelId="{52D4C62F-DCA2-4EBF-8907-C9DD8C82EF8C}" type="pres">
      <dgm:prSet presAssocID="{A20B1715-32CA-411E-99C0-B02648DF485A}" presName="rootText" presStyleLbl="node3" presStyleIdx="4" presStyleCnt="12" custLinFactNeighborX="20439" custLinFactNeighborY="44658">
        <dgm:presLayoutVars>
          <dgm:chPref val="3"/>
        </dgm:presLayoutVars>
      </dgm:prSet>
      <dgm:spPr/>
      <dgm:t>
        <a:bodyPr/>
        <a:lstStyle/>
        <a:p>
          <a:endParaRPr lang="en-US"/>
        </a:p>
      </dgm:t>
    </dgm:pt>
    <dgm:pt modelId="{3CA9C495-9BC5-4165-9920-EDBBD4F3BC9B}" type="pres">
      <dgm:prSet presAssocID="{A20B1715-32CA-411E-99C0-B02648DF485A}" presName="rootConnector" presStyleLbl="node3" presStyleIdx="4" presStyleCnt="12"/>
      <dgm:spPr/>
      <dgm:t>
        <a:bodyPr/>
        <a:lstStyle/>
        <a:p>
          <a:endParaRPr lang="en-US"/>
        </a:p>
      </dgm:t>
    </dgm:pt>
    <dgm:pt modelId="{7C7E274B-3278-4A27-9C0A-BCD86FAF5BDF}" type="pres">
      <dgm:prSet presAssocID="{A20B1715-32CA-411E-99C0-B02648DF485A}" presName="hierChild4" presStyleCnt="0"/>
      <dgm:spPr/>
      <dgm:t>
        <a:bodyPr/>
        <a:lstStyle/>
        <a:p>
          <a:endParaRPr lang="en-US"/>
        </a:p>
      </dgm:t>
    </dgm:pt>
    <dgm:pt modelId="{DE4E4017-A466-4786-B63C-C9A085908E91}" type="pres">
      <dgm:prSet presAssocID="{A20B1715-32CA-411E-99C0-B02648DF485A}" presName="hierChild5" presStyleCnt="0"/>
      <dgm:spPr/>
      <dgm:t>
        <a:bodyPr/>
        <a:lstStyle/>
        <a:p>
          <a:endParaRPr lang="en-US"/>
        </a:p>
      </dgm:t>
    </dgm:pt>
    <dgm:pt modelId="{53832C85-E983-4A9F-A434-653E8FCC83BD}" type="pres">
      <dgm:prSet presAssocID="{DDF689E1-D1B7-4597-9A46-C61C50490C27}" presName="Name37" presStyleLbl="parChTrans1D3" presStyleIdx="5" presStyleCnt="12"/>
      <dgm:spPr/>
      <dgm:t>
        <a:bodyPr/>
        <a:lstStyle/>
        <a:p>
          <a:endParaRPr lang="en-US"/>
        </a:p>
      </dgm:t>
    </dgm:pt>
    <dgm:pt modelId="{5DFACB83-31CB-4420-A893-47EFAE761C61}" type="pres">
      <dgm:prSet presAssocID="{000D93B2-537F-44B1-8F3A-350C92378CEB}" presName="hierRoot2" presStyleCnt="0">
        <dgm:presLayoutVars>
          <dgm:hierBranch val="init"/>
        </dgm:presLayoutVars>
      </dgm:prSet>
      <dgm:spPr/>
      <dgm:t>
        <a:bodyPr/>
        <a:lstStyle/>
        <a:p>
          <a:endParaRPr lang="en-US"/>
        </a:p>
      </dgm:t>
    </dgm:pt>
    <dgm:pt modelId="{774C52B8-9E9A-4DA1-AD20-3E4785C818FA}" type="pres">
      <dgm:prSet presAssocID="{000D93B2-537F-44B1-8F3A-350C92378CEB}" presName="rootComposite" presStyleCnt="0"/>
      <dgm:spPr/>
      <dgm:t>
        <a:bodyPr/>
        <a:lstStyle/>
        <a:p>
          <a:endParaRPr lang="en-US"/>
        </a:p>
      </dgm:t>
    </dgm:pt>
    <dgm:pt modelId="{AFD64902-F834-49DE-B3BA-DB70A0025740}" type="pres">
      <dgm:prSet presAssocID="{000D93B2-537F-44B1-8F3A-350C92378CEB}" presName="rootText" presStyleLbl="node3" presStyleIdx="5" presStyleCnt="12" custLinFactNeighborX="20439" custLinFactNeighborY="21445">
        <dgm:presLayoutVars>
          <dgm:chPref val="3"/>
        </dgm:presLayoutVars>
      </dgm:prSet>
      <dgm:spPr/>
      <dgm:t>
        <a:bodyPr/>
        <a:lstStyle/>
        <a:p>
          <a:endParaRPr lang="en-US"/>
        </a:p>
      </dgm:t>
    </dgm:pt>
    <dgm:pt modelId="{62338988-BC9E-4AE4-8CC8-23AA09C52F04}" type="pres">
      <dgm:prSet presAssocID="{000D93B2-537F-44B1-8F3A-350C92378CEB}" presName="rootConnector" presStyleLbl="node3" presStyleIdx="5" presStyleCnt="12"/>
      <dgm:spPr/>
      <dgm:t>
        <a:bodyPr/>
        <a:lstStyle/>
        <a:p>
          <a:endParaRPr lang="en-US"/>
        </a:p>
      </dgm:t>
    </dgm:pt>
    <dgm:pt modelId="{61FF93CD-FA14-4310-AE99-312A214F32C0}" type="pres">
      <dgm:prSet presAssocID="{000D93B2-537F-44B1-8F3A-350C92378CEB}" presName="hierChild4" presStyleCnt="0"/>
      <dgm:spPr/>
      <dgm:t>
        <a:bodyPr/>
        <a:lstStyle/>
        <a:p>
          <a:endParaRPr lang="en-US"/>
        </a:p>
      </dgm:t>
    </dgm:pt>
    <dgm:pt modelId="{478EA3B1-23C7-4310-AEF8-12D5210030A5}" type="pres">
      <dgm:prSet presAssocID="{000D93B2-537F-44B1-8F3A-350C92378CEB}" presName="hierChild5" presStyleCnt="0"/>
      <dgm:spPr/>
      <dgm:t>
        <a:bodyPr/>
        <a:lstStyle/>
        <a:p>
          <a:endParaRPr lang="en-US"/>
        </a:p>
      </dgm:t>
    </dgm:pt>
    <dgm:pt modelId="{79C41166-C12D-429E-A36D-0F2AEFA3DD0C}" type="pres">
      <dgm:prSet presAssocID="{CEB59BF6-F636-44DF-8008-C327D08AABA7}" presName="Name37" presStyleLbl="parChTrans1D3" presStyleIdx="6" presStyleCnt="12"/>
      <dgm:spPr/>
      <dgm:t>
        <a:bodyPr/>
        <a:lstStyle/>
        <a:p>
          <a:endParaRPr lang="en-US"/>
        </a:p>
      </dgm:t>
    </dgm:pt>
    <dgm:pt modelId="{92BCD5DA-4AAA-4F5E-B793-6A2BB0DAC198}" type="pres">
      <dgm:prSet presAssocID="{8321CC94-C73A-4D52-BDA5-3AA268FD040B}" presName="hierRoot2" presStyleCnt="0">
        <dgm:presLayoutVars>
          <dgm:hierBranch val="init"/>
        </dgm:presLayoutVars>
      </dgm:prSet>
      <dgm:spPr/>
      <dgm:t>
        <a:bodyPr/>
        <a:lstStyle/>
        <a:p>
          <a:endParaRPr lang="en-US"/>
        </a:p>
      </dgm:t>
    </dgm:pt>
    <dgm:pt modelId="{2B14A118-ACF6-4B61-8063-D31BC706ECD7}" type="pres">
      <dgm:prSet presAssocID="{8321CC94-C73A-4D52-BDA5-3AA268FD040B}" presName="rootComposite" presStyleCnt="0"/>
      <dgm:spPr/>
      <dgm:t>
        <a:bodyPr/>
        <a:lstStyle/>
        <a:p>
          <a:endParaRPr lang="en-US"/>
        </a:p>
      </dgm:t>
    </dgm:pt>
    <dgm:pt modelId="{9D1A1315-F2CF-43A7-9C0E-B43F376A50CC}" type="pres">
      <dgm:prSet presAssocID="{8321CC94-C73A-4D52-BDA5-3AA268FD040B}" presName="rootText" presStyleLbl="node3" presStyleIdx="6" presStyleCnt="12" custLinFactNeighborX="20439" custLinFactNeighborY="-1767">
        <dgm:presLayoutVars>
          <dgm:chPref val="3"/>
        </dgm:presLayoutVars>
      </dgm:prSet>
      <dgm:spPr/>
      <dgm:t>
        <a:bodyPr/>
        <a:lstStyle/>
        <a:p>
          <a:endParaRPr lang="en-US"/>
        </a:p>
      </dgm:t>
    </dgm:pt>
    <dgm:pt modelId="{732713BB-0471-4B5D-BF0A-A4267FA56AD4}" type="pres">
      <dgm:prSet presAssocID="{8321CC94-C73A-4D52-BDA5-3AA268FD040B}" presName="rootConnector" presStyleLbl="node3" presStyleIdx="6" presStyleCnt="12"/>
      <dgm:spPr/>
      <dgm:t>
        <a:bodyPr/>
        <a:lstStyle/>
        <a:p>
          <a:endParaRPr lang="en-US"/>
        </a:p>
      </dgm:t>
    </dgm:pt>
    <dgm:pt modelId="{0E64BB20-AA43-45F8-A513-61274AAC7337}" type="pres">
      <dgm:prSet presAssocID="{8321CC94-C73A-4D52-BDA5-3AA268FD040B}" presName="hierChild4" presStyleCnt="0"/>
      <dgm:spPr/>
      <dgm:t>
        <a:bodyPr/>
        <a:lstStyle/>
        <a:p>
          <a:endParaRPr lang="en-US"/>
        </a:p>
      </dgm:t>
    </dgm:pt>
    <dgm:pt modelId="{183931DC-DFFF-4542-B848-5260351EED85}" type="pres">
      <dgm:prSet presAssocID="{8321CC94-C73A-4D52-BDA5-3AA268FD040B}" presName="hierChild5" presStyleCnt="0"/>
      <dgm:spPr/>
      <dgm:t>
        <a:bodyPr/>
        <a:lstStyle/>
        <a:p>
          <a:endParaRPr lang="en-US"/>
        </a:p>
      </dgm:t>
    </dgm:pt>
    <dgm:pt modelId="{0BDEF2D8-39E0-404F-8025-B267D72C4AED}" type="pres">
      <dgm:prSet presAssocID="{AA36F028-1125-47C5-8FF6-EB0A0EC4E834}" presName="hierChild5" presStyleCnt="0"/>
      <dgm:spPr/>
      <dgm:t>
        <a:bodyPr/>
        <a:lstStyle/>
        <a:p>
          <a:endParaRPr lang="en-US"/>
        </a:p>
      </dgm:t>
    </dgm:pt>
    <dgm:pt modelId="{F9560703-F4D7-4940-AF8B-40871D86EF53}" type="pres">
      <dgm:prSet presAssocID="{21476DDF-C5D2-47EA-A4B4-7583DF9C867A}" presName="Name37" presStyleLbl="parChTrans1D2" presStyleIdx="2" presStyleCnt="4"/>
      <dgm:spPr/>
      <dgm:t>
        <a:bodyPr/>
        <a:lstStyle/>
        <a:p>
          <a:endParaRPr lang="en-US"/>
        </a:p>
      </dgm:t>
    </dgm:pt>
    <dgm:pt modelId="{61A7793A-B956-4ECA-87A8-F712D87690BE}" type="pres">
      <dgm:prSet presAssocID="{A2ADA049-FDE6-4D77-9967-4BF0692355C0}" presName="hierRoot2" presStyleCnt="0">
        <dgm:presLayoutVars>
          <dgm:hierBranch val="init"/>
        </dgm:presLayoutVars>
      </dgm:prSet>
      <dgm:spPr/>
      <dgm:t>
        <a:bodyPr/>
        <a:lstStyle/>
        <a:p>
          <a:endParaRPr lang="en-US"/>
        </a:p>
      </dgm:t>
    </dgm:pt>
    <dgm:pt modelId="{0BFE2241-23FD-484E-8FC2-A1DA2A46AAB2}" type="pres">
      <dgm:prSet presAssocID="{A2ADA049-FDE6-4D77-9967-4BF0692355C0}" presName="rootComposite" presStyleCnt="0"/>
      <dgm:spPr/>
      <dgm:t>
        <a:bodyPr/>
        <a:lstStyle/>
        <a:p>
          <a:endParaRPr lang="en-US"/>
        </a:p>
      </dgm:t>
    </dgm:pt>
    <dgm:pt modelId="{524D88E7-5F65-43FA-AE97-758C05FE886B}" type="pres">
      <dgm:prSet presAssocID="{A2ADA049-FDE6-4D77-9967-4BF0692355C0}" presName="rootText" presStyleLbl="node2" presStyleIdx="2" presStyleCnt="4" custLinFactNeighborX="17775" custLinFactNeighborY="49595">
        <dgm:presLayoutVars>
          <dgm:chPref val="3"/>
        </dgm:presLayoutVars>
      </dgm:prSet>
      <dgm:spPr/>
      <dgm:t>
        <a:bodyPr/>
        <a:lstStyle/>
        <a:p>
          <a:endParaRPr lang="en-US"/>
        </a:p>
      </dgm:t>
    </dgm:pt>
    <dgm:pt modelId="{C445C547-E544-4E78-9A6F-137F3631CBC4}" type="pres">
      <dgm:prSet presAssocID="{A2ADA049-FDE6-4D77-9967-4BF0692355C0}" presName="rootConnector" presStyleLbl="node2" presStyleIdx="2" presStyleCnt="4"/>
      <dgm:spPr/>
      <dgm:t>
        <a:bodyPr/>
        <a:lstStyle/>
        <a:p>
          <a:endParaRPr lang="en-US"/>
        </a:p>
      </dgm:t>
    </dgm:pt>
    <dgm:pt modelId="{BFF64DDE-B689-4DCD-906A-684B1DAAAD50}" type="pres">
      <dgm:prSet presAssocID="{A2ADA049-FDE6-4D77-9967-4BF0692355C0}" presName="hierChild4" presStyleCnt="0"/>
      <dgm:spPr/>
      <dgm:t>
        <a:bodyPr/>
        <a:lstStyle/>
        <a:p>
          <a:endParaRPr lang="en-US"/>
        </a:p>
      </dgm:t>
    </dgm:pt>
    <dgm:pt modelId="{7B09F84C-93F4-4250-845A-5CF04FEA0AF1}" type="pres">
      <dgm:prSet presAssocID="{4AAA43B6-966C-4AAC-B676-F454147DC089}" presName="Name37" presStyleLbl="parChTrans1D3" presStyleIdx="7" presStyleCnt="12"/>
      <dgm:spPr/>
      <dgm:t>
        <a:bodyPr/>
        <a:lstStyle/>
        <a:p>
          <a:endParaRPr lang="en-US"/>
        </a:p>
      </dgm:t>
    </dgm:pt>
    <dgm:pt modelId="{052C9664-D9A1-4DD0-8A44-07B466E2CE3A}" type="pres">
      <dgm:prSet presAssocID="{8E9AE834-A7E0-4B8B-BD89-CA8CCA1909DB}" presName="hierRoot2" presStyleCnt="0">
        <dgm:presLayoutVars>
          <dgm:hierBranch val="init"/>
        </dgm:presLayoutVars>
      </dgm:prSet>
      <dgm:spPr/>
      <dgm:t>
        <a:bodyPr/>
        <a:lstStyle/>
        <a:p>
          <a:endParaRPr lang="en-US"/>
        </a:p>
      </dgm:t>
    </dgm:pt>
    <dgm:pt modelId="{041B770D-374A-47B4-900C-8FC9D8BF28DA}" type="pres">
      <dgm:prSet presAssocID="{8E9AE834-A7E0-4B8B-BD89-CA8CCA1909DB}" presName="rootComposite" presStyleCnt="0"/>
      <dgm:spPr/>
      <dgm:t>
        <a:bodyPr/>
        <a:lstStyle/>
        <a:p>
          <a:endParaRPr lang="en-US"/>
        </a:p>
      </dgm:t>
    </dgm:pt>
    <dgm:pt modelId="{B0D0DC1F-4B43-41C9-B6E5-8A3D432CBA6E}" type="pres">
      <dgm:prSet presAssocID="{8E9AE834-A7E0-4B8B-BD89-CA8CCA1909DB}" presName="rootText" presStyleLbl="node3" presStyleIdx="7" presStyleCnt="12" custLinFactNeighborX="11050" custLinFactNeighborY="44658">
        <dgm:presLayoutVars>
          <dgm:chPref val="3"/>
        </dgm:presLayoutVars>
      </dgm:prSet>
      <dgm:spPr/>
      <dgm:t>
        <a:bodyPr/>
        <a:lstStyle/>
        <a:p>
          <a:endParaRPr lang="en-US"/>
        </a:p>
      </dgm:t>
    </dgm:pt>
    <dgm:pt modelId="{202BC438-4B1C-4364-9B51-F1D07AB846D9}" type="pres">
      <dgm:prSet presAssocID="{8E9AE834-A7E0-4B8B-BD89-CA8CCA1909DB}" presName="rootConnector" presStyleLbl="node3" presStyleIdx="7" presStyleCnt="12"/>
      <dgm:spPr/>
      <dgm:t>
        <a:bodyPr/>
        <a:lstStyle/>
        <a:p>
          <a:endParaRPr lang="en-US"/>
        </a:p>
      </dgm:t>
    </dgm:pt>
    <dgm:pt modelId="{9DB1340F-C960-4D5C-A887-A979D897BC8E}" type="pres">
      <dgm:prSet presAssocID="{8E9AE834-A7E0-4B8B-BD89-CA8CCA1909DB}" presName="hierChild4" presStyleCnt="0"/>
      <dgm:spPr/>
      <dgm:t>
        <a:bodyPr/>
        <a:lstStyle/>
        <a:p>
          <a:endParaRPr lang="en-US"/>
        </a:p>
      </dgm:t>
    </dgm:pt>
    <dgm:pt modelId="{710D7ECA-E4F3-4B0F-8DA9-97044DE28E1C}" type="pres">
      <dgm:prSet presAssocID="{8E9AE834-A7E0-4B8B-BD89-CA8CCA1909DB}" presName="hierChild5" presStyleCnt="0"/>
      <dgm:spPr/>
      <dgm:t>
        <a:bodyPr/>
        <a:lstStyle/>
        <a:p>
          <a:endParaRPr lang="en-US"/>
        </a:p>
      </dgm:t>
    </dgm:pt>
    <dgm:pt modelId="{ED36BA84-4DE9-451D-BA1D-33358090221E}" type="pres">
      <dgm:prSet presAssocID="{D22669F7-3D08-4746-AA35-7D9BD7D5E11B}" presName="Name37" presStyleLbl="parChTrans1D3" presStyleIdx="8" presStyleCnt="12"/>
      <dgm:spPr/>
      <dgm:t>
        <a:bodyPr/>
        <a:lstStyle/>
        <a:p>
          <a:endParaRPr lang="en-US"/>
        </a:p>
      </dgm:t>
    </dgm:pt>
    <dgm:pt modelId="{8C64FD1A-FFF1-4784-983D-92633282CB77}" type="pres">
      <dgm:prSet presAssocID="{489924D4-54BE-493B-B554-DE35EF4EFFFC}" presName="hierRoot2" presStyleCnt="0">
        <dgm:presLayoutVars>
          <dgm:hierBranch val="init"/>
        </dgm:presLayoutVars>
      </dgm:prSet>
      <dgm:spPr/>
      <dgm:t>
        <a:bodyPr/>
        <a:lstStyle/>
        <a:p>
          <a:endParaRPr lang="en-US"/>
        </a:p>
      </dgm:t>
    </dgm:pt>
    <dgm:pt modelId="{0E87FCDD-AD6C-483E-9344-57F16245069C}" type="pres">
      <dgm:prSet presAssocID="{489924D4-54BE-493B-B554-DE35EF4EFFFC}" presName="rootComposite" presStyleCnt="0"/>
      <dgm:spPr/>
      <dgm:t>
        <a:bodyPr/>
        <a:lstStyle/>
        <a:p>
          <a:endParaRPr lang="en-US"/>
        </a:p>
      </dgm:t>
    </dgm:pt>
    <dgm:pt modelId="{D463AE7F-EB6A-463D-89B8-A33881DB015C}" type="pres">
      <dgm:prSet presAssocID="{489924D4-54BE-493B-B554-DE35EF4EFFFC}" presName="rootText" presStyleLbl="node3" presStyleIdx="8" presStyleCnt="12" custLinFactNeighborX="11050" custLinFactNeighborY="21445">
        <dgm:presLayoutVars>
          <dgm:chPref val="3"/>
        </dgm:presLayoutVars>
      </dgm:prSet>
      <dgm:spPr/>
      <dgm:t>
        <a:bodyPr/>
        <a:lstStyle/>
        <a:p>
          <a:endParaRPr lang="en-US"/>
        </a:p>
      </dgm:t>
    </dgm:pt>
    <dgm:pt modelId="{7D8CBE55-A0EA-4B55-82B2-DDBF40D6ECA5}" type="pres">
      <dgm:prSet presAssocID="{489924D4-54BE-493B-B554-DE35EF4EFFFC}" presName="rootConnector" presStyleLbl="node3" presStyleIdx="8" presStyleCnt="12"/>
      <dgm:spPr/>
      <dgm:t>
        <a:bodyPr/>
        <a:lstStyle/>
        <a:p>
          <a:endParaRPr lang="en-US"/>
        </a:p>
      </dgm:t>
    </dgm:pt>
    <dgm:pt modelId="{CD048A71-A0E0-469E-A285-ED61699C9404}" type="pres">
      <dgm:prSet presAssocID="{489924D4-54BE-493B-B554-DE35EF4EFFFC}" presName="hierChild4" presStyleCnt="0"/>
      <dgm:spPr/>
      <dgm:t>
        <a:bodyPr/>
        <a:lstStyle/>
        <a:p>
          <a:endParaRPr lang="en-US"/>
        </a:p>
      </dgm:t>
    </dgm:pt>
    <dgm:pt modelId="{57ECCFEE-526B-439A-8A79-D48E4AF2D2D2}" type="pres">
      <dgm:prSet presAssocID="{489924D4-54BE-493B-B554-DE35EF4EFFFC}" presName="hierChild5" presStyleCnt="0"/>
      <dgm:spPr/>
      <dgm:t>
        <a:bodyPr/>
        <a:lstStyle/>
        <a:p>
          <a:endParaRPr lang="en-US"/>
        </a:p>
      </dgm:t>
    </dgm:pt>
    <dgm:pt modelId="{581D792B-F5F5-48DD-980C-266B1B25A9B0}" type="pres">
      <dgm:prSet presAssocID="{A2ADA049-FDE6-4D77-9967-4BF0692355C0}" presName="hierChild5" presStyleCnt="0"/>
      <dgm:spPr/>
      <dgm:t>
        <a:bodyPr/>
        <a:lstStyle/>
        <a:p>
          <a:endParaRPr lang="en-US"/>
        </a:p>
      </dgm:t>
    </dgm:pt>
    <dgm:pt modelId="{31B15025-15DC-4AF5-9BCF-B9F1ED382EE5}" type="pres">
      <dgm:prSet presAssocID="{48E2A84C-2783-482B-A6E9-DE14E397CB9D}" presName="Name37" presStyleLbl="parChTrans1D2" presStyleIdx="3" presStyleCnt="4"/>
      <dgm:spPr/>
      <dgm:t>
        <a:bodyPr/>
        <a:lstStyle/>
        <a:p>
          <a:endParaRPr lang="en-US"/>
        </a:p>
      </dgm:t>
    </dgm:pt>
    <dgm:pt modelId="{5EE11679-379D-4AD9-BC94-84B79D54B019}" type="pres">
      <dgm:prSet presAssocID="{14CFEB8A-70EA-47CC-914C-57C88C263B83}" presName="hierRoot2" presStyleCnt="0">
        <dgm:presLayoutVars>
          <dgm:hierBranch val="init"/>
        </dgm:presLayoutVars>
      </dgm:prSet>
      <dgm:spPr/>
      <dgm:t>
        <a:bodyPr/>
        <a:lstStyle/>
        <a:p>
          <a:endParaRPr lang="en-US"/>
        </a:p>
      </dgm:t>
    </dgm:pt>
    <dgm:pt modelId="{FE400CAE-6060-4334-9703-8C4B52B96220}" type="pres">
      <dgm:prSet presAssocID="{14CFEB8A-70EA-47CC-914C-57C88C263B83}" presName="rootComposite" presStyleCnt="0"/>
      <dgm:spPr/>
      <dgm:t>
        <a:bodyPr/>
        <a:lstStyle/>
        <a:p>
          <a:endParaRPr lang="en-US"/>
        </a:p>
      </dgm:t>
    </dgm:pt>
    <dgm:pt modelId="{73CCF3B1-EF20-48F6-8D87-7BF2101E6155}" type="pres">
      <dgm:prSet presAssocID="{14CFEB8A-70EA-47CC-914C-57C88C263B83}" presName="rootText" presStyleLbl="node2" presStyleIdx="3" presStyleCnt="4" custLinFactNeighborX="13052" custLinFactNeighborY="52244">
        <dgm:presLayoutVars>
          <dgm:chPref val="3"/>
        </dgm:presLayoutVars>
      </dgm:prSet>
      <dgm:spPr/>
      <dgm:t>
        <a:bodyPr/>
        <a:lstStyle/>
        <a:p>
          <a:endParaRPr lang="en-US"/>
        </a:p>
      </dgm:t>
    </dgm:pt>
    <dgm:pt modelId="{D8602C41-20A3-4FFA-A313-44805C7813FA}" type="pres">
      <dgm:prSet presAssocID="{14CFEB8A-70EA-47CC-914C-57C88C263B83}" presName="rootConnector" presStyleLbl="node2" presStyleIdx="3" presStyleCnt="4"/>
      <dgm:spPr/>
      <dgm:t>
        <a:bodyPr/>
        <a:lstStyle/>
        <a:p>
          <a:endParaRPr lang="en-US"/>
        </a:p>
      </dgm:t>
    </dgm:pt>
    <dgm:pt modelId="{DF449009-025D-440B-A40B-E99B9157E2F2}" type="pres">
      <dgm:prSet presAssocID="{14CFEB8A-70EA-47CC-914C-57C88C263B83}" presName="hierChild4" presStyleCnt="0"/>
      <dgm:spPr/>
      <dgm:t>
        <a:bodyPr/>
        <a:lstStyle/>
        <a:p>
          <a:endParaRPr lang="en-US"/>
        </a:p>
      </dgm:t>
    </dgm:pt>
    <dgm:pt modelId="{42C651D7-D519-40A6-9D46-C391844E4117}" type="pres">
      <dgm:prSet presAssocID="{83AB073D-71C6-4947-87B0-0DBB67ED2FA3}" presName="Name37" presStyleLbl="parChTrans1D3" presStyleIdx="9" presStyleCnt="12"/>
      <dgm:spPr/>
      <dgm:t>
        <a:bodyPr/>
        <a:lstStyle/>
        <a:p>
          <a:endParaRPr lang="en-US"/>
        </a:p>
      </dgm:t>
    </dgm:pt>
    <dgm:pt modelId="{B7D3FD92-80AD-4F8E-8073-A4A387D375B7}" type="pres">
      <dgm:prSet presAssocID="{0C91B3FF-6E91-4F61-ABC7-3DCBDE26C9A0}" presName="hierRoot2" presStyleCnt="0">
        <dgm:presLayoutVars>
          <dgm:hierBranch val="init"/>
        </dgm:presLayoutVars>
      </dgm:prSet>
      <dgm:spPr/>
      <dgm:t>
        <a:bodyPr/>
        <a:lstStyle/>
        <a:p>
          <a:endParaRPr lang="en-US"/>
        </a:p>
      </dgm:t>
    </dgm:pt>
    <dgm:pt modelId="{09388293-863E-4D10-8789-C83885928B80}" type="pres">
      <dgm:prSet presAssocID="{0C91B3FF-6E91-4F61-ABC7-3DCBDE26C9A0}" presName="rootComposite" presStyleCnt="0"/>
      <dgm:spPr/>
      <dgm:t>
        <a:bodyPr/>
        <a:lstStyle/>
        <a:p>
          <a:endParaRPr lang="en-US"/>
        </a:p>
      </dgm:t>
    </dgm:pt>
    <dgm:pt modelId="{4F420C14-97CB-411E-AF88-FBD5F78F631B}" type="pres">
      <dgm:prSet presAssocID="{0C91B3FF-6E91-4F61-ABC7-3DCBDE26C9A0}" presName="rootText" presStyleLbl="node3" presStyleIdx="9" presStyleCnt="12" custLinFactNeighborX="33537" custLinFactNeighborY="44923">
        <dgm:presLayoutVars>
          <dgm:chPref val="3"/>
        </dgm:presLayoutVars>
      </dgm:prSet>
      <dgm:spPr/>
      <dgm:t>
        <a:bodyPr/>
        <a:lstStyle/>
        <a:p>
          <a:endParaRPr lang="en-US"/>
        </a:p>
      </dgm:t>
    </dgm:pt>
    <dgm:pt modelId="{E2913B0B-19D5-4A9F-8504-448727BBE8F5}" type="pres">
      <dgm:prSet presAssocID="{0C91B3FF-6E91-4F61-ABC7-3DCBDE26C9A0}" presName="rootConnector" presStyleLbl="node3" presStyleIdx="9" presStyleCnt="12"/>
      <dgm:spPr/>
      <dgm:t>
        <a:bodyPr/>
        <a:lstStyle/>
        <a:p>
          <a:endParaRPr lang="en-US"/>
        </a:p>
      </dgm:t>
    </dgm:pt>
    <dgm:pt modelId="{D68EF8D0-083F-4670-B752-1BB7C590D664}" type="pres">
      <dgm:prSet presAssocID="{0C91B3FF-6E91-4F61-ABC7-3DCBDE26C9A0}" presName="hierChild4" presStyleCnt="0"/>
      <dgm:spPr/>
      <dgm:t>
        <a:bodyPr/>
        <a:lstStyle/>
        <a:p>
          <a:endParaRPr lang="en-US"/>
        </a:p>
      </dgm:t>
    </dgm:pt>
    <dgm:pt modelId="{1AC6FD92-3B35-479B-AF91-713D2D981AF4}" type="pres">
      <dgm:prSet presAssocID="{0C91B3FF-6E91-4F61-ABC7-3DCBDE26C9A0}" presName="hierChild5" presStyleCnt="0"/>
      <dgm:spPr/>
      <dgm:t>
        <a:bodyPr/>
        <a:lstStyle/>
        <a:p>
          <a:endParaRPr lang="en-US"/>
        </a:p>
      </dgm:t>
    </dgm:pt>
    <dgm:pt modelId="{75C95EE8-F807-472A-BCBA-822D614D85C1}" type="pres">
      <dgm:prSet presAssocID="{08CEBB48-5825-4211-9563-760D3BA8718A}" presName="Name37" presStyleLbl="parChTrans1D3" presStyleIdx="10" presStyleCnt="12"/>
      <dgm:spPr/>
      <dgm:t>
        <a:bodyPr/>
        <a:lstStyle/>
        <a:p>
          <a:endParaRPr lang="en-US"/>
        </a:p>
      </dgm:t>
    </dgm:pt>
    <dgm:pt modelId="{95900FE9-DAF6-4721-A0A6-E8BDB70FB564}" type="pres">
      <dgm:prSet presAssocID="{07B702A9-A3B4-4E31-A930-AAB4B59C5CD9}" presName="hierRoot2" presStyleCnt="0">
        <dgm:presLayoutVars>
          <dgm:hierBranch val="init"/>
        </dgm:presLayoutVars>
      </dgm:prSet>
      <dgm:spPr/>
      <dgm:t>
        <a:bodyPr/>
        <a:lstStyle/>
        <a:p>
          <a:endParaRPr lang="en-US"/>
        </a:p>
      </dgm:t>
    </dgm:pt>
    <dgm:pt modelId="{A249EAC2-49EC-4A69-BA7F-83001E2EE03D}" type="pres">
      <dgm:prSet presAssocID="{07B702A9-A3B4-4E31-A930-AAB4B59C5CD9}" presName="rootComposite" presStyleCnt="0"/>
      <dgm:spPr/>
      <dgm:t>
        <a:bodyPr/>
        <a:lstStyle/>
        <a:p>
          <a:endParaRPr lang="en-US"/>
        </a:p>
      </dgm:t>
    </dgm:pt>
    <dgm:pt modelId="{EF87A577-E351-4E4D-A2A8-7962E7608B9E}" type="pres">
      <dgm:prSet presAssocID="{07B702A9-A3B4-4E31-A930-AAB4B59C5CD9}" presName="rootText" presStyleLbl="node3" presStyleIdx="10" presStyleCnt="12" custLinFactNeighborX="40675" custLinFactNeighborY="18541">
        <dgm:presLayoutVars>
          <dgm:chPref val="3"/>
        </dgm:presLayoutVars>
      </dgm:prSet>
      <dgm:spPr/>
      <dgm:t>
        <a:bodyPr/>
        <a:lstStyle/>
        <a:p>
          <a:endParaRPr lang="en-US"/>
        </a:p>
      </dgm:t>
    </dgm:pt>
    <dgm:pt modelId="{FE5EEBDF-3D54-4918-935D-B38FDFFABB02}" type="pres">
      <dgm:prSet presAssocID="{07B702A9-A3B4-4E31-A930-AAB4B59C5CD9}" presName="rootConnector" presStyleLbl="node3" presStyleIdx="10" presStyleCnt="12"/>
      <dgm:spPr/>
      <dgm:t>
        <a:bodyPr/>
        <a:lstStyle/>
        <a:p>
          <a:endParaRPr lang="en-US"/>
        </a:p>
      </dgm:t>
    </dgm:pt>
    <dgm:pt modelId="{D418877E-7EE5-4B6E-800C-34DE631F7A18}" type="pres">
      <dgm:prSet presAssocID="{07B702A9-A3B4-4E31-A930-AAB4B59C5CD9}" presName="hierChild4" presStyleCnt="0"/>
      <dgm:spPr/>
      <dgm:t>
        <a:bodyPr/>
        <a:lstStyle/>
        <a:p>
          <a:endParaRPr lang="en-US"/>
        </a:p>
      </dgm:t>
    </dgm:pt>
    <dgm:pt modelId="{38203F5C-7D29-4CBC-A8D0-2253A90D08D6}" type="pres">
      <dgm:prSet presAssocID="{07B702A9-A3B4-4E31-A930-AAB4B59C5CD9}" presName="hierChild5" presStyleCnt="0"/>
      <dgm:spPr/>
      <dgm:t>
        <a:bodyPr/>
        <a:lstStyle/>
        <a:p>
          <a:endParaRPr lang="en-US"/>
        </a:p>
      </dgm:t>
    </dgm:pt>
    <dgm:pt modelId="{7813BDBE-14D2-4CCC-A59F-885B38A1A524}" type="pres">
      <dgm:prSet presAssocID="{3B34FAD4-10AE-4532-B20F-3384BA8F9DD0}" presName="Name37" presStyleLbl="parChTrans1D3" presStyleIdx="11" presStyleCnt="12"/>
      <dgm:spPr/>
      <dgm:t>
        <a:bodyPr/>
        <a:lstStyle/>
        <a:p>
          <a:endParaRPr lang="en-US"/>
        </a:p>
      </dgm:t>
    </dgm:pt>
    <dgm:pt modelId="{334AF453-BBD7-4952-A058-21DAA1896696}" type="pres">
      <dgm:prSet presAssocID="{C40E3285-09D1-4B76-AA01-54ED12F10B05}" presName="hierRoot2" presStyleCnt="0">
        <dgm:presLayoutVars>
          <dgm:hierBranch val="init"/>
        </dgm:presLayoutVars>
      </dgm:prSet>
      <dgm:spPr/>
      <dgm:t>
        <a:bodyPr/>
        <a:lstStyle/>
        <a:p>
          <a:endParaRPr lang="en-US"/>
        </a:p>
      </dgm:t>
    </dgm:pt>
    <dgm:pt modelId="{4ECF22BD-86DF-4F0F-A59A-370357C483D1}" type="pres">
      <dgm:prSet presAssocID="{C40E3285-09D1-4B76-AA01-54ED12F10B05}" presName="rootComposite" presStyleCnt="0"/>
      <dgm:spPr/>
      <dgm:t>
        <a:bodyPr/>
        <a:lstStyle/>
        <a:p>
          <a:endParaRPr lang="en-US"/>
        </a:p>
      </dgm:t>
    </dgm:pt>
    <dgm:pt modelId="{00B61ACE-31D2-478E-9E4F-198064F3AC2B}" type="pres">
      <dgm:prSet presAssocID="{C40E3285-09D1-4B76-AA01-54ED12F10B05}" presName="rootText" presStyleLbl="node3" presStyleIdx="11" presStyleCnt="12" custLinFactNeighborX="40675" custLinFactNeighborY="-7841">
        <dgm:presLayoutVars>
          <dgm:chPref val="3"/>
        </dgm:presLayoutVars>
      </dgm:prSet>
      <dgm:spPr/>
      <dgm:t>
        <a:bodyPr/>
        <a:lstStyle/>
        <a:p>
          <a:endParaRPr lang="en-US"/>
        </a:p>
      </dgm:t>
    </dgm:pt>
    <dgm:pt modelId="{4633D37F-4F6F-4950-B8E6-DE3562441DB2}" type="pres">
      <dgm:prSet presAssocID="{C40E3285-09D1-4B76-AA01-54ED12F10B05}" presName="rootConnector" presStyleLbl="node3" presStyleIdx="11" presStyleCnt="12"/>
      <dgm:spPr/>
      <dgm:t>
        <a:bodyPr/>
        <a:lstStyle/>
        <a:p>
          <a:endParaRPr lang="en-US"/>
        </a:p>
      </dgm:t>
    </dgm:pt>
    <dgm:pt modelId="{C458203C-5230-4C01-A058-2585DDA2902D}" type="pres">
      <dgm:prSet presAssocID="{C40E3285-09D1-4B76-AA01-54ED12F10B05}" presName="hierChild4" presStyleCnt="0"/>
      <dgm:spPr/>
      <dgm:t>
        <a:bodyPr/>
        <a:lstStyle/>
        <a:p>
          <a:endParaRPr lang="en-US"/>
        </a:p>
      </dgm:t>
    </dgm:pt>
    <dgm:pt modelId="{6E50C1B9-393D-4C43-8BE7-256F5FF11E1A}" type="pres">
      <dgm:prSet presAssocID="{C40E3285-09D1-4B76-AA01-54ED12F10B05}" presName="hierChild5" presStyleCnt="0"/>
      <dgm:spPr/>
      <dgm:t>
        <a:bodyPr/>
        <a:lstStyle/>
        <a:p>
          <a:endParaRPr lang="en-US"/>
        </a:p>
      </dgm:t>
    </dgm:pt>
    <dgm:pt modelId="{64C37015-8D9D-47A9-9986-0EFA1FA4BC57}" type="pres">
      <dgm:prSet presAssocID="{14CFEB8A-70EA-47CC-914C-57C88C263B83}" presName="hierChild5" presStyleCnt="0"/>
      <dgm:spPr/>
      <dgm:t>
        <a:bodyPr/>
        <a:lstStyle/>
        <a:p>
          <a:endParaRPr lang="en-US"/>
        </a:p>
      </dgm:t>
    </dgm:pt>
    <dgm:pt modelId="{A132DB6E-C04C-4450-BE79-93E00315B804}" type="pres">
      <dgm:prSet presAssocID="{AA3DC15B-7122-4E5E-93B7-6DBAF9A7D697}" presName="hierChild3" presStyleCnt="0"/>
      <dgm:spPr/>
      <dgm:t>
        <a:bodyPr/>
        <a:lstStyle/>
        <a:p>
          <a:endParaRPr lang="en-US"/>
        </a:p>
      </dgm:t>
    </dgm:pt>
  </dgm:ptLst>
  <dgm:cxnLst>
    <dgm:cxn modelId="{1F6791BB-FE5B-4A77-818D-35F89AF9E2F3}" type="presOf" srcId="{8CCC9299-EEB5-8648-BBB8-2BBD7474DC1A}" destId="{C25CBE7F-FE17-C342-8A26-2BF145AB96B7}" srcOrd="1" destOrd="0" presId="urn:microsoft.com/office/officeart/2005/8/layout/orgChart1"/>
    <dgm:cxn modelId="{EFED002E-512A-4046-864B-8297ADCD9918}" type="presOf" srcId="{489924D4-54BE-493B-B554-DE35EF4EFFFC}" destId="{7D8CBE55-A0EA-4B55-82B2-DDBF40D6ECA5}" srcOrd="1" destOrd="0" presId="urn:microsoft.com/office/officeart/2005/8/layout/orgChart1"/>
    <dgm:cxn modelId="{9136119B-988E-45AB-8779-6E6C9C411BD9}" srcId="{E40BC130-9305-46B3-85CC-6E381618430C}" destId="{AA3DC15B-7122-4E5E-93B7-6DBAF9A7D697}" srcOrd="0" destOrd="0" parTransId="{6DBCFC95-94EB-4E1B-BB86-A3B3C02588EC}" sibTransId="{F293F29F-7029-4A97-BBF6-9F44421ABB52}"/>
    <dgm:cxn modelId="{51A982FF-EC2A-4D4E-B082-705B4817BFC1}" type="presOf" srcId="{D4E2CEE2-790A-144C-B4DD-451C0A8E26BF}" destId="{FC30B6EC-D9AA-2B43-A22C-182595FB8451}" srcOrd="0" destOrd="0" presId="urn:microsoft.com/office/officeart/2005/8/layout/orgChart1"/>
    <dgm:cxn modelId="{BE1A68A0-9258-4ED6-B793-2E46A6C23DBA}" type="presOf" srcId="{38C82718-7432-A94A-ACB0-E3627B9D28CD}" destId="{83F3C5B6-EA4F-5949-8486-237DC446AE22}" srcOrd="0" destOrd="0" presId="urn:microsoft.com/office/officeart/2005/8/layout/orgChart1"/>
    <dgm:cxn modelId="{AB81344A-86E9-48CC-9F27-122EAD5BF337}" srcId="{AA36F028-1125-47C5-8FF6-EB0A0EC4E834}" destId="{8321CC94-C73A-4D52-BDA5-3AA268FD040B}" srcOrd="2" destOrd="0" parTransId="{CEB59BF6-F636-44DF-8008-C327D08AABA7}" sibTransId="{A0BA1EBE-2C29-4C06-A93C-C4D632684E9F}"/>
    <dgm:cxn modelId="{AE328BB8-AEA0-4E77-AA73-22FE42A1638D}" type="presOf" srcId="{0C91B3FF-6E91-4F61-ABC7-3DCBDE26C9A0}" destId="{4F420C14-97CB-411E-AF88-FBD5F78F631B}" srcOrd="0" destOrd="0" presId="urn:microsoft.com/office/officeart/2005/8/layout/orgChart1"/>
    <dgm:cxn modelId="{05C14BAE-FA2D-3644-846A-D07A63E13E92}" srcId="{D4E2CEE2-790A-144C-B4DD-451C0A8E26BF}" destId="{FB6E843B-98D3-B24E-A721-CB4F9449513A}" srcOrd="2" destOrd="0" parTransId="{40C53975-75F8-6041-9568-3BFA5E2B446B}" sibTransId="{2E5C6D48-0FAF-A24C-BFCC-183FE7241AA8}"/>
    <dgm:cxn modelId="{643AB168-6F6D-4FFD-8B07-1ED8F428FB2B}" type="presOf" srcId="{3F7D86BB-43EE-1147-B09F-BBE5B38F4474}" destId="{70FB14B6-8B0F-E049-B305-FF48544CE174}" srcOrd="1" destOrd="0" presId="urn:microsoft.com/office/officeart/2005/8/layout/orgChart1"/>
    <dgm:cxn modelId="{281D0678-9C2B-4132-A767-29661D319222}" type="presOf" srcId="{8E9AE834-A7E0-4B8B-BD89-CA8CCA1909DB}" destId="{B0D0DC1F-4B43-41C9-B6E5-8A3D432CBA6E}" srcOrd="0" destOrd="0" presId="urn:microsoft.com/office/officeart/2005/8/layout/orgChart1"/>
    <dgm:cxn modelId="{A779B265-0BB4-41A7-9FAE-F8226C1D88AC}" srcId="{AA3DC15B-7122-4E5E-93B7-6DBAF9A7D697}" destId="{AA36F028-1125-47C5-8FF6-EB0A0EC4E834}" srcOrd="1" destOrd="0" parTransId="{58286FC0-84D8-464A-9FFC-7D7C2C87ECED}" sibTransId="{D393099B-A3B6-4E89-9BBA-EBDAC10B9F86}"/>
    <dgm:cxn modelId="{96C648A4-1CEE-423D-AEEB-D275B4575114}" type="presOf" srcId="{8321CC94-C73A-4D52-BDA5-3AA268FD040B}" destId="{9D1A1315-F2CF-43A7-9C0E-B43F376A50CC}" srcOrd="0" destOrd="0" presId="urn:microsoft.com/office/officeart/2005/8/layout/orgChart1"/>
    <dgm:cxn modelId="{B91ACCB5-08EF-4E82-B276-BF7F96CB4015}" srcId="{A2ADA049-FDE6-4D77-9967-4BF0692355C0}" destId="{8E9AE834-A7E0-4B8B-BD89-CA8CCA1909DB}" srcOrd="0" destOrd="0" parTransId="{4AAA43B6-966C-4AAC-B676-F454147DC089}" sibTransId="{61C4D142-8216-441B-AFEA-216774C637D3}"/>
    <dgm:cxn modelId="{71DAAE8B-DE09-417D-942D-107EADF87AC1}" type="presOf" srcId="{14CFEB8A-70EA-47CC-914C-57C88C263B83}" destId="{D8602C41-20A3-4FFA-A313-44805C7813FA}" srcOrd="1" destOrd="0" presId="urn:microsoft.com/office/officeart/2005/8/layout/orgChart1"/>
    <dgm:cxn modelId="{3445D5B7-3610-43D8-8DEB-100756262BB4}" type="presOf" srcId="{8321CC94-C73A-4D52-BDA5-3AA268FD040B}" destId="{732713BB-0471-4B5D-BF0A-A4267FA56AD4}" srcOrd="1" destOrd="0" presId="urn:microsoft.com/office/officeart/2005/8/layout/orgChart1"/>
    <dgm:cxn modelId="{A99564F0-9D46-4370-B0EF-7193A2852437}" type="presOf" srcId="{A20B1715-32CA-411E-99C0-B02648DF485A}" destId="{3CA9C495-9BC5-4165-9920-EDBBD4F3BC9B}" srcOrd="1" destOrd="0" presId="urn:microsoft.com/office/officeart/2005/8/layout/orgChart1"/>
    <dgm:cxn modelId="{F46A40D5-A385-4EA9-8439-E8ED5DBF1A28}" type="presOf" srcId="{4AAA43B6-966C-4AAC-B676-F454147DC089}" destId="{7B09F84C-93F4-4250-845A-5CF04FEA0AF1}" srcOrd="0" destOrd="0" presId="urn:microsoft.com/office/officeart/2005/8/layout/orgChart1"/>
    <dgm:cxn modelId="{1B8AB3AC-75AC-4723-89E4-7C21590B7D26}" type="presOf" srcId="{83AB073D-71C6-4947-87B0-0DBB67ED2FA3}" destId="{42C651D7-D519-40A6-9D46-C391844E4117}" srcOrd="0" destOrd="0" presId="urn:microsoft.com/office/officeart/2005/8/layout/orgChart1"/>
    <dgm:cxn modelId="{E2471F76-96C8-4BF2-B8C5-380609D2A103}" type="presOf" srcId="{58286FC0-84D8-464A-9FFC-7D7C2C87ECED}" destId="{43E88A01-C318-4F41-B06D-F9AF536282E0}" srcOrd="0" destOrd="0" presId="urn:microsoft.com/office/officeart/2005/8/layout/orgChart1"/>
    <dgm:cxn modelId="{BD10E02D-ED6B-411C-93FA-ED86F141B0E8}" type="presOf" srcId="{C40E3285-09D1-4B76-AA01-54ED12F10B05}" destId="{4633D37F-4F6F-4950-B8E6-DE3562441DB2}" srcOrd="1" destOrd="0" presId="urn:microsoft.com/office/officeart/2005/8/layout/orgChart1"/>
    <dgm:cxn modelId="{6704D3BC-0D6B-4A65-B0A6-CE1A8A29AFA1}" type="presOf" srcId="{AA36F028-1125-47C5-8FF6-EB0A0EC4E834}" destId="{4BF9ADE6-3BFC-422B-85B0-85EFCF8AAC1F}" srcOrd="0" destOrd="0" presId="urn:microsoft.com/office/officeart/2005/8/layout/orgChart1"/>
    <dgm:cxn modelId="{22EBCC4C-C3E4-4F2F-9854-99909E567BE8}" type="presOf" srcId="{8CCC9299-EEB5-8648-BBB8-2BBD7474DC1A}" destId="{DF212272-7520-A949-8671-338F54D0E935}" srcOrd="0" destOrd="0" presId="urn:microsoft.com/office/officeart/2005/8/layout/orgChart1"/>
    <dgm:cxn modelId="{5D0C0D89-4067-4D78-8BC5-202822F3FB47}" srcId="{AA3DC15B-7122-4E5E-93B7-6DBAF9A7D697}" destId="{A2ADA049-FDE6-4D77-9967-4BF0692355C0}" srcOrd="2" destOrd="0" parTransId="{21476DDF-C5D2-47EA-A4B4-7583DF9C867A}" sibTransId="{6C2D1E02-1C2E-48BB-BC32-8EA75F36328E}"/>
    <dgm:cxn modelId="{5D416D83-CC0A-4FF8-9F63-4859A5930FEE}" srcId="{AA36F028-1125-47C5-8FF6-EB0A0EC4E834}" destId="{A20B1715-32CA-411E-99C0-B02648DF485A}" srcOrd="0" destOrd="0" parTransId="{229B8A77-34A8-4BD9-9277-22A8C2B9D03E}" sibTransId="{CF0852AC-A418-4880-8CA7-F51BD57DD683}"/>
    <dgm:cxn modelId="{8FDBB53E-F4DD-4E0F-9F32-9A5CECDEE212}" type="presOf" srcId="{AA36F028-1125-47C5-8FF6-EB0A0EC4E834}" destId="{97FE4BE3-2DA5-48A4-AD20-F1C3CEA207A4}" srcOrd="1" destOrd="0" presId="urn:microsoft.com/office/officeart/2005/8/layout/orgChart1"/>
    <dgm:cxn modelId="{C2BF9BF7-2525-43B1-BE70-6719A98E4622}" type="presOf" srcId="{D4E2CEE2-790A-144C-B4DD-451C0A8E26BF}" destId="{885BAC3A-A3C5-4747-9A86-71832A6185A1}" srcOrd="1" destOrd="0" presId="urn:microsoft.com/office/officeart/2005/8/layout/orgChart1"/>
    <dgm:cxn modelId="{B8ED7D62-74C6-4063-8E20-D6246E6BCDEF}" type="presOf" srcId="{0C91B3FF-6E91-4F61-ABC7-3DCBDE26C9A0}" destId="{E2913B0B-19D5-4A9F-8504-448727BBE8F5}" srcOrd="1" destOrd="0" presId="urn:microsoft.com/office/officeart/2005/8/layout/orgChart1"/>
    <dgm:cxn modelId="{4B584261-0F18-4EDC-ACB6-EFE91046AA68}" type="presOf" srcId="{604ECB6E-949D-2C4B-A8D9-E49845BF3828}" destId="{C6B0107A-7522-1F46-A5DE-E182CD3894B2}" srcOrd="0" destOrd="0" presId="urn:microsoft.com/office/officeart/2005/8/layout/orgChart1"/>
    <dgm:cxn modelId="{FE4E3F5E-B74F-4A24-AA56-92804B2A241B}" srcId="{14CFEB8A-70EA-47CC-914C-57C88C263B83}" destId="{07B702A9-A3B4-4E31-A930-AAB4B59C5CD9}" srcOrd="1" destOrd="0" parTransId="{08CEBB48-5825-4211-9563-760D3BA8718A}" sibTransId="{B25ECB5F-B6E0-49A7-A202-D5A04FB63889}"/>
    <dgm:cxn modelId="{98C90A30-2177-4A66-80DD-20E05065BFFE}" type="presOf" srcId="{FB6E843B-98D3-B24E-A721-CB4F9449513A}" destId="{721485BC-0B23-BC43-9577-DE7C7071F522}" srcOrd="0" destOrd="0" presId="urn:microsoft.com/office/officeart/2005/8/layout/orgChart1"/>
    <dgm:cxn modelId="{4C29EA01-CFF2-4540-8FC2-D4B6CE6A6DB4}" type="presOf" srcId="{489924D4-54BE-493B-B554-DE35EF4EFFFC}" destId="{D463AE7F-EB6A-463D-89B8-A33881DB015C}" srcOrd="0" destOrd="0" presId="urn:microsoft.com/office/officeart/2005/8/layout/orgChart1"/>
    <dgm:cxn modelId="{9C0BEF83-1475-4241-99F4-F1000DECA16B}" srcId="{A2ADA049-FDE6-4D77-9967-4BF0692355C0}" destId="{489924D4-54BE-493B-B554-DE35EF4EFFFC}" srcOrd="1" destOrd="0" parTransId="{D22669F7-3D08-4746-AA35-7D9BD7D5E11B}" sibTransId="{0BCFE4C1-272E-4295-8B4F-C5C51F971450}"/>
    <dgm:cxn modelId="{E63D578D-F6D8-4141-ACE7-510113823AE3}" type="presOf" srcId="{38C82718-7432-A94A-ACB0-E3627B9D28CD}" destId="{8E825E62-63BF-954F-B494-A2CD52C7C150}" srcOrd="1" destOrd="0" presId="urn:microsoft.com/office/officeart/2005/8/layout/orgChart1"/>
    <dgm:cxn modelId="{F3C8245B-614B-42EC-88E2-156EA9712DAC}" type="presOf" srcId="{07B702A9-A3B4-4E31-A930-AAB4B59C5CD9}" destId="{FE5EEBDF-3D54-4918-935D-B38FDFFABB02}" srcOrd="1" destOrd="0" presId="urn:microsoft.com/office/officeart/2005/8/layout/orgChart1"/>
    <dgm:cxn modelId="{CFD8B9A2-41EE-4050-9914-6B9A6B876C6B}" srcId="{14CFEB8A-70EA-47CC-914C-57C88C263B83}" destId="{C40E3285-09D1-4B76-AA01-54ED12F10B05}" srcOrd="2" destOrd="0" parTransId="{3B34FAD4-10AE-4532-B20F-3384BA8F9DD0}" sibTransId="{675E2169-BBEE-49DC-BC50-72E04F98B843}"/>
    <dgm:cxn modelId="{9935F19D-97E4-4A9A-8F06-D3D8F5A7D964}" type="presOf" srcId="{AA3DC15B-7122-4E5E-93B7-6DBAF9A7D697}" destId="{85A28009-6396-49A7-8CD5-1AFBE1E42FEB}" srcOrd="1" destOrd="0" presId="urn:microsoft.com/office/officeart/2005/8/layout/orgChart1"/>
    <dgm:cxn modelId="{795F731D-0358-5544-85CE-7AA2B1B9A620}" srcId="{D4E2CEE2-790A-144C-B4DD-451C0A8E26BF}" destId="{38C82718-7432-A94A-ACB0-E3627B9D28CD}" srcOrd="0" destOrd="0" parTransId="{31B6B13D-6C13-F447-A4AF-A9D303FD53D1}" sibTransId="{7550CC08-BA0F-B64B-AFCA-D8D65B361F73}"/>
    <dgm:cxn modelId="{5C1AFC3A-2A97-4D95-ADF8-123455FC5F71}" type="presOf" srcId="{08CEBB48-5825-4211-9563-760D3BA8718A}" destId="{75C95EE8-F807-472A-BCBA-822D614D85C1}" srcOrd="0" destOrd="0" presId="urn:microsoft.com/office/officeart/2005/8/layout/orgChart1"/>
    <dgm:cxn modelId="{4D2482AD-78D7-447D-8ECE-5CD92F894562}" type="presOf" srcId="{AA3DC15B-7122-4E5E-93B7-6DBAF9A7D697}" destId="{21DF5C58-56D2-4953-91F6-14279A73BC88}" srcOrd="0" destOrd="0" presId="urn:microsoft.com/office/officeart/2005/8/layout/orgChart1"/>
    <dgm:cxn modelId="{33C3E4B3-6BB7-43E9-9A61-1D5C1AE89478}" type="presOf" srcId="{000D93B2-537F-44B1-8F3A-350C92378CEB}" destId="{62338988-BC9E-4AE4-8CC8-23AA09C52F04}" srcOrd="1" destOrd="0" presId="urn:microsoft.com/office/officeart/2005/8/layout/orgChart1"/>
    <dgm:cxn modelId="{37712A25-BB07-4967-8973-5D72570C2379}" type="presOf" srcId="{8E9AE834-A7E0-4B8B-BD89-CA8CCA1909DB}" destId="{202BC438-4B1C-4364-9B51-F1D07AB846D9}" srcOrd="1" destOrd="0" presId="urn:microsoft.com/office/officeart/2005/8/layout/orgChart1"/>
    <dgm:cxn modelId="{9DD79914-7B41-41DE-B07D-9D5F43FC5994}" type="presOf" srcId="{A2ADA049-FDE6-4D77-9967-4BF0692355C0}" destId="{524D88E7-5F65-43FA-AE97-758C05FE886B}" srcOrd="0" destOrd="0" presId="urn:microsoft.com/office/officeart/2005/8/layout/orgChart1"/>
    <dgm:cxn modelId="{4959AD39-DFFF-4398-8832-7A23B0CD90DC}" type="presOf" srcId="{A20B1715-32CA-411E-99C0-B02648DF485A}" destId="{52D4C62F-DCA2-4EBF-8907-C9DD8C82EF8C}" srcOrd="0" destOrd="0" presId="urn:microsoft.com/office/officeart/2005/8/layout/orgChart1"/>
    <dgm:cxn modelId="{F1FB2910-2CC5-4C20-9BA6-6CA02D3398CA}" type="presOf" srcId="{07B702A9-A3B4-4E31-A930-AAB4B59C5CD9}" destId="{EF87A577-E351-4E4D-A2A8-7962E7608B9E}" srcOrd="0" destOrd="0" presId="urn:microsoft.com/office/officeart/2005/8/layout/orgChart1"/>
    <dgm:cxn modelId="{C2DCF640-67A0-4459-A097-154929E2BAFC}" type="presOf" srcId="{14CFEB8A-70EA-47CC-914C-57C88C263B83}" destId="{73CCF3B1-EF20-48F6-8D87-7BF2101E6155}" srcOrd="0" destOrd="0" presId="urn:microsoft.com/office/officeart/2005/8/layout/orgChart1"/>
    <dgm:cxn modelId="{055154C4-5223-E346-BB31-300100982DA4}" srcId="{AA3DC15B-7122-4E5E-93B7-6DBAF9A7D697}" destId="{D4E2CEE2-790A-144C-B4DD-451C0A8E26BF}" srcOrd="0" destOrd="0" parTransId="{604ECB6E-949D-2C4B-A8D9-E49845BF3828}" sibTransId="{693EC459-CE41-964F-88FD-1428536A418C}"/>
    <dgm:cxn modelId="{4C196506-2122-47AF-93DB-C7C341A709A5}" type="presOf" srcId="{229B8A77-34A8-4BD9-9277-22A8C2B9D03E}" destId="{6EFACD0B-1474-4E90-87AE-BF520DFA6F9D}" srcOrd="0" destOrd="0" presId="urn:microsoft.com/office/officeart/2005/8/layout/orgChart1"/>
    <dgm:cxn modelId="{5AE585D5-37FA-4AB2-9D39-64535CC55356}" type="presOf" srcId="{31B6B13D-6C13-F447-A4AF-A9D303FD53D1}" destId="{2E40FEBD-FD87-DD46-8D36-D2E6AF5F3F62}" srcOrd="0" destOrd="0" presId="urn:microsoft.com/office/officeart/2005/8/layout/orgChart1"/>
    <dgm:cxn modelId="{4644EB1F-8C5E-471B-BAAE-88AAAC3FA0F3}" type="presOf" srcId="{FB6E843B-98D3-B24E-A721-CB4F9449513A}" destId="{4BD6F7FD-E6F8-6146-8FE6-F646338E6C36}" srcOrd="1" destOrd="0" presId="urn:microsoft.com/office/officeart/2005/8/layout/orgChart1"/>
    <dgm:cxn modelId="{176754A5-070F-4D18-AA09-A6CF46203308}" type="presOf" srcId="{3B34FAD4-10AE-4532-B20F-3384BA8F9DD0}" destId="{7813BDBE-14D2-4CCC-A59F-885B38A1A524}" srcOrd="0" destOrd="0" presId="urn:microsoft.com/office/officeart/2005/8/layout/orgChart1"/>
    <dgm:cxn modelId="{4B78EC43-E5E0-4672-A892-D299664F4ED2}" srcId="{AA3DC15B-7122-4E5E-93B7-6DBAF9A7D697}" destId="{14CFEB8A-70EA-47CC-914C-57C88C263B83}" srcOrd="3" destOrd="0" parTransId="{48E2A84C-2783-482B-A6E9-DE14E397CB9D}" sibTransId="{166C51A5-DAB9-4ED8-9107-DE4BDEA8B4F4}"/>
    <dgm:cxn modelId="{83A112B7-39D8-463F-9F3E-2AC170A92145}" type="presOf" srcId="{48E2A84C-2783-482B-A6E9-DE14E397CB9D}" destId="{31B15025-15DC-4AF5-9BCF-B9F1ED382EE5}" srcOrd="0" destOrd="0" presId="urn:microsoft.com/office/officeart/2005/8/layout/orgChart1"/>
    <dgm:cxn modelId="{F499530E-C848-4E57-A4D2-456FB5C4FB17}" type="presOf" srcId="{D22669F7-3D08-4746-AA35-7D9BD7D5E11B}" destId="{ED36BA84-4DE9-451D-BA1D-33358090221E}" srcOrd="0" destOrd="0" presId="urn:microsoft.com/office/officeart/2005/8/layout/orgChart1"/>
    <dgm:cxn modelId="{834D8190-1A5C-D24F-B8F1-90BAA67110C2}" srcId="{D4E2CEE2-790A-144C-B4DD-451C0A8E26BF}" destId="{3F7D86BB-43EE-1147-B09F-BBE5B38F4474}" srcOrd="1" destOrd="0" parTransId="{E9E4DA45-0783-9F49-BA21-940D9C339CAB}" sibTransId="{74E9083D-6278-8B4C-BECB-DD53C47A51E0}"/>
    <dgm:cxn modelId="{63B5D8B8-DF52-4BB8-B005-17E3B7F418F1}" type="presOf" srcId="{40C53975-75F8-6041-9568-3BFA5E2B446B}" destId="{D445B7F0-0041-4E43-A1D7-FA6BFEEBBF08}" srcOrd="0" destOrd="0" presId="urn:microsoft.com/office/officeart/2005/8/layout/orgChart1"/>
    <dgm:cxn modelId="{6878A495-248C-49D8-8A78-11394E2666A6}" type="presOf" srcId="{3F7D86BB-43EE-1147-B09F-BBE5B38F4474}" destId="{0408591F-C032-A54F-8CF9-D4B63B717FC5}" srcOrd="0" destOrd="0" presId="urn:microsoft.com/office/officeart/2005/8/layout/orgChart1"/>
    <dgm:cxn modelId="{FFCE15BE-CC6F-4377-AC24-A059C9685346}" type="presOf" srcId="{E9E4DA45-0783-9F49-BA21-940D9C339CAB}" destId="{C2A31BA9-AA69-1B45-9C1F-50BD3159F2E2}" srcOrd="0" destOrd="0" presId="urn:microsoft.com/office/officeart/2005/8/layout/orgChart1"/>
    <dgm:cxn modelId="{686CF9A1-0458-4F79-8683-B837760A9AD4}" type="presOf" srcId="{A2ADA049-FDE6-4D77-9967-4BF0692355C0}" destId="{C445C547-E544-4E78-9A6F-137F3631CBC4}" srcOrd="1" destOrd="0" presId="urn:microsoft.com/office/officeart/2005/8/layout/orgChart1"/>
    <dgm:cxn modelId="{8E3B10A1-279C-4FE3-AAA4-DFF565ABF053}" srcId="{14CFEB8A-70EA-47CC-914C-57C88C263B83}" destId="{0C91B3FF-6E91-4F61-ABC7-3DCBDE26C9A0}" srcOrd="0" destOrd="0" parTransId="{83AB073D-71C6-4947-87B0-0DBB67ED2FA3}" sibTransId="{113BFC69-BA4C-497C-8DB8-FDF2BCD111B2}"/>
    <dgm:cxn modelId="{FC32CEAF-D756-4DCC-B1DF-57EDE5160FD1}" type="presOf" srcId="{000D93B2-537F-44B1-8F3A-350C92378CEB}" destId="{AFD64902-F834-49DE-B3BA-DB70A0025740}" srcOrd="0" destOrd="0" presId="urn:microsoft.com/office/officeart/2005/8/layout/orgChart1"/>
    <dgm:cxn modelId="{4B6E583A-6B67-4340-AF8A-33FB533A82BC}" type="presOf" srcId="{E40BC130-9305-46B3-85CC-6E381618430C}" destId="{651112AF-17A7-483E-84D9-BAA92BD779B5}" srcOrd="0" destOrd="0" presId="urn:microsoft.com/office/officeart/2005/8/layout/orgChart1"/>
    <dgm:cxn modelId="{3A0742FE-719C-F84F-B7AC-6A5136FCB9FE}" srcId="{D4E2CEE2-790A-144C-B4DD-451C0A8E26BF}" destId="{8CCC9299-EEB5-8648-BBB8-2BBD7474DC1A}" srcOrd="3" destOrd="0" parTransId="{DCFCBF8B-4C6F-E641-B1F8-93F71E3DB2FA}" sibTransId="{CF7E50C1-CD1E-8D4E-B5D6-DF703B2C33A7}"/>
    <dgm:cxn modelId="{1AAF17DB-6187-4D28-9681-1BBDE05F5C63}" type="presOf" srcId="{DDF689E1-D1B7-4597-9A46-C61C50490C27}" destId="{53832C85-E983-4A9F-A434-653E8FCC83BD}" srcOrd="0" destOrd="0" presId="urn:microsoft.com/office/officeart/2005/8/layout/orgChart1"/>
    <dgm:cxn modelId="{4EE1B9CB-B483-4AB7-A81A-55D843D4FEEF}" type="presOf" srcId="{DCFCBF8B-4C6F-E641-B1F8-93F71E3DB2FA}" destId="{1B37F74C-C0DD-0B4C-851D-218301F83F39}" srcOrd="0" destOrd="0" presId="urn:microsoft.com/office/officeart/2005/8/layout/orgChart1"/>
    <dgm:cxn modelId="{92D2BC51-0DDF-4186-9B84-2E9E06A9B058}" srcId="{AA36F028-1125-47C5-8FF6-EB0A0EC4E834}" destId="{000D93B2-537F-44B1-8F3A-350C92378CEB}" srcOrd="1" destOrd="0" parTransId="{DDF689E1-D1B7-4597-9A46-C61C50490C27}" sibTransId="{51391153-EC89-4F8E-8B3A-6731C76D8D30}"/>
    <dgm:cxn modelId="{7CA9F650-6427-410D-9ECE-A29151D25BFC}" type="presOf" srcId="{CEB59BF6-F636-44DF-8008-C327D08AABA7}" destId="{79C41166-C12D-429E-A36D-0F2AEFA3DD0C}" srcOrd="0" destOrd="0" presId="urn:microsoft.com/office/officeart/2005/8/layout/orgChart1"/>
    <dgm:cxn modelId="{EC69C88C-0012-4A91-827D-2974607F01BB}" type="presOf" srcId="{21476DDF-C5D2-47EA-A4B4-7583DF9C867A}" destId="{F9560703-F4D7-4940-AF8B-40871D86EF53}" srcOrd="0" destOrd="0" presId="urn:microsoft.com/office/officeart/2005/8/layout/orgChart1"/>
    <dgm:cxn modelId="{89C17FB6-D84C-4778-8FD9-DC803878912F}" type="presOf" srcId="{C40E3285-09D1-4B76-AA01-54ED12F10B05}" destId="{00B61ACE-31D2-478E-9E4F-198064F3AC2B}" srcOrd="0" destOrd="0" presId="urn:microsoft.com/office/officeart/2005/8/layout/orgChart1"/>
    <dgm:cxn modelId="{F31A3A07-2987-4B7E-B084-8519419A4F8B}" type="presParOf" srcId="{651112AF-17A7-483E-84D9-BAA92BD779B5}" destId="{839ADFCF-6905-4DCD-9D33-C227FD43CC85}" srcOrd="0" destOrd="0" presId="urn:microsoft.com/office/officeart/2005/8/layout/orgChart1"/>
    <dgm:cxn modelId="{398529FC-17FA-41AC-99C5-3A56A51DE5F9}" type="presParOf" srcId="{839ADFCF-6905-4DCD-9D33-C227FD43CC85}" destId="{DDD7C264-2030-45FD-985A-34EEAB059D61}" srcOrd="0" destOrd="0" presId="urn:microsoft.com/office/officeart/2005/8/layout/orgChart1"/>
    <dgm:cxn modelId="{F67A67CA-E033-4962-A414-02CACC4FAC78}" type="presParOf" srcId="{DDD7C264-2030-45FD-985A-34EEAB059D61}" destId="{21DF5C58-56D2-4953-91F6-14279A73BC88}" srcOrd="0" destOrd="0" presId="urn:microsoft.com/office/officeart/2005/8/layout/orgChart1"/>
    <dgm:cxn modelId="{04784554-554E-4DBA-B2A7-FED012C85AB9}" type="presParOf" srcId="{DDD7C264-2030-45FD-985A-34EEAB059D61}" destId="{85A28009-6396-49A7-8CD5-1AFBE1E42FEB}" srcOrd="1" destOrd="0" presId="urn:microsoft.com/office/officeart/2005/8/layout/orgChart1"/>
    <dgm:cxn modelId="{85FEA8BD-F75B-4103-862B-8B721B3EC4C3}" type="presParOf" srcId="{839ADFCF-6905-4DCD-9D33-C227FD43CC85}" destId="{5CD810CB-BB0E-4687-A0C0-10441CBF58E2}" srcOrd="1" destOrd="0" presId="urn:microsoft.com/office/officeart/2005/8/layout/orgChart1"/>
    <dgm:cxn modelId="{47554DA8-88D8-49E7-A809-3E077D67916B}" type="presParOf" srcId="{5CD810CB-BB0E-4687-A0C0-10441CBF58E2}" destId="{C6B0107A-7522-1F46-A5DE-E182CD3894B2}" srcOrd="0" destOrd="0" presId="urn:microsoft.com/office/officeart/2005/8/layout/orgChart1"/>
    <dgm:cxn modelId="{B7422CD2-1B47-412F-80A5-794EF9F7E3A2}" type="presParOf" srcId="{5CD810CB-BB0E-4687-A0C0-10441CBF58E2}" destId="{97F08A37-0D07-E84F-AF30-0AE7DD812EE4}" srcOrd="1" destOrd="0" presId="urn:microsoft.com/office/officeart/2005/8/layout/orgChart1"/>
    <dgm:cxn modelId="{C7B95468-98CB-477C-8FC6-F51593B74649}" type="presParOf" srcId="{97F08A37-0D07-E84F-AF30-0AE7DD812EE4}" destId="{3D93C14B-C0C9-EE46-B6D6-F1C301CA887F}" srcOrd="0" destOrd="0" presId="urn:microsoft.com/office/officeart/2005/8/layout/orgChart1"/>
    <dgm:cxn modelId="{BEA7EFF1-5EF5-4E6F-B265-C43995D98D0E}" type="presParOf" srcId="{3D93C14B-C0C9-EE46-B6D6-F1C301CA887F}" destId="{FC30B6EC-D9AA-2B43-A22C-182595FB8451}" srcOrd="0" destOrd="0" presId="urn:microsoft.com/office/officeart/2005/8/layout/orgChart1"/>
    <dgm:cxn modelId="{5DD2A491-1675-4C58-817E-E5220CD0B75B}" type="presParOf" srcId="{3D93C14B-C0C9-EE46-B6D6-F1C301CA887F}" destId="{885BAC3A-A3C5-4747-9A86-71832A6185A1}" srcOrd="1" destOrd="0" presId="urn:microsoft.com/office/officeart/2005/8/layout/orgChart1"/>
    <dgm:cxn modelId="{7A37D80E-3966-4B09-9F7F-7D8D7D9B455D}" type="presParOf" srcId="{97F08A37-0D07-E84F-AF30-0AE7DD812EE4}" destId="{69802854-0037-784E-A1D0-DC7ACAE7D805}" srcOrd="1" destOrd="0" presId="urn:microsoft.com/office/officeart/2005/8/layout/orgChart1"/>
    <dgm:cxn modelId="{954264BB-D78B-404D-9111-BA229BAA1BB2}" type="presParOf" srcId="{69802854-0037-784E-A1D0-DC7ACAE7D805}" destId="{2E40FEBD-FD87-DD46-8D36-D2E6AF5F3F62}" srcOrd="0" destOrd="0" presId="urn:microsoft.com/office/officeart/2005/8/layout/orgChart1"/>
    <dgm:cxn modelId="{9D469DB2-1680-4600-8E06-03650A9471EE}" type="presParOf" srcId="{69802854-0037-784E-A1D0-DC7ACAE7D805}" destId="{518FD2A1-8DE1-8148-AABA-78792D1E7165}" srcOrd="1" destOrd="0" presId="urn:microsoft.com/office/officeart/2005/8/layout/orgChart1"/>
    <dgm:cxn modelId="{77C2DFF4-037C-4ED0-8CA9-E6262CD493C4}" type="presParOf" srcId="{518FD2A1-8DE1-8148-AABA-78792D1E7165}" destId="{65C8745C-A26A-B944-B637-12C908384E45}" srcOrd="0" destOrd="0" presId="urn:microsoft.com/office/officeart/2005/8/layout/orgChart1"/>
    <dgm:cxn modelId="{17A6F590-6CD1-4F3B-9F62-0538DE9A4F31}" type="presParOf" srcId="{65C8745C-A26A-B944-B637-12C908384E45}" destId="{83F3C5B6-EA4F-5949-8486-237DC446AE22}" srcOrd="0" destOrd="0" presId="urn:microsoft.com/office/officeart/2005/8/layout/orgChart1"/>
    <dgm:cxn modelId="{0F9F38C7-55A3-4E46-BA86-0CB1AABF394B}" type="presParOf" srcId="{65C8745C-A26A-B944-B637-12C908384E45}" destId="{8E825E62-63BF-954F-B494-A2CD52C7C150}" srcOrd="1" destOrd="0" presId="urn:microsoft.com/office/officeart/2005/8/layout/orgChart1"/>
    <dgm:cxn modelId="{C49C0B94-AA92-4969-8AB2-158485AD1A66}" type="presParOf" srcId="{518FD2A1-8DE1-8148-AABA-78792D1E7165}" destId="{C23F1646-97D2-B140-895F-D257AB30D031}" srcOrd="1" destOrd="0" presId="urn:microsoft.com/office/officeart/2005/8/layout/orgChart1"/>
    <dgm:cxn modelId="{1D68CC9D-3EE8-4048-8F46-E4E9B75CB11F}" type="presParOf" srcId="{518FD2A1-8DE1-8148-AABA-78792D1E7165}" destId="{CDC14FF1-9604-8A40-B8EF-F6CDB16A4EB5}" srcOrd="2" destOrd="0" presId="urn:microsoft.com/office/officeart/2005/8/layout/orgChart1"/>
    <dgm:cxn modelId="{0D6E5034-3D6E-477E-B45C-265623F792F5}" type="presParOf" srcId="{69802854-0037-784E-A1D0-DC7ACAE7D805}" destId="{C2A31BA9-AA69-1B45-9C1F-50BD3159F2E2}" srcOrd="2" destOrd="0" presId="urn:microsoft.com/office/officeart/2005/8/layout/orgChart1"/>
    <dgm:cxn modelId="{2747082E-C40E-4421-ADDB-59F556ED9EED}" type="presParOf" srcId="{69802854-0037-784E-A1D0-DC7ACAE7D805}" destId="{0E4708E0-35F6-AE45-8102-7904551723EC}" srcOrd="3" destOrd="0" presId="urn:microsoft.com/office/officeart/2005/8/layout/orgChart1"/>
    <dgm:cxn modelId="{E1533AE6-9D8C-4964-B945-3DE4A6CCF00F}" type="presParOf" srcId="{0E4708E0-35F6-AE45-8102-7904551723EC}" destId="{7C3BE2D1-A319-354F-B355-753B9F0551FF}" srcOrd="0" destOrd="0" presId="urn:microsoft.com/office/officeart/2005/8/layout/orgChart1"/>
    <dgm:cxn modelId="{0ABE0D0E-EB1E-4B60-8771-54227BB49C17}" type="presParOf" srcId="{7C3BE2D1-A319-354F-B355-753B9F0551FF}" destId="{0408591F-C032-A54F-8CF9-D4B63B717FC5}" srcOrd="0" destOrd="0" presId="urn:microsoft.com/office/officeart/2005/8/layout/orgChart1"/>
    <dgm:cxn modelId="{E2A6DFA8-C71F-4D16-9F18-1CB300BB06EA}" type="presParOf" srcId="{7C3BE2D1-A319-354F-B355-753B9F0551FF}" destId="{70FB14B6-8B0F-E049-B305-FF48544CE174}" srcOrd="1" destOrd="0" presId="urn:microsoft.com/office/officeart/2005/8/layout/orgChart1"/>
    <dgm:cxn modelId="{1BB45675-7BB5-4122-BC7A-623E24B90E40}" type="presParOf" srcId="{0E4708E0-35F6-AE45-8102-7904551723EC}" destId="{9A7A7057-0F3E-434C-8F37-7E185CD4324E}" srcOrd="1" destOrd="0" presId="urn:microsoft.com/office/officeart/2005/8/layout/orgChart1"/>
    <dgm:cxn modelId="{B4488317-4E6C-48F5-A6D7-C2B2BA7220C8}" type="presParOf" srcId="{0E4708E0-35F6-AE45-8102-7904551723EC}" destId="{119E410A-AAB7-DC4F-A7A5-807A2E392AF5}" srcOrd="2" destOrd="0" presId="urn:microsoft.com/office/officeart/2005/8/layout/orgChart1"/>
    <dgm:cxn modelId="{CFED4759-ACB6-426B-857B-783BF0311ED8}" type="presParOf" srcId="{69802854-0037-784E-A1D0-DC7ACAE7D805}" destId="{D445B7F0-0041-4E43-A1D7-FA6BFEEBBF08}" srcOrd="4" destOrd="0" presId="urn:microsoft.com/office/officeart/2005/8/layout/orgChart1"/>
    <dgm:cxn modelId="{387AA226-7155-4575-BC2C-1B54780FF38C}" type="presParOf" srcId="{69802854-0037-784E-A1D0-DC7ACAE7D805}" destId="{4816D931-44C8-1545-ABD3-9643E35AE992}" srcOrd="5" destOrd="0" presId="urn:microsoft.com/office/officeart/2005/8/layout/orgChart1"/>
    <dgm:cxn modelId="{97AFB76C-E2E2-4528-9182-8AC5DA1524D7}" type="presParOf" srcId="{4816D931-44C8-1545-ABD3-9643E35AE992}" destId="{3FA4B76A-4854-E74E-9F44-41CAF684001C}" srcOrd="0" destOrd="0" presId="urn:microsoft.com/office/officeart/2005/8/layout/orgChart1"/>
    <dgm:cxn modelId="{00B6A5FF-6036-4125-A39D-E3F09DC1253A}" type="presParOf" srcId="{3FA4B76A-4854-E74E-9F44-41CAF684001C}" destId="{721485BC-0B23-BC43-9577-DE7C7071F522}" srcOrd="0" destOrd="0" presId="urn:microsoft.com/office/officeart/2005/8/layout/orgChart1"/>
    <dgm:cxn modelId="{88B4C739-0FD0-4B82-B887-06B7BE2D21A6}" type="presParOf" srcId="{3FA4B76A-4854-E74E-9F44-41CAF684001C}" destId="{4BD6F7FD-E6F8-6146-8FE6-F646338E6C36}" srcOrd="1" destOrd="0" presId="urn:microsoft.com/office/officeart/2005/8/layout/orgChart1"/>
    <dgm:cxn modelId="{C31F902E-3CE7-4F1B-B7F3-4C45EF55B3D6}" type="presParOf" srcId="{4816D931-44C8-1545-ABD3-9643E35AE992}" destId="{11502FC7-603E-1042-9EFB-F1A62E6A5D20}" srcOrd="1" destOrd="0" presId="urn:microsoft.com/office/officeart/2005/8/layout/orgChart1"/>
    <dgm:cxn modelId="{B311562A-82EB-4112-BD11-1197C0ED3E3C}" type="presParOf" srcId="{4816D931-44C8-1545-ABD3-9643E35AE992}" destId="{6CF1593B-0A38-DC48-90AB-2CE06A1CE4A1}" srcOrd="2" destOrd="0" presId="urn:microsoft.com/office/officeart/2005/8/layout/orgChart1"/>
    <dgm:cxn modelId="{92B8A41B-25B8-42E3-9A5B-96DFA3BE1EA8}" type="presParOf" srcId="{69802854-0037-784E-A1D0-DC7ACAE7D805}" destId="{1B37F74C-C0DD-0B4C-851D-218301F83F39}" srcOrd="6" destOrd="0" presId="urn:microsoft.com/office/officeart/2005/8/layout/orgChart1"/>
    <dgm:cxn modelId="{CC845E0C-789F-4F21-AA3C-5B9199F095A3}" type="presParOf" srcId="{69802854-0037-784E-A1D0-DC7ACAE7D805}" destId="{E695C9F9-32E8-274B-8698-B31615D361EC}" srcOrd="7" destOrd="0" presId="urn:microsoft.com/office/officeart/2005/8/layout/orgChart1"/>
    <dgm:cxn modelId="{848B52DB-2E00-46CF-8FB5-CB7B3B027D0B}" type="presParOf" srcId="{E695C9F9-32E8-274B-8698-B31615D361EC}" destId="{AA27E9D6-DD04-BC4B-AE2C-986D69811270}" srcOrd="0" destOrd="0" presId="urn:microsoft.com/office/officeart/2005/8/layout/orgChart1"/>
    <dgm:cxn modelId="{8CEC8A77-B6CA-4971-A430-82A2D93F50C9}" type="presParOf" srcId="{AA27E9D6-DD04-BC4B-AE2C-986D69811270}" destId="{DF212272-7520-A949-8671-338F54D0E935}" srcOrd="0" destOrd="0" presId="urn:microsoft.com/office/officeart/2005/8/layout/orgChart1"/>
    <dgm:cxn modelId="{DD152AE4-5EC5-40E6-BB85-2A1A99A4007A}" type="presParOf" srcId="{AA27E9D6-DD04-BC4B-AE2C-986D69811270}" destId="{C25CBE7F-FE17-C342-8A26-2BF145AB96B7}" srcOrd="1" destOrd="0" presId="urn:microsoft.com/office/officeart/2005/8/layout/orgChart1"/>
    <dgm:cxn modelId="{30FD6F56-AA64-451D-95C5-5D12042998DA}" type="presParOf" srcId="{E695C9F9-32E8-274B-8698-B31615D361EC}" destId="{88BB4124-552E-C44B-BC77-B5FB7D54C662}" srcOrd="1" destOrd="0" presId="urn:microsoft.com/office/officeart/2005/8/layout/orgChart1"/>
    <dgm:cxn modelId="{A28DBC51-BFAF-4FD2-84D1-AA3099F2C6B9}" type="presParOf" srcId="{E695C9F9-32E8-274B-8698-B31615D361EC}" destId="{6D2FC440-F7A4-D547-A0E1-B2BB6192A4E0}" srcOrd="2" destOrd="0" presId="urn:microsoft.com/office/officeart/2005/8/layout/orgChart1"/>
    <dgm:cxn modelId="{55E1F24A-E590-4528-B532-B58BA79F89E9}" type="presParOf" srcId="{97F08A37-0D07-E84F-AF30-0AE7DD812EE4}" destId="{34C02733-EAFB-2743-95A8-F12B720115EE}" srcOrd="2" destOrd="0" presId="urn:microsoft.com/office/officeart/2005/8/layout/orgChart1"/>
    <dgm:cxn modelId="{735A5CF6-E521-4CD9-8C5B-4DE057855228}" type="presParOf" srcId="{5CD810CB-BB0E-4687-A0C0-10441CBF58E2}" destId="{43E88A01-C318-4F41-B06D-F9AF536282E0}" srcOrd="2" destOrd="0" presId="urn:microsoft.com/office/officeart/2005/8/layout/orgChart1"/>
    <dgm:cxn modelId="{1FF042F8-9B75-401B-BCEF-FC9E388EB7DE}" type="presParOf" srcId="{5CD810CB-BB0E-4687-A0C0-10441CBF58E2}" destId="{9D720C19-5F89-435B-A809-A81343405161}" srcOrd="3" destOrd="0" presId="urn:microsoft.com/office/officeart/2005/8/layout/orgChart1"/>
    <dgm:cxn modelId="{79994772-F230-46C5-8144-D92656E9812A}" type="presParOf" srcId="{9D720C19-5F89-435B-A809-A81343405161}" destId="{3923EA6C-676E-4DAB-87AD-97F08F5BEB29}" srcOrd="0" destOrd="0" presId="urn:microsoft.com/office/officeart/2005/8/layout/orgChart1"/>
    <dgm:cxn modelId="{DFE3F83A-AE4A-45C6-9ECB-31168C7DA089}" type="presParOf" srcId="{3923EA6C-676E-4DAB-87AD-97F08F5BEB29}" destId="{4BF9ADE6-3BFC-422B-85B0-85EFCF8AAC1F}" srcOrd="0" destOrd="0" presId="urn:microsoft.com/office/officeart/2005/8/layout/orgChart1"/>
    <dgm:cxn modelId="{9462DD10-75D8-40FC-A1C7-D00D20DCF394}" type="presParOf" srcId="{3923EA6C-676E-4DAB-87AD-97F08F5BEB29}" destId="{97FE4BE3-2DA5-48A4-AD20-F1C3CEA207A4}" srcOrd="1" destOrd="0" presId="urn:microsoft.com/office/officeart/2005/8/layout/orgChart1"/>
    <dgm:cxn modelId="{4D01AE59-2A56-4441-9FCF-0E85D496A8AD}" type="presParOf" srcId="{9D720C19-5F89-435B-A809-A81343405161}" destId="{F8C16FA0-872D-4A5B-B87D-101907DC3F89}" srcOrd="1" destOrd="0" presId="urn:microsoft.com/office/officeart/2005/8/layout/orgChart1"/>
    <dgm:cxn modelId="{5F6FE708-EAE6-41BB-A19D-FC838F3DF4CA}" type="presParOf" srcId="{F8C16FA0-872D-4A5B-B87D-101907DC3F89}" destId="{6EFACD0B-1474-4E90-87AE-BF520DFA6F9D}" srcOrd="0" destOrd="0" presId="urn:microsoft.com/office/officeart/2005/8/layout/orgChart1"/>
    <dgm:cxn modelId="{781D3152-DBE1-44C5-A8E7-41C2E72B6588}" type="presParOf" srcId="{F8C16FA0-872D-4A5B-B87D-101907DC3F89}" destId="{8076ED05-A881-4925-9FD5-DF3D84E1A802}" srcOrd="1" destOrd="0" presId="urn:microsoft.com/office/officeart/2005/8/layout/orgChart1"/>
    <dgm:cxn modelId="{73BE48DA-2B05-4C26-B616-940454A1EF0B}" type="presParOf" srcId="{8076ED05-A881-4925-9FD5-DF3D84E1A802}" destId="{2D4BD783-58BB-4CFC-8A8C-D534D386EB0E}" srcOrd="0" destOrd="0" presId="urn:microsoft.com/office/officeart/2005/8/layout/orgChart1"/>
    <dgm:cxn modelId="{BA227356-4F33-403A-9DEB-443F5D1930E7}" type="presParOf" srcId="{2D4BD783-58BB-4CFC-8A8C-D534D386EB0E}" destId="{52D4C62F-DCA2-4EBF-8907-C9DD8C82EF8C}" srcOrd="0" destOrd="0" presId="urn:microsoft.com/office/officeart/2005/8/layout/orgChart1"/>
    <dgm:cxn modelId="{A9BAAB02-E7DB-45D7-9D28-316ED2F13E0F}" type="presParOf" srcId="{2D4BD783-58BB-4CFC-8A8C-D534D386EB0E}" destId="{3CA9C495-9BC5-4165-9920-EDBBD4F3BC9B}" srcOrd="1" destOrd="0" presId="urn:microsoft.com/office/officeart/2005/8/layout/orgChart1"/>
    <dgm:cxn modelId="{D0C7C434-6CEA-4404-BD49-CA8FBAB7E8D8}" type="presParOf" srcId="{8076ED05-A881-4925-9FD5-DF3D84E1A802}" destId="{7C7E274B-3278-4A27-9C0A-BCD86FAF5BDF}" srcOrd="1" destOrd="0" presId="urn:microsoft.com/office/officeart/2005/8/layout/orgChart1"/>
    <dgm:cxn modelId="{1862E337-494B-4801-8D9E-4A656EF546A4}" type="presParOf" srcId="{8076ED05-A881-4925-9FD5-DF3D84E1A802}" destId="{DE4E4017-A466-4786-B63C-C9A085908E91}" srcOrd="2" destOrd="0" presId="urn:microsoft.com/office/officeart/2005/8/layout/orgChart1"/>
    <dgm:cxn modelId="{086D0B11-C54B-4277-A4CD-7C146C0061D7}" type="presParOf" srcId="{F8C16FA0-872D-4A5B-B87D-101907DC3F89}" destId="{53832C85-E983-4A9F-A434-653E8FCC83BD}" srcOrd="2" destOrd="0" presId="urn:microsoft.com/office/officeart/2005/8/layout/orgChart1"/>
    <dgm:cxn modelId="{6AB1712B-16F5-44E6-AFB3-4FCC9F0889A4}" type="presParOf" srcId="{F8C16FA0-872D-4A5B-B87D-101907DC3F89}" destId="{5DFACB83-31CB-4420-A893-47EFAE761C61}" srcOrd="3" destOrd="0" presId="urn:microsoft.com/office/officeart/2005/8/layout/orgChart1"/>
    <dgm:cxn modelId="{7550F283-DE1F-45D7-AECB-319E0E643AD1}" type="presParOf" srcId="{5DFACB83-31CB-4420-A893-47EFAE761C61}" destId="{774C52B8-9E9A-4DA1-AD20-3E4785C818FA}" srcOrd="0" destOrd="0" presId="urn:microsoft.com/office/officeart/2005/8/layout/orgChart1"/>
    <dgm:cxn modelId="{624764FD-32E5-49F1-82FB-FF39CA85E9C4}" type="presParOf" srcId="{774C52B8-9E9A-4DA1-AD20-3E4785C818FA}" destId="{AFD64902-F834-49DE-B3BA-DB70A0025740}" srcOrd="0" destOrd="0" presId="urn:microsoft.com/office/officeart/2005/8/layout/orgChart1"/>
    <dgm:cxn modelId="{02A055E5-747C-4229-A05C-9852E9678A6F}" type="presParOf" srcId="{774C52B8-9E9A-4DA1-AD20-3E4785C818FA}" destId="{62338988-BC9E-4AE4-8CC8-23AA09C52F04}" srcOrd="1" destOrd="0" presId="urn:microsoft.com/office/officeart/2005/8/layout/orgChart1"/>
    <dgm:cxn modelId="{0206DD62-0E86-4A46-BEE8-F926C5206BE6}" type="presParOf" srcId="{5DFACB83-31CB-4420-A893-47EFAE761C61}" destId="{61FF93CD-FA14-4310-AE99-312A214F32C0}" srcOrd="1" destOrd="0" presId="urn:microsoft.com/office/officeart/2005/8/layout/orgChart1"/>
    <dgm:cxn modelId="{75AD6346-E4B3-4B63-BF17-AF33B5B40844}" type="presParOf" srcId="{5DFACB83-31CB-4420-A893-47EFAE761C61}" destId="{478EA3B1-23C7-4310-AEF8-12D5210030A5}" srcOrd="2" destOrd="0" presId="urn:microsoft.com/office/officeart/2005/8/layout/orgChart1"/>
    <dgm:cxn modelId="{734B1CB8-F948-4C96-A996-061380ECDF2A}" type="presParOf" srcId="{F8C16FA0-872D-4A5B-B87D-101907DC3F89}" destId="{79C41166-C12D-429E-A36D-0F2AEFA3DD0C}" srcOrd="4" destOrd="0" presId="urn:microsoft.com/office/officeart/2005/8/layout/orgChart1"/>
    <dgm:cxn modelId="{CEEA98C5-B29C-4412-9DF9-9333E1B16B73}" type="presParOf" srcId="{F8C16FA0-872D-4A5B-B87D-101907DC3F89}" destId="{92BCD5DA-4AAA-4F5E-B793-6A2BB0DAC198}" srcOrd="5" destOrd="0" presId="urn:microsoft.com/office/officeart/2005/8/layout/orgChart1"/>
    <dgm:cxn modelId="{1BD6D930-4AB6-4EAB-9994-A8427BE2A090}" type="presParOf" srcId="{92BCD5DA-4AAA-4F5E-B793-6A2BB0DAC198}" destId="{2B14A118-ACF6-4B61-8063-D31BC706ECD7}" srcOrd="0" destOrd="0" presId="urn:microsoft.com/office/officeart/2005/8/layout/orgChart1"/>
    <dgm:cxn modelId="{8606FD20-F31E-436B-8F4A-51560A13AA4D}" type="presParOf" srcId="{2B14A118-ACF6-4B61-8063-D31BC706ECD7}" destId="{9D1A1315-F2CF-43A7-9C0E-B43F376A50CC}" srcOrd="0" destOrd="0" presId="urn:microsoft.com/office/officeart/2005/8/layout/orgChart1"/>
    <dgm:cxn modelId="{1375F2FD-7652-454C-BA28-790551E9DAD8}" type="presParOf" srcId="{2B14A118-ACF6-4B61-8063-D31BC706ECD7}" destId="{732713BB-0471-4B5D-BF0A-A4267FA56AD4}" srcOrd="1" destOrd="0" presId="urn:microsoft.com/office/officeart/2005/8/layout/orgChart1"/>
    <dgm:cxn modelId="{B5AD231E-0D03-4D6F-9625-5B194BC3B397}" type="presParOf" srcId="{92BCD5DA-4AAA-4F5E-B793-6A2BB0DAC198}" destId="{0E64BB20-AA43-45F8-A513-61274AAC7337}" srcOrd="1" destOrd="0" presId="urn:microsoft.com/office/officeart/2005/8/layout/orgChart1"/>
    <dgm:cxn modelId="{16961ED1-3988-4C9F-AB3C-B12ADD238873}" type="presParOf" srcId="{92BCD5DA-4AAA-4F5E-B793-6A2BB0DAC198}" destId="{183931DC-DFFF-4542-B848-5260351EED85}" srcOrd="2" destOrd="0" presId="urn:microsoft.com/office/officeart/2005/8/layout/orgChart1"/>
    <dgm:cxn modelId="{6FE5413D-7F42-40B6-98BD-AA68C943F928}" type="presParOf" srcId="{9D720C19-5F89-435B-A809-A81343405161}" destId="{0BDEF2D8-39E0-404F-8025-B267D72C4AED}" srcOrd="2" destOrd="0" presId="urn:microsoft.com/office/officeart/2005/8/layout/orgChart1"/>
    <dgm:cxn modelId="{CB6DFB02-F1E9-4B6C-81E9-D8777DCCF4A8}" type="presParOf" srcId="{5CD810CB-BB0E-4687-A0C0-10441CBF58E2}" destId="{F9560703-F4D7-4940-AF8B-40871D86EF53}" srcOrd="4" destOrd="0" presId="urn:microsoft.com/office/officeart/2005/8/layout/orgChart1"/>
    <dgm:cxn modelId="{C3AE0A55-762D-4649-AA7F-0C285093DE65}" type="presParOf" srcId="{5CD810CB-BB0E-4687-A0C0-10441CBF58E2}" destId="{61A7793A-B956-4ECA-87A8-F712D87690BE}" srcOrd="5" destOrd="0" presId="urn:microsoft.com/office/officeart/2005/8/layout/orgChart1"/>
    <dgm:cxn modelId="{8769F13F-B9E7-40D9-AEE7-4B1B47FD90A7}" type="presParOf" srcId="{61A7793A-B956-4ECA-87A8-F712D87690BE}" destId="{0BFE2241-23FD-484E-8FC2-A1DA2A46AAB2}" srcOrd="0" destOrd="0" presId="urn:microsoft.com/office/officeart/2005/8/layout/orgChart1"/>
    <dgm:cxn modelId="{751BBC8C-9E7E-434B-B224-203AC26460D6}" type="presParOf" srcId="{0BFE2241-23FD-484E-8FC2-A1DA2A46AAB2}" destId="{524D88E7-5F65-43FA-AE97-758C05FE886B}" srcOrd="0" destOrd="0" presId="urn:microsoft.com/office/officeart/2005/8/layout/orgChart1"/>
    <dgm:cxn modelId="{55747128-E4A7-4C5B-8041-F85B0FCFA844}" type="presParOf" srcId="{0BFE2241-23FD-484E-8FC2-A1DA2A46AAB2}" destId="{C445C547-E544-4E78-9A6F-137F3631CBC4}" srcOrd="1" destOrd="0" presId="urn:microsoft.com/office/officeart/2005/8/layout/orgChart1"/>
    <dgm:cxn modelId="{EF267129-06C7-4458-BB00-E9ECC61727E6}" type="presParOf" srcId="{61A7793A-B956-4ECA-87A8-F712D87690BE}" destId="{BFF64DDE-B689-4DCD-906A-684B1DAAAD50}" srcOrd="1" destOrd="0" presId="urn:microsoft.com/office/officeart/2005/8/layout/orgChart1"/>
    <dgm:cxn modelId="{619DB49A-1230-46E6-AA25-8C88AE80FC3B}" type="presParOf" srcId="{BFF64DDE-B689-4DCD-906A-684B1DAAAD50}" destId="{7B09F84C-93F4-4250-845A-5CF04FEA0AF1}" srcOrd="0" destOrd="0" presId="urn:microsoft.com/office/officeart/2005/8/layout/orgChart1"/>
    <dgm:cxn modelId="{783479F4-CBDC-4354-B117-3C4C0B6DFE87}" type="presParOf" srcId="{BFF64DDE-B689-4DCD-906A-684B1DAAAD50}" destId="{052C9664-D9A1-4DD0-8A44-07B466E2CE3A}" srcOrd="1" destOrd="0" presId="urn:microsoft.com/office/officeart/2005/8/layout/orgChart1"/>
    <dgm:cxn modelId="{FB141778-7E09-45AD-9A07-06851C5C04E3}" type="presParOf" srcId="{052C9664-D9A1-4DD0-8A44-07B466E2CE3A}" destId="{041B770D-374A-47B4-900C-8FC9D8BF28DA}" srcOrd="0" destOrd="0" presId="urn:microsoft.com/office/officeart/2005/8/layout/orgChart1"/>
    <dgm:cxn modelId="{5F73BA85-1195-48F1-B5B7-E2AFD7B7D8A7}" type="presParOf" srcId="{041B770D-374A-47B4-900C-8FC9D8BF28DA}" destId="{B0D0DC1F-4B43-41C9-B6E5-8A3D432CBA6E}" srcOrd="0" destOrd="0" presId="urn:microsoft.com/office/officeart/2005/8/layout/orgChart1"/>
    <dgm:cxn modelId="{79B9D1A7-62D5-488D-9216-5CA0CD5FC598}" type="presParOf" srcId="{041B770D-374A-47B4-900C-8FC9D8BF28DA}" destId="{202BC438-4B1C-4364-9B51-F1D07AB846D9}" srcOrd="1" destOrd="0" presId="urn:microsoft.com/office/officeart/2005/8/layout/orgChart1"/>
    <dgm:cxn modelId="{B9FC5032-9ED8-4180-AD54-1EE0C0364995}" type="presParOf" srcId="{052C9664-D9A1-4DD0-8A44-07B466E2CE3A}" destId="{9DB1340F-C960-4D5C-A887-A979D897BC8E}" srcOrd="1" destOrd="0" presId="urn:microsoft.com/office/officeart/2005/8/layout/orgChart1"/>
    <dgm:cxn modelId="{A41DF2FA-50D9-4D5D-985C-44E028092E62}" type="presParOf" srcId="{052C9664-D9A1-4DD0-8A44-07B466E2CE3A}" destId="{710D7ECA-E4F3-4B0F-8DA9-97044DE28E1C}" srcOrd="2" destOrd="0" presId="urn:microsoft.com/office/officeart/2005/8/layout/orgChart1"/>
    <dgm:cxn modelId="{82838279-0EA5-47FB-BA84-BCE8E2A35D8D}" type="presParOf" srcId="{BFF64DDE-B689-4DCD-906A-684B1DAAAD50}" destId="{ED36BA84-4DE9-451D-BA1D-33358090221E}" srcOrd="2" destOrd="0" presId="urn:microsoft.com/office/officeart/2005/8/layout/orgChart1"/>
    <dgm:cxn modelId="{CB371970-8439-4BB8-8413-9EB4638E8294}" type="presParOf" srcId="{BFF64DDE-B689-4DCD-906A-684B1DAAAD50}" destId="{8C64FD1A-FFF1-4784-983D-92633282CB77}" srcOrd="3" destOrd="0" presId="urn:microsoft.com/office/officeart/2005/8/layout/orgChart1"/>
    <dgm:cxn modelId="{85855F36-2A6C-4B1D-A751-D766347F2AF3}" type="presParOf" srcId="{8C64FD1A-FFF1-4784-983D-92633282CB77}" destId="{0E87FCDD-AD6C-483E-9344-57F16245069C}" srcOrd="0" destOrd="0" presId="urn:microsoft.com/office/officeart/2005/8/layout/orgChart1"/>
    <dgm:cxn modelId="{C0422A7B-5747-4F94-BBBB-C695DBB9188F}" type="presParOf" srcId="{0E87FCDD-AD6C-483E-9344-57F16245069C}" destId="{D463AE7F-EB6A-463D-89B8-A33881DB015C}" srcOrd="0" destOrd="0" presId="urn:microsoft.com/office/officeart/2005/8/layout/orgChart1"/>
    <dgm:cxn modelId="{E79F1C98-14E3-4048-85D1-DD466D8A9027}" type="presParOf" srcId="{0E87FCDD-AD6C-483E-9344-57F16245069C}" destId="{7D8CBE55-A0EA-4B55-82B2-DDBF40D6ECA5}" srcOrd="1" destOrd="0" presId="urn:microsoft.com/office/officeart/2005/8/layout/orgChart1"/>
    <dgm:cxn modelId="{822D1482-C308-45D5-973D-61D326834A4C}" type="presParOf" srcId="{8C64FD1A-FFF1-4784-983D-92633282CB77}" destId="{CD048A71-A0E0-469E-A285-ED61699C9404}" srcOrd="1" destOrd="0" presId="urn:microsoft.com/office/officeart/2005/8/layout/orgChart1"/>
    <dgm:cxn modelId="{26EF5AF2-2084-4A9B-9B65-ADB6063A2CEA}" type="presParOf" srcId="{8C64FD1A-FFF1-4784-983D-92633282CB77}" destId="{57ECCFEE-526B-439A-8A79-D48E4AF2D2D2}" srcOrd="2" destOrd="0" presId="urn:microsoft.com/office/officeart/2005/8/layout/orgChart1"/>
    <dgm:cxn modelId="{D3AC76BF-099E-424B-B057-2329E6E66620}" type="presParOf" srcId="{61A7793A-B956-4ECA-87A8-F712D87690BE}" destId="{581D792B-F5F5-48DD-980C-266B1B25A9B0}" srcOrd="2" destOrd="0" presId="urn:microsoft.com/office/officeart/2005/8/layout/orgChart1"/>
    <dgm:cxn modelId="{449502A1-4E18-48C5-B2C1-2B33CE15A60E}" type="presParOf" srcId="{5CD810CB-BB0E-4687-A0C0-10441CBF58E2}" destId="{31B15025-15DC-4AF5-9BCF-B9F1ED382EE5}" srcOrd="6" destOrd="0" presId="urn:microsoft.com/office/officeart/2005/8/layout/orgChart1"/>
    <dgm:cxn modelId="{C2F2CCE5-A13E-4912-BDC7-4B531A78EDB8}" type="presParOf" srcId="{5CD810CB-BB0E-4687-A0C0-10441CBF58E2}" destId="{5EE11679-379D-4AD9-BC94-84B79D54B019}" srcOrd="7" destOrd="0" presId="urn:microsoft.com/office/officeart/2005/8/layout/orgChart1"/>
    <dgm:cxn modelId="{660533EF-ABCE-4DF5-8621-57EFC16D6782}" type="presParOf" srcId="{5EE11679-379D-4AD9-BC94-84B79D54B019}" destId="{FE400CAE-6060-4334-9703-8C4B52B96220}" srcOrd="0" destOrd="0" presId="urn:microsoft.com/office/officeart/2005/8/layout/orgChart1"/>
    <dgm:cxn modelId="{57F120C6-A547-46F2-9AA7-4BDF642BD094}" type="presParOf" srcId="{FE400CAE-6060-4334-9703-8C4B52B96220}" destId="{73CCF3B1-EF20-48F6-8D87-7BF2101E6155}" srcOrd="0" destOrd="0" presId="urn:microsoft.com/office/officeart/2005/8/layout/orgChart1"/>
    <dgm:cxn modelId="{9F8193AE-B45A-4D57-A50E-2D839F3EF9B0}" type="presParOf" srcId="{FE400CAE-6060-4334-9703-8C4B52B96220}" destId="{D8602C41-20A3-4FFA-A313-44805C7813FA}" srcOrd="1" destOrd="0" presId="urn:microsoft.com/office/officeart/2005/8/layout/orgChart1"/>
    <dgm:cxn modelId="{C489489C-49AF-4FB5-ACBA-A213A85F2A6F}" type="presParOf" srcId="{5EE11679-379D-4AD9-BC94-84B79D54B019}" destId="{DF449009-025D-440B-A40B-E99B9157E2F2}" srcOrd="1" destOrd="0" presId="urn:microsoft.com/office/officeart/2005/8/layout/orgChart1"/>
    <dgm:cxn modelId="{C92D09C6-8C89-4319-B827-A5E1812EA5B7}" type="presParOf" srcId="{DF449009-025D-440B-A40B-E99B9157E2F2}" destId="{42C651D7-D519-40A6-9D46-C391844E4117}" srcOrd="0" destOrd="0" presId="urn:microsoft.com/office/officeart/2005/8/layout/orgChart1"/>
    <dgm:cxn modelId="{379B0FD0-6317-4C6A-BB3E-F3448D51DC26}" type="presParOf" srcId="{DF449009-025D-440B-A40B-E99B9157E2F2}" destId="{B7D3FD92-80AD-4F8E-8073-A4A387D375B7}" srcOrd="1" destOrd="0" presId="urn:microsoft.com/office/officeart/2005/8/layout/orgChart1"/>
    <dgm:cxn modelId="{5F9A7F9F-71E3-4568-9C44-89ADF5ACE882}" type="presParOf" srcId="{B7D3FD92-80AD-4F8E-8073-A4A387D375B7}" destId="{09388293-863E-4D10-8789-C83885928B80}" srcOrd="0" destOrd="0" presId="urn:microsoft.com/office/officeart/2005/8/layout/orgChart1"/>
    <dgm:cxn modelId="{3336B3AC-23E4-4B70-8F83-964CC5A68283}" type="presParOf" srcId="{09388293-863E-4D10-8789-C83885928B80}" destId="{4F420C14-97CB-411E-AF88-FBD5F78F631B}" srcOrd="0" destOrd="0" presId="urn:microsoft.com/office/officeart/2005/8/layout/orgChart1"/>
    <dgm:cxn modelId="{AA8269FF-910C-4FA0-8BD6-1EB562BE7D73}" type="presParOf" srcId="{09388293-863E-4D10-8789-C83885928B80}" destId="{E2913B0B-19D5-4A9F-8504-448727BBE8F5}" srcOrd="1" destOrd="0" presId="urn:microsoft.com/office/officeart/2005/8/layout/orgChart1"/>
    <dgm:cxn modelId="{ECAF7159-65C2-4191-9C16-7B59252176A5}" type="presParOf" srcId="{B7D3FD92-80AD-4F8E-8073-A4A387D375B7}" destId="{D68EF8D0-083F-4670-B752-1BB7C590D664}" srcOrd="1" destOrd="0" presId="urn:microsoft.com/office/officeart/2005/8/layout/orgChart1"/>
    <dgm:cxn modelId="{7E18CA4A-216C-49AE-8B84-36E67FA9A1D5}" type="presParOf" srcId="{B7D3FD92-80AD-4F8E-8073-A4A387D375B7}" destId="{1AC6FD92-3B35-479B-AF91-713D2D981AF4}" srcOrd="2" destOrd="0" presId="urn:microsoft.com/office/officeart/2005/8/layout/orgChart1"/>
    <dgm:cxn modelId="{995D725B-CCEB-44FF-A4D7-F12B6992FF3D}" type="presParOf" srcId="{DF449009-025D-440B-A40B-E99B9157E2F2}" destId="{75C95EE8-F807-472A-BCBA-822D614D85C1}" srcOrd="2" destOrd="0" presId="urn:microsoft.com/office/officeart/2005/8/layout/orgChart1"/>
    <dgm:cxn modelId="{9BE94353-40DF-4489-B2C7-60434068252F}" type="presParOf" srcId="{DF449009-025D-440B-A40B-E99B9157E2F2}" destId="{95900FE9-DAF6-4721-A0A6-E8BDB70FB564}" srcOrd="3" destOrd="0" presId="urn:microsoft.com/office/officeart/2005/8/layout/orgChart1"/>
    <dgm:cxn modelId="{EAD1138D-AC5F-48A2-B6B9-5D3ED51E33C3}" type="presParOf" srcId="{95900FE9-DAF6-4721-A0A6-E8BDB70FB564}" destId="{A249EAC2-49EC-4A69-BA7F-83001E2EE03D}" srcOrd="0" destOrd="0" presId="urn:microsoft.com/office/officeart/2005/8/layout/orgChart1"/>
    <dgm:cxn modelId="{80942973-20EB-46AF-B3AB-06FECE928B7A}" type="presParOf" srcId="{A249EAC2-49EC-4A69-BA7F-83001E2EE03D}" destId="{EF87A577-E351-4E4D-A2A8-7962E7608B9E}" srcOrd="0" destOrd="0" presId="urn:microsoft.com/office/officeart/2005/8/layout/orgChart1"/>
    <dgm:cxn modelId="{2A227C4A-E48C-407F-9D65-26BD42077A64}" type="presParOf" srcId="{A249EAC2-49EC-4A69-BA7F-83001E2EE03D}" destId="{FE5EEBDF-3D54-4918-935D-B38FDFFABB02}" srcOrd="1" destOrd="0" presId="urn:microsoft.com/office/officeart/2005/8/layout/orgChart1"/>
    <dgm:cxn modelId="{9F92ADE9-8482-4126-B782-6581F0F8356C}" type="presParOf" srcId="{95900FE9-DAF6-4721-A0A6-E8BDB70FB564}" destId="{D418877E-7EE5-4B6E-800C-34DE631F7A18}" srcOrd="1" destOrd="0" presId="urn:microsoft.com/office/officeart/2005/8/layout/orgChart1"/>
    <dgm:cxn modelId="{D95642A5-F31A-4258-BE77-150C0611339C}" type="presParOf" srcId="{95900FE9-DAF6-4721-A0A6-E8BDB70FB564}" destId="{38203F5C-7D29-4CBC-A8D0-2253A90D08D6}" srcOrd="2" destOrd="0" presId="urn:microsoft.com/office/officeart/2005/8/layout/orgChart1"/>
    <dgm:cxn modelId="{7BDAF782-1EBC-4881-BFCD-564B165AF744}" type="presParOf" srcId="{DF449009-025D-440B-A40B-E99B9157E2F2}" destId="{7813BDBE-14D2-4CCC-A59F-885B38A1A524}" srcOrd="4" destOrd="0" presId="urn:microsoft.com/office/officeart/2005/8/layout/orgChart1"/>
    <dgm:cxn modelId="{BB9CF141-FDFE-457D-9A0D-327A5EBC0918}" type="presParOf" srcId="{DF449009-025D-440B-A40B-E99B9157E2F2}" destId="{334AF453-BBD7-4952-A058-21DAA1896696}" srcOrd="5" destOrd="0" presId="urn:microsoft.com/office/officeart/2005/8/layout/orgChart1"/>
    <dgm:cxn modelId="{F304A4EB-780E-4BED-A6F1-509AFF0DF297}" type="presParOf" srcId="{334AF453-BBD7-4952-A058-21DAA1896696}" destId="{4ECF22BD-86DF-4F0F-A59A-370357C483D1}" srcOrd="0" destOrd="0" presId="urn:microsoft.com/office/officeart/2005/8/layout/orgChart1"/>
    <dgm:cxn modelId="{7D247F34-6767-4707-8810-008798866B14}" type="presParOf" srcId="{4ECF22BD-86DF-4F0F-A59A-370357C483D1}" destId="{00B61ACE-31D2-478E-9E4F-198064F3AC2B}" srcOrd="0" destOrd="0" presId="urn:microsoft.com/office/officeart/2005/8/layout/orgChart1"/>
    <dgm:cxn modelId="{C7C36240-336E-48A5-AA11-895B299D4319}" type="presParOf" srcId="{4ECF22BD-86DF-4F0F-A59A-370357C483D1}" destId="{4633D37F-4F6F-4950-B8E6-DE3562441DB2}" srcOrd="1" destOrd="0" presId="urn:microsoft.com/office/officeart/2005/8/layout/orgChart1"/>
    <dgm:cxn modelId="{ADB003F7-CB18-42DF-9007-3565554A79BB}" type="presParOf" srcId="{334AF453-BBD7-4952-A058-21DAA1896696}" destId="{C458203C-5230-4C01-A058-2585DDA2902D}" srcOrd="1" destOrd="0" presId="urn:microsoft.com/office/officeart/2005/8/layout/orgChart1"/>
    <dgm:cxn modelId="{6EA1EE50-C23C-4246-93D1-FFE03DCB03E2}" type="presParOf" srcId="{334AF453-BBD7-4952-A058-21DAA1896696}" destId="{6E50C1B9-393D-4C43-8BE7-256F5FF11E1A}" srcOrd="2" destOrd="0" presId="urn:microsoft.com/office/officeart/2005/8/layout/orgChart1"/>
    <dgm:cxn modelId="{C7963097-BC6C-4EE1-B7F6-3D4C1E182379}" type="presParOf" srcId="{5EE11679-379D-4AD9-BC94-84B79D54B019}" destId="{64C37015-8D9D-47A9-9986-0EFA1FA4BC57}" srcOrd="2" destOrd="0" presId="urn:microsoft.com/office/officeart/2005/8/layout/orgChart1"/>
    <dgm:cxn modelId="{BE2EF086-B9EB-4742-AD59-D8A652AAE32D}" type="presParOf" srcId="{839ADFCF-6905-4DCD-9D33-C227FD43CC85}" destId="{A132DB6E-C04C-4450-BE79-93E00315B80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B67A7B-46D6-394C-BDE7-706B4974122B}" type="doc">
      <dgm:prSet loTypeId="urn:microsoft.com/office/officeart/2005/8/layout/list1" loCatId="" qsTypeId="urn:microsoft.com/office/officeart/2005/8/quickstyle/simple1" qsCatId="simple" csTypeId="urn:microsoft.com/office/officeart/2005/8/colors/colorful3" csCatId="colorful" phldr="1"/>
      <dgm:spPr/>
      <dgm:t>
        <a:bodyPr/>
        <a:lstStyle/>
        <a:p>
          <a:endParaRPr lang="en-US"/>
        </a:p>
      </dgm:t>
    </dgm:pt>
    <dgm:pt modelId="{E6D7FC9D-BBAB-7244-B2CE-6E4BBF9A0868}">
      <dgm:prSet/>
      <dgm:spPr/>
      <dgm:t>
        <a:bodyPr/>
        <a:lstStyle/>
        <a:p>
          <a:pPr rtl="0"/>
          <a:r>
            <a:rPr lang="en-US" b="1" dirty="0" smtClean="0">
              <a:solidFill>
                <a:srgbClr val="000000"/>
              </a:solidFill>
            </a:rPr>
            <a:t>Collaborative Research in Computational Neuroscience (CRCNS) - NSF 14-504</a:t>
          </a:r>
          <a:endParaRPr lang="en-US" dirty="0">
            <a:solidFill>
              <a:srgbClr val="000000"/>
            </a:solidFill>
          </a:endParaRPr>
        </a:p>
      </dgm:t>
    </dgm:pt>
    <dgm:pt modelId="{16911EFD-8048-E14D-BF11-731A84041FF4}" type="parTrans" cxnId="{CE253BA9-BEEB-8243-82D3-BDB44B08263B}">
      <dgm:prSet/>
      <dgm:spPr/>
      <dgm:t>
        <a:bodyPr/>
        <a:lstStyle/>
        <a:p>
          <a:endParaRPr lang="en-US">
            <a:solidFill>
              <a:srgbClr val="000000"/>
            </a:solidFill>
          </a:endParaRPr>
        </a:p>
      </dgm:t>
    </dgm:pt>
    <dgm:pt modelId="{22EADD85-B5FC-A646-9F82-BA4C45639080}" type="sibTrans" cxnId="{CE253BA9-BEEB-8243-82D3-BDB44B08263B}">
      <dgm:prSet/>
      <dgm:spPr/>
      <dgm:t>
        <a:bodyPr/>
        <a:lstStyle/>
        <a:p>
          <a:endParaRPr lang="en-US">
            <a:solidFill>
              <a:srgbClr val="000000"/>
            </a:solidFill>
          </a:endParaRPr>
        </a:p>
      </dgm:t>
    </dgm:pt>
    <dgm:pt modelId="{1AA0B434-32BC-BE41-BEAB-6D3F2C81ED3E}">
      <dgm:prSet/>
      <dgm:spPr/>
      <dgm:t>
        <a:bodyPr/>
        <a:lstStyle/>
        <a:p>
          <a:pPr rtl="0"/>
          <a:r>
            <a:rPr lang="en-US" smtClean="0">
              <a:solidFill>
                <a:srgbClr val="000000"/>
              </a:solidFill>
            </a:rPr>
            <a:t>In collaboration with NIH (9 Institutes and Centers), French National Research Agency (ANR), Germany’s Federal Ministry of Education and Research (BMBF), and Israel Binational Science Foundation (BSF)</a:t>
          </a:r>
          <a:endParaRPr lang="en-US">
            <a:solidFill>
              <a:srgbClr val="000000"/>
            </a:solidFill>
          </a:endParaRPr>
        </a:p>
      </dgm:t>
    </dgm:pt>
    <dgm:pt modelId="{07E93D28-3980-2841-AB98-7EA65F2CD853}" type="parTrans" cxnId="{01172875-1E73-7C4E-96B7-EF6A9F46D7CE}">
      <dgm:prSet/>
      <dgm:spPr/>
      <dgm:t>
        <a:bodyPr/>
        <a:lstStyle/>
        <a:p>
          <a:endParaRPr lang="en-US">
            <a:solidFill>
              <a:srgbClr val="000000"/>
            </a:solidFill>
          </a:endParaRPr>
        </a:p>
      </dgm:t>
    </dgm:pt>
    <dgm:pt modelId="{FA852FB0-03F3-8449-9C6D-2CCD5A6D1046}" type="sibTrans" cxnId="{01172875-1E73-7C4E-96B7-EF6A9F46D7CE}">
      <dgm:prSet/>
      <dgm:spPr/>
      <dgm:t>
        <a:bodyPr/>
        <a:lstStyle/>
        <a:p>
          <a:endParaRPr lang="en-US">
            <a:solidFill>
              <a:srgbClr val="000000"/>
            </a:solidFill>
          </a:endParaRPr>
        </a:p>
      </dgm:t>
    </dgm:pt>
    <dgm:pt modelId="{E0F5397C-1A4F-B645-85BB-D5B1DE858082}">
      <dgm:prSet/>
      <dgm:spPr/>
      <dgm:t>
        <a:bodyPr/>
        <a:lstStyle/>
        <a:p>
          <a:pPr rtl="0"/>
          <a:r>
            <a:rPr lang="en-US" smtClean="0">
              <a:solidFill>
                <a:srgbClr val="000000"/>
              </a:solidFill>
            </a:rPr>
            <a:t>Aims to advance the understanding of the nervous system structure and function, mechanisms underlying nervous system disorders, and computational strategies used by the nervous system</a:t>
          </a:r>
          <a:endParaRPr lang="en-US">
            <a:solidFill>
              <a:srgbClr val="000000"/>
            </a:solidFill>
          </a:endParaRPr>
        </a:p>
      </dgm:t>
    </dgm:pt>
    <dgm:pt modelId="{A8264139-B69B-674E-90B3-8971EC058FBD}" type="parTrans" cxnId="{6BA68850-6949-5544-9486-B160553BEB51}">
      <dgm:prSet/>
      <dgm:spPr/>
      <dgm:t>
        <a:bodyPr/>
        <a:lstStyle/>
        <a:p>
          <a:endParaRPr lang="en-US">
            <a:solidFill>
              <a:srgbClr val="000000"/>
            </a:solidFill>
          </a:endParaRPr>
        </a:p>
      </dgm:t>
    </dgm:pt>
    <dgm:pt modelId="{5D7C40F7-22BB-714C-A290-9C7B691259AE}" type="sibTrans" cxnId="{6BA68850-6949-5544-9486-B160553BEB51}">
      <dgm:prSet/>
      <dgm:spPr/>
      <dgm:t>
        <a:bodyPr/>
        <a:lstStyle/>
        <a:p>
          <a:endParaRPr lang="en-US">
            <a:solidFill>
              <a:srgbClr val="000000"/>
            </a:solidFill>
          </a:endParaRPr>
        </a:p>
      </dgm:t>
    </dgm:pt>
    <dgm:pt modelId="{9CA2394F-FFF2-BC4D-9E46-FDE2768C2542}">
      <dgm:prSet/>
      <dgm:spPr/>
      <dgm:t>
        <a:bodyPr/>
        <a:lstStyle/>
        <a:p>
          <a:pPr rtl="0"/>
          <a:r>
            <a:rPr lang="en-US" b="1" dirty="0" smtClean="0">
              <a:solidFill>
                <a:srgbClr val="000000"/>
              </a:solidFill>
            </a:rPr>
            <a:t>International Research Network Connections (IRNC) - NSF 14-554 (FY15 deadline passed)</a:t>
          </a:r>
          <a:endParaRPr lang="en-US" dirty="0">
            <a:solidFill>
              <a:srgbClr val="000000"/>
            </a:solidFill>
          </a:endParaRPr>
        </a:p>
      </dgm:t>
    </dgm:pt>
    <dgm:pt modelId="{30278E29-1C92-C146-8DEE-BBC98375EDAD}" type="parTrans" cxnId="{AE400EF0-9077-D648-B0B4-D80125F696D0}">
      <dgm:prSet/>
      <dgm:spPr/>
      <dgm:t>
        <a:bodyPr/>
        <a:lstStyle/>
        <a:p>
          <a:endParaRPr lang="en-US">
            <a:solidFill>
              <a:srgbClr val="000000"/>
            </a:solidFill>
          </a:endParaRPr>
        </a:p>
      </dgm:t>
    </dgm:pt>
    <dgm:pt modelId="{609DCCB9-0107-BA47-B387-DF792E64E4E7}" type="sibTrans" cxnId="{AE400EF0-9077-D648-B0B4-D80125F696D0}">
      <dgm:prSet/>
      <dgm:spPr/>
      <dgm:t>
        <a:bodyPr/>
        <a:lstStyle/>
        <a:p>
          <a:endParaRPr lang="en-US">
            <a:solidFill>
              <a:srgbClr val="000000"/>
            </a:solidFill>
          </a:endParaRPr>
        </a:p>
      </dgm:t>
    </dgm:pt>
    <dgm:pt modelId="{D5EDBAC5-C6D4-E246-97DC-ABDB279B2529}">
      <dgm:prSet/>
      <dgm:spPr/>
      <dgm:t>
        <a:bodyPr/>
        <a:lstStyle/>
        <a:p>
          <a:pPr rtl="0"/>
          <a:r>
            <a:rPr lang="en-US" dirty="0" smtClean="0">
              <a:solidFill>
                <a:srgbClr val="000000"/>
              </a:solidFill>
            </a:rPr>
            <a:t>Aims to link U.S. research networks with peer networks in other parts of the world and leverage existing international </a:t>
          </a:r>
          <a:r>
            <a:rPr lang="en-US" smtClean="0">
              <a:solidFill>
                <a:srgbClr val="000000"/>
              </a:solidFill>
            </a:rPr>
            <a:t>network connectivity</a:t>
          </a:r>
          <a:endParaRPr lang="en-US" dirty="0">
            <a:solidFill>
              <a:srgbClr val="000000"/>
            </a:solidFill>
          </a:endParaRPr>
        </a:p>
      </dgm:t>
    </dgm:pt>
    <dgm:pt modelId="{B3674C0E-2812-4E42-9C4C-28118B288F83}" type="parTrans" cxnId="{5358345D-BE3A-CC4F-A366-C207DE275546}">
      <dgm:prSet/>
      <dgm:spPr/>
      <dgm:t>
        <a:bodyPr/>
        <a:lstStyle/>
        <a:p>
          <a:endParaRPr lang="en-US">
            <a:solidFill>
              <a:srgbClr val="000000"/>
            </a:solidFill>
          </a:endParaRPr>
        </a:p>
      </dgm:t>
    </dgm:pt>
    <dgm:pt modelId="{D9710CA4-6444-334F-A99A-C053A5E2DF0C}" type="sibTrans" cxnId="{5358345D-BE3A-CC4F-A366-C207DE275546}">
      <dgm:prSet/>
      <dgm:spPr/>
      <dgm:t>
        <a:bodyPr/>
        <a:lstStyle/>
        <a:p>
          <a:endParaRPr lang="en-US">
            <a:solidFill>
              <a:srgbClr val="000000"/>
            </a:solidFill>
          </a:endParaRPr>
        </a:p>
      </dgm:t>
    </dgm:pt>
    <dgm:pt modelId="{73F70FFC-EBC0-9E47-855E-8042A15152F7}">
      <dgm:prSet/>
      <dgm:spPr/>
      <dgm:t>
        <a:bodyPr/>
        <a:lstStyle/>
        <a:p>
          <a:pPr rtl="0"/>
          <a:r>
            <a:rPr lang="en-US" b="1" dirty="0" smtClean="0">
              <a:solidFill>
                <a:srgbClr val="000000"/>
              </a:solidFill>
            </a:rPr>
            <a:t>US-Japan Big Data and Disaster Research (BDD) - NSF 14-575 (FY15 deadline passed) </a:t>
          </a:r>
          <a:endParaRPr lang="en-US" dirty="0">
            <a:solidFill>
              <a:srgbClr val="000000"/>
            </a:solidFill>
          </a:endParaRPr>
        </a:p>
      </dgm:t>
    </dgm:pt>
    <dgm:pt modelId="{030A0D30-EE21-7E4C-B157-70E6D006754C}" type="parTrans" cxnId="{3C739876-7C05-A24E-A01F-0A14D3585482}">
      <dgm:prSet/>
      <dgm:spPr/>
      <dgm:t>
        <a:bodyPr/>
        <a:lstStyle/>
        <a:p>
          <a:endParaRPr lang="en-US">
            <a:solidFill>
              <a:srgbClr val="000000"/>
            </a:solidFill>
          </a:endParaRPr>
        </a:p>
      </dgm:t>
    </dgm:pt>
    <dgm:pt modelId="{5F4EC35E-8F86-A242-B229-B279977F5FC4}" type="sibTrans" cxnId="{3C739876-7C05-A24E-A01F-0A14D3585482}">
      <dgm:prSet/>
      <dgm:spPr/>
      <dgm:t>
        <a:bodyPr/>
        <a:lstStyle/>
        <a:p>
          <a:endParaRPr lang="en-US">
            <a:solidFill>
              <a:srgbClr val="000000"/>
            </a:solidFill>
          </a:endParaRPr>
        </a:p>
      </dgm:t>
    </dgm:pt>
    <dgm:pt modelId="{F859B9A3-BE1F-154D-B364-1D9A5E04AD49}">
      <dgm:prSet/>
      <dgm:spPr/>
      <dgm:t>
        <a:bodyPr/>
        <a:lstStyle/>
        <a:p>
          <a:pPr rtl="0"/>
          <a:r>
            <a:rPr lang="en-US" dirty="0" smtClean="0">
              <a:solidFill>
                <a:srgbClr val="000000"/>
              </a:solidFill>
            </a:rPr>
            <a:t>In collaboration with the Japan Science and Technology Agency (JST) </a:t>
          </a:r>
          <a:endParaRPr lang="en-US" dirty="0">
            <a:solidFill>
              <a:srgbClr val="000000"/>
            </a:solidFill>
          </a:endParaRPr>
        </a:p>
      </dgm:t>
    </dgm:pt>
    <dgm:pt modelId="{1D90BCC5-D7CA-A947-A2ED-DB403F1FB4FB}" type="parTrans" cxnId="{DD4A611B-4FCE-F949-9682-13FF4244E99E}">
      <dgm:prSet/>
      <dgm:spPr/>
      <dgm:t>
        <a:bodyPr/>
        <a:lstStyle/>
        <a:p>
          <a:endParaRPr lang="en-US">
            <a:solidFill>
              <a:srgbClr val="000000"/>
            </a:solidFill>
          </a:endParaRPr>
        </a:p>
      </dgm:t>
    </dgm:pt>
    <dgm:pt modelId="{63162643-CB05-4142-8ED0-D0154C8A5ED0}" type="sibTrans" cxnId="{DD4A611B-4FCE-F949-9682-13FF4244E99E}">
      <dgm:prSet/>
      <dgm:spPr/>
      <dgm:t>
        <a:bodyPr/>
        <a:lstStyle/>
        <a:p>
          <a:endParaRPr lang="en-US">
            <a:solidFill>
              <a:srgbClr val="000000"/>
            </a:solidFill>
          </a:endParaRPr>
        </a:p>
      </dgm:t>
    </dgm:pt>
    <dgm:pt modelId="{5449C859-FE7A-D94A-BE91-F4E1922C7887}">
      <dgm:prSet/>
      <dgm:spPr/>
      <dgm:t>
        <a:bodyPr/>
        <a:lstStyle/>
        <a:p>
          <a:pPr rtl="0"/>
          <a:r>
            <a:rPr lang="en-US" dirty="0" smtClean="0">
              <a:solidFill>
                <a:srgbClr val="000000"/>
              </a:solidFill>
            </a:rPr>
            <a:t>Aims to address compelling research challenges that arise from leveraging Big Data approaches to transform, at both human and societal scales, </a:t>
          </a:r>
          <a:r>
            <a:rPr lang="en-US" smtClean="0">
              <a:solidFill>
                <a:srgbClr val="000000"/>
              </a:solidFill>
            </a:rPr>
            <a:t>disaster management</a:t>
          </a:r>
          <a:endParaRPr lang="en-US" dirty="0">
            <a:solidFill>
              <a:srgbClr val="000000"/>
            </a:solidFill>
          </a:endParaRPr>
        </a:p>
      </dgm:t>
    </dgm:pt>
    <dgm:pt modelId="{0335481E-2C79-FB47-B6A0-23B3D8289D86}" type="parTrans" cxnId="{2C276082-DC76-2249-9CCC-B82BE4922AE1}">
      <dgm:prSet/>
      <dgm:spPr/>
      <dgm:t>
        <a:bodyPr/>
        <a:lstStyle/>
        <a:p>
          <a:endParaRPr lang="en-US">
            <a:solidFill>
              <a:srgbClr val="000000"/>
            </a:solidFill>
          </a:endParaRPr>
        </a:p>
      </dgm:t>
    </dgm:pt>
    <dgm:pt modelId="{BFD2A4D5-1B42-F347-9F88-5B3D09EBC228}" type="sibTrans" cxnId="{2C276082-DC76-2249-9CCC-B82BE4922AE1}">
      <dgm:prSet/>
      <dgm:spPr/>
      <dgm:t>
        <a:bodyPr/>
        <a:lstStyle/>
        <a:p>
          <a:endParaRPr lang="en-US">
            <a:solidFill>
              <a:srgbClr val="000000"/>
            </a:solidFill>
          </a:endParaRPr>
        </a:p>
      </dgm:t>
    </dgm:pt>
    <dgm:pt modelId="{7C308178-9781-F248-BE78-AF4563911602}">
      <dgm:prSet/>
      <dgm:spPr/>
      <dgm:t>
        <a:bodyPr/>
        <a:lstStyle/>
        <a:p>
          <a:pPr rtl="0"/>
          <a:r>
            <a:rPr lang="en-US" b="1" dirty="0" smtClean="0">
              <a:solidFill>
                <a:srgbClr val="000000"/>
              </a:solidFill>
            </a:rPr>
            <a:t>Wireless Innovation between Finland and US (</a:t>
          </a:r>
          <a:r>
            <a:rPr lang="en-US" b="1" dirty="0" err="1" smtClean="0">
              <a:solidFill>
                <a:srgbClr val="000000"/>
              </a:solidFill>
            </a:rPr>
            <a:t>WiFiUS</a:t>
          </a:r>
          <a:r>
            <a:rPr lang="en-US" b="1" dirty="0" smtClean="0">
              <a:solidFill>
                <a:srgbClr val="000000"/>
              </a:solidFill>
            </a:rPr>
            <a:t>) - NSF 14-563 (FY15 deadline passed)</a:t>
          </a:r>
          <a:endParaRPr lang="en-US" dirty="0">
            <a:solidFill>
              <a:srgbClr val="000000"/>
            </a:solidFill>
          </a:endParaRPr>
        </a:p>
      </dgm:t>
    </dgm:pt>
    <dgm:pt modelId="{7DF0D8D0-DAE2-1B42-B5BC-5330ACF99464}" type="parTrans" cxnId="{05F187CA-52BA-5743-AEC3-BD9076BD5A4E}">
      <dgm:prSet/>
      <dgm:spPr/>
      <dgm:t>
        <a:bodyPr/>
        <a:lstStyle/>
        <a:p>
          <a:endParaRPr lang="en-US">
            <a:solidFill>
              <a:srgbClr val="000000"/>
            </a:solidFill>
          </a:endParaRPr>
        </a:p>
      </dgm:t>
    </dgm:pt>
    <dgm:pt modelId="{2F272EBC-7AAD-674B-A1B3-8F9FC844516C}" type="sibTrans" cxnId="{05F187CA-52BA-5743-AEC3-BD9076BD5A4E}">
      <dgm:prSet/>
      <dgm:spPr/>
      <dgm:t>
        <a:bodyPr/>
        <a:lstStyle/>
        <a:p>
          <a:endParaRPr lang="en-US">
            <a:solidFill>
              <a:srgbClr val="000000"/>
            </a:solidFill>
          </a:endParaRPr>
        </a:p>
      </dgm:t>
    </dgm:pt>
    <dgm:pt modelId="{F1CBD2F5-021E-B941-BFE2-2B22FB62E690}">
      <dgm:prSet/>
      <dgm:spPr/>
      <dgm:t>
        <a:bodyPr/>
        <a:lstStyle/>
        <a:p>
          <a:pPr rtl="0"/>
          <a:r>
            <a:rPr lang="en-US" smtClean="0">
              <a:solidFill>
                <a:srgbClr val="000000"/>
              </a:solidFill>
            </a:rPr>
            <a:t>In collaboration with Tekes and the Academy of Finland </a:t>
          </a:r>
          <a:endParaRPr lang="en-US">
            <a:solidFill>
              <a:srgbClr val="000000"/>
            </a:solidFill>
          </a:endParaRPr>
        </a:p>
      </dgm:t>
    </dgm:pt>
    <dgm:pt modelId="{573FA935-4078-DF44-B420-6EE19115452C}" type="parTrans" cxnId="{1873005B-F830-6542-A813-1722A0177BCB}">
      <dgm:prSet/>
      <dgm:spPr/>
      <dgm:t>
        <a:bodyPr/>
        <a:lstStyle/>
        <a:p>
          <a:endParaRPr lang="en-US">
            <a:solidFill>
              <a:srgbClr val="000000"/>
            </a:solidFill>
          </a:endParaRPr>
        </a:p>
      </dgm:t>
    </dgm:pt>
    <dgm:pt modelId="{48D409BF-9270-5E4A-A945-09C1F4C9BB1D}" type="sibTrans" cxnId="{1873005B-F830-6542-A813-1722A0177BCB}">
      <dgm:prSet/>
      <dgm:spPr/>
      <dgm:t>
        <a:bodyPr/>
        <a:lstStyle/>
        <a:p>
          <a:endParaRPr lang="en-US">
            <a:solidFill>
              <a:srgbClr val="000000"/>
            </a:solidFill>
          </a:endParaRPr>
        </a:p>
      </dgm:t>
    </dgm:pt>
    <dgm:pt modelId="{A3E6BD58-A192-3F4B-8363-310406818452}">
      <dgm:prSet/>
      <dgm:spPr/>
      <dgm:t>
        <a:bodyPr/>
        <a:lstStyle/>
        <a:p>
          <a:pPr rtl="0"/>
          <a:r>
            <a:rPr lang="en-US" smtClean="0">
              <a:solidFill>
                <a:srgbClr val="000000"/>
              </a:solidFill>
            </a:rPr>
            <a:t>Builds on the WiFiUS Science Across Virtual Institutes (SAVI) effort </a:t>
          </a:r>
          <a:endParaRPr lang="en-US">
            <a:solidFill>
              <a:srgbClr val="000000"/>
            </a:solidFill>
          </a:endParaRPr>
        </a:p>
      </dgm:t>
    </dgm:pt>
    <dgm:pt modelId="{317F8CBC-071F-094C-9F64-AC6E954F5C45}" type="parTrans" cxnId="{91BB3F9A-AAE5-D445-8A88-8B0D787FEDF2}">
      <dgm:prSet/>
      <dgm:spPr/>
      <dgm:t>
        <a:bodyPr/>
        <a:lstStyle/>
        <a:p>
          <a:endParaRPr lang="en-US">
            <a:solidFill>
              <a:srgbClr val="000000"/>
            </a:solidFill>
          </a:endParaRPr>
        </a:p>
      </dgm:t>
    </dgm:pt>
    <dgm:pt modelId="{9E4C79BC-7425-8C4F-8963-F9D9C9421C38}" type="sibTrans" cxnId="{91BB3F9A-AAE5-D445-8A88-8B0D787FEDF2}">
      <dgm:prSet/>
      <dgm:spPr/>
      <dgm:t>
        <a:bodyPr/>
        <a:lstStyle/>
        <a:p>
          <a:endParaRPr lang="en-US">
            <a:solidFill>
              <a:srgbClr val="000000"/>
            </a:solidFill>
          </a:endParaRPr>
        </a:p>
      </dgm:t>
    </dgm:pt>
    <dgm:pt modelId="{41C21E44-77AD-BF4E-A021-411FC7155434}">
      <dgm:prSet/>
      <dgm:spPr/>
      <dgm:t>
        <a:bodyPr/>
        <a:lstStyle/>
        <a:p>
          <a:pPr rtl="0"/>
          <a:r>
            <a:rPr lang="en-US" dirty="0" smtClean="0">
              <a:solidFill>
                <a:srgbClr val="000000"/>
              </a:solidFill>
            </a:rPr>
            <a:t>Aims to address novel frameworks, architectures, protocols, methodologies and tools for the design and analysis of robust and highly dependable wireless networks, including cognitive radio networks</a:t>
          </a:r>
          <a:endParaRPr lang="en-US" dirty="0">
            <a:solidFill>
              <a:srgbClr val="000000"/>
            </a:solidFill>
          </a:endParaRPr>
        </a:p>
      </dgm:t>
    </dgm:pt>
    <dgm:pt modelId="{BE37FEFB-F1FD-B34A-9EF9-C901214D5695}" type="parTrans" cxnId="{A51D3D67-2AFE-FA44-B76C-3F282831DFEB}">
      <dgm:prSet/>
      <dgm:spPr/>
      <dgm:t>
        <a:bodyPr/>
        <a:lstStyle/>
        <a:p>
          <a:endParaRPr lang="en-US">
            <a:solidFill>
              <a:srgbClr val="000000"/>
            </a:solidFill>
          </a:endParaRPr>
        </a:p>
      </dgm:t>
    </dgm:pt>
    <dgm:pt modelId="{51757FB4-E7B3-324A-8D31-CF3D4B16FBC9}" type="sibTrans" cxnId="{A51D3D67-2AFE-FA44-B76C-3F282831DFEB}">
      <dgm:prSet/>
      <dgm:spPr/>
      <dgm:t>
        <a:bodyPr/>
        <a:lstStyle/>
        <a:p>
          <a:endParaRPr lang="en-US">
            <a:solidFill>
              <a:srgbClr val="000000"/>
            </a:solidFill>
          </a:endParaRPr>
        </a:p>
      </dgm:t>
    </dgm:pt>
    <dgm:pt modelId="{5154DA06-05E1-9F4A-A1A6-53042832059E}" type="pres">
      <dgm:prSet presAssocID="{7CB67A7B-46D6-394C-BDE7-706B4974122B}" presName="linear" presStyleCnt="0">
        <dgm:presLayoutVars>
          <dgm:dir/>
          <dgm:animLvl val="lvl"/>
          <dgm:resizeHandles val="exact"/>
        </dgm:presLayoutVars>
      </dgm:prSet>
      <dgm:spPr/>
      <dgm:t>
        <a:bodyPr/>
        <a:lstStyle/>
        <a:p>
          <a:endParaRPr lang="en-US"/>
        </a:p>
      </dgm:t>
    </dgm:pt>
    <dgm:pt modelId="{C2049797-A7EB-6846-AD7F-E624311B62EB}" type="pres">
      <dgm:prSet presAssocID="{E6D7FC9D-BBAB-7244-B2CE-6E4BBF9A0868}" presName="parentLin" presStyleCnt="0"/>
      <dgm:spPr/>
      <dgm:t>
        <a:bodyPr/>
        <a:lstStyle/>
        <a:p>
          <a:endParaRPr lang="en-US"/>
        </a:p>
      </dgm:t>
    </dgm:pt>
    <dgm:pt modelId="{B2A6403B-2344-4C43-A9B1-AC3374F47A63}" type="pres">
      <dgm:prSet presAssocID="{E6D7FC9D-BBAB-7244-B2CE-6E4BBF9A0868}" presName="parentLeftMargin" presStyleLbl="node1" presStyleIdx="0" presStyleCnt="4"/>
      <dgm:spPr/>
      <dgm:t>
        <a:bodyPr/>
        <a:lstStyle/>
        <a:p>
          <a:endParaRPr lang="en-US"/>
        </a:p>
      </dgm:t>
    </dgm:pt>
    <dgm:pt modelId="{038CFC4A-2481-A44F-A1F4-AA4A7D607194}" type="pres">
      <dgm:prSet presAssocID="{E6D7FC9D-BBAB-7244-B2CE-6E4BBF9A0868}" presName="parentText" presStyleLbl="node1" presStyleIdx="0" presStyleCnt="4" custScaleX="142857">
        <dgm:presLayoutVars>
          <dgm:chMax val="0"/>
          <dgm:bulletEnabled val="1"/>
        </dgm:presLayoutVars>
      </dgm:prSet>
      <dgm:spPr/>
      <dgm:t>
        <a:bodyPr/>
        <a:lstStyle/>
        <a:p>
          <a:endParaRPr lang="en-US"/>
        </a:p>
      </dgm:t>
    </dgm:pt>
    <dgm:pt modelId="{3DC4AF9E-C42E-2141-8BB8-3CC793599D44}" type="pres">
      <dgm:prSet presAssocID="{E6D7FC9D-BBAB-7244-B2CE-6E4BBF9A0868}" presName="negativeSpace" presStyleCnt="0"/>
      <dgm:spPr/>
      <dgm:t>
        <a:bodyPr/>
        <a:lstStyle/>
        <a:p>
          <a:endParaRPr lang="en-US"/>
        </a:p>
      </dgm:t>
    </dgm:pt>
    <dgm:pt modelId="{560677DE-B1BD-6445-8ECD-9446BE8331A0}" type="pres">
      <dgm:prSet presAssocID="{E6D7FC9D-BBAB-7244-B2CE-6E4BBF9A0868}" presName="childText" presStyleLbl="conFgAcc1" presStyleIdx="0" presStyleCnt="4">
        <dgm:presLayoutVars>
          <dgm:bulletEnabled val="1"/>
        </dgm:presLayoutVars>
      </dgm:prSet>
      <dgm:spPr/>
      <dgm:t>
        <a:bodyPr/>
        <a:lstStyle/>
        <a:p>
          <a:endParaRPr lang="en-US"/>
        </a:p>
      </dgm:t>
    </dgm:pt>
    <dgm:pt modelId="{89AF0505-D83C-9043-B540-42B342899C7B}" type="pres">
      <dgm:prSet presAssocID="{22EADD85-B5FC-A646-9F82-BA4C45639080}" presName="spaceBetweenRectangles" presStyleCnt="0"/>
      <dgm:spPr/>
      <dgm:t>
        <a:bodyPr/>
        <a:lstStyle/>
        <a:p>
          <a:endParaRPr lang="en-US"/>
        </a:p>
      </dgm:t>
    </dgm:pt>
    <dgm:pt modelId="{7F1591E0-72CA-B449-B99E-653F8CCFA7FC}" type="pres">
      <dgm:prSet presAssocID="{9CA2394F-FFF2-BC4D-9E46-FDE2768C2542}" presName="parentLin" presStyleCnt="0"/>
      <dgm:spPr/>
      <dgm:t>
        <a:bodyPr/>
        <a:lstStyle/>
        <a:p>
          <a:endParaRPr lang="en-US"/>
        </a:p>
      </dgm:t>
    </dgm:pt>
    <dgm:pt modelId="{B21E972F-CA18-3048-9B34-A87FD6351AA5}" type="pres">
      <dgm:prSet presAssocID="{9CA2394F-FFF2-BC4D-9E46-FDE2768C2542}" presName="parentLeftMargin" presStyleLbl="node1" presStyleIdx="0" presStyleCnt="4"/>
      <dgm:spPr/>
      <dgm:t>
        <a:bodyPr/>
        <a:lstStyle/>
        <a:p>
          <a:endParaRPr lang="en-US"/>
        </a:p>
      </dgm:t>
    </dgm:pt>
    <dgm:pt modelId="{FFC2B0B8-14BC-C841-8A49-C8EBB6B434C2}" type="pres">
      <dgm:prSet presAssocID="{9CA2394F-FFF2-BC4D-9E46-FDE2768C2542}" presName="parentText" presStyleLbl="node1" presStyleIdx="1" presStyleCnt="4" custScaleX="142857">
        <dgm:presLayoutVars>
          <dgm:chMax val="0"/>
          <dgm:bulletEnabled val="1"/>
        </dgm:presLayoutVars>
      </dgm:prSet>
      <dgm:spPr/>
      <dgm:t>
        <a:bodyPr/>
        <a:lstStyle/>
        <a:p>
          <a:endParaRPr lang="en-US"/>
        </a:p>
      </dgm:t>
    </dgm:pt>
    <dgm:pt modelId="{905C7AA0-B70B-0847-9201-AA958C195596}" type="pres">
      <dgm:prSet presAssocID="{9CA2394F-FFF2-BC4D-9E46-FDE2768C2542}" presName="negativeSpace" presStyleCnt="0"/>
      <dgm:spPr/>
      <dgm:t>
        <a:bodyPr/>
        <a:lstStyle/>
        <a:p>
          <a:endParaRPr lang="en-US"/>
        </a:p>
      </dgm:t>
    </dgm:pt>
    <dgm:pt modelId="{541C6741-6AE1-D74B-9024-285E2BB7AE8A}" type="pres">
      <dgm:prSet presAssocID="{9CA2394F-FFF2-BC4D-9E46-FDE2768C2542}" presName="childText" presStyleLbl="conFgAcc1" presStyleIdx="1" presStyleCnt="4">
        <dgm:presLayoutVars>
          <dgm:bulletEnabled val="1"/>
        </dgm:presLayoutVars>
      </dgm:prSet>
      <dgm:spPr/>
      <dgm:t>
        <a:bodyPr/>
        <a:lstStyle/>
        <a:p>
          <a:endParaRPr lang="en-US"/>
        </a:p>
      </dgm:t>
    </dgm:pt>
    <dgm:pt modelId="{04F48481-6A8F-864E-A57F-75B2AEDA2AC9}" type="pres">
      <dgm:prSet presAssocID="{609DCCB9-0107-BA47-B387-DF792E64E4E7}" presName="spaceBetweenRectangles" presStyleCnt="0"/>
      <dgm:spPr/>
      <dgm:t>
        <a:bodyPr/>
        <a:lstStyle/>
        <a:p>
          <a:endParaRPr lang="en-US"/>
        </a:p>
      </dgm:t>
    </dgm:pt>
    <dgm:pt modelId="{F386D268-B006-6D49-B707-DCEBCF5C7C98}" type="pres">
      <dgm:prSet presAssocID="{73F70FFC-EBC0-9E47-855E-8042A15152F7}" presName="parentLin" presStyleCnt="0"/>
      <dgm:spPr/>
      <dgm:t>
        <a:bodyPr/>
        <a:lstStyle/>
        <a:p>
          <a:endParaRPr lang="en-US"/>
        </a:p>
      </dgm:t>
    </dgm:pt>
    <dgm:pt modelId="{26A5130A-C459-D740-A88D-A48EF1C3C19F}" type="pres">
      <dgm:prSet presAssocID="{73F70FFC-EBC0-9E47-855E-8042A15152F7}" presName="parentLeftMargin" presStyleLbl="node1" presStyleIdx="1" presStyleCnt="4"/>
      <dgm:spPr/>
      <dgm:t>
        <a:bodyPr/>
        <a:lstStyle/>
        <a:p>
          <a:endParaRPr lang="en-US"/>
        </a:p>
      </dgm:t>
    </dgm:pt>
    <dgm:pt modelId="{CB3EF26E-82F7-1640-AAF8-693956C05020}" type="pres">
      <dgm:prSet presAssocID="{73F70FFC-EBC0-9E47-855E-8042A15152F7}" presName="parentText" presStyleLbl="node1" presStyleIdx="2" presStyleCnt="4" custScaleX="142857">
        <dgm:presLayoutVars>
          <dgm:chMax val="0"/>
          <dgm:bulletEnabled val="1"/>
        </dgm:presLayoutVars>
      </dgm:prSet>
      <dgm:spPr/>
      <dgm:t>
        <a:bodyPr/>
        <a:lstStyle/>
        <a:p>
          <a:endParaRPr lang="en-US"/>
        </a:p>
      </dgm:t>
    </dgm:pt>
    <dgm:pt modelId="{674DDFB2-6E2A-5F49-BB1B-3D3A40F95CD5}" type="pres">
      <dgm:prSet presAssocID="{73F70FFC-EBC0-9E47-855E-8042A15152F7}" presName="negativeSpace" presStyleCnt="0"/>
      <dgm:spPr/>
      <dgm:t>
        <a:bodyPr/>
        <a:lstStyle/>
        <a:p>
          <a:endParaRPr lang="en-US"/>
        </a:p>
      </dgm:t>
    </dgm:pt>
    <dgm:pt modelId="{69F410E9-8DE0-824D-88AF-C56B0F7DC75A}" type="pres">
      <dgm:prSet presAssocID="{73F70FFC-EBC0-9E47-855E-8042A15152F7}" presName="childText" presStyleLbl="conFgAcc1" presStyleIdx="2" presStyleCnt="4">
        <dgm:presLayoutVars>
          <dgm:bulletEnabled val="1"/>
        </dgm:presLayoutVars>
      </dgm:prSet>
      <dgm:spPr/>
      <dgm:t>
        <a:bodyPr/>
        <a:lstStyle/>
        <a:p>
          <a:endParaRPr lang="en-US"/>
        </a:p>
      </dgm:t>
    </dgm:pt>
    <dgm:pt modelId="{56560C5B-576E-954E-92D4-83B83BF20F9B}" type="pres">
      <dgm:prSet presAssocID="{5F4EC35E-8F86-A242-B229-B279977F5FC4}" presName="spaceBetweenRectangles" presStyleCnt="0"/>
      <dgm:spPr/>
      <dgm:t>
        <a:bodyPr/>
        <a:lstStyle/>
        <a:p>
          <a:endParaRPr lang="en-US"/>
        </a:p>
      </dgm:t>
    </dgm:pt>
    <dgm:pt modelId="{17C136F0-9487-1646-A855-F5DCA69F7A99}" type="pres">
      <dgm:prSet presAssocID="{7C308178-9781-F248-BE78-AF4563911602}" presName="parentLin" presStyleCnt="0"/>
      <dgm:spPr/>
      <dgm:t>
        <a:bodyPr/>
        <a:lstStyle/>
        <a:p>
          <a:endParaRPr lang="en-US"/>
        </a:p>
      </dgm:t>
    </dgm:pt>
    <dgm:pt modelId="{BC4C394D-AC76-1642-9804-8C867C8B9C29}" type="pres">
      <dgm:prSet presAssocID="{7C308178-9781-F248-BE78-AF4563911602}" presName="parentLeftMargin" presStyleLbl="node1" presStyleIdx="2" presStyleCnt="4"/>
      <dgm:spPr/>
      <dgm:t>
        <a:bodyPr/>
        <a:lstStyle/>
        <a:p>
          <a:endParaRPr lang="en-US"/>
        </a:p>
      </dgm:t>
    </dgm:pt>
    <dgm:pt modelId="{5D11C8DF-66F9-C448-AA03-3FBF47B90302}" type="pres">
      <dgm:prSet presAssocID="{7C308178-9781-F248-BE78-AF4563911602}" presName="parentText" presStyleLbl="node1" presStyleIdx="3" presStyleCnt="4" custScaleX="142857">
        <dgm:presLayoutVars>
          <dgm:chMax val="0"/>
          <dgm:bulletEnabled val="1"/>
        </dgm:presLayoutVars>
      </dgm:prSet>
      <dgm:spPr/>
      <dgm:t>
        <a:bodyPr/>
        <a:lstStyle/>
        <a:p>
          <a:endParaRPr lang="en-US"/>
        </a:p>
      </dgm:t>
    </dgm:pt>
    <dgm:pt modelId="{EA70A447-5642-8D4B-B328-92F88D0F9E4A}" type="pres">
      <dgm:prSet presAssocID="{7C308178-9781-F248-BE78-AF4563911602}" presName="negativeSpace" presStyleCnt="0"/>
      <dgm:spPr/>
      <dgm:t>
        <a:bodyPr/>
        <a:lstStyle/>
        <a:p>
          <a:endParaRPr lang="en-US"/>
        </a:p>
      </dgm:t>
    </dgm:pt>
    <dgm:pt modelId="{0F03FFD6-0B7F-DE49-876B-004FA57BABE4}" type="pres">
      <dgm:prSet presAssocID="{7C308178-9781-F248-BE78-AF4563911602}" presName="childText" presStyleLbl="conFgAcc1" presStyleIdx="3" presStyleCnt="4">
        <dgm:presLayoutVars>
          <dgm:bulletEnabled val="1"/>
        </dgm:presLayoutVars>
      </dgm:prSet>
      <dgm:spPr/>
      <dgm:t>
        <a:bodyPr/>
        <a:lstStyle/>
        <a:p>
          <a:endParaRPr lang="en-US"/>
        </a:p>
      </dgm:t>
    </dgm:pt>
  </dgm:ptLst>
  <dgm:cxnLst>
    <dgm:cxn modelId="{8FDE0A76-768D-4A79-905A-ADD051E9890C}" type="presOf" srcId="{41C21E44-77AD-BF4E-A021-411FC7155434}" destId="{0F03FFD6-0B7F-DE49-876B-004FA57BABE4}" srcOrd="0" destOrd="2" presId="urn:microsoft.com/office/officeart/2005/8/layout/list1"/>
    <dgm:cxn modelId="{AE400EF0-9077-D648-B0B4-D80125F696D0}" srcId="{7CB67A7B-46D6-394C-BDE7-706B4974122B}" destId="{9CA2394F-FFF2-BC4D-9E46-FDE2768C2542}" srcOrd="1" destOrd="0" parTransId="{30278E29-1C92-C146-8DEE-BBC98375EDAD}" sibTransId="{609DCCB9-0107-BA47-B387-DF792E64E4E7}"/>
    <dgm:cxn modelId="{19DA15B0-B105-4E5D-8CD3-726D2CC9291B}" type="presOf" srcId="{A3E6BD58-A192-3F4B-8363-310406818452}" destId="{0F03FFD6-0B7F-DE49-876B-004FA57BABE4}" srcOrd="0" destOrd="1" presId="urn:microsoft.com/office/officeart/2005/8/layout/list1"/>
    <dgm:cxn modelId="{01172875-1E73-7C4E-96B7-EF6A9F46D7CE}" srcId="{E6D7FC9D-BBAB-7244-B2CE-6E4BBF9A0868}" destId="{1AA0B434-32BC-BE41-BEAB-6D3F2C81ED3E}" srcOrd="0" destOrd="0" parTransId="{07E93D28-3980-2841-AB98-7EA65F2CD853}" sibTransId="{FA852FB0-03F3-8449-9C6D-2CCD5A6D1046}"/>
    <dgm:cxn modelId="{5358345D-BE3A-CC4F-A366-C207DE275546}" srcId="{9CA2394F-FFF2-BC4D-9E46-FDE2768C2542}" destId="{D5EDBAC5-C6D4-E246-97DC-ABDB279B2529}" srcOrd="0" destOrd="0" parTransId="{B3674C0E-2812-4E42-9C4C-28118B288F83}" sibTransId="{D9710CA4-6444-334F-A99A-C053A5E2DF0C}"/>
    <dgm:cxn modelId="{F995404F-F2D0-42BE-AB07-096E487DEBD8}" type="presOf" srcId="{1AA0B434-32BC-BE41-BEAB-6D3F2C81ED3E}" destId="{560677DE-B1BD-6445-8ECD-9446BE8331A0}" srcOrd="0" destOrd="0" presId="urn:microsoft.com/office/officeart/2005/8/layout/list1"/>
    <dgm:cxn modelId="{2C276082-DC76-2249-9CCC-B82BE4922AE1}" srcId="{73F70FFC-EBC0-9E47-855E-8042A15152F7}" destId="{5449C859-FE7A-D94A-BE91-F4E1922C7887}" srcOrd="1" destOrd="0" parTransId="{0335481E-2C79-FB47-B6A0-23B3D8289D86}" sibTransId="{BFD2A4D5-1B42-F347-9F88-5B3D09EBC228}"/>
    <dgm:cxn modelId="{A51D3D67-2AFE-FA44-B76C-3F282831DFEB}" srcId="{7C308178-9781-F248-BE78-AF4563911602}" destId="{41C21E44-77AD-BF4E-A021-411FC7155434}" srcOrd="2" destOrd="0" parTransId="{BE37FEFB-F1FD-B34A-9EF9-C901214D5695}" sibTransId="{51757FB4-E7B3-324A-8D31-CF3D4B16FBC9}"/>
    <dgm:cxn modelId="{B1849A21-B00B-48C7-9465-13D5251EDDF0}" type="presOf" srcId="{E6D7FC9D-BBAB-7244-B2CE-6E4BBF9A0868}" destId="{B2A6403B-2344-4C43-A9B1-AC3374F47A63}" srcOrd="0" destOrd="0" presId="urn:microsoft.com/office/officeart/2005/8/layout/list1"/>
    <dgm:cxn modelId="{0BDDE6A2-D995-4F71-B8BF-4EBE4FCDEC08}" type="presOf" srcId="{7C308178-9781-F248-BE78-AF4563911602}" destId="{BC4C394D-AC76-1642-9804-8C867C8B9C29}" srcOrd="0" destOrd="0" presId="urn:microsoft.com/office/officeart/2005/8/layout/list1"/>
    <dgm:cxn modelId="{6BA68850-6949-5544-9486-B160553BEB51}" srcId="{E6D7FC9D-BBAB-7244-B2CE-6E4BBF9A0868}" destId="{E0F5397C-1A4F-B645-85BB-D5B1DE858082}" srcOrd="1" destOrd="0" parTransId="{A8264139-B69B-674E-90B3-8971EC058FBD}" sibTransId="{5D7C40F7-22BB-714C-A290-9C7B691259AE}"/>
    <dgm:cxn modelId="{C72F3D5E-4CEF-485E-9E01-3008C22F4F9A}" type="presOf" srcId="{9CA2394F-FFF2-BC4D-9E46-FDE2768C2542}" destId="{B21E972F-CA18-3048-9B34-A87FD6351AA5}" srcOrd="0" destOrd="0" presId="urn:microsoft.com/office/officeart/2005/8/layout/list1"/>
    <dgm:cxn modelId="{1873005B-F830-6542-A813-1722A0177BCB}" srcId="{7C308178-9781-F248-BE78-AF4563911602}" destId="{F1CBD2F5-021E-B941-BFE2-2B22FB62E690}" srcOrd="0" destOrd="0" parTransId="{573FA935-4078-DF44-B420-6EE19115452C}" sibTransId="{48D409BF-9270-5E4A-A945-09C1F4C9BB1D}"/>
    <dgm:cxn modelId="{05F187CA-52BA-5743-AEC3-BD9076BD5A4E}" srcId="{7CB67A7B-46D6-394C-BDE7-706B4974122B}" destId="{7C308178-9781-F248-BE78-AF4563911602}" srcOrd="3" destOrd="0" parTransId="{7DF0D8D0-DAE2-1B42-B5BC-5330ACF99464}" sibTransId="{2F272EBC-7AAD-674B-A1B3-8F9FC844516C}"/>
    <dgm:cxn modelId="{8E67CE6C-6632-4101-B3E2-C60E22DDC71F}" type="presOf" srcId="{73F70FFC-EBC0-9E47-855E-8042A15152F7}" destId="{26A5130A-C459-D740-A88D-A48EF1C3C19F}" srcOrd="0" destOrd="0" presId="urn:microsoft.com/office/officeart/2005/8/layout/list1"/>
    <dgm:cxn modelId="{A34980E9-2CBA-4CDC-AC2C-CC8DAB3E48F8}" type="presOf" srcId="{F859B9A3-BE1F-154D-B364-1D9A5E04AD49}" destId="{69F410E9-8DE0-824D-88AF-C56B0F7DC75A}" srcOrd="0" destOrd="0" presId="urn:microsoft.com/office/officeart/2005/8/layout/list1"/>
    <dgm:cxn modelId="{D89F3259-9D91-4C6B-B9FB-4B7E6810E1BF}" type="presOf" srcId="{5449C859-FE7A-D94A-BE91-F4E1922C7887}" destId="{69F410E9-8DE0-824D-88AF-C56B0F7DC75A}" srcOrd="0" destOrd="1" presId="urn:microsoft.com/office/officeart/2005/8/layout/list1"/>
    <dgm:cxn modelId="{1DF2E587-39AB-47C2-A86D-7F93DD9735A3}" type="presOf" srcId="{9CA2394F-FFF2-BC4D-9E46-FDE2768C2542}" destId="{FFC2B0B8-14BC-C841-8A49-C8EBB6B434C2}" srcOrd="1" destOrd="0" presId="urn:microsoft.com/office/officeart/2005/8/layout/list1"/>
    <dgm:cxn modelId="{41647414-0BA8-4D5A-8046-696914B0BCFC}" type="presOf" srcId="{73F70FFC-EBC0-9E47-855E-8042A15152F7}" destId="{CB3EF26E-82F7-1640-AAF8-693956C05020}" srcOrd="1" destOrd="0" presId="urn:microsoft.com/office/officeart/2005/8/layout/list1"/>
    <dgm:cxn modelId="{DD4A611B-4FCE-F949-9682-13FF4244E99E}" srcId="{73F70FFC-EBC0-9E47-855E-8042A15152F7}" destId="{F859B9A3-BE1F-154D-B364-1D9A5E04AD49}" srcOrd="0" destOrd="0" parTransId="{1D90BCC5-D7CA-A947-A2ED-DB403F1FB4FB}" sibTransId="{63162643-CB05-4142-8ED0-D0154C8A5ED0}"/>
    <dgm:cxn modelId="{C2B6B2D0-F58C-447F-9CF7-FCEB4805F70D}" type="presOf" srcId="{7CB67A7B-46D6-394C-BDE7-706B4974122B}" destId="{5154DA06-05E1-9F4A-A1A6-53042832059E}" srcOrd="0" destOrd="0" presId="urn:microsoft.com/office/officeart/2005/8/layout/list1"/>
    <dgm:cxn modelId="{77557478-99EC-45B6-A54D-19E7454CD3DE}" type="presOf" srcId="{7C308178-9781-F248-BE78-AF4563911602}" destId="{5D11C8DF-66F9-C448-AA03-3FBF47B90302}" srcOrd="1" destOrd="0" presId="urn:microsoft.com/office/officeart/2005/8/layout/list1"/>
    <dgm:cxn modelId="{1D6AC870-882F-46EF-8875-1A84E16D809B}" type="presOf" srcId="{E0F5397C-1A4F-B645-85BB-D5B1DE858082}" destId="{560677DE-B1BD-6445-8ECD-9446BE8331A0}" srcOrd="0" destOrd="1" presId="urn:microsoft.com/office/officeart/2005/8/layout/list1"/>
    <dgm:cxn modelId="{CE253BA9-BEEB-8243-82D3-BDB44B08263B}" srcId="{7CB67A7B-46D6-394C-BDE7-706B4974122B}" destId="{E6D7FC9D-BBAB-7244-B2CE-6E4BBF9A0868}" srcOrd="0" destOrd="0" parTransId="{16911EFD-8048-E14D-BF11-731A84041FF4}" sibTransId="{22EADD85-B5FC-A646-9F82-BA4C45639080}"/>
    <dgm:cxn modelId="{91BB3F9A-AAE5-D445-8A88-8B0D787FEDF2}" srcId="{7C308178-9781-F248-BE78-AF4563911602}" destId="{A3E6BD58-A192-3F4B-8363-310406818452}" srcOrd="1" destOrd="0" parTransId="{317F8CBC-071F-094C-9F64-AC6E954F5C45}" sibTransId="{9E4C79BC-7425-8C4F-8963-F9D9C9421C38}"/>
    <dgm:cxn modelId="{04E2093A-8A97-48B0-A22E-64E52AC41B6F}" type="presOf" srcId="{F1CBD2F5-021E-B941-BFE2-2B22FB62E690}" destId="{0F03FFD6-0B7F-DE49-876B-004FA57BABE4}" srcOrd="0" destOrd="0" presId="urn:microsoft.com/office/officeart/2005/8/layout/list1"/>
    <dgm:cxn modelId="{3C739876-7C05-A24E-A01F-0A14D3585482}" srcId="{7CB67A7B-46D6-394C-BDE7-706B4974122B}" destId="{73F70FFC-EBC0-9E47-855E-8042A15152F7}" srcOrd="2" destOrd="0" parTransId="{030A0D30-EE21-7E4C-B157-70E6D006754C}" sibTransId="{5F4EC35E-8F86-A242-B229-B279977F5FC4}"/>
    <dgm:cxn modelId="{3CB807A5-81A3-4CCA-A187-21F451AED2AE}" type="presOf" srcId="{D5EDBAC5-C6D4-E246-97DC-ABDB279B2529}" destId="{541C6741-6AE1-D74B-9024-285E2BB7AE8A}" srcOrd="0" destOrd="0" presId="urn:microsoft.com/office/officeart/2005/8/layout/list1"/>
    <dgm:cxn modelId="{F8026F57-AD81-47B6-A5E9-6A50C83B14C2}" type="presOf" srcId="{E6D7FC9D-BBAB-7244-B2CE-6E4BBF9A0868}" destId="{038CFC4A-2481-A44F-A1F4-AA4A7D607194}" srcOrd="1" destOrd="0" presId="urn:microsoft.com/office/officeart/2005/8/layout/list1"/>
    <dgm:cxn modelId="{633B551D-10C3-4C43-8410-2D4722B72350}" type="presParOf" srcId="{5154DA06-05E1-9F4A-A1A6-53042832059E}" destId="{C2049797-A7EB-6846-AD7F-E624311B62EB}" srcOrd="0" destOrd="0" presId="urn:microsoft.com/office/officeart/2005/8/layout/list1"/>
    <dgm:cxn modelId="{64C54A55-7461-498F-B80A-ACA12AC6F690}" type="presParOf" srcId="{C2049797-A7EB-6846-AD7F-E624311B62EB}" destId="{B2A6403B-2344-4C43-A9B1-AC3374F47A63}" srcOrd="0" destOrd="0" presId="urn:microsoft.com/office/officeart/2005/8/layout/list1"/>
    <dgm:cxn modelId="{1242F48B-45E9-4A57-BD7E-138AF0504680}" type="presParOf" srcId="{C2049797-A7EB-6846-AD7F-E624311B62EB}" destId="{038CFC4A-2481-A44F-A1F4-AA4A7D607194}" srcOrd="1" destOrd="0" presId="urn:microsoft.com/office/officeart/2005/8/layout/list1"/>
    <dgm:cxn modelId="{1E59CA2D-C01A-4C30-84C2-5944A55EB365}" type="presParOf" srcId="{5154DA06-05E1-9F4A-A1A6-53042832059E}" destId="{3DC4AF9E-C42E-2141-8BB8-3CC793599D44}" srcOrd="1" destOrd="0" presId="urn:microsoft.com/office/officeart/2005/8/layout/list1"/>
    <dgm:cxn modelId="{C421BCCF-0989-453B-B9A7-AE9C85C2A59E}" type="presParOf" srcId="{5154DA06-05E1-9F4A-A1A6-53042832059E}" destId="{560677DE-B1BD-6445-8ECD-9446BE8331A0}" srcOrd="2" destOrd="0" presId="urn:microsoft.com/office/officeart/2005/8/layout/list1"/>
    <dgm:cxn modelId="{CDA58375-4029-47E9-9EF7-64D3F8BE93BB}" type="presParOf" srcId="{5154DA06-05E1-9F4A-A1A6-53042832059E}" destId="{89AF0505-D83C-9043-B540-42B342899C7B}" srcOrd="3" destOrd="0" presId="urn:microsoft.com/office/officeart/2005/8/layout/list1"/>
    <dgm:cxn modelId="{0B193531-4DE8-45A0-8993-E45530B85854}" type="presParOf" srcId="{5154DA06-05E1-9F4A-A1A6-53042832059E}" destId="{7F1591E0-72CA-B449-B99E-653F8CCFA7FC}" srcOrd="4" destOrd="0" presId="urn:microsoft.com/office/officeart/2005/8/layout/list1"/>
    <dgm:cxn modelId="{08314004-7CB5-4C8A-8B5C-92F70FAF92E4}" type="presParOf" srcId="{7F1591E0-72CA-B449-B99E-653F8CCFA7FC}" destId="{B21E972F-CA18-3048-9B34-A87FD6351AA5}" srcOrd="0" destOrd="0" presId="urn:microsoft.com/office/officeart/2005/8/layout/list1"/>
    <dgm:cxn modelId="{7F3E17C5-FA5F-4297-9594-E6B81D497956}" type="presParOf" srcId="{7F1591E0-72CA-B449-B99E-653F8CCFA7FC}" destId="{FFC2B0B8-14BC-C841-8A49-C8EBB6B434C2}" srcOrd="1" destOrd="0" presId="urn:microsoft.com/office/officeart/2005/8/layout/list1"/>
    <dgm:cxn modelId="{7C903CED-BEEF-4888-8B6B-8F3A59BE7EBF}" type="presParOf" srcId="{5154DA06-05E1-9F4A-A1A6-53042832059E}" destId="{905C7AA0-B70B-0847-9201-AA958C195596}" srcOrd="5" destOrd="0" presId="urn:microsoft.com/office/officeart/2005/8/layout/list1"/>
    <dgm:cxn modelId="{030C68CF-911F-4464-83A7-6C6E6BE264A3}" type="presParOf" srcId="{5154DA06-05E1-9F4A-A1A6-53042832059E}" destId="{541C6741-6AE1-D74B-9024-285E2BB7AE8A}" srcOrd="6" destOrd="0" presId="urn:microsoft.com/office/officeart/2005/8/layout/list1"/>
    <dgm:cxn modelId="{400D22EF-4F5C-4669-92AC-9470C968575A}" type="presParOf" srcId="{5154DA06-05E1-9F4A-A1A6-53042832059E}" destId="{04F48481-6A8F-864E-A57F-75B2AEDA2AC9}" srcOrd="7" destOrd="0" presId="urn:microsoft.com/office/officeart/2005/8/layout/list1"/>
    <dgm:cxn modelId="{3EDF3B0F-6886-4319-82EE-E7F0C49235D7}" type="presParOf" srcId="{5154DA06-05E1-9F4A-A1A6-53042832059E}" destId="{F386D268-B006-6D49-B707-DCEBCF5C7C98}" srcOrd="8" destOrd="0" presId="urn:microsoft.com/office/officeart/2005/8/layout/list1"/>
    <dgm:cxn modelId="{C35E0696-6823-4C2D-B191-665596ECD578}" type="presParOf" srcId="{F386D268-B006-6D49-B707-DCEBCF5C7C98}" destId="{26A5130A-C459-D740-A88D-A48EF1C3C19F}" srcOrd="0" destOrd="0" presId="urn:microsoft.com/office/officeart/2005/8/layout/list1"/>
    <dgm:cxn modelId="{F1EEF0EF-8BE3-4848-8B18-5D173E6E5C76}" type="presParOf" srcId="{F386D268-B006-6D49-B707-DCEBCF5C7C98}" destId="{CB3EF26E-82F7-1640-AAF8-693956C05020}" srcOrd="1" destOrd="0" presId="urn:microsoft.com/office/officeart/2005/8/layout/list1"/>
    <dgm:cxn modelId="{6FD19A06-F391-4AD4-96FA-EAB811B79496}" type="presParOf" srcId="{5154DA06-05E1-9F4A-A1A6-53042832059E}" destId="{674DDFB2-6E2A-5F49-BB1B-3D3A40F95CD5}" srcOrd="9" destOrd="0" presId="urn:microsoft.com/office/officeart/2005/8/layout/list1"/>
    <dgm:cxn modelId="{9AA5B283-6932-453B-BBE1-B637D348F277}" type="presParOf" srcId="{5154DA06-05E1-9F4A-A1A6-53042832059E}" destId="{69F410E9-8DE0-824D-88AF-C56B0F7DC75A}" srcOrd="10" destOrd="0" presId="urn:microsoft.com/office/officeart/2005/8/layout/list1"/>
    <dgm:cxn modelId="{EEE249C3-7D48-4BCC-93C4-F174408FCC42}" type="presParOf" srcId="{5154DA06-05E1-9F4A-A1A6-53042832059E}" destId="{56560C5B-576E-954E-92D4-83B83BF20F9B}" srcOrd="11" destOrd="0" presId="urn:microsoft.com/office/officeart/2005/8/layout/list1"/>
    <dgm:cxn modelId="{D83C30F9-C51A-457C-BCE5-5693F916EE49}" type="presParOf" srcId="{5154DA06-05E1-9F4A-A1A6-53042832059E}" destId="{17C136F0-9487-1646-A855-F5DCA69F7A99}" srcOrd="12" destOrd="0" presId="urn:microsoft.com/office/officeart/2005/8/layout/list1"/>
    <dgm:cxn modelId="{78525A2D-DE54-4576-BBA6-C1A5570CA893}" type="presParOf" srcId="{17C136F0-9487-1646-A855-F5DCA69F7A99}" destId="{BC4C394D-AC76-1642-9804-8C867C8B9C29}" srcOrd="0" destOrd="0" presId="urn:microsoft.com/office/officeart/2005/8/layout/list1"/>
    <dgm:cxn modelId="{7F14E5CC-7ECC-49C9-B434-FC38D5F49556}" type="presParOf" srcId="{17C136F0-9487-1646-A855-F5DCA69F7A99}" destId="{5D11C8DF-66F9-C448-AA03-3FBF47B90302}" srcOrd="1" destOrd="0" presId="urn:microsoft.com/office/officeart/2005/8/layout/list1"/>
    <dgm:cxn modelId="{187F5AA5-386D-4F6A-8A30-B055102F1CB7}" type="presParOf" srcId="{5154DA06-05E1-9F4A-A1A6-53042832059E}" destId="{EA70A447-5642-8D4B-B328-92F88D0F9E4A}" srcOrd="13" destOrd="0" presId="urn:microsoft.com/office/officeart/2005/8/layout/list1"/>
    <dgm:cxn modelId="{918A9810-3A92-49F2-9508-F7F6CF35E706}" type="presParOf" srcId="{5154DA06-05E1-9F4A-A1A6-53042832059E}" destId="{0F03FFD6-0B7F-DE49-876B-004FA57BABE4}"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F10012-E0C8-8546-B436-986579E5DBC1}" type="doc">
      <dgm:prSet loTypeId="urn:microsoft.com/office/officeart/2008/layout/CaptionedPictures" loCatId="" qsTypeId="urn:microsoft.com/office/officeart/2005/8/quickstyle/simple4" qsCatId="simple" csTypeId="urn:microsoft.com/office/officeart/2005/8/colors/colorful4" csCatId="colorful" phldr="1"/>
      <dgm:spPr/>
      <dgm:t>
        <a:bodyPr/>
        <a:lstStyle/>
        <a:p>
          <a:endParaRPr lang="en-US"/>
        </a:p>
      </dgm:t>
    </dgm:pt>
    <dgm:pt modelId="{8F6B40DD-A9EF-0C42-A46E-984BD15E4DEE}">
      <dgm:prSet phldrT="[Text]" custT="1"/>
      <dgm:spPr/>
      <dgm:t>
        <a:bodyPr/>
        <a:lstStyle/>
        <a:p>
          <a:r>
            <a:rPr lang="en-US" sz="1800" b="0" dirty="0" smtClean="0">
              <a:solidFill>
                <a:srgbClr val="000000"/>
              </a:solidFill>
              <a:latin typeface="+mn-lt"/>
              <a:cs typeface="Arial"/>
            </a:rPr>
            <a:t>Data Explosion</a:t>
          </a:r>
          <a:endParaRPr lang="en-US" sz="1800" b="0" dirty="0">
            <a:solidFill>
              <a:srgbClr val="000000"/>
            </a:solidFill>
            <a:latin typeface="+mn-lt"/>
            <a:cs typeface="Arial"/>
          </a:endParaRPr>
        </a:p>
      </dgm:t>
    </dgm:pt>
    <dgm:pt modelId="{495DA922-5E0C-6B46-9C30-3C9F38E1CAFF}" type="parTrans" cxnId="{BD6D9E72-051D-5B43-A770-CDAAC7502315}">
      <dgm:prSet/>
      <dgm:spPr/>
      <dgm:t>
        <a:bodyPr/>
        <a:lstStyle/>
        <a:p>
          <a:endParaRPr lang="en-US" sz="1800" b="0">
            <a:solidFill>
              <a:srgbClr val="000000"/>
            </a:solidFill>
            <a:latin typeface="+mn-lt"/>
            <a:cs typeface="Arial"/>
          </a:endParaRPr>
        </a:p>
      </dgm:t>
    </dgm:pt>
    <dgm:pt modelId="{AD19D293-59C4-A742-8178-332005CE4368}" type="sibTrans" cxnId="{BD6D9E72-051D-5B43-A770-CDAAC7502315}">
      <dgm:prSet/>
      <dgm:spPr/>
      <dgm:t>
        <a:bodyPr/>
        <a:lstStyle/>
        <a:p>
          <a:endParaRPr lang="en-US" sz="1800" b="0">
            <a:solidFill>
              <a:srgbClr val="000000"/>
            </a:solidFill>
            <a:latin typeface="+mn-lt"/>
            <a:cs typeface="Arial"/>
          </a:endParaRPr>
        </a:p>
      </dgm:t>
    </dgm:pt>
    <dgm:pt modelId="{D2420DBE-E6A2-5245-86BA-2C7C3BF193F6}">
      <dgm:prSet custT="1"/>
      <dgm:spPr/>
      <dgm:t>
        <a:bodyPr/>
        <a:lstStyle/>
        <a:p>
          <a:r>
            <a:rPr lang="en-US" sz="1800" b="0" smtClean="0">
              <a:solidFill>
                <a:srgbClr val="000000"/>
              </a:solidFill>
              <a:latin typeface="+mn-lt"/>
              <a:cs typeface="Arial"/>
            </a:rPr>
            <a:t>Expanding the Limits of Computation</a:t>
          </a:r>
          <a:endParaRPr lang="en-US" sz="1800" b="0" dirty="0" smtClean="0">
            <a:solidFill>
              <a:srgbClr val="000000"/>
            </a:solidFill>
            <a:latin typeface="+mn-lt"/>
            <a:cs typeface="Arial"/>
          </a:endParaRPr>
        </a:p>
      </dgm:t>
    </dgm:pt>
    <dgm:pt modelId="{27B3BF8E-FC5A-CE4D-9204-7B2AB04B6518}" type="parTrans" cxnId="{A7B2E81C-32BA-204C-BB3C-631B229297FF}">
      <dgm:prSet/>
      <dgm:spPr/>
      <dgm:t>
        <a:bodyPr/>
        <a:lstStyle/>
        <a:p>
          <a:endParaRPr lang="en-US" sz="1800" b="0">
            <a:solidFill>
              <a:srgbClr val="000000"/>
            </a:solidFill>
            <a:latin typeface="+mn-lt"/>
            <a:cs typeface="Arial"/>
          </a:endParaRPr>
        </a:p>
      </dgm:t>
    </dgm:pt>
    <dgm:pt modelId="{AF48430C-E229-A145-BE29-8FBAE5285919}" type="sibTrans" cxnId="{A7B2E81C-32BA-204C-BB3C-631B229297FF}">
      <dgm:prSet/>
      <dgm:spPr/>
      <dgm:t>
        <a:bodyPr/>
        <a:lstStyle/>
        <a:p>
          <a:endParaRPr lang="en-US" sz="1800" b="0">
            <a:solidFill>
              <a:srgbClr val="000000"/>
            </a:solidFill>
            <a:latin typeface="+mn-lt"/>
            <a:cs typeface="Arial"/>
          </a:endParaRPr>
        </a:p>
      </dgm:t>
    </dgm:pt>
    <dgm:pt modelId="{C677BE65-1DD2-1B47-A559-62FE76C88114}">
      <dgm:prSet custT="1"/>
      <dgm:spPr/>
      <dgm:t>
        <a:bodyPr/>
        <a:lstStyle/>
        <a:p>
          <a:r>
            <a:rPr lang="en-US" sz="1800" b="0" dirty="0" smtClean="0">
              <a:solidFill>
                <a:srgbClr val="000000"/>
              </a:solidFill>
              <a:latin typeface="+mn-lt"/>
              <a:cs typeface="Arial"/>
            </a:rPr>
            <a:t>Smart Systems: Sensing, Analysis and Decision</a:t>
          </a:r>
        </a:p>
      </dgm:t>
    </dgm:pt>
    <dgm:pt modelId="{3B0C6BC0-C452-174B-9C34-1DA17FD05C64}" type="parTrans" cxnId="{65E5FFFC-03A2-1D47-B457-16DC95E14544}">
      <dgm:prSet/>
      <dgm:spPr/>
      <dgm:t>
        <a:bodyPr/>
        <a:lstStyle/>
        <a:p>
          <a:endParaRPr lang="en-US" sz="1800" b="0">
            <a:solidFill>
              <a:srgbClr val="000000"/>
            </a:solidFill>
            <a:latin typeface="+mn-lt"/>
            <a:cs typeface="Arial"/>
          </a:endParaRPr>
        </a:p>
      </dgm:t>
    </dgm:pt>
    <dgm:pt modelId="{D82D2333-59B3-FA4F-89BA-58AE385C5C28}" type="sibTrans" cxnId="{65E5FFFC-03A2-1D47-B457-16DC95E14544}">
      <dgm:prSet/>
      <dgm:spPr/>
      <dgm:t>
        <a:bodyPr/>
        <a:lstStyle/>
        <a:p>
          <a:endParaRPr lang="en-US" sz="1800" b="0">
            <a:solidFill>
              <a:srgbClr val="000000"/>
            </a:solidFill>
            <a:latin typeface="+mn-lt"/>
            <a:cs typeface="Arial"/>
          </a:endParaRPr>
        </a:p>
      </dgm:t>
    </dgm:pt>
    <dgm:pt modelId="{F306B7B1-07DA-594A-B22C-4CEFFEC4C194}">
      <dgm:prSet custT="1"/>
      <dgm:spPr/>
      <dgm:t>
        <a:bodyPr/>
        <a:lstStyle/>
        <a:p>
          <a:r>
            <a:rPr lang="en-US" sz="1800" b="0" smtClean="0">
              <a:solidFill>
                <a:srgbClr val="000000"/>
              </a:solidFill>
              <a:latin typeface="+mn-lt"/>
              <a:cs typeface="Arial"/>
            </a:rPr>
            <a:t>Secure Cyberspace</a:t>
          </a:r>
          <a:endParaRPr lang="en-US" sz="1800" b="0" dirty="0" smtClean="0">
            <a:solidFill>
              <a:srgbClr val="000000"/>
            </a:solidFill>
            <a:latin typeface="+mn-lt"/>
            <a:cs typeface="Arial"/>
          </a:endParaRPr>
        </a:p>
      </dgm:t>
    </dgm:pt>
    <dgm:pt modelId="{7AB9A1B7-79F0-D347-A118-D32CEA6D4B18}" type="parTrans" cxnId="{C0C5B03D-F872-4544-A40D-942A0ACD063E}">
      <dgm:prSet/>
      <dgm:spPr/>
      <dgm:t>
        <a:bodyPr/>
        <a:lstStyle/>
        <a:p>
          <a:endParaRPr lang="en-US" sz="1800" b="0">
            <a:solidFill>
              <a:srgbClr val="000000"/>
            </a:solidFill>
            <a:latin typeface="+mn-lt"/>
            <a:cs typeface="Arial"/>
          </a:endParaRPr>
        </a:p>
      </dgm:t>
    </dgm:pt>
    <dgm:pt modelId="{0F6C5890-5EBD-2442-AC25-228FF977EC22}" type="sibTrans" cxnId="{C0C5B03D-F872-4544-A40D-942A0ACD063E}">
      <dgm:prSet/>
      <dgm:spPr/>
      <dgm:t>
        <a:bodyPr/>
        <a:lstStyle/>
        <a:p>
          <a:endParaRPr lang="en-US" sz="1800" b="0">
            <a:solidFill>
              <a:srgbClr val="000000"/>
            </a:solidFill>
            <a:latin typeface="+mn-lt"/>
            <a:cs typeface="Arial"/>
          </a:endParaRPr>
        </a:p>
      </dgm:t>
    </dgm:pt>
    <dgm:pt modelId="{4E3CAAAD-91B8-E245-BF80-E9C0F4F07089}">
      <dgm:prSet custT="1"/>
      <dgm:spPr/>
      <dgm:t>
        <a:bodyPr/>
        <a:lstStyle/>
        <a:p>
          <a:r>
            <a:rPr lang="en-US" sz="1800" b="0" smtClean="0">
              <a:solidFill>
                <a:srgbClr val="000000"/>
              </a:solidFill>
              <a:latin typeface="+mn-lt"/>
              <a:cs typeface="Arial"/>
            </a:rPr>
            <a:t>Universal Connectivity</a:t>
          </a:r>
          <a:endParaRPr lang="en-US" sz="1800" b="0" dirty="0" smtClean="0">
            <a:solidFill>
              <a:srgbClr val="000000"/>
            </a:solidFill>
            <a:latin typeface="+mn-lt"/>
            <a:cs typeface="Arial"/>
          </a:endParaRPr>
        </a:p>
      </dgm:t>
    </dgm:pt>
    <dgm:pt modelId="{32E5270E-D233-7F4D-8B28-25C525B794C6}" type="sibTrans" cxnId="{08477CE3-60B4-1E48-9845-BDF577EEED2A}">
      <dgm:prSet/>
      <dgm:spPr/>
      <dgm:t>
        <a:bodyPr/>
        <a:lstStyle/>
        <a:p>
          <a:endParaRPr lang="en-US" sz="1800" b="0">
            <a:solidFill>
              <a:srgbClr val="000000"/>
            </a:solidFill>
            <a:latin typeface="+mn-lt"/>
            <a:cs typeface="Arial"/>
          </a:endParaRPr>
        </a:p>
      </dgm:t>
    </dgm:pt>
    <dgm:pt modelId="{BA005DD4-66BC-CA42-8F3A-707AC48F72E4}" type="parTrans" cxnId="{08477CE3-60B4-1E48-9845-BDF577EEED2A}">
      <dgm:prSet/>
      <dgm:spPr/>
      <dgm:t>
        <a:bodyPr/>
        <a:lstStyle/>
        <a:p>
          <a:endParaRPr lang="en-US" sz="1800" b="0">
            <a:solidFill>
              <a:srgbClr val="000000"/>
            </a:solidFill>
            <a:latin typeface="+mn-lt"/>
            <a:cs typeface="Arial"/>
          </a:endParaRPr>
        </a:p>
      </dgm:t>
    </dgm:pt>
    <dgm:pt modelId="{D3EF136A-CAB0-7B4B-B41B-1575A96F08AD}">
      <dgm:prSet custT="1"/>
      <dgm:spPr/>
      <dgm:t>
        <a:bodyPr/>
        <a:lstStyle/>
        <a:p>
          <a:r>
            <a:rPr lang="en-US" sz="1800" b="0" smtClean="0">
              <a:solidFill>
                <a:srgbClr val="000000"/>
              </a:solidFill>
              <a:latin typeface="+mn-lt"/>
              <a:cs typeface="Arial"/>
            </a:rPr>
            <a:t>Augmenting Human Capabilities</a:t>
          </a:r>
          <a:endParaRPr lang="en-US" sz="1800" b="0" dirty="0" smtClean="0">
            <a:solidFill>
              <a:srgbClr val="000000"/>
            </a:solidFill>
            <a:latin typeface="+mn-lt"/>
            <a:cs typeface="Arial"/>
          </a:endParaRPr>
        </a:p>
      </dgm:t>
    </dgm:pt>
    <dgm:pt modelId="{CB0517BB-70F1-824E-B6C7-307D582EE0DC}" type="parTrans" cxnId="{DBDFC6F4-14C5-4647-A849-BA8240BBF334}">
      <dgm:prSet/>
      <dgm:spPr/>
      <dgm:t>
        <a:bodyPr/>
        <a:lstStyle/>
        <a:p>
          <a:endParaRPr lang="en-US" sz="1800" b="0">
            <a:solidFill>
              <a:srgbClr val="000000"/>
            </a:solidFill>
            <a:latin typeface="+mn-lt"/>
            <a:cs typeface="Arial"/>
          </a:endParaRPr>
        </a:p>
      </dgm:t>
    </dgm:pt>
    <dgm:pt modelId="{07070611-EAE3-3948-BFC7-137491C7C54A}" type="sibTrans" cxnId="{DBDFC6F4-14C5-4647-A849-BA8240BBF334}">
      <dgm:prSet/>
      <dgm:spPr/>
      <dgm:t>
        <a:bodyPr/>
        <a:lstStyle/>
        <a:p>
          <a:endParaRPr lang="en-US" sz="1800" b="0">
            <a:solidFill>
              <a:srgbClr val="000000"/>
            </a:solidFill>
            <a:latin typeface="+mn-lt"/>
            <a:cs typeface="Arial"/>
          </a:endParaRPr>
        </a:p>
      </dgm:t>
    </dgm:pt>
    <dgm:pt modelId="{DF5F1BD6-E84E-7E42-BFA3-5A72DC8ACE0B}" type="pres">
      <dgm:prSet presAssocID="{DCF10012-E0C8-8546-B436-986579E5DBC1}" presName="Name0" presStyleCnt="0">
        <dgm:presLayoutVars>
          <dgm:chMax/>
          <dgm:chPref/>
          <dgm:dir/>
        </dgm:presLayoutVars>
      </dgm:prSet>
      <dgm:spPr/>
      <dgm:t>
        <a:bodyPr/>
        <a:lstStyle/>
        <a:p>
          <a:endParaRPr lang="en-US"/>
        </a:p>
      </dgm:t>
    </dgm:pt>
    <dgm:pt modelId="{75A91FCE-7EF0-C94A-9A46-32E5F9EBCD63}" type="pres">
      <dgm:prSet presAssocID="{8F6B40DD-A9EF-0C42-A46E-984BD15E4DEE}" presName="composite" presStyleCnt="0">
        <dgm:presLayoutVars>
          <dgm:chMax val="1"/>
          <dgm:chPref val="1"/>
        </dgm:presLayoutVars>
      </dgm:prSet>
      <dgm:spPr/>
      <dgm:t>
        <a:bodyPr/>
        <a:lstStyle/>
        <a:p>
          <a:endParaRPr lang="en-US"/>
        </a:p>
      </dgm:t>
    </dgm:pt>
    <dgm:pt modelId="{ECA2B9A1-2E85-1E4D-8641-30ADF45BE46B}" type="pres">
      <dgm:prSet presAssocID="{8F6B40DD-A9EF-0C42-A46E-984BD15E4DEE}" presName="Accent" presStyleLbl="trAlignAcc1" presStyleIdx="0" presStyleCnt="6">
        <dgm:presLayoutVars>
          <dgm:chMax val="0"/>
          <dgm:chPref val="0"/>
        </dgm:presLayoutVars>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en-US"/>
        </a:p>
      </dgm:t>
    </dgm:pt>
    <dgm:pt modelId="{8C569FE1-5FB5-9140-A8A3-F32A9D49060B}" type="pres">
      <dgm:prSet presAssocID="{8F6B40DD-A9EF-0C42-A46E-984BD15E4DEE}" presName="Image" presStyleLbl="alignImgPlace1" presStyleIdx="0" presStyleCnt="6">
        <dgm:presLayoutVars>
          <dgm:chMax val="0"/>
          <dgm:chPref val="0"/>
        </dgm:presLayoutVars>
      </dgm:prSet>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t>
        <a:bodyPr/>
        <a:lstStyle/>
        <a:p>
          <a:endParaRPr lang="en-US"/>
        </a:p>
      </dgm:t>
    </dgm:pt>
    <dgm:pt modelId="{170348D0-CDB8-A246-8F6F-2201A716A969}" type="pres">
      <dgm:prSet presAssocID="{8F6B40DD-A9EF-0C42-A46E-984BD15E4DEE}" presName="ChildComposite" presStyleCnt="0"/>
      <dgm:spPr/>
      <dgm:t>
        <a:bodyPr/>
        <a:lstStyle/>
        <a:p>
          <a:endParaRPr lang="en-US"/>
        </a:p>
      </dgm:t>
    </dgm:pt>
    <dgm:pt modelId="{BDDB1579-9914-4F48-B713-932A7F5E7989}" type="pres">
      <dgm:prSet presAssocID="{8F6B40DD-A9EF-0C42-A46E-984BD15E4DEE}" presName="Child" presStyleLbl="node1" presStyleIdx="0" presStyleCnt="0">
        <dgm:presLayoutVars>
          <dgm:chMax val="0"/>
          <dgm:chPref val="0"/>
          <dgm:bulletEnabled val="1"/>
        </dgm:presLayoutVars>
      </dgm:prSet>
      <dgm:spPr/>
      <dgm:t>
        <a:bodyPr/>
        <a:lstStyle/>
        <a:p>
          <a:endParaRPr lang="en-US"/>
        </a:p>
      </dgm:t>
    </dgm:pt>
    <dgm:pt modelId="{82D3EB14-9BF2-D244-921F-16EEB24B3FB5}" type="pres">
      <dgm:prSet presAssocID="{8F6B40DD-A9EF-0C42-A46E-984BD15E4DEE}" presName="Parent" presStyleLbl="revTx" presStyleIdx="0" presStyleCnt="6">
        <dgm:presLayoutVars>
          <dgm:chMax val="1"/>
          <dgm:chPref val="0"/>
          <dgm:bulletEnabled val="1"/>
        </dgm:presLayoutVars>
      </dgm:prSet>
      <dgm:spPr/>
      <dgm:t>
        <a:bodyPr/>
        <a:lstStyle/>
        <a:p>
          <a:endParaRPr lang="en-US"/>
        </a:p>
      </dgm:t>
    </dgm:pt>
    <dgm:pt modelId="{4DE1A1CA-D2D5-684F-9638-B9BE1DBF8291}" type="pres">
      <dgm:prSet presAssocID="{AD19D293-59C4-A742-8178-332005CE4368}" presName="sibTrans" presStyleCnt="0"/>
      <dgm:spPr/>
      <dgm:t>
        <a:bodyPr/>
        <a:lstStyle/>
        <a:p>
          <a:endParaRPr lang="en-US"/>
        </a:p>
      </dgm:t>
    </dgm:pt>
    <dgm:pt modelId="{2CE02771-96ED-174F-99E9-67ADBB16D289}" type="pres">
      <dgm:prSet presAssocID="{C677BE65-1DD2-1B47-A559-62FE76C88114}" presName="composite" presStyleCnt="0">
        <dgm:presLayoutVars>
          <dgm:chMax val="1"/>
          <dgm:chPref val="1"/>
        </dgm:presLayoutVars>
      </dgm:prSet>
      <dgm:spPr/>
      <dgm:t>
        <a:bodyPr/>
        <a:lstStyle/>
        <a:p>
          <a:endParaRPr lang="en-US"/>
        </a:p>
      </dgm:t>
    </dgm:pt>
    <dgm:pt modelId="{5EE21E50-629D-154E-BA78-37186C9D3940}" type="pres">
      <dgm:prSet presAssocID="{C677BE65-1DD2-1B47-A559-62FE76C88114}" presName="Accent" presStyleLbl="trAlignAcc1" presStyleIdx="1" presStyleCnt="6">
        <dgm:presLayoutVars>
          <dgm:chMax val="0"/>
          <dgm:chPref val="0"/>
        </dgm:presLayoutVars>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en-US"/>
        </a:p>
      </dgm:t>
    </dgm:pt>
    <dgm:pt modelId="{25BE1EC4-C21F-FF47-8FFB-EA2C910A9E8E}" type="pres">
      <dgm:prSet presAssocID="{C677BE65-1DD2-1B47-A559-62FE76C88114}" presName="Image" presStyleLbl="alignImgPlace1" presStyleIdx="1" presStyleCnt="6">
        <dgm:presLayoutVars>
          <dgm:chMax val="0"/>
          <dgm:chPref val="0"/>
        </dgm:presLayoutVars>
      </dgm:prSet>
      <dgm:spPr>
        <a:blipFill rotWithShape="1">
          <a:blip xmlns:r="http://schemas.openxmlformats.org/officeDocument/2006/relationships" r:embed="rId2" cstate="screen">
            <a:extLst>
              <a:ext uri="{28A0092B-C50C-407E-A947-70E740481C1C}">
                <a14:useLocalDpi xmlns:a14="http://schemas.microsoft.com/office/drawing/2010/main"/>
              </a:ext>
            </a:extLst>
          </a:blip>
          <a:stretch>
            <a:fillRect/>
          </a:stretch>
        </a:blipFill>
      </dgm:spPr>
      <dgm:t>
        <a:bodyPr/>
        <a:lstStyle/>
        <a:p>
          <a:endParaRPr lang="en-US"/>
        </a:p>
      </dgm:t>
    </dgm:pt>
    <dgm:pt modelId="{57FF6C1A-480E-6D4B-8C5F-F3E414A95678}" type="pres">
      <dgm:prSet presAssocID="{C677BE65-1DD2-1B47-A559-62FE76C88114}" presName="ChildComposite" presStyleCnt="0"/>
      <dgm:spPr/>
      <dgm:t>
        <a:bodyPr/>
        <a:lstStyle/>
        <a:p>
          <a:endParaRPr lang="en-US"/>
        </a:p>
      </dgm:t>
    </dgm:pt>
    <dgm:pt modelId="{092EBBB8-D5EE-F84D-B1C5-C46189263417}" type="pres">
      <dgm:prSet presAssocID="{C677BE65-1DD2-1B47-A559-62FE76C88114}" presName="Child" presStyleLbl="node1" presStyleIdx="0" presStyleCnt="0">
        <dgm:presLayoutVars>
          <dgm:chMax val="0"/>
          <dgm:chPref val="0"/>
          <dgm:bulletEnabled val="1"/>
        </dgm:presLayoutVars>
      </dgm:prSet>
      <dgm:spPr/>
      <dgm:t>
        <a:bodyPr/>
        <a:lstStyle/>
        <a:p>
          <a:endParaRPr lang="en-US"/>
        </a:p>
      </dgm:t>
    </dgm:pt>
    <dgm:pt modelId="{FEE1DBE9-D647-DD4C-88CB-2142AB4D5E8F}" type="pres">
      <dgm:prSet presAssocID="{C677BE65-1DD2-1B47-A559-62FE76C88114}" presName="Parent" presStyleLbl="revTx" presStyleIdx="1" presStyleCnt="6" custLinFactNeighborY="6875">
        <dgm:presLayoutVars>
          <dgm:chMax val="1"/>
          <dgm:chPref val="0"/>
          <dgm:bulletEnabled val="1"/>
        </dgm:presLayoutVars>
      </dgm:prSet>
      <dgm:spPr/>
      <dgm:t>
        <a:bodyPr/>
        <a:lstStyle/>
        <a:p>
          <a:endParaRPr lang="en-US"/>
        </a:p>
      </dgm:t>
    </dgm:pt>
    <dgm:pt modelId="{E6B6A7A4-2A9A-5F42-85EE-3F45ECA208BE}" type="pres">
      <dgm:prSet presAssocID="{D82D2333-59B3-FA4F-89BA-58AE385C5C28}" presName="sibTrans" presStyleCnt="0"/>
      <dgm:spPr/>
      <dgm:t>
        <a:bodyPr/>
        <a:lstStyle/>
        <a:p>
          <a:endParaRPr lang="en-US"/>
        </a:p>
      </dgm:t>
    </dgm:pt>
    <dgm:pt modelId="{06472FFB-8856-0444-9C30-BB00F33542F3}" type="pres">
      <dgm:prSet presAssocID="{D2420DBE-E6A2-5245-86BA-2C7C3BF193F6}" presName="composite" presStyleCnt="0">
        <dgm:presLayoutVars>
          <dgm:chMax val="1"/>
          <dgm:chPref val="1"/>
        </dgm:presLayoutVars>
      </dgm:prSet>
      <dgm:spPr/>
      <dgm:t>
        <a:bodyPr/>
        <a:lstStyle/>
        <a:p>
          <a:endParaRPr lang="en-US"/>
        </a:p>
      </dgm:t>
    </dgm:pt>
    <dgm:pt modelId="{3D60D005-599D-B243-AC7A-D67791551AF3}" type="pres">
      <dgm:prSet presAssocID="{D2420DBE-E6A2-5245-86BA-2C7C3BF193F6}" presName="Accent" presStyleLbl="trAlignAcc1" presStyleIdx="2" presStyleCnt="6">
        <dgm:presLayoutVars>
          <dgm:chMax val="0"/>
          <dgm:chPref val="0"/>
        </dgm:presLayoutVars>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en-US"/>
        </a:p>
      </dgm:t>
    </dgm:pt>
    <dgm:pt modelId="{D02E0EF7-25AA-2C4D-8BA4-AEBC3D838FFF}" type="pres">
      <dgm:prSet presAssocID="{D2420DBE-E6A2-5245-86BA-2C7C3BF193F6}" presName="Image" presStyleLbl="alignImgPlace1" presStyleIdx="2" presStyleCnt="6">
        <dgm:presLayoutVars>
          <dgm:chMax val="0"/>
          <dgm:chPref val="0"/>
        </dgm:presLayoutVars>
      </dgm:prSet>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t>
        <a:bodyPr/>
        <a:lstStyle/>
        <a:p>
          <a:endParaRPr lang="en-US"/>
        </a:p>
      </dgm:t>
    </dgm:pt>
    <dgm:pt modelId="{11E7983E-65FD-7D40-90BC-9994839FBD68}" type="pres">
      <dgm:prSet presAssocID="{D2420DBE-E6A2-5245-86BA-2C7C3BF193F6}" presName="ChildComposite" presStyleCnt="0"/>
      <dgm:spPr/>
      <dgm:t>
        <a:bodyPr/>
        <a:lstStyle/>
        <a:p>
          <a:endParaRPr lang="en-US"/>
        </a:p>
      </dgm:t>
    </dgm:pt>
    <dgm:pt modelId="{DEA5EDE1-385F-0449-B71D-7B839EA43BEE}" type="pres">
      <dgm:prSet presAssocID="{D2420DBE-E6A2-5245-86BA-2C7C3BF193F6}" presName="Child" presStyleLbl="node1" presStyleIdx="0" presStyleCnt="0">
        <dgm:presLayoutVars>
          <dgm:chMax val="0"/>
          <dgm:chPref val="0"/>
          <dgm:bulletEnabled val="1"/>
        </dgm:presLayoutVars>
      </dgm:prSet>
      <dgm:spPr/>
      <dgm:t>
        <a:bodyPr/>
        <a:lstStyle/>
        <a:p>
          <a:endParaRPr lang="en-US"/>
        </a:p>
      </dgm:t>
    </dgm:pt>
    <dgm:pt modelId="{4A9EA4AF-C902-AD42-930A-DAD8446AFB0A}" type="pres">
      <dgm:prSet presAssocID="{D2420DBE-E6A2-5245-86BA-2C7C3BF193F6}" presName="Parent" presStyleLbl="revTx" presStyleIdx="2" presStyleCnt="6">
        <dgm:presLayoutVars>
          <dgm:chMax val="1"/>
          <dgm:chPref val="0"/>
          <dgm:bulletEnabled val="1"/>
        </dgm:presLayoutVars>
      </dgm:prSet>
      <dgm:spPr/>
      <dgm:t>
        <a:bodyPr/>
        <a:lstStyle/>
        <a:p>
          <a:endParaRPr lang="en-US"/>
        </a:p>
      </dgm:t>
    </dgm:pt>
    <dgm:pt modelId="{EF08BC55-2DD8-9C4A-A222-E6D25238A6C6}" type="pres">
      <dgm:prSet presAssocID="{AF48430C-E229-A145-BE29-8FBAE5285919}" presName="sibTrans" presStyleCnt="0"/>
      <dgm:spPr/>
      <dgm:t>
        <a:bodyPr/>
        <a:lstStyle/>
        <a:p>
          <a:endParaRPr lang="en-US"/>
        </a:p>
      </dgm:t>
    </dgm:pt>
    <dgm:pt modelId="{F8EE5090-C963-E045-AB92-D1AB49185BED}" type="pres">
      <dgm:prSet presAssocID="{F306B7B1-07DA-594A-B22C-4CEFFEC4C194}" presName="composite" presStyleCnt="0">
        <dgm:presLayoutVars>
          <dgm:chMax val="1"/>
          <dgm:chPref val="1"/>
        </dgm:presLayoutVars>
      </dgm:prSet>
      <dgm:spPr/>
      <dgm:t>
        <a:bodyPr/>
        <a:lstStyle/>
        <a:p>
          <a:endParaRPr lang="en-US"/>
        </a:p>
      </dgm:t>
    </dgm:pt>
    <dgm:pt modelId="{436D8218-8FE3-524B-9CC6-A4C0875772A3}" type="pres">
      <dgm:prSet presAssocID="{F306B7B1-07DA-594A-B22C-4CEFFEC4C194}" presName="Accent" presStyleLbl="trAlignAcc1" presStyleIdx="3" presStyleCnt="6">
        <dgm:presLayoutVars>
          <dgm:chMax val="0"/>
          <dgm:chPref val="0"/>
        </dgm:presLayoutVars>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en-US"/>
        </a:p>
      </dgm:t>
    </dgm:pt>
    <dgm:pt modelId="{CC811CF4-2474-A148-81DD-E181D3729282}" type="pres">
      <dgm:prSet presAssocID="{F306B7B1-07DA-594A-B22C-4CEFFEC4C194}" presName="Image" presStyleLbl="alignImgPlace1" presStyleIdx="3" presStyleCnt="6">
        <dgm:presLayoutVars>
          <dgm:chMax val="0"/>
          <dgm:chPref val="0"/>
        </dgm:presLayoutVars>
      </dgm:prSet>
      <dgm:spPr>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dgm:spPr>
      <dgm:t>
        <a:bodyPr/>
        <a:lstStyle/>
        <a:p>
          <a:endParaRPr lang="en-US"/>
        </a:p>
      </dgm:t>
    </dgm:pt>
    <dgm:pt modelId="{F9B72F64-D993-4342-879B-8A9E9C551B89}" type="pres">
      <dgm:prSet presAssocID="{F306B7B1-07DA-594A-B22C-4CEFFEC4C194}" presName="ChildComposite" presStyleCnt="0"/>
      <dgm:spPr/>
      <dgm:t>
        <a:bodyPr/>
        <a:lstStyle/>
        <a:p>
          <a:endParaRPr lang="en-US"/>
        </a:p>
      </dgm:t>
    </dgm:pt>
    <dgm:pt modelId="{1F3C9158-511A-0D4F-A1B6-9766C333039C}" type="pres">
      <dgm:prSet presAssocID="{F306B7B1-07DA-594A-B22C-4CEFFEC4C194}" presName="Child" presStyleLbl="node1" presStyleIdx="0" presStyleCnt="0">
        <dgm:presLayoutVars>
          <dgm:chMax val="0"/>
          <dgm:chPref val="0"/>
          <dgm:bulletEnabled val="1"/>
        </dgm:presLayoutVars>
      </dgm:prSet>
      <dgm:spPr/>
      <dgm:t>
        <a:bodyPr/>
        <a:lstStyle/>
        <a:p>
          <a:endParaRPr lang="en-US"/>
        </a:p>
      </dgm:t>
    </dgm:pt>
    <dgm:pt modelId="{01E1187A-1200-D747-853F-0EE5FB40BCE1}" type="pres">
      <dgm:prSet presAssocID="{F306B7B1-07DA-594A-B22C-4CEFFEC4C194}" presName="Parent" presStyleLbl="revTx" presStyleIdx="3" presStyleCnt="6">
        <dgm:presLayoutVars>
          <dgm:chMax val="1"/>
          <dgm:chPref val="0"/>
          <dgm:bulletEnabled val="1"/>
        </dgm:presLayoutVars>
      </dgm:prSet>
      <dgm:spPr/>
      <dgm:t>
        <a:bodyPr/>
        <a:lstStyle/>
        <a:p>
          <a:endParaRPr lang="en-US"/>
        </a:p>
      </dgm:t>
    </dgm:pt>
    <dgm:pt modelId="{F3A4FA53-32E7-C64D-A60B-E2F48482781F}" type="pres">
      <dgm:prSet presAssocID="{0F6C5890-5EBD-2442-AC25-228FF977EC22}" presName="sibTrans" presStyleCnt="0"/>
      <dgm:spPr/>
      <dgm:t>
        <a:bodyPr/>
        <a:lstStyle/>
        <a:p>
          <a:endParaRPr lang="en-US"/>
        </a:p>
      </dgm:t>
    </dgm:pt>
    <dgm:pt modelId="{0962BE84-4A8A-314B-BF1A-A3601E2CC35E}" type="pres">
      <dgm:prSet presAssocID="{4E3CAAAD-91B8-E245-BF80-E9C0F4F07089}" presName="composite" presStyleCnt="0">
        <dgm:presLayoutVars>
          <dgm:chMax val="1"/>
          <dgm:chPref val="1"/>
        </dgm:presLayoutVars>
      </dgm:prSet>
      <dgm:spPr/>
      <dgm:t>
        <a:bodyPr/>
        <a:lstStyle/>
        <a:p>
          <a:endParaRPr lang="en-US"/>
        </a:p>
      </dgm:t>
    </dgm:pt>
    <dgm:pt modelId="{925AA5AA-2D54-A247-A8ED-3CEEED459852}" type="pres">
      <dgm:prSet presAssocID="{4E3CAAAD-91B8-E245-BF80-E9C0F4F07089}" presName="Accent" presStyleLbl="trAlignAcc1" presStyleIdx="4" presStyleCnt="6">
        <dgm:presLayoutVars>
          <dgm:chMax val="0"/>
          <dgm:chPref val="0"/>
        </dgm:presLayoutVars>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en-US"/>
        </a:p>
      </dgm:t>
    </dgm:pt>
    <dgm:pt modelId="{F34CE439-751D-524E-803A-3510FCB9BCD5}" type="pres">
      <dgm:prSet presAssocID="{4E3CAAAD-91B8-E245-BF80-E9C0F4F07089}" presName="Image" presStyleLbl="alignImgPlace1" presStyleIdx="4" presStyleCnt="6">
        <dgm:presLayoutVars>
          <dgm:chMax val="0"/>
          <dgm:chPref val="0"/>
        </dgm:presLayoutVars>
      </dgm:prSet>
      <dgm:spPr>
        <a:blipFill>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dgm:spPr>
      <dgm:t>
        <a:bodyPr/>
        <a:lstStyle/>
        <a:p>
          <a:endParaRPr lang="en-US"/>
        </a:p>
      </dgm:t>
    </dgm:pt>
    <dgm:pt modelId="{D401C515-DCA2-2F4F-BF3C-1838981990D8}" type="pres">
      <dgm:prSet presAssocID="{4E3CAAAD-91B8-E245-BF80-E9C0F4F07089}" presName="ChildComposite" presStyleCnt="0"/>
      <dgm:spPr/>
      <dgm:t>
        <a:bodyPr/>
        <a:lstStyle/>
        <a:p>
          <a:endParaRPr lang="en-US"/>
        </a:p>
      </dgm:t>
    </dgm:pt>
    <dgm:pt modelId="{5323D960-A19B-E641-BA05-83385F6DBAFF}" type="pres">
      <dgm:prSet presAssocID="{4E3CAAAD-91B8-E245-BF80-E9C0F4F07089}" presName="Child" presStyleLbl="node1" presStyleIdx="0" presStyleCnt="0">
        <dgm:presLayoutVars>
          <dgm:chMax val="0"/>
          <dgm:chPref val="0"/>
          <dgm:bulletEnabled val="1"/>
        </dgm:presLayoutVars>
      </dgm:prSet>
      <dgm:spPr/>
      <dgm:t>
        <a:bodyPr/>
        <a:lstStyle/>
        <a:p>
          <a:endParaRPr lang="en-US"/>
        </a:p>
      </dgm:t>
    </dgm:pt>
    <dgm:pt modelId="{070DFBD7-1EAB-7448-AA7B-632FEA3672C8}" type="pres">
      <dgm:prSet presAssocID="{4E3CAAAD-91B8-E245-BF80-E9C0F4F07089}" presName="Parent" presStyleLbl="revTx" presStyleIdx="4" presStyleCnt="6">
        <dgm:presLayoutVars>
          <dgm:chMax val="1"/>
          <dgm:chPref val="0"/>
          <dgm:bulletEnabled val="1"/>
        </dgm:presLayoutVars>
      </dgm:prSet>
      <dgm:spPr/>
      <dgm:t>
        <a:bodyPr/>
        <a:lstStyle/>
        <a:p>
          <a:endParaRPr lang="en-US"/>
        </a:p>
      </dgm:t>
    </dgm:pt>
    <dgm:pt modelId="{4F7FD806-5484-E94E-9905-097812537C77}" type="pres">
      <dgm:prSet presAssocID="{32E5270E-D233-7F4D-8B28-25C525B794C6}" presName="sibTrans" presStyleCnt="0"/>
      <dgm:spPr/>
      <dgm:t>
        <a:bodyPr/>
        <a:lstStyle/>
        <a:p>
          <a:endParaRPr lang="en-US"/>
        </a:p>
      </dgm:t>
    </dgm:pt>
    <dgm:pt modelId="{64920275-F20D-1B48-A369-21B2FC2A612E}" type="pres">
      <dgm:prSet presAssocID="{D3EF136A-CAB0-7B4B-B41B-1575A96F08AD}" presName="composite" presStyleCnt="0">
        <dgm:presLayoutVars>
          <dgm:chMax val="1"/>
          <dgm:chPref val="1"/>
        </dgm:presLayoutVars>
      </dgm:prSet>
      <dgm:spPr/>
      <dgm:t>
        <a:bodyPr/>
        <a:lstStyle/>
        <a:p>
          <a:endParaRPr lang="en-US"/>
        </a:p>
      </dgm:t>
    </dgm:pt>
    <dgm:pt modelId="{3A259BE9-1C4C-C34A-8B9E-55807C0FEE20}" type="pres">
      <dgm:prSet presAssocID="{D3EF136A-CAB0-7B4B-B41B-1575A96F08AD}" presName="Accent" presStyleLbl="trAlignAcc1" presStyleIdx="5" presStyleCnt="6">
        <dgm:presLayoutVars>
          <dgm:chMax val="0"/>
          <dgm:chPref val="0"/>
        </dgm:presLayoutVars>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en-US"/>
        </a:p>
      </dgm:t>
    </dgm:pt>
    <dgm:pt modelId="{DCA9DCA0-97AA-5B4F-834C-4D834CAC44F5}" type="pres">
      <dgm:prSet presAssocID="{D3EF136A-CAB0-7B4B-B41B-1575A96F08AD}" presName="Image" presStyleLbl="alignImgPlace1" presStyleIdx="5" presStyleCnt="6">
        <dgm:presLayoutVars>
          <dgm:chMax val="0"/>
          <dgm:chPref val="0"/>
        </dgm:presLayoutVars>
      </dgm:prSet>
      <dgm:spPr>
        <a:blipFill rotWithShape="1">
          <a:blip xmlns:r="http://schemas.openxmlformats.org/officeDocument/2006/relationships" r:embed="rId6"/>
          <a:stretch>
            <a:fillRect/>
          </a:stretch>
        </a:blipFill>
      </dgm:spPr>
      <dgm:t>
        <a:bodyPr/>
        <a:lstStyle/>
        <a:p>
          <a:endParaRPr lang="en-US"/>
        </a:p>
      </dgm:t>
    </dgm:pt>
    <dgm:pt modelId="{8E45FAE7-6309-D845-A957-41050B3D304C}" type="pres">
      <dgm:prSet presAssocID="{D3EF136A-CAB0-7B4B-B41B-1575A96F08AD}" presName="ChildComposite" presStyleCnt="0"/>
      <dgm:spPr/>
      <dgm:t>
        <a:bodyPr/>
        <a:lstStyle/>
        <a:p>
          <a:endParaRPr lang="en-US"/>
        </a:p>
      </dgm:t>
    </dgm:pt>
    <dgm:pt modelId="{79C406CE-338E-6C4C-8D98-E9182EC8D53A}" type="pres">
      <dgm:prSet presAssocID="{D3EF136A-CAB0-7B4B-B41B-1575A96F08AD}" presName="Child" presStyleLbl="node1" presStyleIdx="0" presStyleCnt="0">
        <dgm:presLayoutVars>
          <dgm:chMax val="0"/>
          <dgm:chPref val="0"/>
          <dgm:bulletEnabled val="1"/>
        </dgm:presLayoutVars>
      </dgm:prSet>
      <dgm:spPr/>
      <dgm:t>
        <a:bodyPr/>
        <a:lstStyle/>
        <a:p>
          <a:endParaRPr lang="en-US"/>
        </a:p>
      </dgm:t>
    </dgm:pt>
    <dgm:pt modelId="{F8FB5DBE-7B34-0A43-A23B-8BDC3B9E6344}" type="pres">
      <dgm:prSet presAssocID="{D3EF136A-CAB0-7B4B-B41B-1575A96F08AD}" presName="Parent" presStyleLbl="revTx" presStyleIdx="5" presStyleCnt="6">
        <dgm:presLayoutVars>
          <dgm:chMax val="1"/>
          <dgm:chPref val="0"/>
          <dgm:bulletEnabled val="1"/>
        </dgm:presLayoutVars>
      </dgm:prSet>
      <dgm:spPr/>
      <dgm:t>
        <a:bodyPr/>
        <a:lstStyle/>
        <a:p>
          <a:endParaRPr lang="en-US"/>
        </a:p>
      </dgm:t>
    </dgm:pt>
  </dgm:ptLst>
  <dgm:cxnLst>
    <dgm:cxn modelId="{27E91E53-68FF-4282-86CC-49326A4F171E}" type="presOf" srcId="{D2420DBE-E6A2-5245-86BA-2C7C3BF193F6}" destId="{4A9EA4AF-C902-AD42-930A-DAD8446AFB0A}" srcOrd="0" destOrd="0" presId="urn:microsoft.com/office/officeart/2008/layout/CaptionedPictures"/>
    <dgm:cxn modelId="{6EF29656-D8BA-48CF-8552-58CBF715BFEA}" type="presOf" srcId="{D3EF136A-CAB0-7B4B-B41B-1575A96F08AD}" destId="{F8FB5DBE-7B34-0A43-A23B-8BDC3B9E6344}" srcOrd="0" destOrd="0" presId="urn:microsoft.com/office/officeart/2008/layout/CaptionedPictures"/>
    <dgm:cxn modelId="{65E5FFFC-03A2-1D47-B457-16DC95E14544}" srcId="{DCF10012-E0C8-8546-B436-986579E5DBC1}" destId="{C677BE65-1DD2-1B47-A559-62FE76C88114}" srcOrd="1" destOrd="0" parTransId="{3B0C6BC0-C452-174B-9C34-1DA17FD05C64}" sibTransId="{D82D2333-59B3-FA4F-89BA-58AE385C5C28}"/>
    <dgm:cxn modelId="{27A2254E-8CEE-48F9-95E5-DDD32F01B370}" type="presOf" srcId="{C677BE65-1DD2-1B47-A559-62FE76C88114}" destId="{FEE1DBE9-D647-DD4C-88CB-2142AB4D5E8F}" srcOrd="0" destOrd="0" presId="urn:microsoft.com/office/officeart/2008/layout/CaptionedPictures"/>
    <dgm:cxn modelId="{BD6D9E72-051D-5B43-A770-CDAAC7502315}" srcId="{DCF10012-E0C8-8546-B436-986579E5DBC1}" destId="{8F6B40DD-A9EF-0C42-A46E-984BD15E4DEE}" srcOrd="0" destOrd="0" parTransId="{495DA922-5E0C-6B46-9C30-3C9F38E1CAFF}" sibTransId="{AD19D293-59C4-A742-8178-332005CE4368}"/>
    <dgm:cxn modelId="{4351FDE0-03CA-4AC8-A0C2-3B1539E24CBE}" type="presOf" srcId="{8F6B40DD-A9EF-0C42-A46E-984BD15E4DEE}" destId="{82D3EB14-9BF2-D244-921F-16EEB24B3FB5}" srcOrd="0" destOrd="0" presId="urn:microsoft.com/office/officeart/2008/layout/CaptionedPictures"/>
    <dgm:cxn modelId="{7ACE852C-E0C9-41E1-9D11-7AF87C01BF4F}" type="presOf" srcId="{DCF10012-E0C8-8546-B436-986579E5DBC1}" destId="{DF5F1BD6-E84E-7E42-BFA3-5A72DC8ACE0B}" srcOrd="0" destOrd="0" presId="urn:microsoft.com/office/officeart/2008/layout/CaptionedPictures"/>
    <dgm:cxn modelId="{C0C5B03D-F872-4544-A40D-942A0ACD063E}" srcId="{DCF10012-E0C8-8546-B436-986579E5DBC1}" destId="{F306B7B1-07DA-594A-B22C-4CEFFEC4C194}" srcOrd="3" destOrd="0" parTransId="{7AB9A1B7-79F0-D347-A118-D32CEA6D4B18}" sibTransId="{0F6C5890-5EBD-2442-AC25-228FF977EC22}"/>
    <dgm:cxn modelId="{DBDFC6F4-14C5-4647-A849-BA8240BBF334}" srcId="{DCF10012-E0C8-8546-B436-986579E5DBC1}" destId="{D3EF136A-CAB0-7B4B-B41B-1575A96F08AD}" srcOrd="5" destOrd="0" parTransId="{CB0517BB-70F1-824E-B6C7-307D582EE0DC}" sibTransId="{07070611-EAE3-3948-BFC7-137491C7C54A}"/>
    <dgm:cxn modelId="{08477CE3-60B4-1E48-9845-BDF577EEED2A}" srcId="{DCF10012-E0C8-8546-B436-986579E5DBC1}" destId="{4E3CAAAD-91B8-E245-BF80-E9C0F4F07089}" srcOrd="4" destOrd="0" parTransId="{BA005DD4-66BC-CA42-8F3A-707AC48F72E4}" sibTransId="{32E5270E-D233-7F4D-8B28-25C525B794C6}"/>
    <dgm:cxn modelId="{A7B2E81C-32BA-204C-BB3C-631B229297FF}" srcId="{DCF10012-E0C8-8546-B436-986579E5DBC1}" destId="{D2420DBE-E6A2-5245-86BA-2C7C3BF193F6}" srcOrd="2" destOrd="0" parTransId="{27B3BF8E-FC5A-CE4D-9204-7B2AB04B6518}" sibTransId="{AF48430C-E229-A145-BE29-8FBAE5285919}"/>
    <dgm:cxn modelId="{2BDC8DE0-FAE4-435B-B51D-043614B1A7EB}" type="presOf" srcId="{F306B7B1-07DA-594A-B22C-4CEFFEC4C194}" destId="{01E1187A-1200-D747-853F-0EE5FB40BCE1}" srcOrd="0" destOrd="0" presId="urn:microsoft.com/office/officeart/2008/layout/CaptionedPictures"/>
    <dgm:cxn modelId="{8D7692F0-B7FF-4CC4-A4FC-8F054D9B2738}" type="presOf" srcId="{4E3CAAAD-91B8-E245-BF80-E9C0F4F07089}" destId="{070DFBD7-1EAB-7448-AA7B-632FEA3672C8}" srcOrd="0" destOrd="0" presId="urn:microsoft.com/office/officeart/2008/layout/CaptionedPictures"/>
    <dgm:cxn modelId="{97299425-17BC-4830-A90A-E60E031197CC}" type="presParOf" srcId="{DF5F1BD6-E84E-7E42-BFA3-5A72DC8ACE0B}" destId="{75A91FCE-7EF0-C94A-9A46-32E5F9EBCD63}" srcOrd="0" destOrd="0" presId="urn:microsoft.com/office/officeart/2008/layout/CaptionedPictures"/>
    <dgm:cxn modelId="{2880A2CA-B44A-4E99-B9A7-AE14CDF7D316}" type="presParOf" srcId="{75A91FCE-7EF0-C94A-9A46-32E5F9EBCD63}" destId="{ECA2B9A1-2E85-1E4D-8641-30ADF45BE46B}" srcOrd="0" destOrd="0" presId="urn:microsoft.com/office/officeart/2008/layout/CaptionedPictures"/>
    <dgm:cxn modelId="{E92EDDB2-7AFC-4806-990C-3AAC5C9806CA}" type="presParOf" srcId="{75A91FCE-7EF0-C94A-9A46-32E5F9EBCD63}" destId="{8C569FE1-5FB5-9140-A8A3-F32A9D49060B}" srcOrd="1" destOrd="0" presId="urn:microsoft.com/office/officeart/2008/layout/CaptionedPictures"/>
    <dgm:cxn modelId="{C36EDD78-BE5B-44B9-BABC-16116A14929C}" type="presParOf" srcId="{75A91FCE-7EF0-C94A-9A46-32E5F9EBCD63}" destId="{170348D0-CDB8-A246-8F6F-2201A716A969}" srcOrd="2" destOrd="0" presId="urn:microsoft.com/office/officeart/2008/layout/CaptionedPictures"/>
    <dgm:cxn modelId="{8DA3B2AA-5FD5-4A18-9779-EB98AB597DB7}" type="presParOf" srcId="{170348D0-CDB8-A246-8F6F-2201A716A969}" destId="{BDDB1579-9914-4F48-B713-932A7F5E7989}" srcOrd="0" destOrd="0" presId="urn:microsoft.com/office/officeart/2008/layout/CaptionedPictures"/>
    <dgm:cxn modelId="{67D8133D-874E-48F7-B252-50C309E020ED}" type="presParOf" srcId="{170348D0-CDB8-A246-8F6F-2201A716A969}" destId="{82D3EB14-9BF2-D244-921F-16EEB24B3FB5}" srcOrd="1" destOrd="0" presId="urn:microsoft.com/office/officeart/2008/layout/CaptionedPictures"/>
    <dgm:cxn modelId="{B4E69FE9-5E62-4C6F-8DE1-DF3C5665847F}" type="presParOf" srcId="{DF5F1BD6-E84E-7E42-BFA3-5A72DC8ACE0B}" destId="{4DE1A1CA-D2D5-684F-9638-B9BE1DBF8291}" srcOrd="1" destOrd="0" presId="urn:microsoft.com/office/officeart/2008/layout/CaptionedPictures"/>
    <dgm:cxn modelId="{845E9E68-8A65-4583-ADB5-CCC25356113C}" type="presParOf" srcId="{DF5F1BD6-E84E-7E42-BFA3-5A72DC8ACE0B}" destId="{2CE02771-96ED-174F-99E9-67ADBB16D289}" srcOrd="2" destOrd="0" presId="urn:microsoft.com/office/officeart/2008/layout/CaptionedPictures"/>
    <dgm:cxn modelId="{358A95E6-38D6-4801-A030-F26B3EEA4B63}" type="presParOf" srcId="{2CE02771-96ED-174F-99E9-67ADBB16D289}" destId="{5EE21E50-629D-154E-BA78-37186C9D3940}" srcOrd="0" destOrd="0" presId="urn:microsoft.com/office/officeart/2008/layout/CaptionedPictures"/>
    <dgm:cxn modelId="{69FE7D3E-6445-4178-8319-D66D12848ADC}" type="presParOf" srcId="{2CE02771-96ED-174F-99E9-67ADBB16D289}" destId="{25BE1EC4-C21F-FF47-8FFB-EA2C910A9E8E}" srcOrd="1" destOrd="0" presId="urn:microsoft.com/office/officeart/2008/layout/CaptionedPictures"/>
    <dgm:cxn modelId="{A5319F31-D9B1-4EE6-97EA-363606AA9DA5}" type="presParOf" srcId="{2CE02771-96ED-174F-99E9-67ADBB16D289}" destId="{57FF6C1A-480E-6D4B-8C5F-F3E414A95678}" srcOrd="2" destOrd="0" presId="urn:microsoft.com/office/officeart/2008/layout/CaptionedPictures"/>
    <dgm:cxn modelId="{6C1C1419-2EBF-4204-8D31-7C2170EEDBD1}" type="presParOf" srcId="{57FF6C1A-480E-6D4B-8C5F-F3E414A95678}" destId="{092EBBB8-D5EE-F84D-B1C5-C46189263417}" srcOrd="0" destOrd="0" presId="urn:microsoft.com/office/officeart/2008/layout/CaptionedPictures"/>
    <dgm:cxn modelId="{40D1B58D-F490-43A0-96DD-228BA4532498}" type="presParOf" srcId="{57FF6C1A-480E-6D4B-8C5F-F3E414A95678}" destId="{FEE1DBE9-D647-DD4C-88CB-2142AB4D5E8F}" srcOrd="1" destOrd="0" presId="urn:microsoft.com/office/officeart/2008/layout/CaptionedPictures"/>
    <dgm:cxn modelId="{FB9053E2-C71C-4234-8D27-6E6648EEEB7E}" type="presParOf" srcId="{DF5F1BD6-E84E-7E42-BFA3-5A72DC8ACE0B}" destId="{E6B6A7A4-2A9A-5F42-85EE-3F45ECA208BE}" srcOrd="3" destOrd="0" presId="urn:microsoft.com/office/officeart/2008/layout/CaptionedPictures"/>
    <dgm:cxn modelId="{21C78FD5-1017-41E1-A0D1-A54F82C8A14D}" type="presParOf" srcId="{DF5F1BD6-E84E-7E42-BFA3-5A72DC8ACE0B}" destId="{06472FFB-8856-0444-9C30-BB00F33542F3}" srcOrd="4" destOrd="0" presId="urn:microsoft.com/office/officeart/2008/layout/CaptionedPictures"/>
    <dgm:cxn modelId="{8954FA13-275F-48F3-B6B1-FD0951443922}" type="presParOf" srcId="{06472FFB-8856-0444-9C30-BB00F33542F3}" destId="{3D60D005-599D-B243-AC7A-D67791551AF3}" srcOrd="0" destOrd="0" presId="urn:microsoft.com/office/officeart/2008/layout/CaptionedPictures"/>
    <dgm:cxn modelId="{B3A27133-073F-48F1-A193-A87B444735BF}" type="presParOf" srcId="{06472FFB-8856-0444-9C30-BB00F33542F3}" destId="{D02E0EF7-25AA-2C4D-8BA4-AEBC3D838FFF}" srcOrd="1" destOrd="0" presId="urn:microsoft.com/office/officeart/2008/layout/CaptionedPictures"/>
    <dgm:cxn modelId="{7C7CE18A-0618-4236-86C9-8C9CB1E70BAA}" type="presParOf" srcId="{06472FFB-8856-0444-9C30-BB00F33542F3}" destId="{11E7983E-65FD-7D40-90BC-9994839FBD68}" srcOrd="2" destOrd="0" presId="urn:microsoft.com/office/officeart/2008/layout/CaptionedPictures"/>
    <dgm:cxn modelId="{8B4CD5F5-AA4F-424B-8E99-259FBB99BF0C}" type="presParOf" srcId="{11E7983E-65FD-7D40-90BC-9994839FBD68}" destId="{DEA5EDE1-385F-0449-B71D-7B839EA43BEE}" srcOrd="0" destOrd="0" presId="urn:microsoft.com/office/officeart/2008/layout/CaptionedPictures"/>
    <dgm:cxn modelId="{51CC28C1-D40B-4148-B46E-43212143027E}" type="presParOf" srcId="{11E7983E-65FD-7D40-90BC-9994839FBD68}" destId="{4A9EA4AF-C902-AD42-930A-DAD8446AFB0A}" srcOrd="1" destOrd="0" presId="urn:microsoft.com/office/officeart/2008/layout/CaptionedPictures"/>
    <dgm:cxn modelId="{4E0D38C3-24F6-4D2D-965D-9ADBB728378C}" type="presParOf" srcId="{DF5F1BD6-E84E-7E42-BFA3-5A72DC8ACE0B}" destId="{EF08BC55-2DD8-9C4A-A222-E6D25238A6C6}" srcOrd="5" destOrd="0" presId="urn:microsoft.com/office/officeart/2008/layout/CaptionedPictures"/>
    <dgm:cxn modelId="{676A3EBC-D5E4-4F23-B97F-0ED91359890F}" type="presParOf" srcId="{DF5F1BD6-E84E-7E42-BFA3-5A72DC8ACE0B}" destId="{F8EE5090-C963-E045-AB92-D1AB49185BED}" srcOrd="6" destOrd="0" presId="urn:microsoft.com/office/officeart/2008/layout/CaptionedPictures"/>
    <dgm:cxn modelId="{E6A39D70-37F9-45FF-A0A3-88526492CFEF}" type="presParOf" srcId="{F8EE5090-C963-E045-AB92-D1AB49185BED}" destId="{436D8218-8FE3-524B-9CC6-A4C0875772A3}" srcOrd="0" destOrd="0" presId="urn:microsoft.com/office/officeart/2008/layout/CaptionedPictures"/>
    <dgm:cxn modelId="{E8D5437F-1230-4AC0-8B56-D607C221D687}" type="presParOf" srcId="{F8EE5090-C963-E045-AB92-D1AB49185BED}" destId="{CC811CF4-2474-A148-81DD-E181D3729282}" srcOrd="1" destOrd="0" presId="urn:microsoft.com/office/officeart/2008/layout/CaptionedPictures"/>
    <dgm:cxn modelId="{67CD470E-3479-4280-8CB1-032F2D1C5ED5}" type="presParOf" srcId="{F8EE5090-C963-E045-AB92-D1AB49185BED}" destId="{F9B72F64-D993-4342-879B-8A9E9C551B89}" srcOrd="2" destOrd="0" presId="urn:microsoft.com/office/officeart/2008/layout/CaptionedPictures"/>
    <dgm:cxn modelId="{0A1E43C4-6954-455B-B5F6-DDB01AE33936}" type="presParOf" srcId="{F9B72F64-D993-4342-879B-8A9E9C551B89}" destId="{1F3C9158-511A-0D4F-A1B6-9766C333039C}" srcOrd="0" destOrd="0" presId="urn:microsoft.com/office/officeart/2008/layout/CaptionedPictures"/>
    <dgm:cxn modelId="{FD034CB6-A0BD-4437-BD9C-79EF30E4FFFD}" type="presParOf" srcId="{F9B72F64-D993-4342-879B-8A9E9C551B89}" destId="{01E1187A-1200-D747-853F-0EE5FB40BCE1}" srcOrd="1" destOrd="0" presId="urn:microsoft.com/office/officeart/2008/layout/CaptionedPictures"/>
    <dgm:cxn modelId="{DCD7DD90-7550-4A16-8FEB-4942DF8CFC99}" type="presParOf" srcId="{DF5F1BD6-E84E-7E42-BFA3-5A72DC8ACE0B}" destId="{F3A4FA53-32E7-C64D-A60B-E2F48482781F}" srcOrd="7" destOrd="0" presId="urn:microsoft.com/office/officeart/2008/layout/CaptionedPictures"/>
    <dgm:cxn modelId="{74C46294-2A10-45AF-A0F6-5855B92FBA44}" type="presParOf" srcId="{DF5F1BD6-E84E-7E42-BFA3-5A72DC8ACE0B}" destId="{0962BE84-4A8A-314B-BF1A-A3601E2CC35E}" srcOrd="8" destOrd="0" presId="urn:microsoft.com/office/officeart/2008/layout/CaptionedPictures"/>
    <dgm:cxn modelId="{E3C1A8A4-6F83-4641-974B-4B2AF97CE449}" type="presParOf" srcId="{0962BE84-4A8A-314B-BF1A-A3601E2CC35E}" destId="{925AA5AA-2D54-A247-A8ED-3CEEED459852}" srcOrd="0" destOrd="0" presId="urn:microsoft.com/office/officeart/2008/layout/CaptionedPictures"/>
    <dgm:cxn modelId="{88EFBEFA-3A61-4131-86E9-6CAB3B60BC21}" type="presParOf" srcId="{0962BE84-4A8A-314B-BF1A-A3601E2CC35E}" destId="{F34CE439-751D-524E-803A-3510FCB9BCD5}" srcOrd="1" destOrd="0" presId="urn:microsoft.com/office/officeart/2008/layout/CaptionedPictures"/>
    <dgm:cxn modelId="{7244A8DE-5321-47B8-8939-9903C1910C16}" type="presParOf" srcId="{0962BE84-4A8A-314B-BF1A-A3601E2CC35E}" destId="{D401C515-DCA2-2F4F-BF3C-1838981990D8}" srcOrd="2" destOrd="0" presId="urn:microsoft.com/office/officeart/2008/layout/CaptionedPictures"/>
    <dgm:cxn modelId="{141EFC05-8D0C-436E-9F86-5F2DBD9E3779}" type="presParOf" srcId="{D401C515-DCA2-2F4F-BF3C-1838981990D8}" destId="{5323D960-A19B-E641-BA05-83385F6DBAFF}" srcOrd="0" destOrd="0" presId="urn:microsoft.com/office/officeart/2008/layout/CaptionedPictures"/>
    <dgm:cxn modelId="{A4BF4EAB-A1D4-4EE8-AD0E-B1A4E2A3A465}" type="presParOf" srcId="{D401C515-DCA2-2F4F-BF3C-1838981990D8}" destId="{070DFBD7-1EAB-7448-AA7B-632FEA3672C8}" srcOrd="1" destOrd="0" presId="urn:microsoft.com/office/officeart/2008/layout/CaptionedPictures"/>
    <dgm:cxn modelId="{96BEF745-98FE-4E0A-B37B-5DB7436A376E}" type="presParOf" srcId="{DF5F1BD6-E84E-7E42-BFA3-5A72DC8ACE0B}" destId="{4F7FD806-5484-E94E-9905-097812537C77}" srcOrd="9" destOrd="0" presId="urn:microsoft.com/office/officeart/2008/layout/CaptionedPictures"/>
    <dgm:cxn modelId="{A0154FD4-9796-44EA-A0B3-021D1DD3DE1F}" type="presParOf" srcId="{DF5F1BD6-E84E-7E42-BFA3-5A72DC8ACE0B}" destId="{64920275-F20D-1B48-A369-21B2FC2A612E}" srcOrd="10" destOrd="0" presId="urn:microsoft.com/office/officeart/2008/layout/CaptionedPictures"/>
    <dgm:cxn modelId="{F22571E5-8062-46AF-9C12-AB0F1D9B3295}" type="presParOf" srcId="{64920275-F20D-1B48-A369-21B2FC2A612E}" destId="{3A259BE9-1C4C-C34A-8B9E-55807C0FEE20}" srcOrd="0" destOrd="0" presId="urn:microsoft.com/office/officeart/2008/layout/CaptionedPictures"/>
    <dgm:cxn modelId="{F6D7DF72-389B-4A03-BDA1-E32D7375FDF9}" type="presParOf" srcId="{64920275-F20D-1B48-A369-21B2FC2A612E}" destId="{DCA9DCA0-97AA-5B4F-834C-4D834CAC44F5}" srcOrd="1" destOrd="0" presId="urn:microsoft.com/office/officeart/2008/layout/CaptionedPictures"/>
    <dgm:cxn modelId="{5D82D382-4091-49A4-AC87-B1A3BC41AD01}" type="presParOf" srcId="{64920275-F20D-1B48-A369-21B2FC2A612E}" destId="{8E45FAE7-6309-D845-A957-41050B3D304C}" srcOrd="2" destOrd="0" presId="urn:microsoft.com/office/officeart/2008/layout/CaptionedPictures"/>
    <dgm:cxn modelId="{763C9E9F-C4A3-43A8-9246-8E34D299D818}" type="presParOf" srcId="{8E45FAE7-6309-D845-A957-41050B3D304C}" destId="{79C406CE-338E-6C4C-8D98-E9182EC8D53A}" srcOrd="0" destOrd="0" presId="urn:microsoft.com/office/officeart/2008/layout/CaptionedPictures"/>
    <dgm:cxn modelId="{EBA44ADC-5E7A-4AFD-AB05-6CA67F9D0909}" type="presParOf" srcId="{8E45FAE7-6309-D845-A957-41050B3D304C}" destId="{F8FB5DBE-7B34-0A43-A23B-8BDC3B9E6344}" srcOrd="1" destOrd="0" presId="urn:microsoft.com/office/officeart/2008/layout/CaptionedPicture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13BDBE-14D2-4CCC-A59F-885B38A1A524}">
      <dsp:nvSpPr>
        <dsp:cNvPr id="0" name=""/>
        <dsp:cNvSpPr/>
      </dsp:nvSpPr>
      <dsp:spPr>
        <a:xfrm>
          <a:off x="6902490" y="2445722"/>
          <a:ext cx="150328" cy="2709246"/>
        </a:xfrm>
        <a:custGeom>
          <a:avLst/>
          <a:gdLst/>
          <a:ahLst/>
          <a:cxnLst/>
          <a:rect l="0" t="0" r="0" b="0"/>
          <a:pathLst>
            <a:path>
              <a:moveTo>
                <a:pt x="0" y="0"/>
              </a:moveTo>
              <a:lnTo>
                <a:pt x="0" y="2709246"/>
              </a:lnTo>
              <a:lnTo>
                <a:pt x="150328" y="2709246"/>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5C95EE8-F807-472A-BCBA-822D614D85C1}">
      <dsp:nvSpPr>
        <dsp:cNvPr id="0" name=""/>
        <dsp:cNvSpPr/>
      </dsp:nvSpPr>
      <dsp:spPr>
        <a:xfrm>
          <a:off x="6902490" y="2445722"/>
          <a:ext cx="150328" cy="1717721"/>
        </a:xfrm>
        <a:custGeom>
          <a:avLst/>
          <a:gdLst/>
          <a:ahLst/>
          <a:cxnLst/>
          <a:rect l="0" t="0" r="0" b="0"/>
          <a:pathLst>
            <a:path>
              <a:moveTo>
                <a:pt x="0" y="0"/>
              </a:moveTo>
              <a:lnTo>
                <a:pt x="0" y="1717721"/>
              </a:lnTo>
              <a:lnTo>
                <a:pt x="150328" y="1717721"/>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2C651D7-D519-40A6-9D46-C391844E4117}">
      <dsp:nvSpPr>
        <dsp:cNvPr id="0" name=""/>
        <dsp:cNvSpPr/>
      </dsp:nvSpPr>
      <dsp:spPr>
        <a:xfrm>
          <a:off x="6902490" y="2445722"/>
          <a:ext cx="150328" cy="726196"/>
        </a:xfrm>
        <a:custGeom>
          <a:avLst/>
          <a:gdLst/>
          <a:ahLst/>
          <a:cxnLst/>
          <a:rect l="0" t="0" r="0" b="0"/>
          <a:pathLst>
            <a:path>
              <a:moveTo>
                <a:pt x="0" y="0"/>
              </a:moveTo>
              <a:lnTo>
                <a:pt x="0" y="726196"/>
              </a:lnTo>
              <a:lnTo>
                <a:pt x="150328" y="726196"/>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1B15025-15DC-4AF5-9BCF-B9F1ED382EE5}">
      <dsp:nvSpPr>
        <dsp:cNvPr id="0" name=""/>
        <dsp:cNvSpPr/>
      </dsp:nvSpPr>
      <dsp:spPr>
        <a:xfrm>
          <a:off x="4250127" y="1263160"/>
          <a:ext cx="3338433" cy="324974"/>
        </a:xfrm>
        <a:custGeom>
          <a:avLst/>
          <a:gdLst/>
          <a:ahLst/>
          <a:cxnLst/>
          <a:rect l="0" t="0" r="0" b="0"/>
          <a:pathLst>
            <a:path>
              <a:moveTo>
                <a:pt x="0" y="0"/>
              </a:moveTo>
              <a:lnTo>
                <a:pt x="0" y="144880"/>
              </a:lnTo>
              <a:lnTo>
                <a:pt x="3338433" y="144880"/>
              </a:lnTo>
              <a:lnTo>
                <a:pt x="3338433" y="324974"/>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D36BA84-4DE9-451D-BA1D-33358090221E}">
      <dsp:nvSpPr>
        <dsp:cNvPr id="0" name=""/>
        <dsp:cNvSpPr/>
      </dsp:nvSpPr>
      <dsp:spPr>
        <a:xfrm>
          <a:off x="4908137" y="2423004"/>
          <a:ext cx="141930" cy="1765343"/>
        </a:xfrm>
        <a:custGeom>
          <a:avLst/>
          <a:gdLst/>
          <a:ahLst/>
          <a:cxnLst/>
          <a:rect l="0" t="0" r="0" b="0"/>
          <a:pathLst>
            <a:path>
              <a:moveTo>
                <a:pt x="0" y="0"/>
              </a:moveTo>
              <a:lnTo>
                <a:pt x="0" y="1765343"/>
              </a:lnTo>
              <a:lnTo>
                <a:pt x="141930" y="1765343"/>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B09F84C-93F4-4250-845A-5CF04FEA0AF1}">
      <dsp:nvSpPr>
        <dsp:cNvPr id="0" name=""/>
        <dsp:cNvSpPr/>
      </dsp:nvSpPr>
      <dsp:spPr>
        <a:xfrm>
          <a:off x="4908137" y="2423004"/>
          <a:ext cx="141930" cy="746641"/>
        </a:xfrm>
        <a:custGeom>
          <a:avLst/>
          <a:gdLst/>
          <a:ahLst/>
          <a:cxnLst/>
          <a:rect l="0" t="0" r="0" b="0"/>
          <a:pathLst>
            <a:path>
              <a:moveTo>
                <a:pt x="0" y="0"/>
              </a:moveTo>
              <a:lnTo>
                <a:pt x="0" y="746641"/>
              </a:lnTo>
              <a:lnTo>
                <a:pt x="141930" y="746641"/>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9560703-F4D7-4940-AF8B-40871D86EF53}">
      <dsp:nvSpPr>
        <dsp:cNvPr id="0" name=""/>
        <dsp:cNvSpPr/>
      </dsp:nvSpPr>
      <dsp:spPr>
        <a:xfrm>
          <a:off x="4250127" y="1263160"/>
          <a:ext cx="1344079" cy="302256"/>
        </a:xfrm>
        <a:custGeom>
          <a:avLst/>
          <a:gdLst/>
          <a:ahLst/>
          <a:cxnLst/>
          <a:rect l="0" t="0" r="0" b="0"/>
          <a:pathLst>
            <a:path>
              <a:moveTo>
                <a:pt x="0" y="0"/>
              </a:moveTo>
              <a:lnTo>
                <a:pt x="0" y="122163"/>
              </a:lnTo>
              <a:lnTo>
                <a:pt x="1344079" y="122163"/>
              </a:lnTo>
              <a:lnTo>
                <a:pt x="1344079" y="302256"/>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9C41166-C12D-429E-A36D-0F2AEFA3DD0C}">
      <dsp:nvSpPr>
        <dsp:cNvPr id="0" name=""/>
        <dsp:cNvSpPr/>
      </dsp:nvSpPr>
      <dsp:spPr>
        <a:xfrm>
          <a:off x="2730410" y="2423004"/>
          <a:ext cx="282252" cy="2784054"/>
        </a:xfrm>
        <a:custGeom>
          <a:avLst/>
          <a:gdLst/>
          <a:ahLst/>
          <a:cxnLst/>
          <a:rect l="0" t="0" r="0" b="0"/>
          <a:pathLst>
            <a:path>
              <a:moveTo>
                <a:pt x="0" y="0"/>
              </a:moveTo>
              <a:lnTo>
                <a:pt x="0" y="2784054"/>
              </a:lnTo>
              <a:lnTo>
                <a:pt x="282252" y="2784054"/>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3832C85-E983-4A9F-A434-653E8FCC83BD}">
      <dsp:nvSpPr>
        <dsp:cNvPr id="0" name=""/>
        <dsp:cNvSpPr/>
      </dsp:nvSpPr>
      <dsp:spPr>
        <a:xfrm>
          <a:off x="2730410" y="2423004"/>
          <a:ext cx="282252" cy="1765343"/>
        </a:xfrm>
        <a:custGeom>
          <a:avLst/>
          <a:gdLst/>
          <a:ahLst/>
          <a:cxnLst/>
          <a:rect l="0" t="0" r="0" b="0"/>
          <a:pathLst>
            <a:path>
              <a:moveTo>
                <a:pt x="0" y="0"/>
              </a:moveTo>
              <a:lnTo>
                <a:pt x="0" y="1765343"/>
              </a:lnTo>
              <a:lnTo>
                <a:pt x="282252" y="1765343"/>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EFACD0B-1474-4E90-87AE-BF520DFA6F9D}">
      <dsp:nvSpPr>
        <dsp:cNvPr id="0" name=""/>
        <dsp:cNvSpPr/>
      </dsp:nvSpPr>
      <dsp:spPr>
        <a:xfrm>
          <a:off x="2730410" y="2423004"/>
          <a:ext cx="282252" cy="746641"/>
        </a:xfrm>
        <a:custGeom>
          <a:avLst/>
          <a:gdLst/>
          <a:ahLst/>
          <a:cxnLst/>
          <a:rect l="0" t="0" r="0" b="0"/>
          <a:pathLst>
            <a:path>
              <a:moveTo>
                <a:pt x="0" y="0"/>
              </a:moveTo>
              <a:lnTo>
                <a:pt x="0" y="746641"/>
              </a:lnTo>
              <a:lnTo>
                <a:pt x="282252" y="746641"/>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3E88A01-C318-4F41-B06D-F9AF536282E0}">
      <dsp:nvSpPr>
        <dsp:cNvPr id="0" name=""/>
        <dsp:cNvSpPr/>
      </dsp:nvSpPr>
      <dsp:spPr>
        <a:xfrm>
          <a:off x="3482123" y="1263160"/>
          <a:ext cx="768003" cy="302256"/>
        </a:xfrm>
        <a:custGeom>
          <a:avLst/>
          <a:gdLst/>
          <a:ahLst/>
          <a:cxnLst/>
          <a:rect l="0" t="0" r="0" b="0"/>
          <a:pathLst>
            <a:path>
              <a:moveTo>
                <a:pt x="768003" y="0"/>
              </a:moveTo>
              <a:lnTo>
                <a:pt x="768003" y="122163"/>
              </a:lnTo>
              <a:lnTo>
                <a:pt x="0" y="122163"/>
              </a:lnTo>
              <a:lnTo>
                <a:pt x="0" y="302256"/>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B37F74C-C0DD-0B4C-851D-218301F83F39}">
      <dsp:nvSpPr>
        <dsp:cNvPr id="0" name=""/>
        <dsp:cNvSpPr/>
      </dsp:nvSpPr>
      <dsp:spPr>
        <a:xfrm>
          <a:off x="598229" y="2423004"/>
          <a:ext cx="220297" cy="2769629"/>
        </a:xfrm>
        <a:custGeom>
          <a:avLst/>
          <a:gdLst/>
          <a:ahLst/>
          <a:cxnLst/>
          <a:rect l="0" t="0" r="0" b="0"/>
          <a:pathLst>
            <a:path>
              <a:moveTo>
                <a:pt x="0" y="0"/>
              </a:moveTo>
              <a:lnTo>
                <a:pt x="0" y="2769629"/>
              </a:lnTo>
              <a:lnTo>
                <a:pt x="220297" y="2769629"/>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445B7F0-0041-4E43-A1D7-FA6BFEEBBF08}">
      <dsp:nvSpPr>
        <dsp:cNvPr id="0" name=""/>
        <dsp:cNvSpPr/>
      </dsp:nvSpPr>
      <dsp:spPr>
        <a:xfrm>
          <a:off x="598229" y="2423004"/>
          <a:ext cx="220297" cy="2103648"/>
        </a:xfrm>
        <a:custGeom>
          <a:avLst/>
          <a:gdLst/>
          <a:ahLst/>
          <a:cxnLst/>
          <a:rect l="0" t="0" r="0" b="0"/>
          <a:pathLst>
            <a:path>
              <a:moveTo>
                <a:pt x="0" y="0"/>
              </a:moveTo>
              <a:lnTo>
                <a:pt x="0" y="2103648"/>
              </a:lnTo>
              <a:lnTo>
                <a:pt x="220297" y="2103648"/>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2A31BA9-AA69-1B45-9C1F-50BD3159F2E2}">
      <dsp:nvSpPr>
        <dsp:cNvPr id="0" name=""/>
        <dsp:cNvSpPr/>
      </dsp:nvSpPr>
      <dsp:spPr>
        <a:xfrm>
          <a:off x="598229" y="2423004"/>
          <a:ext cx="220297" cy="1456084"/>
        </a:xfrm>
        <a:custGeom>
          <a:avLst/>
          <a:gdLst/>
          <a:ahLst/>
          <a:cxnLst/>
          <a:rect l="0" t="0" r="0" b="0"/>
          <a:pathLst>
            <a:path>
              <a:moveTo>
                <a:pt x="0" y="0"/>
              </a:moveTo>
              <a:lnTo>
                <a:pt x="0" y="1456084"/>
              </a:lnTo>
              <a:lnTo>
                <a:pt x="220297" y="1456084"/>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E40FEBD-FD87-DD46-8D36-D2E6AF5F3F62}">
      <dsp:nvSpPr>
        <dsp:cNvPr id="0" name=""/>
        <dsp:cNvSpPr/>
      </dsp:nvSpPr>
      <dsp:spPr>
        <a:xfrm>
          <a:off x="598229" y="2423004"/>
          <a:ext cx="220297" cy="744763"/>
        </a:xfrm>
        <a:custGeom>
          <a:avLst/>
          <a:gdLst/>
          <a:ahLst/>
          <a:cxnLst/>
          <a:rect l="0" t="0" r="0" b="0"/>
          <a:pathLst>
            <a:path>
              <a:moveTo>
                <a:pt x="0" y="0"/>
              </a:moveTo>
              <a:lnTo>
                <a:pt x="0" y="744763"/>
              </a:lnTo>
              <a:lnTo>
                <a:pt x="220297" y="744763"/>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6B0107A-7522-1F46-A5DE-E182CD3894B2}">
      <dsp:nvSpPr>
        <dsp:cNvPr id="0" name=""/>
        <dsp:cNvSpPr/>
      </dsp:nvSpPr>
      <dsp:spPr>
        <a:xfrm>
          <a:off x="1284299" y="1263160"/>
          <a:ext cx="2965828" cy="302256"/>
        </a:xfrm>
        <a:custGeom>
          <a:avLst/>
          <a:gdLst/>
          <a:ahLst/>
          <a:cxnLst/>
          <a:rect l="0" t="0" r="0" b="0"/>
          <a:pathLst>
            <a:path>
              <a:moveTo>
                <a:pt x="2965828" y="0"/>
              </a:moveTo>
              <a:lnTo>
                <a:pt x="2965828" y="122163"/>
              </a:lnTo>
              <a:lnTo>
                <a:pt x="0" y="122163"/>
              </a:lnTo>
              <a:lnTo>
                <a:pt x="0" y="302256"/>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1DF5C58-56D2-4953-91F6-14279A73BC88}">
      <dsp:nvSpPr>
        <dsp:cNvPr id="0" name=""/>
        <dsp:cNvSpPr/>
      </dsp:nvSpPr>
      <dsp:spPr>
        <a:xfrm>
          <a:off x="3007346" y="484180"/>
          <a:ext cx="2485562" cy="77898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CISE</a:t>
          </a:r>
        </a:p>
        <a:p>
          <a:pPr lvl="0" algn="ctr" defTabSz="533400">
            <a:lnSpc>
              <a:spcPct val="90000"/>
            </a:lnSpc>
            <a:spcBef>
              <a:spcPct val="0"/>
            </a:spcBef>
            <a:spcAft>
              <a:spcPct val="35000"/>
            </a:spcAft>
          </a:pPr>
          <a:r>
            <a:rPr lang="en-US" sz="1200" b="1" kern="1200" dirty="0" smtClean="0"/>
            <a:t> Office of the Assistant Director</a:t>
          </a:r>
        </a:p>
      </dsp:txBody>
      <dsp:txXfrm>
        <a:off x="3007346" y="484180"/>
        <a:ext cx="2485562" cy="778980"/>
      </dsp:txXfrm>
    </dsp:sp>
    <dsp:sp modelId="{FC30B6EC-D9AA-2B43-A22C-182595FB8451}">
      <dsp:nvSpPr>
        <dsp:cNvPr id="0" name=""/>
        <dsp:cNvSpPr/>
      </dsp:nvSpPr>
      <dsp:spPr>
        <a:xfrm>
          <a:off x="426711" y="1565417"/>
          <a:ext cx="1715174" cy="85758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latin typeface="Arial"/>
              <a:cs typeface="Arial"/>
            </a:rPr>
            <a:t>Advanced Cyberinfrastructure (ACI)</a:t>
          </a:r>
          <a:endParaRPr lang="en-US" sz="1200" b="1" kern="1200" dirty="0">
            <a:latin typeface="Arial"/>
            <a:cs typeface="Arial"/>
          </a:endParaRPr>
        </a:p>
      </dsp:txBody>
      <dsp:txXfrm>
        <a:off x="426711" y="1565417"/>
        <a:ext cx="1715174" cy="857587"/>
      </dsp:txXfrm>
    </dsp:sp>
    <dsp:sp modelId="{83F3C5B6-EA4F-5949-8486-237DC446AE22}">
      <dsp:nvSpPr>
        <dsp:cNvPr id="0" name=""/>
        <dsp:cNvSpPr/>
      </dsp:nvSpPr>
      <dsp:spPr>
        <a:xfrm>
          <a:off x="818526" y="2897576"/>
          <a:ext cx="1715174" cy="54038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Data</a:t>
          </a:r>
          <a:endParaRPr lang="en-US" sz="1200" kern="1200" dirty="0"/>
        </a:p>
      </dsp:txBody>
      <dsp:txXfrm>
        <a:off x="818526" y="2897576"/>
        <a:ext cx="1715174" cy="540382"/>
      </dsp:txXfrm>
    </dsp:sp>
    <dsp:sp modelId="{0408591F-C032-A54F-8CF9-D4B63B717FC5}">
      <dsp:nvSpPr>
        <dsp:cNvPr id="0" name=""/>
        <dsp:cNvSpPr/>
      </dsp:nvSpPr>
      <dsp:spPr>
        <a:xfrm>
          <a:off x="818526" y="3602839"/>
          <a:ext cx="1715174" cy="55250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High Performance Computing</a:t>
          </a:r>
          <a:endParaRPr lang="en-US" sz="1200" kern="1200" dirty="0"/>
        </a:p>
      </dsp:txBody>
      <dsp:txXfrm>
        <a:off x="818526" y="3602839"/>
        <a:ext cx="1715174" cy="552500"/>
      </dsp:txXfrm>
    </dsp:sp>
    <dsp:sp modelId="{721485BC-0B23-BC43-9577-DE7C7071F522}">
      <dsp:nvSpPr>
        <dsp:cNvPr id="0" name=""/>
        <dsp:cNvSpPr/>
      </dsp:nvSpPr>
      <dsp:spPr>
        <a:xfrm>
          <a:off x="818526" y="4308093"/>
          <a:ext cx="1715174" cy="43712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Networking/Cybersecurity</a:t>
          </a:r>
          <a:endParaRPr lang="en-US" sz="1200" kern="1200" dirty="0"/>
        </a:p>
      </dsp:txBody>
      <dsp:txXfrm>
        <a:off x="818526" y="4308093"/>
        <a:ext cx="1715174" cy="437120"/>
      </dsp:txXfrm>
    </dsp:sp>
    <dsp:sp modelId="{DF212272-7520-A949-8671-338F54D0E935}">
      <dsp:nvSpPr>
        <dsp:cNvPr id="0" name=""/>
        <dsp:cNvSpPr/>
      </dsp:nvSpPr>
      <dsp:spPr>
        <a:xfrm>
          <a:off x="818526" y="4934989"/>
          <a:ext cx="1640753" cy="51528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Software</a:t>
          </a:r>
          <a:endParaRPr lang="en-US" sz="1200" kern="1200" dirty="0"/>
        </a:p>
      </dsp:txBody>
      <dsp:txXfrm>
        <a:off x="818526" y="4934989"/>
        <a:ext cx="1640753" cy="515289"/>
      </dsp:txXfrm>
    </dsp:sp>
    <dsp:sp modelId="{4BF9ADE6-3BFC-422B-85B0-85EFCF8AAC1F}">
      <dsp:nvSpPr>
        <dsp:cNvPr id="0" name=""/>
        <dsp:cNvSpPr/>
      </dsp:nvSpPr>
      <dsp:spPr>
        <a:xfrm>
          <a:off x="2542482" y="1565417"/>
          <a:ext cx="1879282" cy="85758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altLang="en-US" sz="1200" b="1" kern="1200" dirty="0" smtClean="0">
              <a:latin typeface="Arial"/>
              <a:cs typeface="Arial"/>
            </a:rPr>
            <a:t>Computing and Communications Foundations (CCF)</a:t>
          </a:r>
        </a:p>
      </dsp:txBody>
      <dsp:txXfrm>
        <a:off x="2542482" y="1565417"/>
        <a:ext cx="1879282" cy="857587"/>
      </dsp:txXfrm>
    </dsp:sp>
    <dsp:sp modelId="{52D4C62F-DCA2-4EBF-8907-C9DD8C82EF8C}">
      <dsp:nvSpPr>
        <dsp:cNvPr id="0" name=""/>
        <dsp:cNvSpPr/>
      </dsp:nvSpPr>
      <dsp:spPr>
        <a:xfrm>
          <a:off x="3012663" y="2740852"/>
          <a:ext cx="1715174" cy="85758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Algorithmic Foundations</a:t>
          </a:r>
          <a:endParaRPr lang="en-US" sz="1200" kern="1200" dirty="0"/>
        </a:p>
      </dsp:txBody>
      <dsp:txXfrm>
        <a:off x="3012663" y="2740852"/>
        <a:ext cx="1715174" cy="857587"/>
      </dsp:txXfrm>
    </dsp:sp>
    <dsp:sp modelId="{AFD64902-F834-49DE-B3BA-DB70A0025740}">
      <dsp:nvSpPr>
        <dsp:cNvPr id="0" name=""/>
        <dsp:cNvSpPr/>
      </dsp:nvSpPr>
      <dsp:spPr>
        <a:xfrm>
          <a:off x="3012663" y="3759554"/>
          <a:ext cx="1715174" cy="85758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Communication and Information Foundations</a:t>
          </a:r>
          <a:endParaRPr lang="en-US" sz="1200" kern="1200" dirty="0"/>
        </a:p>
      </dsp:txBody>
      <dsp:txXfrm>
        <a:off x="3012663" y="3759554"/>
        <a:ext cx="1715174" cy="857587"/>
      </dsp:txXfrm>
    </dsp:sp>
    <dsp:sp modelId="{9D1A1315-F2CF-43A7-9C0E-B43F376A50CC}">
      <dsp:nvSpPr>
        <dsp:cNvPr id="0" name=""/>
        <dsp:cNvSpPr/>
      </dsp:nvSpPr>
      <dsp:spPr>
        <a:xfrm>
          <a:off x="3012663" y="4778265"/>
          <a:ext cx="1715174" cy="85758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Software and Hardware Foundations</a:t>
          </a:r>
          <a:endParaRPr lang="en-US" sz="1200" kern="1200" dirty="0"/>
        </a:p>
      </dsp:txBody>
      <dsp:txXfrm>
        <a:off x="3012663" y="4778265"/>
        <a:ext cx="1715174" cy="857587"/>
      </dsp:txXfrm>
    </dsp:sp>
    <dsp:sp modelId="{524D88E7-5F65-43FA-AE97-758C05FE886B}">
      <dsp:nvSpPr>
        <dsp:cNvPr id="0" name=""/>
        <dsp:cNvSpPr/>
      </dsp:nvSpPr>
      <dsp:spPr>
        <a:xfrm>
          <a:off x="4736619" y="1565417"/>
          <a:ext cx="1715174" cy="85758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altLang="en-US" sz="1200" b="1" kern="1200" dirty="0" smtClean="0">
              <a:latin typeface="Arial"/>
              <a:cs typeface="Arial"/>
            </a:rPr>
            <a:t>Computer and Network Systems (CNS)</a:t>
          </a:r>
        </a:p>
      </dsp:txBody>
      <dsp:txXfrm>
        <a:off x="4736619" y="1565417"/>
        <a:ext cx="1715174" cy="857587"/>
      </dsp:txXfrm>
    </dsp:sp>
    <dsp:sp modelId="{B0D0DC1F-4B43-41C9-B6E5-8A3D432CBA6E}">
      <dsp:nvSpPr>
        <dsp:cNvPr id="0" name=""/>
        <dsp:cNvSpPr/>
      </dsp:nvSpPr>
      <dsp:spPr>
        <a:xfrm>
          <a:off x="5050067" y="2740852"/>
          <a:ext cx="1715174" cy="85758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Computer Systems Research</a:t>
          </a:r>
          <a:endParaRPr lang="en-US" sz="1200" kern="1200" dirty="0"/>
        </a:p>
      </dsp:txBody>
      <dsp:txXfrm>
        <a:off x="5050067" y="2740852"/>
        <a:ext cx="1715174" cy="857587"/>
      </dsp:txXfrm>
    </dsp:sp>
    <dsp:sp modelId="{D463AE7F-EB6A-463D-89B8-A33881DB015C}">
      <dsp:nvSpPr>
        <dsp:cNvPr id="0" name=""/>
        <dsp:cNvSpPr/>
      </dsp:nvSpPr>
      <dsp:spPr>
        <a:xfrm>
          <a:off x="5050067" y="3759554"/>
          <a:ext cx="1715174" cy="85758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Networking Technology and Systems</a:t>
          </a:r>
          <a:endParaRPr lang="en-US" sz="1200" kern="1200" dirty="0"/>
        </a:p>
      </dsp:txBody>
      <dsp:txXfrm>
        <a:off x="5050067" y="3759554"/>
        <a:ext cx="1715174" cy="857587"/>
      </dsp:txXfrm>
    </dsp:sp>
    <dsp:sp modelId="{73CCF3B1-EF20-48F6-8D87-7BF2101E6155}">
      <dsp:nvSpPr>
        <dsp:cNvPr id="0" name=""/>
        <dsp:cNvSpPr/>
      </dsp:nvSpPr>
      <dsp:spPr>
        <a:xfrm>
          <a:off x="6730973" y="1588135"/>
          <a:ext cx="1715174" cy="85758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altLang="en-US" sz="1200" b="1" kern="1200" dirty="0" smtClean="0">
              <a:latin typeface="Arial"/>
              <a:cs typeface="Arial"/>
            </a:rPr>
            <a:t>Information and Intelligent Systems (IIS)</a:t>
          </a:r>
        </a:p>
      </dsp:txBody>
      <dsp:txXfrm>
        <a:off x="6730973" y="1588135"/>
        <a:ext cx="1715174" cy="857587"/>
      </dsp:txXfrm>
    </dsp:sp>
    <dsp:sp modelId="{4F420C14-97CB-411E-AF88-FBD5F78F631B}">
      <dsp:nvSpPr>
        <dsp:cNvPr id="0" name=""/>
        <dsp:cNvSpPr/>
      </dsp:nvSpPr>
      <dsp:spPr>
        <a:xfrm>
          <a:off x="7052819" y="2743125"/>
          <a:ext cx="1715174" cy="85758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Cyber Human Systems</a:t>
          </a:r>
          <a:endParaRPr lang="en-US" sz="1200" kern="1200" dirty="0"/>
        </a:p>
      </dsp:txBody>
      <dsp:txXfrm>
        <a:off x="7052819" y="2743125"/>
        <a:ext cx="1715174" cy="857587"/>
      </dsp:txXfrm>
    </dsp:sp>
    <dsp:sp modelId="{EF87A577-E351-4E4D-A2A8-7962E7608B9E}">
      <dsp:nvSpPr>
        <dsp:cNvPr id="0" name=""/>
        <dsp:cNvSpPr/>
      </dsp:nvSpPr>
      <dsp:spPr>
        <a:xfrm>
          <a:off x="7052819" y="3734650"/>
          <a:ext cx="1715174" cy="85758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Information Integration and Informatics</a:t>
          </a:r>
          <a:endParaRPr lang="en-US" sz="1200" kern="1200" dirty="0"/>
        </a:p>
      </dsp:txBody>
      <dsp:txXfrm>
        <a:off x="7052819" y="3734650"/>
        <a:ext cx="1715174" cy="857587"/>
      </dsp:txXfrm>
    </dsp:sp>
    <dsp:sp modelId="{00B61ACE-31D2-478E-9E4F-198064F3AC2B}">
      <dsp:nvSpPr>
        <dsp:cNvPr id="0" name=""/>
        <dsp:cNvSpPr/>
      </dsp:nvSpPr>
      <dsp:spPr>
        <a:xfrm>
          <a:off x="7052819" y="4726175"/>
          <a:ext cx="1715174" cy="85758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Robust Intelligence</a:t>
          </a:r>
          <a:endParaRPr lang="en-US" sz="1200" kern="1200" dirty="0"/>
        </a:p>
      </dsp:txBody>
      <dsp:txXfrm>
        <a:off x="7052819" y="4726175"/>
        <a:ext cx="1715174" cy="8575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0677DE-B1BD-6445-8ECD-9446BE8331A0}">
      <dsp:nvSpPr>
        <dsp:cNvPr id="0" name=""/>
        <dsp:cNvSpPr/>
      </dsp:nvSpPr>
      <dsp:spPr>
        <a:xfrm>
          <a:off x="0" y="347233"/>
          <a:ext cx="8937435" cy="14112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644" tIns="291592" rIns="693644" bIns="99568" numCol="1" spcCol="1270" anchor="t" anchorCtr="0">
          <a:noAutofit/>
        </a:bodyPr>
        <a:lstStyle/>
        <a:p>
          <a:pPr marL="114300" lvl="1" indent="-114300" algn="l" defTabSz="622300" rtl="0">
            <a:lnSpc>
              <a:spcPct val="90000"/>
            </a:lnSpc>
            <a:spcBef>
              <a:spcPct val="0"/>
            </a:spcBef>
            <a:spcAft>
              <a:spcPct val="15000"/>
            </a:spcAft>
            <a:buChar char="••"/>
          </a:pPr>
          <a:r>
            <a:rPr lang="en-US" sz="1400" kern="1200" smtClean="0">
              <a:solidFill>
                <a:srgbClr val="000000"/>
              </a:solidFill>
            </a:rPr>
            <a:t>In collaboration with NIH (9 Institutes and Centers), French National Research Agency (ANR), Germany’s Federal Ministry of Education and Research (BMBF), and Israel Binational Science Foundation (BSF)</a:t>
          </a:r>
          <a:endParaRPr lang="en-US" sz="1400" kern="1200">
            <a:solidFill>
              <a:srgbClr val="000000"/>
            </a:solidFill>
          </a:endParaRPr>
        </a:p>
        <a:p>
          <a:pPr marL="114300" lvl="1" indent="-114300" algn="l" defTabSz="622300" rtl="0">
            <a:lnSpc>
              <a:spcPct val="90000"/>
            </a:lnSpc>
            <a:spcBef>
              <a:spcPct val="0"/>
            </a:spcBef>
            <a:spcAft>
              <a:spcPct val="15000"/>
            </a:spcAft>
            <a:buChar char="••"/>
          </a:pPr>
          <a:r>
            <a:rPr lang="en-US" sz="1400" kern="1200" smtClean="0">
              <a:solidFill>
                <a:srgbClr val="000000"/>
              </a:solidFill>
            </a:rPr>
            <a:t>Aims to advance the understanding of the nervous system structure and function, mechanisms underlying nervous system disorders, and computational strategies used by the nervous system</a:t>
          </a:r>
          <a:endParaRPr lang="en-US" sz="1400" kern="1200">
            <a:solidFill>
              <a:srgbClr val="000000"/>
            </a:solidFill>
          </a:endParaRPr>
        </a:p>
      </dsp:txBody>
      <dsp:txXfrm>
        <a:off x="0" y="347233"/>
        <a:ext cx="8937435" cy="1411200"/>
      </dsp:txXfrm>
    </dsp:sp>
    <dsp:sp modelId="{038CFC4A-2481-A44F-A1F4-AA4A7D607194}">
      <dsp:nvSpPr>
        <dsp:cNvPr id="0" name=""/>
        <dsp:cNvSpPr/>
      </dsp:nvSpPr>
      <dsp:spPr>
        <a:xfrm>
          <a:off x="425488" y="140593"/>
          <a:ext cx="8509756" cy="4132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6470" tIns="0" rIns="236470" bIns="0" numCol="1" spcCol="1270" anchor="ctr" anchorCtr="0">
          <a:noAutofit/>
        </a:bodyPr>
        <a:lstStyle/>
        <a:p>
          <a:pPr lvl="0" algn="l" defTabSz="622300" rtl="0">
            <a:lnSpc>
              <a:spcPct val="90000"/>
            </a:lnSpc>
            <a:spcBef>
              <a:spcPct val="0"/>
            </a:spcBef>
            <a:spcAft>
              <a:spcPct val="35000"/>
            </a:spcAft>
          </a:pPr>
          <a:r>
            <a:rPr lang="en-US" sz="1400" b="1" kern="1200" dirty="0" smtClean="0">
              <a:solidFill>
                <a:srgbClr val="000000"/>
              </a:solidFill>
            </a:rPr>
            <a:t>Collaborative Research in Computational Neuroscience (CRCNS) - NSF 14-504</a:t>
          </a:r>
          <a:endParaRPr lang="en-US" sz="1400" kern="1200" dirty="0">
            <a:solidFill>
              <a:srgbClr val="000000"/>
            </a:solidFill>
          </a:endParaRPr>
        </a:p>
      </dsp:txBody>
      <dsp:txXfrm>
        <a:off x="445663" y="160768"/>
        <a:ext cx="8469406" cy="372930"/>
      </dsp:txXfrm>
    </dsp:sp>
    <dsp:sp modelId="{541C6741-6AE1-D74B-9024-285E2BB7AE8A}">
      <dsp:nvSpPr>
        <dsp:cNvPr id="0" name=""/>
        <dsp:cNvSpPr/>
      </dsp:nvSpPr>
      <dsp:spPr>
        <a:xfrm>
          <a:off x="0" y="2040674"/>
          <a:ext cx="8937435" cy="793800"/>
        </a:xfrm>
        <a:prstGeom prst="rect">
          <a:avLst/>
        </a:prstGeom>
        <a:solidFill>
          <a:schemeClr val="lt1">
            <a:alpha val="90000"/>
            <a:hueOff val="0"/>
            <a:satOff val="0"/>
            <a:lumOff val="0"/>
            <a:alphaOff val="0"/>
          </a:schemeClr>
        </a:solidFill>
        <a:ln w="12700" cap="flat" cmpd="sng" algn="ctr">
          <a:solidFill>
            <a:schemeClr val="accent3">
              <a:hueOff val="903533"/>
              <a:satOff val="33333"/>
              <a:lumOff val="-490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644" tIns="291592" rIns="693644" bIns="99568" numCol="1" spcCol="1270" anchor="t" anchorCtr="0">
          <a:noAutofit/>
        </a:bodyPr>
        <a:lstStyle/>
        <a:p>
          <a:pPr marL="114300" lvl="1" indent="-114300" algn="l" defTabSz="622300" rtl="0">
            <a:lnSpc>
              <a:spcPct val="90000"/>
            </a:lnSpc>
            <a:spcBef>
              <a:spcPct val="0"/>
            </a:spcBef>
            <a:spcAft>
              <a:spcPct val="15000"/>
            </a:spcAft>
            <a:buChar char="••"/>
          </a:pPr>
          <a:r>
            <a:rPr lang="en-US" sz="1400" kern="1200" dirty="0" smtClean="0">
              <a:solidFill>
                <a:srgbClr val="000000"/>
              </a:solidFill>
            </a:rPr>
            <a:t>Aims to link U.S. research networks with peer networks in other parts of the world and leverage existing international </a:t>
          </a:r>
          <a:r>
            <a:rPr lang="en-US" sz="1400" kern="1200" smtClean="0">
              <a:solidFill>
                <a:srgbClr val="000000"/>
              </a:solidFill>
            </a:rPr>
            <a:t>network connectivity</a:t>
          </a:r>
          <a:endParaRPr lang="en-US" sz="1400" kern="1200" dirty="0">
            <a:solidFill>
              <a:srgbClr val="000000"/>
            </a:solidFill>
          </a:endParaRPr>
        </a:p>
      </dsp:txBody>
      <dsp:txXfrm>
        <a:off x="0" y="2040674"/>
        <a:ext cx="8937435" cy="793800"/>
      </dsp:txXfrm>
    </dsp:sp>
    <dsp:sp modelId="{FFC2B0B8-14BC-C841-8A49-C8EBB6B434C2}">
      <dsp:nvSpPr>
        <dsp:cNvPr id="0" name=""/>
        <dsp:cNvSpPr/>
      </dsp:nvSpPr>
      <dsp:spPr>
        <a:xfrm>
          <a:off x="425488" y="1834034"/>
          <a:ext cx="8509756" cy="413280"/>
        </a:xfrm>
        <a:prstGeom prst="roundRect">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6470" tIns="0" rIns="236470" bIns="0" numCol="1" spcCol="1270" anchor="ctr" anchorCtr="0">
          <a:noAutofit/>
        </a:bodyPr>
        <a:lstStyle/>
        <a:p>
          <a:pPr lvl="0" algn="l" defTabSz="622300" rtl="0">
            <a:lnSpc>
              <a:spcPct val="90000"/>
            </a:lnSpc>
            <a:spcBef>
              <a:spcPct val="0"/>
            </a:spcBef>
            <a:spcAft>
              <a:spcPct val="35000"/>
            </a:spcAft>
          </a:pPr>
          <a:r>
            <a:rPr lang="en-US" sz="1400" b="1" kern="1200" dirty="0" smtClean="0">
              <a:solidFill>
                <a:srgbClr val="000000"/>
              </a:solidFill>
            </a:rPr>
            <a:t>International Research Network Connections (IRNC) - NSF 14-554 (FY15 deadline passed)</a:t>
          </a:r>
          <a:endParaRPr lang="en-US" sz="1400" kern="1200" dirty="0">
            <a:solidFill>
              <a:srgbClr val="000000"/>
            </a:solidFill>
          </a:endParaRPr>
        </a:p>
      </dsp:txBody>
      <dsp:txXfrm>
        <a:off x="445663" y="1854209"/>
        <a:ext cx="8469406" cy="372930"/>
      </dsp:txXfrm>
    </dsp:sp>
    <dsp:sp modelId="{69F410E9-8DE0-824D-88AF-C56B0F7DC75A}">
      <dsp:nvSpPr>
        <dsp:cNvPr id="0" name=""/>
        <dsp:cNvSpPr/>
      </dsp:nvSpPr>
      <dsp:spPr>
        <a:xfrm>
          <a:off x="0" y="3116714"/>
          <a:ext cx="8937435" cy="1014300"/>
        </a:xfrm>
        <a:prstGeom prst="rect">
          <a:avLst/>
        </a:prstGeom>
        <a:solidFill>
          <a:schemeClr val="lt1">
            <a:alpha val="90000"/>
            <a:hueOff val="0"/>
            <a:satOff val="0"/>
            <a:lumOff val="0"/>
            <a:alphaOff val="0"/>
          </a:schemeClr>
        </a:solidFill>
        <a:ln w="12700" cap="flat" cmpd="sng" algn="ctr">
          <a:solidFill>
            <a:schemeClr val="accent3">
              <a:hueOff val="1807066"/>
              <a:satOff val="66667"/>
              <a:lumOff val="-980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644" tIns="291592" rIns="693644" bIns="99568" numCol="1" spcCol="1270" anchor="t" anchorCtr="0">
          <a:noAutofit/>
        </a:bodyPr>
        <a:lstStyle/>
        <a:p>
          <a:pPr marL="114300" lvl="1" indent="-114300" algn="l" defTabSz="622300" rtl="0">
            <a:lnSpc>
              <a:spcPct val="90000"/>
            </a:lnSpc>
            <a:spcBef>
              <a:spcPct val="0"/>
            </a:spcBef>
            <a:spcAft>
              <a:spcPct val="15000"/>
            </a:spcAft>
            <a:buChar char="••"/>
          </a:pPr>
          <a:r>
            <a:rPr lang="en-US" sz="1400" kern="1200" dirty="0" smtClean="0">
              <a:solidFill>
                <a:srgbClr val="000000"/>
              </a:solidFill>
            </a:rPr>
            <a:t>In collaboration with the Japan Science and Technology Agency (JST) </a:t>
          </a:r>
          <a:endParaRPr lang="en-US" sz="1400" kern="1200" dirty="0">
            <a:solidFill>
              <a:srgbClr val="000000"/>
            </a:solidFill>
          </a:endParaRPr>
        </a:p>
        <a:p>
          <a:pPr marL="114300" lvl="1" indent="-114300" algn="l" defTabSz="622300" rtl="0">
            <a:lnSpc>
              <a:spcPct val="90000"/>
            </a:lnSpc>
            <a:spcBef>
              <a:spcPct val="0"/>
            </a:spcBef>
            <a:spcAft>
              <a:spcPct val="15000"/>
            </a:spcAft>
            <a:buChar char="••"/>
          </a:pPr>
          <a:r>
            <a:rPr lang="en-US" sz="1400" kern="1200" dirty="0" smtClean="0">
              <a:solidFill>
                <a:srgbClr val="000000"/>
              </a:solidFill>
            </a:rPr>
            <a:t>Aims to address compelling research challenges that arise from leveraging Big Data approaches to transform, at both human and societal scales, </a:t>
          </a:r>
          <a:r>
            <a:rPr lang="en-US" sz="1400" kern="1200" smtClean="0">
              <a:solidFill>
                <a:srgbClr val="000000"/>
              </a:solidFill>
            </a:rPr>
            <a:t>disaster management</a:t>
          </a:r>
          <a:endParaRPr lang="en-US" sz="1400" kern="1200" dirty="0">
            <a:solidFill>
              <a:srgbClr val="000000"/>
            </a:solidFill>
          </a:endParaRPr>
        </a:p>
      </dsp:txBody>
      <dsp:txXfrm>
        <a:off x="0" y="3116714"/>
        <a:ext cx="8937435" cy="1014300"/>
      </dsp:txXfrm>
    </dsp:sp>
    <dsp:sp modelId="{CB3EF26E-82F7-1640-AAF8-693956C05020}">
      <dsp:nvSpPr>
        <dsp:cNvPr id="0" name=""/>
        <dsp:cNvSpPr/>
      </dsp:nvSpPr>
      <dsp:spPr>
        <a:xfrm>
          <a:off x="425488" y="2910074"/>
          <a:ext cx="8509756" cy="413280"/>
        </a:xfrm>
        <a:prstGeom prst="roundRect">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6470" tIns="0" rIns="236470" bIns="0" numCol="1" spcCol="1270" anchor="ctr" anchorCtr="0">
          <a:noAutofit/>
        </a:bodyPr>
        <a:lstStyle/>
        <a:p>
          <a:pPr lvl="0" algn="l" defTabSz="622300" rtl="0">
            <a:lnSpc>
              <a:spcPct val="90000"/>
            </a:lnSpc>
            <a:spcBef>
              <a:spcPct val="0"/>
            </a:spcBef>
            <a:spcAft>
              <a:spcPct val="35000"/>
            </a:spcAft>
          </a:pPr>
          <a:r>
            <a:rPr lang="en-US" sz="1400" b="1" kern="1200" dirty="0" smtClean="0">
              <a:solidFill>
                <a:srgbClr val="000000"/>
              </a:solidFill>
            </a:rPr>
            <a:t>US-Japan Big Data and Disaster Research (BDD) - NSF 14-575 (FY15 deadline passed) </a:t>
          </a:r>
          <a:endParaRPr lang="en-US" sz="1400" kern="1200" dirty="0">
            <a:solidFill>
              <a:srgbClr val="000000"/>
            </a:solidFill>
          </a:endParaRPr>
        </a:p>
      </dsp:txBody>
      <dsp:txXfrm>
        <a:off x="445663" y="2930249"/>
        <a:ext cx="8469406" cy="372930"/>
      </dsp:txXfrm>
    </dsp:sp>
    <dsp:sp modelId="{0F03FFD6-0B7F-DE49-876B-004FA57BABE4}">
      <dsp:nvSpPr>
        <dsp:cNvPr id="0" name=""/>
        <dsp:cNvSpPr/>
      </dsp:nvSpPr>
      <dsp:spPr>
        <a:xfrm>
          <a:off x="0" y="4413254"/>
          <a:ext cx="8937435" cy="1256850"/>
        </a:xfrm>
        <a:prstGeom prst="rect">
          <a:avLst/>
        </a:prstGeom>
        <a:solidFill>
          <a:schemeClr val="lt1">
            <a:alpha val="90000"/>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644" tIns="291592" rIns="693644" bIns="99568" numCol="1" spcCol="1270" anchor="t" anchorCtr="0">
          <a:noAutofit/>
        </a:bodyPr>
        <a:lstStyle/>
        <a:p>
          <a:pPr marL="114300" lvl="1" indent="-114300" algn="l" defTabSz="622300" rtl="0">
            <a:lnSpc>
              <a:spcPct val="90000"/>
            </a:lnSpc>
            <a:spcBef>
              <a:spcPct val="0"/>
            </a:spcBef>
            <a:spcAft>
              <a:spcPct val="15000"/>
            </a:spcAft>
            <a:buChar char="••"/>
          </a:pPr>
          <a:r>
            <a:rPr lang="en-US" sz="1400" kern="1200" smtClean="0">
              <a:solidFill>
                <a:srgbClr val="000000"/>
              </a:solidFill>
            </a:rPr>
            <a:t>In collaboration with Tekes and the Academy of Finland </a:t>
          </a:r>
          <a:endParaRPr lang="en-US" sz="1400" kern="1200">
            <a:solidFill>
              <a:srgbClr val="000000"/>
            </a:solidFill>
          </a:endParaRPr>
        </a:p>
        <a:p>
          <a:pPr marL="114300" lvl="1" indent="-114300" algn="l" defTabSz="622300" rtl="0">
            <a:lnSpc>
              <a:spcPct val="90000"/>
            </a:lnSpc>
            <a:spcBef>
              <a:spcPct val="0"/>
            </a:spcBef>
            <a:spcAft>
              <a:spcPct val="15000"/>
            </a:spcAft>
            <a:buChar char="••"/>
          </a:pPr>
          <a:r>
            <a:rPr lang="en-US" sz="1400" kern="1200" smtClean="0">
              <a:solidFill>
                <a:srgbClr val="000000"/>
              </a:solidFill>
            </a:rPr>
            <a:t>Builds on the WiFiUS Science Across Virtual Institutes (SAVI) effort </a:t>
          </a:r>
          <a:endParaRPr lang="en-US" sz="1400" kern="1200">
            <a:solidFill>
              <a:srgbClr val="000000"/>
            </a:solidFill>
          </a:endParaRPr>
        </a:p>
        <a:p>
          <a:pPr marL="114300" lvl="1" indent="-114300" algn="l" defTabSz="622300" rtl="0">
            <a:lnSpc>
              <a:spcPct val="90000"/>
            </a:lnSpc>
            <a:spcBef>
              <a:spcPct val="0"/>
            </a:spcBef>
            <a:spcAft>
              <a:spcPct val="15000"/>
            </a:spcAft>
            <a:buChar char="••"/>
          </a:pPr>
          <a:r>
            <a:rPr lang="en-US" sz="1400" kern="1200" dirty="0" smtClean="0">
              <a:solidFill>
                <a:srgbClr val="000000"/>
              </a:solidFill>
            </a:rPr>
            <a:t>Aims to address novel frameworks, architectures, protocols, methodologies and tools for the design and analysis of robust and highly dependable wireless networks, including cognitive radio networks</a:t>
          </a:r>
          <a:endParaRPr lang="en-US" sz="1400" kern="1200" dirty="0">
            <a:solidFill>
              <a:srgbClr val="000000"/>
            </a:solidFill>
          </a:endParaRPr>
        </a:p>
      </dsp:txBody>
      <dsp:txXfrm>
        <a:off x="0" y="4413254"/>
        <a:ext cx="8937435" cy="1256850"/>
      </dsp:txXfrm>
    </dsp:sp>
    <dsp:sp modelId="{5D11C8DF-66F9-C448-AA03-3FBF47B90302}">
      <dsp:nvSpPr>
        <dsp:cNvPr id="0" name=""/>
        <dsp:cNvSpPr/>
      </dsp:nvSpPr>
      <dsp:spPr>
        <a:xfrm>
          <a:off x="425488" y="4206614"/>
          <a:ext cx="8509756" cy="413280"/>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6470" tIns="0" rIns="236470" bIns="0" numCol="1" spcCol="1270" anchor="ctr" anchorCtr="0">
          <a:noAutofit/>
        </a:bodyPr>
        <a:lstStyle/>
        <a:p>
          <a:pPr lvl="0" algn="l" defTabSz="622300" rtl="0">
            <a:lnSpc>
              <a:spcPct val="90000"/>
            </a:lnSpc>
            <a:spcBef>
              <a:spcPct val="0"/>
            </a:spcBef>
            <a:spcAft>
              <a:spcPct val="35000"/>
            </a:spcAft>
          </a:pPr>
          <a:r>
            <a:rPr lang="en-US" sz="1400" b="1" kern="1200" dirty="0" smtClean="0">
              <a:solidFill>
                <a:srgbClr val="000000"/>
              </a:solidFill>
            </a:rPr>
            <a:t>Wireless Innovation between Finland and US (</a:t>
          </a:r>
          <a:r>
            <a:rPr lang="en-US" sz="1400" b="1" kern="1200" dirty="0" err="1" smtClean="0">
              <a:solidFill>
                <a:srgbClr val="000000"/>
              </a:solidFill>
            </a:rPr>
            <a:t>WiFiUS</a:t>
          </a:r>
          <a:r>
            <a:rPr lang="en-US" sz="1400" b="1" kern="1200" dirty="0" smtClean="0">
              <a:solidFill>
                <a:srgbClr val="000000"/>
              </a:solidFill>
            </a:rPr>
            <a:t>) - NSF 14-563 (FY15 deadline passed)</a:t>
          </a:r>
          <a:endParaRPr lang="en-US" sz="1400" kern="1200" dirty="0">
            <a:solidFill>
              <a:srgbClr val="000000"/>
            </a:solidFill>
          </a:endParaRPr>
        </a:p>
      </dsp:txBody>
      <dsp:txXfrm>
        <a:off x="445663" y="4226789"/>
        <a:ext cx="8469406" cy="3729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A2B9A1-2E85-1E4D-8641-30ADF45BE46B}">
      <dsp:nvSpPr>
        <dsp:cNvPr id="0" name=""/>
        <dsp:cNvSpPr/>
      </dsp:nvSpPr>
      <dsp:spPr>
        <a:xfrm>
          <a:off x="1761" y="302353"/>
          <a:ext cx="2295608" cy="2700715"/>
        </a:xfrm>
        <a:prstGeom prst="rect">
          <a:avLst/>
        </a:prstGeom>
        <a:solidFill>
          <a:schemeClr val="accent5"/>
        </a:solidFill>
        <a:ln w="12700" cap="flat" cmpd="sng" algn="ctr">
          <a:solidFill>
            <a:schemeClr val="accent5">
              <a:shade val="50000"/>
            </a:schemeClr>
          </a:solidFill>
          <a:prstDash val="solid"/>
          <a:miter lim="800000"/>
        </a:ln>
        <a:effectLst/>
      </dsp:spPr>
      <dsp:style>
        <a:lnRef idx="2">
          <a:schemeClr val="accent5">
            <a:shade val="50000"/>
          </a:schemeClr>
        </a:lnRef>
        <a:fillRef idx="1">
          <a:schemeClr val="accent5"/>
        </a:fillRef>
        <a:effectRef idx="0">
          <a:schemeClr val="accent5"/>
        </a:effectRef>
        <a:fontRef idx="minor">
          <a:schemeClr val="lt1"/>
        </a:fontRef>
      </dsp:style>
    </dsp:sp>
    <dsp:sp modelId="{8C569FE1-5FB5-9140-A8A3-F32A9D49060B}">
      <dsp:nvSpPr>
        <dsp:cNvPr id="0" name=""/>
        <dsp:cNvSpPr/>
      </dsp:nvSpPr>
      <dsp:spPr>
        <a:xfrm>
          <a:off x="116541" y="410382"/>
          <a:ext cx="2066047" cy="1755465"/>
        </a:xfrm>
        <a:prstGeom prst="rect">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82D3EB14-9BF2-D244-921F-16EEB24B3FB5}">
      <dsp:nvSpPr>
        <dsp:cNvPr id="0" name=""/>
        <dsp:cNvSpPr/>
      </dsp:nvSpPr>
      <dsp:spPr>
        <a:xfrm>
          <a:off x="116541" y="2165847"/>
          <a:ext cx="2066047" cy="729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smtClean="0">
              <a:solidFill>
                <a:srgbClr val="000000"/>
              </a:solidFill>
              <a:latin typeface="+mn-lt"/>
              <a:cs typeface="Arial"/>
            </a:rPr>
            <a:t>Data Explosion</a:t>
          </a:r>
          <a:endParaRPr lang="en-US" sz="1800" b="0" kern="1200" dirty="0">
            <a:solidFill>
              <a:srgbClr val="000000"/>
            </a:solidFill>
            <a:latin typeface="+mn-lt"/>
            <a:cs typeface="Arial"/>
          </a:endParaRPr>
        </a:p>
      </dsp:txBody>
      <dsp:txXfrm>
        <a:off x="116541" y="2165847"/>
        <a:ext cx="2066047" cy="729193"/>
      </dsp:txXfrm>
    </dsp:sp>
    <dsp:sp modelId="{5EE21E50-629D-154E-BA78-37186C9D3940}">
      <dsp:nvSpPr>
        <dsp:cNvPr id="0" name=""/>
        <dsp:cNvSpPr/>
      </dsp:nvSpPr>
      <dsp:spPr>
        <a:xfrm>
          <a:off x="2624095" y="302353"/>
          <a:ext cx="2295608" cy="2700715"/>
        </a:xfrm>
        <a:prstGeom prst="rect">
          <a:avLst/>
        </a:prstGeom>
        <a:solidFill>
          <a:schemeClr val="accent5"/>
        </a:solidFill>
        <a:ln w="12700" cap="flat" cmpd="sng" algn="ctr">
          <a:solidFill>
            <a:schemeClr val="accent5">
              <a:shade val="50000"/>
            </a:schemeClr>
          </a:solidFill>
          <a:prstDash val="solid"/>
          <a:miter lim="800000"/>
        </a:ln>
        <a:effectLst/>
      </dsp:spPr>
      <dsp:style>
        <a:lnRef idx="2">
          <a:schemeClr val="accent5">
            <a:shade val="50000"/>
          </a:schemeClr>
        </a:lnRef>
        <a:fillRef idx="1">
          <a:schemeClr val="accent5"/>
        </a:fillRef>
        <a:effectRef idx="0">
          <a:schemeClr val="accent5"/>
        </a:effectRef>
        <a:fontRef idx="minor">
          <a:schemeClr val="lt1"/>
        </a:fontRef>
      </dsp:style>
    </dsp:sp>
    <dsp:sp modelId="{25BE1EC4-C21F-FF47-8FFB-EA2C910A9E8E}">
      <dsp:nvSpPr>
        <dsp:cNvPr id="0" name=""/>
        <dsp:cNvSpPr/>
      </dsp:nvSpPr>
      <dsp:spPr>
        <a:xfrm>
          <a:off x="2738876" y="410382"/>
          <a:ext cx="2066047" cy="1755465"/>
        </a:xfrm>
        <a:prstGeom prst="rect">
          <a:avLst/>
        </a:prstGeom>
        <a:blipFill rotWithShape="1">
          <a:blip xmlns:r="http://schemas.openxmlformats.org/officeDocument/2006/relationships" r:embed="rId2" cstate="screen">
            <a:extLst>
              <a:ext uri="{28A0092B-C50C-407E-A947-70E740481C1C}">
                <a14:useLocalDpi xmlns:a14="http://schemas.microsoft.com/office/drawing/2010/main"/>
              </a:ext>
            </a:extLst>
          </a:blip>
          <a:stretch>
            <a:fillRect/>
          </a:stretch>
        </a:blipFill>
        <a:ln>
          <a:noFill/>
        </a:ln>
        <a:effectLst/>
      </dsp:spPr>
      <dsp:style>
        <a:lnRef idx="0">
          <a:scrgbClr r="0" g="0" b="0"/>
        </a:lnRef>
        <a:fillRef idx="1">
          <a:scrgbClr r="0" g="0" b="0"/>
        </a:fillRef>
        <a:effectRef idx="2">
          <a:scrgbClr r="0" g="0" b="0"/>
        </a:effectRef>
        <a:fontRef idx="minor"/>
      </dsp:style>
    </dsp:sp>
    <dsp:sp modelId="{FEE1DBE9-D647-DD4C-88CB-2142AB4D5E8F}">
      <dsp:nvSpPr>
        <dsp:cNvPr id="0" name=""/>
        <dsp:cNvSpPr/>
      </dsp:nvSpPr>
      <dsp:spPr>
        <a:xfrm>
          <a:off x="2738876" y="2215979"/>
          <a:ext cx="2066047" cy="729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smtClean="0">
              <a:solidFill>
                <a:srgbClr val="000000"/>
              </a:solidFill>
              <a:latin typeface="+mn-lt"/>
              <a:cs typeface="Arial"/>
            </a:rPr>
            <a:t>Smart Systems: Sensing, Analysis and Decision</a:t>
          </a:r>
        </a:p>
      </dsp:txBody>
      <dsp:txXfrm>
        <a:off x="2738876" y="2215979"/>
        <a:ext cx="2066047" cy="729193"/>
      </dsp:txXfrm>
    </dsp:sp>
    <dsp:sp modelId="{3D60D005-599D-B243-AC7A-D67791551AF3}">
      <dsp:nvSpPr>
        <dsp:cNvPr id="0" name=""/>
        <dsp:cNvSpPr/>
      </dsp:nvSpPr>
      <dsp:spPr>
        <a:xfrm>
          <a:off x="5246430" y="302353"/>
          <a:ext cx="2295608" cy="2700715"/>
        </a:xfrm>
        <a:prstGeom prst="rect">
          <a:avLst/>
        </a:prstGeom>
        <a:solidFill>
          <a:schemeClr val="accent5"/>
        </a:solidFill>
        <a:ln w="12700" cap="flat" cmpd="sng" algn="ctr">
          <a:solidFill>
            <a:schemeClr val="accent5">
              <a:shade val="50000"/>
            </a:schemeClr>
          </a:solidFill>
          <a:prstDash val="solid"/>
          <a:miter lim="800000"/>
        </a:ln>
        <a:effectLst/>
      </dsp:spPr>
      <dsp:style>
        <a:lnRef idx="2">
          <a:schemeClr val="accent5">
            <a:shade val="50000"/>
          </a:schemeClr>
        </a:lnRef>
        <a:fillRef idx="1">
          <a:schemeClr val="accent5"/>
        </a:fillRef>
        <a:effectRef idx="0">
          <a:schemeClr val="accent5"/>
        </a:effectRef>
        <a:fontRef idx="minor">
          <a:schemeClr val="lt1"/>
        </a:fontRef>
      </dsp:style>
    </dsp:sp>
    <dsp:sp modelId="{D02E0EF7-25AA-2C4D-8BA4-AEBC3D838FFF}">
      <dsp:nvSpPr>
        <dsp:cNvPr id="0" name=""/>
        <dsp:cNvSpPr/>
      </dsp:nvSpPr>
      <dsp:spPr>
        <a:xfrm>
          <a:off x="5361210" y="410382"/>
          <a:ext cx="2066047" cy="1755465"/>
        </a:xfrm>
        <a:prstGeom prst="rect">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4A9EA4AF-C902-AD42-930A-DAD8446AFB0A}">
      <dsp:nvSpPr>
        <dsp:cNvPr id="0" name=""/>
        <dsp:cNvSpPr/>
      </dsp:nvSpPr>
      <dsp:spPr>
        <a:xfrm>
          <a:off x="5361210" y="2165847"/>
          <a:ext cx="2066047" cy="729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smtClean="0">
              <a:solidFill>
                <a:srgbClr val="000000"/>
              </a:solidFill>
              <a:latin typeface="+mn-lt"/>
              <a:cs typeface="Arial"/>
            </a:rPr>
            <a:t>Expanding the Limits of Computation</a:t>
          </a:r>
          <a:endParaRPr lang="en-US" sz="1800" b="0" kern="1200" dirty="0" smtClean="0">
            <a:solidFill>
              <a:srgbClr val="000000"/>
            </a:solidFill>
            <a:latin typeface="+mn-lt"/>
            <a:cs typeface="Arial"/>
          </a:endParaRPr>
        </a:p>
      </dsp:txBody>
      <dsp:txXfrm>
        <a:off x="5361210" y="2165847"/>
        <a:ext cx="2066047" cy="729193"/>
      </dsp:txXfrm>
    </dsp:sp>
    <dsp:sp modelId="{436D8218-8FE3-524B-9CC6-A4C0875772A3}">
      <dsp:nvSpPr>
        <dsp:cNvPr id="0" name=""/>
        <dsp:cNvSpPr/>
      </dsp:nvSpPr>
      <dsp:spPr>
        <a:xfrm>
          <a:off x="1761" y="3232630"/>
          <a:ext cx="2295608" cy="2700715"/>
        </a:xfrm>
        <a:prstGeom prst="rect">
          <a:avLst/>
        </a:prstGeom>
        <a:solidFill>
          <a:schemeClr val="accent5"/>
        </a:solidFill>
        <a:ln w="12700" cap="flat" cmpd="sng" algn="ctr">
          <a:solidFill>
            <a:schemeClr val="accent5">
              <a:shade val="50000"/>
            </a:schemeClr>
          </a:solidFill>
          <a:prstDash val="solid"/>
          <a:miter lim="800000"/>
        </a:ln>
        <a:effectLst/>
      </dsp:spPr>
      <dsp:style>
        <a:lnRef idx="2">
          <a:schemeClr val="accent5">
            <a:shade val="50000"/>
          </a:schemeClr>
        </a:lnRef>
        <a:fillRef idx="1">
          <a:schemeClr val="accent5"/>
        </a:fillRef>
        <a:effectRef idx="0">
          <a:schemeClr val="accent5"/>
        </a:effectRef>
        <a:fontRef idx="minor">
          <a:schemeClr val="lt1"/>
        </a:fontRef>
      </dsp:style>
    </dsp:sp>
    <dsp:sp modelId="{CC811CF4-2474-A148-81DD-E181D3729282}">
      <dsp:nvSpPr>
        <dsp:cNvPr id="0" name=""/>
        <dsp:cNvSpPr/>
      </dsp:nvSpPr>
      <dsp:spPr>
        <a:xfrm>
          <a:off x="116541" y="3340659"/>
          <a:ext cx="2066047" cy="1755465"/>
        </a:xfrm>
        <a:prstGeom prst="rect">
          <a:avLst/>
        </a:prstGeom>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01E1187A-1200-D747-853F-0EE5FB40BCE1}">
      <dsp:nvSpPr>
        <dsp:cNvPr id="0" name=""/>
        <dsp:cNvSpPr/>
      </dsp:nvSpPr>
      <dsp:spPr>
        <a:xfrm>
          <a:off x="116541" y="5096124"/>
          <a:ext cx="2066047" cy="729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smtClean="0">
              <a:solidFill>
                <a:srgbClr val="000000"/>
              </a:solidFill>
              <a:latin typeface="+mn-lt"/>
              <a:cs typeface="Arial"/>
            </a:rPr>
            <a:t>Secure Cyberspace</a:t>
          </a:r>
          <a:endParaRPr lang="en-US" sz="1800" b="0" kern="1200" dirty="0" smtClean="0">
            <a:solidFill>
              <a:srgbClr val="000000"/>
            </a:solidFill>
            <a:latin typeface="+mn-lt"/>
            <a:cs typeface="Arial"/>
          </a:endParaRPr>
        </a:p>
      </dsp:txBody>
      <dsp:txXfrm>
        <a:off x="116541" y="5096124"/>
        <a:ext cx="2066047" cy="729193"/>
      </dsp:txXfrm>
    </dsp:sp>
    <dsp:sp modelId="{925AA5AA-2D54-A247-A8ED-3CEEED459852}">
      <dsp:nvSpPr>
        <dsp:cNvPr id="0" name=""/>
        <dsp:cNvSpPr/>
      </dsp:nvSpPr>
      <dsp:spPr>
        <a:xfrm>
          <a:off x="2624095" y="3232630"/>
          <a:ext cx="2295608" cy="2700715"/>
        </a:xfrm>
        <a:prstGeom prst="rect">
          <a:avLst/>
        </a:prstGeom>
        <a:solidFill>
          <a:schemeClr val="accent5"/>
        </a:solidFill>
        <a:ln w="12700" cap="flat" cmpd="sng" algn="ctr">
          <a:solidFill>
            <a:schemeClr val="accent5">
              <a:shade val="50000"/>
            </a:schemeClr>
          </a:solidFill>
          <a:prstDash val="solid"/>
          <a:miter lim="800000"/>
        </a:ln>
        <a:effectLst/>
      </dsp:spPr>
      <dsp:style>
        <a:lnRef idx="2">
          <a:schemeClr val="accent5">
            <a:shade val="50000"/>
          </a:schemeClr>
        </a:lnRef>
        <a:fillRef idx="1">
          <a:schemeClr val="accent5"/>
        </a:fillRef>
        <a:effectRef idx="0">
          <a:schemeClr val="accent5"/>
        </a:effectRef>
        <a:fontRef idx="minor">
          <a:schemeClr val="lt1"/>
        </a:fontRef>
      </dsp:style>
    </dsp:sp>
    <dsp:sp modelId="{F34CE439-751D-524E-803A-3510FCB9BCD5}">
      <dsp:nvSpPr>
        <dsp:cNvPr id="0" name=""/>
        <dsp:cNvSpPr/>
      </dsp:nvSpPr>
      <dsp:spPr>
        <a:xfrm>
          <a:off x="2738876" y="3340659"/>
          <a:ext cx="2066047" cy="1755465"/>
        </a:xfrm>
        <a:prstGeom prst="rect">
          <a:avLst/>
        </a:prstGeom>
        <a:blipFill>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070DFBD7-1EAB-7448-AA7B-632FEA3672C8}">
      <dsp:nvSpPr>
        <dsp:cNvPr id="0" name=""/>
        <dsp:cNvSpPr/>
      </dsp:nvSpPr>
      <dsp:spPr>
        <a:xfrm>
          <a:off x="2738876" y="5096124"/>
          <a:ext cx="2066047" cy="729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smtClean="0">
              <a:solidFill>
                <a:srgbClr val="000000"/>
              </a:solidFill>
              <a:latin typeface="+mn-lt"/>
              <a:cs typeface="Arial"/>
            </a:rPr>
            <a:t>Universal Connectivity</a:t>
          </a:r>
          <a:endParaRPr lang="en-US" sz="1800" b="0" kern="1200" dirty="0" smtClean="0">
            <a:solidFill>
              <a:srgbClr val="000000"/>
            </a:solidFill>
            <a:latin typeface="+mn-lt"/>
            <a:cs typeface="Arial"/>
          </a:endParaRPr>
        </a:p>
      </dsp:txBody>
      <dsp:txXfrm>
        <a:off x="2738876" y="5096124"/>
        <a:ext cx="2066047" cy="729193"/>
      </dsp:txXfrm>
    </dsp:sp>
    <dsp:sp modelId="{3A259BE9-1C4C-C34A-8B9E-55807C0FEE20}">
      <dsp:nvSpPr>
        <dsp:cNvPr id="0" name=""/>
        <dsp:cNvSpPr/>
      </dsp:nvSpPr>
      <dsp:spPr>
        <a:xfrm>
          <a:off x="5246430" y="3232630"/>
          <a:ext cx="2295608" cy="2700715"/>
        </a:xfrm>
        <a:prstGeom prst="rect">
          <a:avLst/>
        </a:prstGeom>
        <a:solidFill>
          <a:schemeClr val="accent5"/>
        </a:solidFill>
        <a:ln w="12700" cap="flat" cmpd="sng" algn="ctr">
          <a:solidFill>
            <a:schemeClr val="accent5">
              <a:shade val="50000"/>
            </a:schemeClr>
          </a:solidFill>
          <a:prstDash val="solid"/>
          <a:miter lim="800000"/>
        </a:ln>
        <a:effectLst/>
      </dsp:spPr>
      <dsp:style>
        <a:lnRef idx="2">
          <a:schemeClr val="accent5">
            <a:shade val="50000"/>
          </a:schemeClr>
        </a:lnRef>
        <a:fillRef idx="1">
          <a:schemeClr val="accent5"/>
        </a:fillRef>
        <a:effectRef idx="0">
          <a:schemeClr val="accent5"/>
        </a:effectRef>
        <a:fontRef idx="minor">
          <a:schemeClr val="lt1"/>
        </a:fontRef>
      </dsp:style>
    </dsp:sp>
    <dsp:sp modelId="{DCA9DCA0-97AA-5B4F-834C-4D834CAC44F5}">
      <dsp:nvSpPr>
        <dsp:cNvPr id="0" name=""/>
        <dsp:cNvSpPr/>
      </dsp:nvSpPr>
      <dsp:spPr>
        <a:xfrm>
          <a:off x="5361210" y="3340659"/>
          <a:ext cx="2066047" cy="1755465"/>
        </a:xfrm>
        <a:prstGeom prst="rect">
          <a:avLst/>
        </a:prstGeom>
        <a:blipFill rotWithShape="1">
          <a:blip xmlns:r="http://schemas.openxmlformats.org/officeDocument/2006/relationships" r:embed="rId6"/>
          <a:stretch>
            <a:fillRect/>
          </a:stretch>
        </a:blipFill>
        <a:ln>
          <a:noFill/>
        </a:ln>
        <a:effectLst/>
      </dsp:spPr>
      <dsp:style>
        <a:lnRef idx="0">
          <a:scrgbClr r="0" g="0" b="0"/>
        </a:lnRef>
        <a:fillRef idx="1">
          <a:scrgbClr r="0" g="0" b="0"/>
        </a:fillRef>
        <a:effectRef idx="2">
          <a:scrgbClr r="0" g="0" b="0"/>
        </a:effectRef>
        <a:fontRef idx="minor"/>
      </dsp:style>
    </dsp:sp>
    <dsp:sp modelId="{F8FB5DBE-7B34-0A43-A23B-8BDC3B9E6344}">
      <dsp:nvSpPr>
        <dsp:cNvPr id="0" name=""/>
        <dsp:cNvSpPr/>
      </dsp:nvSpPr>
      <dsp:spPr>
        <a:xfrm>
          <a:off x="5361210" y="5096124"/>
          <a:ext cx="2066047" cy="729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smtClean="0">
              <a:solidFill>
                <a:srgbClr val="000000"/>
              </a:solidFill>
              <a:latin typeface="+mn-lt"/>
              <a:cs typeface="Arial"/>
            </a:rPr>
            <a:t>Augmenting Human Capabilities</a:t>
          </a:r>
          <a:endParaRPr lang="en-US" sz="1800" b="0" kern="1200" dirty="0" smtClean="0">
            <a:solidFill>
              <a:srgbClr val="000000"/>
            </a:solidFill>
            <a:latin typeface="+mn-lt"/>
            <a:cs typeface="Arial"/>
          </a:endParaRPr>
        </a:p>
      </dsp:txBody>
      <dsp:txXfrm>
        <a:off x="5361210" y="5096124"/>
        <a:ext cx="2066047" cy="72919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A709EB-36BB-47E9-BF9F-168A978472BC}" type="datetimeFigureOut">
              <a:rPr lang="en-US" smtClean="0"/>
              <a:t>5/17/2015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162AC8-CBCC-40BA-841D-4659BB43E3AF}" type="slidenum">
              <a:rPr lang="en-US" smtClean="0"/>
              <a:t>‹#›</a:t>
            </a:fld>
            <a:endParaRPr lang="en-US"/>
          </a:p>
        </p:txBody>
      </p:sp>
    </p:spTree>
    <p:extLst>
      <p:ext uri="{BB962C8B-B14F-4D97-AF65-F5344CB8AC3E}">
        <p14:creationId xmlns:p14="http://schemas.microsoft.com/office/powerpoint/2010/main" val="2259402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5325"/>
            <a:ext cx="6188075" cy="3481388"/>
          </a:xfrm>
        </p:spPr>
      </p:sp>
      <p:sp>
        <p:nvSpPr>
          <p:cNvPr id="3" name="Notes Placeholder 2"/>
          <p:cNvSpPr>
            <a:spLocks noGrp="1"/>
          </p:cNvSpPr>
          <p:nvPr>
            <p:ph type="body" idx="1"/>
          </p:nvPr>
        </p:nvSpPr>
        <p:spPr/>
        <p:txBody>
          <a:bodyPr>
            <a:normAutofit/>
          </a:bodyPr>
          <a:lstStyle/>
          <a:p>
            <a:endParaRPr lang="en-US" sz="1800" dirty="0"/>
          </a:p>
        </p:txBody>
      </p:sp>
      <p:sp>
        <p:nvSpPr>
          <p:cNvPr id="4" name="Slide Number Placeholder 3"/>
          <p:cNvSpPr>
            <a:spLocks noGrp="1"/>
          </p:cNvSpPr>
          <p:nvPr>
            <p:ph type="sldNum" sz="quarter" idx="10"/>
          </p:nvPr>
        </p:nvSpPr>
        <p:spPr/>
        <p:txBody>
          <a:bodyPr/>
          <a:lstStyle/>
          <a:p>
            <a:pPr>
              <a:defRPr/>
            </a:pPr>
            <a:fld id="{5AB71798-5C65-4D49-BA48-134988842E9F}" type="slidenum">
              <a:rPr lang="en-US" smtClean="0"/>
              <a:pPr>
                <a:defRPr/>
              </a:pPr>
              <a:t>1</a:t>
            </a:fld>
            <a:endParaRPr lang="en-US" dirty="0"/>
          </a:p>
        </p:txBody>
      </p:sp>
    </p:spTree>
    <p:extLst>
      <p:ext uri="{BB962C8B-B14F-4D97-AF65-F5344CB8AC3E}">
        <p14:creationId xmlns:p14="http://schemas.microsoft.com/office/powerpoint/2010/main" val="1515957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5325"/>
            <a:ext cx="6188075" cy="34813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0B5CFD-4E4C-4EFC-8F64-A09E616A2FCB}" type="slidenum">
              <a:rPr lang="en-US" smtClean="0"/>
              <a:pPr/>
              <a:t>12</a:t>
            </a:fld>
            <a:endParaRPr lang="en-US" dirty="0"/>
          </a:p>
        </p:txBody>
      </p:sp>
    </p:spTree>
    <p:extLst>
      <p:ext uri="{BB962C8B-B14F-4D97-AF65-F5344CB8AC3E}">
        <p14:creationId xmlns:p14="http://schemas.microsoft.com/office/powerpoint/2010/main" val="1317319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5325"/>
            <a:ext cx="6188075" cy="3481388"/>
          </a:xfrm>
        </p:spPr>
      </p:sp>
      <p:sp>
        <p:nvSpPr>
          <p:cNvPr id="3" name="Notes Placeholder 2"/>
          <p:cNvSpPr>
            <a:spLocks noGrp="1"/>
          </p:cNvSpPr>
          <p:nvPr>
            <p:ph type="body" idx="1"/>
          </p:nvPr>
        </p:nvSpPr>
        <p:spPr/>
        <p:txBody>
          <a:bodyPr/>
          <a:lstStyle/>
          <a:p>
            <a:r>
              <a:rPr lang="en-US" sz="1600" b="1" i="1" dirty="0"/>
              <a:t>TODAY, research by the CISE community is crucial in addressing many of our national priorities</a:t>
            </a:r>
          </a:p>
          <a:p>
            <a:endParaRPr lang="en-US" sz="1600" b="1" i="1" dirty="0"/>
          </a:p>
          <a:p>
            <a:r>
              <a:rPr lang="en-US" sz="1600" b="1" i="1" dirty="0"/>
              <a:t>From  broadband access and universal connectivity, environment and sustainability, and on to healthcare, cyber security and workforce development.</a:t>
            </a:r>
          </a:p>
          <a:p>
            <a:endParaRPr lang="en-US" sz="1600" b="1" i="1" dirty="0"/>
          </a:p>
          <a:p>
            <a:endParaRPr lang="en-US" sz="1600" b="1" i="1" dirty="0"/>
          </a:p>
          <a:p>
            <a:endParaRPr lang="en-US" sz="1600" b="1" i="1" dirty="0"/>
          </a:p>
          <a:p>
            <a:endParaRPr lang="en-US" sz="1600" b="1" i="1" dirty="0"/>
          </a:p>
        </p:txBody>
      </p:sp>
      <p:sp>
        <p:nvSpPr>
          <p:cNvPr id="4" name="Slide Number Placeholder 3"/>
          <p:cNvSpPr>
            <a:spLocks noGrp="1"/>
          </p:cNvSpPr>
          <p:nvPr>
            <p:ph type="sldNum" sz="quarter" idx="10"/>
          </p:nvPr>
        </p:nvSpPr>
        <p:spPr/>
        <p:txBody>
          <a:bodyPr/>
          <a:lstStyle/>
          <a:p>
            <a:fld id="{BEFD28B8-678F-4F26-B6AC-5DCEFDBC113C}" type="slidenum">
              <a:rPr lang="en-US" smtClean="0"/>
              <a:pPr/>
              <a:t>13</a:t>
            </a:fld>
            <a:endParaRPr lang="en-US" dirty="0"/>
          </a:p>
        </p:txBody>
      </p:sp>
    </p:spTree>
    <p:extLst>
      <p:ext uri="{BB962C8B-B14F-4D97-AF65-F5344CB8AC3E}">
        <p14:creationId xmlns:p14="http://schemas.microsoft.com/office/powerpoint/2010/main" val="3553094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4E06EA87-857A-3044-900B-C6B233EEED54}" type="slidenum">
              <a:rPr lang="en-US"/>
              <a:pPr/>
              <a:t>14</a:t>
            </a:fld>
            <a:endParaRPr lang="en-US" dirty="0"/>
          </a:p>
        </p:txBody>
      </p:sp>
      <p:sp>
        <p:nvSpPr>
          <p:cNvPr id="96259" name="Rectangle 2"/>
          <p:cNvSpPr>
            <a:spLocks noGrp="1" noRot="1" noChangeAspect="1" noChangeArrowheads="1" noTextEdit="1"/>
          </p:cNvSpPr>
          <p:nvPr>
            <p:ph type="sldImg"/>
          </p:nvPr>
        </p:nvSpPr>
        <p:spPr>
          <a:xfrm>
            <a:off x="398463" y="695325"/>
            <a:ext cx="6188075" cy="3481388"/>
          </a:xfrm>
          <a:ln/>
        </p:spPr>
      </p:sp>
      <p:sp>
        <p:nvSpPr>
          <p:cNvPr id="96260" name="Rectangle 3"/>
          <p:cNvSpPr>
            <a:spLocks noGrp="1" noChangeArrowheads="1"/>
          </p:cNvSpPr>
          <p:nvPr>
            <p:ph type="body" idx="1"/>
          </p:nvPr>
        </p:nvSpPr>
        <p:spPr>
          <a:xfrm>
            <a:off x="931651" y="4410392"/>
            <a:ext cx="5121701" cy="4177348"/>
          </a:xfrm>
          <a:noFill/>
          <a:ln/>
        </p:spPr>
        <p:txBody>
          <a:bodyPr/>
          <a:lstStyle/>
          <a:p>
            <a:pPr eaLnBrk="1" hangingPunct="1"/>
            <a:endParaRPr lang="en-US" dirty="0"/>
          </a:p>
        </p:txBody>
      </p:sp>
    </p:spTree>
    <p:extLst>
      <p:ext uri="{BB962C8B-B14F-4D97-AF65-F5344CB8AC3E}">
        <p14:creationId xmlns:p14="http://schemas.microsoft.com/office/powerpoint/2010/main" val="2679835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7D22428A-308F-4395-858C-72FA3448A150}" type="slidenum">
              <a:rPr lang="en-US" smtClean="0"/>
              <a:pPr/>
              <a:t>16</a:t>
            </a:fld>
            <a:endParaRPr lang="en-US" dirty="0" smtClean="0"/>
          </a:p>
        </p:txBody>
      </p:sp>
      <p:sp>
        <p:nvSpPr>
          <p:cNvPr id="80899" name="Rectangle 2"/>
          <p:cNvSpPr>
            <a:spLocks noGrp="1" noRot="1" noChangeAspect="1" noChangeArrowheads="1" noTextEdit="1"/>
          </p:cNvSpPr>
          <p:nvPr>
            <p:ph type="sldImg"/>
          </p:nvPr>
        </p:nvSpPr>
        <p:spPr>
          <a:xfrm>
            <a:off x="398463" y="695325"/>
            <a:ext cx="6188075" cy="3481388"/>
          </a:xfrm>
          <a:ln/>
        </p:spPr>
      </p:sp>
      <p:sp>
        <p:nvSpPr>
          <p:cNvPr id="80900" name="Rectangle 3"/>
          <p:cNvSpPr>
            <a:spLocks noGrp="1" noChangeArrowheads="1"/>
          </p:cNvSpPr>
          <p:nvPr>
            <p:ph type="body" idx="1"/>
          </p:nvPr>
        </p:nvSpPr>
        <p:spPr>
          <a:noFill/>
          <a:ln/>
        </p:spPr>
        <p:txBody>
          <a:bodyPr/>
          <a:lstStyle/>
          <a:p>
            <a:pPr marL="0" indent="0">
              <a:buNone/>
            </a:pPr>
            <a:r>
              <a:rPr lang="en-US" sz="1200" b="1" dirty="0" smtClean="0">
                <a:latin typeface="Arial"/>
                <a:ea typeface="Arial" pitchFamily="1" charset="0"/>
                <a:cs typeface="Arial"/>
              </a:rPr>
              <a:t>CISE Supports: </a:t>
            </a:r>
          </a:p>
          <a:p>
            <a:pPr>
              <a:buFont typeface="Arial"/>
              <a:buChar char="•"/>
            </a:pPr>
            <a:r>
              <a:rPr lang="en-US" sz="1200" dirty="0" smtClean="0">
                <a:latin typeface="Arial"/>
                <a:ea typeface="Arial" pitchFamily="1" charset="0"/>
                <a:cs typeface="Arial"/>
              </a:rPr>
              <a:t>Investigator-initiated </a:t>
            </a:r>
            <a:r>
              <a:rPr lang="en-US" sz="1200" b="1" dirty="0" smtClean="0">
                <a:solidFill>
                  <a:srgbClr val="800000"/>
                </a:solidFill>
                <a:latin typeface="Arial"/>
                <a:ea typeface="Arial" pitchFamily="1" charset="0"/>
                <a:cs typeface="Arial"/>
              </a:rPr>
              <a:t>research</a:t>
            </a:r>
            <a:r>
              <a:rPr lang="en-US" sz="1200" dirty="0" smtClean="0">
                <a:latin typeface="Arial"/>
                <a:ea typeface="Arial" pitchFamily="1" charset="0"/>
                <a:cs typeface="Arial"/>
              </a:rPr>
              <a:t> in all areas of computer and information science and engineering</a:t>
            </a:r>
          </a:p>
          <a:p>
            <a:pPr>
              <a:buFont typeface="Arial"/>
              <a:buChar char="•"/>
            </a:pPr>
            <a:r>
              <a:rPr lang="en-US" sz="1200" dirty="0" smtClean="0">
                <a:latin typeface="Arial"/>
                <a:ea typeface="Arial" pitchFamily="1" charset="0"/>
                <a:cs typeface="Arial"/>
              </a:rPr>
              <a:t>Cutting-edge national computing and information </a:t>
            </a:r>
            <a:r>
              <a:rPr lang="en-US" sz="1200" b="1" dirty="0" smtClean="0">
                <a:solidFill>
                  <a:srgbClr val="800000"/>
                </a:solidFill>
                <a:latin typeface="Arial"/>
                <a:ea typeface="Arial" pitchFamily="1" charset="0"/>
                <a:cs typeface="Arial"/>
              </a:rPr>
              <a:t>infrastructure</a:t>
            </a:r>
            <a:r>
              <a:rPr lang="en-US" sz="1200" dirty="0" smtClean="0">
                <a:latin typeface="Arial"/>
                <a:ea typeface="Arial" pitchFamily="1" charset="0"/>
                <a:cs typeface="Arial"/>
              </a:rPr>
              <a:t> for research and education</a:t>
            </a:r>
          </a:p>
          <a:p>
            <a:pPr>
              <a:buFont typeface="Arial"/>
              <a:buChar char="•"/>
            </a:pPr>
            <a:r>
              <a:rPr lang="en-US" sz="1200" b="1" dirty="0" smtClean="0">
                <a:solidFill>
                  <a:srgbClr val="800000"/>
                </a:solidFill>
                <a:latin typeface="Arial"/>
                <a:ea typeface="Arial" pitchFamily="1" charset="0"/>
                <a:cs typeface="Arial"/>
              </a:rPr>
              <a:t>Education and training </a:t>
            </a:r>
            <a:r>
              <a:rPr lang="en-US" sz="1200" dirty="0" smtClean="0">
                <a:latin typeface="Arial"/>
                <a:ea typeface="Arial" pitchFamily="1" charset="0"/>
                <a:cs typeface="Arial"/>
              </a:rPr>
              <a:t>of the next generation of computer scientists and engineers</a:t>
            </a:r>
          </a:p>
          <a:p>
            <a:pPr>
              <a:lnSpc>
                <a:spcPct val="110000"/>
              </a:lnSpc>
              <a:spcAft>
                <a:spcPts val="600"/>
              </a:spcAft>
              <a:buNone/>
            </a:pPr>
            <a:r>
              <a:rPr lang="en-US" sz="1200" b="1" dirty="0" smtClean="0">
                <a:latin typeface="Arial"/>
                <a:ea typeface="Arial" pitchFamily="1" charset="0"/>
                <a:cs typeface="Arial"/>
              </a:rPr>
              <a:t>Through:</a:t>
            </a:r>
          </a:p>
          <a:p>
            <a:pPr marL="568016" indent="-182781">
              <a:lnSpc>
                <a:spcPct val="110000"/>
              </a:lnSpc>
              <a:spcBef>
                <a:spcPct val="0"/>
              </a:spcBef>
              <a:spcAft>
                <a:spcPct val="30000"/>
              </a:spcAft>
              <a:tabLst>
                <a:tab pos="3087580" algn="l"/>
              </a:tabLst>
            </a:pPr>
            <a:r>
              <a:rPr lang="en-US" sz="1200" dirty="0" smtClean="0">
                <a:latin typeface="Arial"/>
                <a:cs typeface="Arial"/>
              </a:rPr>
              <a:t>CISE Core programs</a:t>
            </a:r>
          </a:p>
          <a:p>
            <a:pPr marL="568016" indent="-182781">
              <a:lnSpc>
                <a:spcPct val="110000"/>
              </a:lnSpc>
              <a:spcBef>
                <a:spcPct val="0"/>
              </a:spcBef>
              <a:spcAft>
                <a:spcPct val="30000"/>
              </a:spcAft>
              <a:tabLst>
                <a:tab pos="3087580" algn="l"/>
              </a:tabLst>
            </a:pPr>
            <a:r>
              <a:rPr lang="en-US" sz="1200" dirty="0" smtClean="0">
                <a:latin typeface="Arial"/>
                <a:cs typeface="Arial"/>
              </a:rPr>
              <a:t>CISE Cross-cutting programs</a:t>
            </a:r>
          </a:p>
          <a:p>
            <a:pPr marL="568016" indent="-182781">
              <a:lnSpc>
                <a:spcPct val="110000"/>
              </a:lnSpc>
              <a:spcBef>
                <a:spcPct val="0"/>
              </a:spcBef>
              <a:spcAft>
                <a:spcPct val="30000"/>
              </a:spcAft>
              <a:tabLst>
                <a:tab pos="3087580" algn="l"/>
              </a:tabLst>
            </a:pPr>
            <a:r>
              <a:rPr lang="en-US" sz="1200" dirty="0" smtClean="0">
                <a:latin typeface="Arial"/>
                <a:cs typeface="Arial"/>
              </a:rPr>
              <a:t>NSF Cross-cutting programs</a:t>
            </a:r>
            <a:endParaRPr lang="en-US" sz="1200" dirty="0">
              <a:latin typeface="Arial"/>
              <a:cs typeface="Arial"/>
            </a:endParaRPr>
          </a:p>
        </p:txBody>
      </p:sp>
    </p:spTree>
    <p:extLst>
      <p:ext uri="{BB962C8B-B14F-4D97-AF65-F5344CB8AC3E}">
        <p14:creationId xmlns:p14="http://schemas.microsoft.com/office/powerpoint/2010/main" val="20722517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defRPr/>
            </a:pPr>
            <a:r>
              <a:rPr lang="en-US" dirty="0" smtClean="0">
                <a:cs typeface="+mn-cs"/>
              </a:rPr>
              <a:t>Background: Technion CS building</a:t>
            </a:r>
            <a:endParaRPr lang="en-US" dirty="0">
              <a:cs typeface="+mn-cs"/>
            </a:endParaRPr>
          </a:p>
        </p:txBody>
      </p:sp>
    </p:spTree>
    <p:extLst>
      <p:ext uri="{BB962C8B-B14F-4D97-AF65-F5344CB8AC3E}">
        <p14:creationId xmlns:p14="http://schemas.microsoft.com/office/powerpoint/2010/main" val="17618583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4987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endParaRPr lang="en-US" sz="1800" dirty="0"/>
          </a:p>
        </p:txBody>
      </p:sp>
    </p:spTree>
    <p:extLst>
      <p:ext uri="{BB962C8B-B14F-4D97-AF65-F5344CB8AC3E}">
        <p14:creationId xmlns:p14="http://schemas.microsoft.com/office/powerpoint/2010/main" val="18216681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5325"/>
            <a:ext cx="6188075" cy="3481388"/>
          </a:xfrm>
        </p:spPr>
      </p:sp>
      <p:sp>
        <p:nvSpPr>
          <p:cNvPr id="3" name="Notes Placeholder 2"/>
          <p:cNvSpPr>
            <a:spLocks noGrp="1"/>
          </p:cNvSpPr>
          <p:nvPr>
            <p:ph type="body" idx="1"/>
          </p:nvPr>
        </p:nvSpPr>
        <p:spPr/>
        <p:txBody>
          <a:bodyPr>
            <a:normAutofit/>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EFD28B8-678F-4F26-B6AC-5DCEFDBC113C}" type="slidenum">
              <a:rPr lang="en-US" smtClean="0"/>
              <a:pPr/>
              <a:t>20</a:t>
            </a:fld>
            <a:endParaRPr lang="en-US" dirty="0"/>
          </a:p>
        </p:txBody>
      </p:sp>
    </p:spTree>
    <p:extLst>
      <p:ext uri="{BB962C8B-B14F-4D97-AF65-F5344CB8AC3E}">
        <p14:creationId xmlns:p14="http://schemas.microsoft.com/office/powerpoint/2010/main" val="17437892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5325"/>
            <a:ext cx="6188075" cy="3481388"/>
          </a:xfrm>
        </p:spPr>
      </p:sp>
      <p:sp>
        <p:nvSpPr>
          <p:cNvPr id="3" name="Notes Placeholder 2"/>
          <p:cNvSpPr>
            <a:spLocks noGrp="1"/>
          </p:cNvSpPr>
          <p:nvPr>
            <p:ph type="body" idx="1"/>
          </p:nvPr>
        </p:nvSpPr>
        <p:spPr/>
        <p:txBody>
          <a:bodyPr>
            <a:normAutofit/>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EFD28B8-678F-4F26-B6AC-5DCEFDBC113C}" type="slidenum">
              <a:rPr lang="en-US" smtClean="0"/>
              <a:pPr/>
              <a:t>21</a:t>
            </a:fld>
            <a:endParaRPr lang="en-US" dirty="0"/>
          </a:p>
        </p:txBody>
      </p:sp>
    </p:spTree>
    <p:extLst>
      <p:ext uri="{BB962C8B-B14F-4D97-AF65-F5344CB8AC3E}">
        <p14:creationId xmlns:p14="http://schemas.microsoft.com/office/powerpoint/2010/main" val="1916934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5325"/>
            <a:ext cx="6188075" cy="3481388"/>
          </a:xfrm>
        </p:spPr>
      </p:sp>
      <p:sp>
        <p:nvSpPr>
          <p:cNvPr id="3" name="Notes Placeholder 2"/>
          <p:cNvSpPr>
            <a:spLocks noGrp="1"/>
          </p:cNvSpPr>
          <p:nvPr>
            <p:ph type="body" idx="1"/>
          </p:nvPr>
        </p:nvSpPr>
        <p:spPr/>
        <p:txBody>
          <a:bodyPr>
            <a:normAutofit/>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EFD28B8-678F-4F26-B6AC-5DCEFDBC113C}" type="slidenum">
              <a:rPr lang="en-US" smtClean="0"/>
              <a:pPr/>
              <a:t>23</a:t>
            </a:fld>
            <a:endParaRPr lang="en-US" dirty="0"/>
          </a:p>
        </p:txBody>
      </p:sp>
    </p:spTree>
    <p:extLst>
      <p:ext uri="{BB962C8B-B14F-4D97-AF65-F5344CB8AC3E}">
        <p14:creationId xmlns:p14="http://schemas.microsoft.com/office/powerpoint/2010/main" val="2040135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normAutofit/>
          </a:bodyPr>
          <a:lstStyle/>
          <a:p>
            <a:pPr>
              <a:lnSpc>
                <a:spcPct val="120000"/>
              </a:lnSpc>
            </a:pPr>
            <a:endParaRPr lang="en-US" sz="1800" dirty="0">
              <a:cs typeface="Arial" charset="0"/>
            </a:endParaRPr>
          </a:p>
          <a:p>
            <a:pPr marL="513072" indent="-513072">
              <a:lnSpc>
                <a:spcPct val="120000"/>
              </a:lnSpc>
              <a:buFont typeface="Calibri" charset="0"/>
              <a:buAutoNum type="arabicPeriod"/>
            </a:pPr>
            <a:r>
              <a:rPr lang="en-US" sz="1800" dirty="0">
                <a:cs typeface="Arial" charset="0"/>
              </a:rPr>
              <a:t>NSF’s mission is to …</a:t>
            </a:r>
          </a:p>
          <a:p>
            <a:pPr marL="513072" indent="-513072">
              <a:lnSpc>
                <a:spcPct val="120000"/>
              </a:lnSpc>
              <a:buFont typeface="Calibri" charset="0"/>
              <a:buAutoNum type="arabicPeriod"/>
            </a:pPr>
            <a:endParaRPr lang="en-US" sz="1800" dirty="0">
              <a:cs typeface="Arial" charset="0"/>
            </a:endParaRPr>
          </a:p>
          <a:p>
            <a:pPr marL="513072" indent="-513072">
              <a:lnSpc>
                <a:spcPct val="120000"/>
              </a:lnSpc>
              <a:buFont typeface="Calibri" charset="0"/>
              <a:buAutoNum type="arabicPeriod"/>
            </a:pPr>
            <a:r>
              <a:rPr lang="en-US" sz="1800" dirty="0">
                <a:cs typeface="Arial" charset="0"/>
              </a:rPr>
              <a:t>It is the ONLY agency that funds all fields of Science &amp; Engineering</a:t>
            </a:r>
          </a:p>
          <a:p>
            <a:pPr marL="513072" indent="-513072">
              <a:lnSpc>
                <a:spcPct val="120000"/>
              </a:lnSpc>
              <a:buFont typeface="Calibri" charset="0"/>
              <a:buAutoNum type="arabicPeriod"/>
            </a:pPr>
            <a:endParaRPr lang="en-US" sz="1800" dirty="0">
              <a:cs typeface="Arial" charset="0"/>
            </a:endParaRPr>
          </a:p>
          <a:p>
            <a:pPr marL="513072" indent="-513072">
              <a:lnSpc>
                <a:spcPct val="120000"/>
              </a:lnSpc>
              <a:buFont typeface="Calibri" charset="0"/>
              <a:buAutoNum type="arabicPeriod"/>
            </a:pPr>
            <a:r>
              <a:rPr lang="en-US" sz="1800" dirty="0"/>
              <a:t>Half of NSF’s science staff are rotators or visiting scientists &amp; engineers, providing subject matter expertise and leadership to the scientific community on a national-scale</a:t>
            </a:r>
          </a:p>
          <a:p>
            <a:pPr marL="513072" indent="-513072">
              <a:lnSpc>
                <a:spcPct val="120000"/>
              </a:lnSpc>
              <a:buFont typeface="Calibri" charset="0"/>
              <a:buAutoNum type="arabicPeriod"/>
            </a:pPr>
            <a:endParaRPr lang="en-US" sz="1800" dirty="0">
              <a:cs typeface="Arial" charset="0"/>
            </a:endParaRPr>
          </a:p>
          <a:p>
            <a:pPr>
              <a:lnSpc>
                <a:spcPct val="120000"/>
              </a:lnSpc>
            </a:pPr>
            <a:endParaRPr lang="en-US" sz="1800" dirty="0"/>
          </a:p>
        </p:txBody>
      </p:sp>
      <p:sp>
        <p:nvSpPr>
          <p:cNvPr id="4" name="Slide Number Placeholder 3"/>
          <p:cNvSpPr>
            <a:spLocks noGrp="1"/>
          </p:cNvSpPr>
          <p:nvPr>
            <p:ph type="sldNum" sz="quarter" idx="10"/>
          </p:nvPr>
        </p:nvSpPr>
        <p:spPr/>
        <p:txBody>
          <a:bodyPr/>
          <a:lstStyle/>
          <a:p>
            <a:fld id="{BEFD28B8-678F-4F26-B6AC-5DCEFDBC113C}" type="slidenum">
              <a:rPr lang="en-US" smtClean="0"/>
              <a:pPr/>
              <a:t>2</a:t>
            </a:fld>
            <a:endParaRPr lang="en-US" dirty="0"/>
          </a:p>
        </p:txBody>
      </p:sp>
    </p:spTree>
    <p:extLst>
      <p:ext uri="{BB962C8B-B14F-4D97-AF65-F5344CB8AC3E}">
        <p14:creationId xmlns:p14="http://schemas.microsoft.com/office/powerpoint/2010/main" val="19806835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82AB74D9-3191-4E4A-80AB-B968D8690BE5}" type="slidenum">
              <a:rPr lang="en-US"/>
              <a:pPr/>
              <a:t>24</a:t>
            </a:fld>
            <a:endParaRPr lang="en-US" dirty="0"/>
          </a:p>
        </p:txBody>
      </p:sp>
      <p:sp>
        <p:nvSpPr>
          <p:cNvPr id="52227" name="Rectangle 2"/>
          <p:cNvSpPr>
            <a:spLocks noGrp="1" noRot="1" noChangeAspect="1" noChangeArrowheads="1" noTextEdit="1"/>
          </p:cNvSpPr>
          <p:nvPr>
            <p:ph type="sldImg"/>
          </p:nvPr>
        </p:nvSpPr>
        <p:spPr>
          <a:xfrm>
            <a:off x="398463" y="695325"/>
            <a:ext cx="6188075" cy="3481388"/>
          </a:xfrm>
          <a:ln/>
        </p:spPr>
      </p:sp>
      <p:sp>
        <p:nvSpPr>
          <p:cNvPr id="52228" name="Rectangle 3"/>
          <p:cNvSpPr>
            <a:spLocks noGrp="1" noChangeArrowheads="1"/>
          </p:cNvSpPr>
          <p:nvPr>
            <p:ph type="body" idx="1"/>
          </p:nvPr>
        </p:nvSpPr>
        <p:spPr>
          <a:noFill/>
          <a:ln/>
        </p:spPr>
        <p:txBody>
          <a:bodyPr/>
          <a:lstStyle/>
          <a:p>
            <a:pPr eaLnBrk="1" hangingPunct="1"/>
            <a:endParaRPr lang="en-US" dirty="0">
              <a:ea typeface="ＭＳ Ｐゴシック" charset="-128"/>
              <a:cs typeface="ＭＳ Ｐゴシック" charset="-128"/>
            </a:endParaRPr>
          </a:p>
        </p:txBody>
      </p:sp>
    </p:spTree>
    <p:extLst>
      <p:ext uri="{BB962C8B-B14F-4D97-AF65-F5344CB8AC3E}">
        <p14:creationId xmlns:p14="http://schemas.microsoft.com/office/powerpoint/2010/main" val="2794188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Numbers have been</a:t>
            </a:r>
            <a:r>
              <a:rPr lang="en-US" b="0" baseline="0" dirty="0" smtClean="0"/>
              <a:t> </a:t>
            </a:r>
            <a:r>
              <a:rPr lang="en-US" b="0" dirty="0" smtClean="0"/>
              <a:t>updated with BFA figures 1/13/15</a:t>
            </a:r>
            <a:endParaRPr lang="en-US" b="0" dirty="0"/>
          </a:p>
        </p:txBody>
      </p:sp>
      <p:sp>
        <p:nvSpPr>
          <p:cNvPr id="4" name="Slide Number Placeholder 3"/>
          <p:cNvSpPr>
            <a:spLocks noGrp="1"/>
          </p:cNvSpPr>
          <p:nvPr>
            <p:ph type="sldNum" sz="quarter" idx="10"/>
          </p:nvPr>
        </p:nvSpPr>
        <p:spPr/>
        <p:txBody>
          <a:bodyPr/>
          <a:lstStyle/>
          <a:p>
            <a:fld id="{688DC3E0-476A-1941-8D9D-3857810522E0}" type="slidenum">
              <a:rPr lang="en-US" smtClean="0"/>
              <a:t>5</a:t>
            </a:fld>
            <a:endParaRPr lang="en-US" dirty="0"/>
          </a:p>
        </p:txBody>
      </p:sp>
    </p:spTree>
    <p:extLst>
      <p:ext uri="{BB962C8B-B14F-4D97-AF65-F5344CB8AC3E}">
        <p14:creationId xmlns:p14="http://schemas.microsoft.com/office/powerpoint/2010/main" val="4047697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Accomplished through </a:t>
            </a:r>
            <a:endParaRPr lang="en-US" dirty="0"/>
          </a:p>
        </p:txBody>
      </p:sp>
      <p:sp>
        <p:nvSpPr>
          <p:cNvPr id="4" name="Slide Number Placeholder 3"/>
          <p:cNvSpPr>
            <a:spLocks noGrp="1"/>
          </p:cNvSpPr>
          <p:nvPr>
            <p:ph type="sldNum" sz="quarter" idx="10"/>
          </p:nvPr>
        </p:nvSpPr>
        <p:spPr/>
        <p:txBody>
          <a:bodyPr/>
          <a:lstStyle/>
          <a:p>
            <a:fld id="{BEFD28B8-678F-4F26-B6AC-5DCEFDBC113C}" type="slidenum">
              <a:rPr lang="en-US" smtClean="0"/>
              <a:pPr/>
              <a:t>6</a:t>
            </a:fld>
            <a:endParaRPr lang="en-US" dirty="0"/>
          </a:p>
        </p:txBody>
      </p:sp>
    </p:spTree>
    <p:extLst>
      <p:ext uri="{BB962C8B-B14F-4D97-AF65-F5344CB8AC3E}">
        <p14:creationId xmlns:p14="http://schemas.microsoft.com/office/powerpoint/2010/main" val="3284536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Planet: http://www.nsf.gov/news/news_summ.jsp?cntn_id=129831&amp;org=MPS&amp;from=news</a:t>
            </a:r>
          </a:p>
          <a:p>
            <a:pPr eaLnBrk="1" hangingPunct="1">
              <a:spcBef>
                <a:spcPct val="0"/>
              </a:spcBef>
            </a:pPr>
            <a:endParaRPr lang="en-US" altLang="en-US" dirty="0" smtClean="0"/>
          </a:p>
        </p:txBody>
      </p:sp>
    </p:spTree>
    <p:extLst>
      <p:ext uri="{BB962C8B-B14F-4D97-AF65-F5344CB8AC3E}">
        <p14:creationId xmlns:p14="http://schemas.microsoft.com/office/powerpoint/2010/main" val="3132117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398463" y="696913"/>
            <a:ext cx="6188075" cy="3481387"/>
          </a:xfrm>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20000"/>
          </a:bodyPr>
          <a:lstStyle/>
          <a:p>
            <a:pPr defTabSz="912138" fontAlgn="base">
              <a:spcBef>
                <a:spcPct val="0"/>
              </a:spcBef>
              <a:spcAft>
                <a:spcPct val="0"/>
              </a:spcAft>
              <a:defRPr/>
            </a:pPr>
            <a:r>
              <a:rPr lang="en-US" sz="1600" b="1" dirty="0"/>
              <a:t>The President is requesting a total of </a:t>
            </a:r>
            <a:r>
              <a:rPr lang="en-US" sz="1600" dirty="0">
                <a:cs typeface="Arial" charset="0"/>
              </a:rPr>
              <a:t> $7,625.78</a:t>
            </a:r>
            <a:r>
              <a:rPr lang="en-US" sz="1600" b="1" dirty="0"/>
              <a:t> billion dollars for NSF in FY 2014. That’s an increase of </a:t>
            </a:r>
            <a:r>
              <a:rPr lang="en-US" sz="1600" dirty="0">
                <a:cs typeface="Arial" charset="0"/>
              </a:rPr>
              <a:t>$592.69</a:t>
            </a:r>
            <a:r>
              <a:rPr lang="en-US" sz="1600" b="1" dirty="0"/>
              <a:t> million, or </a:t>
            </a:r>
            <a:r>
              <a:rPr lang="en-US" sz="1600" dirty="0">
                <a:cs typeface="Arial" charset="0"/>
              </a:rPr>
              <a:t>8.4%</a:t>
            </a:r>
            <a:r>
              <a:rPr lang="en-US" sz="1600" b="1" dirty="0"/>
              <a:t> percent above the FY 2012 enacted level.  </a:t>
            </a:r>
          </a:p>
          <a:p>
            <a:pPr defTabSz="912138" fontAlgn="base">
              <a:spcBef>
                <a:spcPct val="0"/>
              </a:spcBef>
              <a:spcAft>
                <a:spcPct val="0"/>
              </a:spcAft>
              <a:defRPr/>
            </a:pPr>
            <a:endParaRPr lang="en-US" sz="1600" dirty="0"/>
          </a:p>
          <a:p>
            <a:pPr>
              <a:spcBef>
                <a:spcPct val="0"/>
              </a:spcBef>
            </a:pPr>
            <a:r>
              <a:rPr lang="en-US" sz="1600" dirty="0"/>
              <a:t>The request also includes an increase of </a:t>
            </a:r>
            <a:r>
              <a:rPr lang="en-US" sz="1600" dirty="0">
                <a:cs typeface="Arial" charset="0"/>
              </a:rPr>
              <a:t>$85.02Million or 9.8%</a:t>
            </a:r>
            <a:r>
              <a:rPr lang="en-US" sz="1600" dirty="0"/>
              <a:t> above the FY2012 enacted level, for the Computer and Information Science and Engineering Directorate. </a:t>
            </a:r>
          </a:p>
          <a:p>
            <a:pPr>
              <a:spcBef>
                <a:spcPct val="0"/>
              </a:spcBef>
            </a:pPr>
            <a:endParaRPr lang="en-US" sz="1600" dirty="0"/>
          </a:p>
          <a:p>
            <a:r>
              <a:rPr lang="en-US" sz="1600" dirty="0"/>
              <a:t>“</a:t>
            </a:r>
            <a:r>
              <a:rPr lang="en-US" sz="1600" b="1" dirty="0"/>
              <a:t>In today’s changing economic landscape, science and technology are the new frontiers of American prosperity.   The nation’s well being and global competitiveness depend, more than ever before, on the steady stream of new ideas and the highly skilled science, technology, engineering and mathematical talent that the National Science Foundation supports, and particularly the young researchers that NSF so skillfully nurtures.”</a:t>
            </a:r>
          </a:p>
          <a:p>
            <a:endParaRPr lang="en-US" sz="1600" b="1" dirty="0"/>
          </a:p>
          <a:p>
            <a:r>
              <a:rPr lang="en-US" sz="1600" b="1" dirty="0"/>
              <a:t>There is overwhelming consensus worldwide that scientific discovery and technological innovation, driven by a creative and skilled science and engineering workforce, are the new engines of economic growth.</a:t>
            </a:r>
            <a:r>
              <a:rPr lang="en-US" sz="1600" dirty="0"/>
              <a:t> </a:t>
            </a:r>
          </a:p>
          <a:p>
            <a:pPr>
              <a:spcBef>
                <a:spcPct val="0"/>
              </a:spcBef>
            </a:pPr>
            <a:endParaRPr lang="en-US" dirty="0" smtClean="0"/>
          </a:p>
          <a:p>
            <a:pPr>
              <a:spcBef>
                <a:spcPct val="0"/>
              </a:spcBef>
            </a:pPr>
            <a:endParaRPr lang="en-US" dirty="0" smtClean="0"/>
          </a:p>
        </p:txBody>
      </p:sp>
      <p:sp>
        <p:nvSpPr>
          <p:cNvPr id="92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F79E420-2078-4E4D-8D0D-2C17036EB809}" type="slidenum">
              <a:rPr lang="en-US"/>
              <a:pPr fontAlgn="base">
                <a:spcBef>
                  <a:spcPct val="0"/>
                </a:spcBef>
                <a:spcAft>
                  <a:spcPct val="0"/>
                </a:spcAft>
              </a:pPr>
              <a:t>8</a:t>
            </a:fld>
            <a:endParaRPr lang="en-US" dirty="0"/>
          </a:p>
        </p:txBody>
      </p:sp>
    </p:spTree>
    <p:extLst>
      <p:ext uri="{BB962C8B-B14F-4D97-AF65-F5344CB8AC3E}">
        <p14:creationId xmlns:p14="http://schemas.microsoft.com/office/powerpoint/2010/main" val="1150451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5325"/>
            <a:ext cx="6188075" cy="3481388"/>
          </a:xfrm>
        </p:spPr>
      </p:sp>
      <p:sp>
        <p:nvSpPr>
          <p:cNvPr id="3" name="Notes Placeholder 2"/>
          <p:cNvSpPr>
            <a:spLocks noGrp="1"/>
          </p:cNvSpPr>
          <p:nvPr>
            <p:ph type="body" idx="1"/>
          </p:nvPr>
        </p:nvSpPr>
        <p:spPr/>
        <p:txBody>
          <a:bodyPr>
            <a:normAutofit/>
          </a:bodyPr>
          <a:lstStyle/>
          <a:p>
            <a:pPr defTabSz="913590">
              <a:defRPr/>
            </a:pPr>
            <a:r>
              <a:rPr lang="en-US" sz="1800" dirty="0"/>
              <a:t>NSF continues to be the dominant source of government-sponsored unclassified research funding for computer science and mathematics in this country. </a:t>
            </a:r>
          </a:p>
          <a:p>
            <a:pPr defTabSz="913590">
              <a:defRPr/>
            </a:pPr>
            <a:r>
              <a:rPr lang="en-US" sz="1800" dirty="0"/>
              <a:t>	-This number has gone up over the last decade as the research portfolios of other agencies has changed.</a:t>
            </a:r>
          </a:p>
          <a:p>
            <a:endParaRPr lang="en-US" sz="1800" dirty="0" smtClean="0"/>
          </a:p>
          <a:p>
            <a:endParaRPr lang="en-US" sz="1800" dirty="0" smtClean="0"/>
          </a:p>
          <a:p>
            <a:r>
              <a:rPr lang="en-US" sz="1800" dirty="0" smtClean="0"/>
              <a:t>Graph from FY2015</a:t>
            </a:r>
            <a:r>
              <a:rPr lang="en-US" sz="1800" baseline="0" dirty="0" smtClean="0"/>
              <a:t> budget brochure: http://www.nsf.gov/pubs/2014/nsf14041/nsf14041.pdf</a:t>
            </a:r>
          </a:p>
          <a:p>
            <a:endParaRPr lang="en-US" sz="1800" dirty="0"/>
          </a:p>
        </p:txBody>
      </p:sp>
      <p:sp>
        <p:nvSpPr>
          <p:cNvPr id="4" name="Slide Number Placeholder 3"/>
          <p:cNvSpPr>
            <a:spLocks noGrp="1"/>
          </p:cNvSpPr>
          <p:nvPr>
            <p:ph type="sldNum" sz="quarter" idx="10"/>
          </p:nvPr>
        </p:nvSpPr>
        <p:spPr/>
        <p:txBody>
          <a:bodyPr/>
          <a:lstStyle/>
          <a:p>
            <a:fld id="{BEFD28B8-678F-4F26-B6AC-5DCEFDBC113C}" type="slidenum">
              <a:rPr lang="en-US" smtClean="0"/>
              <a:pPr/>
              <a:t>9</a:t>
            </a:fld>
            <a:endParaRPr lang="en-US" dirty="0"/>
          </a:p>
        </p:txBody>
      </p:sp>
    </p:spTree>
    <p:extLst>
      <p:ext uri="{BB962C8B-B14F-4D97-AF65-F5344CB8AC3E}">
        <p14:creationId xmlns:p14="http://schemas.microsoft.com/office/powerpoint/2010/main" val="89358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5325"/>
            <a:ext cx="6188075" cy="3481388"/>
          </a:xfrm>
        </p:spPr>
      </p:sp>
      <p:sp>
        <p:nvSpPr>
          <p:cNvPr id="3" name="Notes Placeholder 2"/>
          <p:cNvSpPr>
            <a:spLocks noGrp="1"/>
          </p:cNvSpPr>
          <p:nvPr>
            <p:ph type="body" idx="1"/>
          </p:nvPr>
        </p:nvSpPr>
        <p:spPr/>
        <p:txBody>
          <a:bodyPr>
            <a:normAutofit/>
          </a:bodyPr>
          <a:lstStyle/>
          <a:p>
            <a:r>
              <a:rPr lang="en-US" sz="1800" dirty="0"/>
              <a:t>CISE’s mission is to uphold the nation's leadership in computer and information science and engineering through its support for fundamental and transformative advances that are a key driver of economic competitiveness and crucial to achieving national priorities.</a:t>
            </a:r>
          </a:p>
          <a:p>
            <a:endParaRPr lang="en-US" sz="1800" dirty="0"/>
          </a:p>
          <a:p>
            <a:r>
              <a:rPr lang="en-US" sz="1800" dirty="0"/>
              <a:t>The Directorate does this by exploring the frontiers of computing.  It promotes.. </a:t>
            </a:r>
          </a:p>
          <a:p>
            <a:endParaRPr lang="en-US" dirty="0"/>
          </a:p>
        </p:txBody>
      </p:sp>
      <p:sp>
        <p:nvSpPr>
          <p:cNvPr id="4" name="Slide Number Placeholder 3"/>
          <p:cNvSpPr>
            <a:spLocks noGrp="1"/>
          </p:cNvSpPr>
          <p:nvPr>
            <p:ph type="sldNum" sz="quarter" idx="10"/>
          </p:nvPr>
        </p:nvSpPr>
        <p:spPr/>
        <p:txBody>
          <a:bodyPr/>
          <a:lstStyle/>
          <a:p>
            <a:fld id="{BEFD28B8-678F-4F26-B6AC-5DCEFDBC113C}" type="slidenum">
              <a:rPr lang="en-US" smtClean="0"/>
              <a:pPr/>
              <a:t>10</a:t>
            </a:fld>
            <a:endParaRPr lang="en-US" dirty="0"/>
          </a:p>
        </p:txBody>
      </p:sp>
    </p:spTree>
    <p:extLst>
      <p:ext uri="{BB962C8B-B14F-4D97-AF65-F5344CB8AC3E}">
        <p14:creationId xmlns:p14="http://schemas.microsoft.com/office/powerpoint/2010/main" val="850287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8500"/>
            <a:ext cx="6191250" cy="34829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FD28B8-678F-4F26-B6AC-5DCEFDBC113C}" type="slidenum">
              <a:rPr lang="en-US" smtClean="0"/>
              <a:pPr/>
              <a:t>11</a:t>
            </a:fld>
            <a:endParaRPr lang="en-US" dirty="0"/>
          </a:p>
        </p:txBody>
      </p:sp>
    </p:spTree>
    <p:extLst>
      <p:ext uri="{BB962C8B-B14F-4D97-AF65-F5344CB8AC3E}">
        <p14:creationId xmlns:p14="http://schemas.microsoft.com/office/powerpoint/2010/main" val="674082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79DC03-3A42-434D-976E-16D89590870D}" type="datetimeFigureOut">
              <a:rPr lang="en-US" smtClean="0"/>
              <a:t>5/17/2015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61ED2-1E2B-415B-AC39-C8AD2022607D}" type="slidenum">
              <a:rPr lang="en-US" smtClean="0"/>
              <a:t>‹#›</a:t>
            </a:fld>
            <a:endParaRPr lang="en-US"/>
          </a:p>
        </p:txBody>
      </p:sp>
    </p:spTree>
    <p:extLst>
      <p:ext uri="{BB962C8B-B14F-4D97-AF65-F5344CB8AC3E}">
        <p14:creationId xmlns:p14="http://schemas.microsoft.com/office/powerpoint/2010/main" val="137041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79DC03-3A42-434D-976E-16D89590870D}" type="datetimeFigureOut">
              <a:rPr lang="en-US" smtClean="0"/>
              <a:t>5/17/2015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61ED2-1E2B-415B-AC39-C8AD2022607D}" type="slidenum">
              <a:rPr lang="en-US" smtClean="0"/>
              <a:t>‹#›</a:t>
            </a:fld>
            <a:endParaRPr lang="en-US"/>
          </a:p>
        </p:txBody>
      </p:sp>
    </p:spTree>
    <p:extLst>
      <p:ext uri="{BB962C8B-B14F-4D97-AF65-F5344CB8AC3E}">
        <p14:creationId xmlns:p14="http://schemas.microsoft.com/office/powerpoint/2010/main" val="3796203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79DC03-3A42-434D-976E-16D89590870D}" type="datetimeFigureOut">
              <a:rPr lang="en-US" smtClean="0"/>
              <a:t>5/17/2015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61ED2-1E2B-415B-AC39-C8AD2022607D}" type="slidenum">
              <a:rPr lang="en-US" smtClean="0"/>
              <a:t>‹#›</a:t>
            </a:fld>
            <a:endParaRPr lang="en-US"/>
          </a:p>
        </p:txBody>
      </p:sp>
    </p:spTree>
    <p:extLst>
      <p:ext uri="{BB962C8B-B14F-4D97-AF65-F5344CB8AC3E}">
        <p14:creationId xmlns:p14="http://schemas.microsoft.com/office/powerpoint/2010/main" val="483725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04869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79DC03-3A42-434D-976E-16D89590870D}" type="datetimeFigureOut">
              <a:rPr lang="en-US" smtClean="0"/>
              <a:t>5/17/2015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61ED2-1E2B-415B-AC39-C8AD2022607D}" type="slidenum">
              <a:rPr lang="en-US" smtClean="0"/>
              <a:t>‹#›</a:t>
            </a:fld>
            <a:endParaRPr lang="en-US"/>
          </a:p>
        </p:txBody>
      </p:sp>
    </p:spTree>
    <p:extLst>
      <p:ext uri="{BB962C8B-B14F-4D97-AF65-F5344CB8AC3E}">
        <p14:creationId xmlns:p14="http://schemas.microsoft.com/office/powerpoint/2010/main" val="4136086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79DC03-3A42-434D-976E-16D89590870D}" type="datetimeFigureOut">
              <a:rPr lang="en-US" smtClean="0"/>
              <a:t>5/17/2015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61ED2-1E2B-415B-AC39-C8AD2022607D}" type="slidenum">
              <a:rPr lang="en-US" smtClean="0"/>
              <a:t>‹#›</a:t>
            </a:fld>
            <a:endParaRPr lang="en-US"/>
          </a:p>
        </p:txBody>
      </p:sp>
    </p:spTree>
    <p:extLst>
      <p:ext uri="{BB962C8B-B14F-4D97-AF65-F5344CB8AC3E}">
        <p14:creationId xmlns:p14="http://schemas.microsoft.com/office/powerpoint/2010/main" val="3880662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79DC03-3A42-434D-976E-16D89590870D}" type="datetimeFigureOut">
              <a:rPr lang="en-US" smtClean="0"/>
              <a:t>5/17/2015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261ED2-1E2B-415B-AC39-C8AD2022607D}" type="slidenum">
              <a:rPr lang="en-US" smtClean="0"/>
              <a:t>‹#›</a:t>
            </a:fld>
            <a:endParaRPr lang="en-US"/>
          </a:p>
        </p:txBody>
      </p:sp>
    </p:spTree>
    <p:extLst>
      <p:ext uri="{BB962C8B-B14F-4D97-AF65-F5344CB8AC3E}">
        <p14:creationId xmlns:p14="http://schemas.microsoft.com/office/powerpoint/2010/main" val="2052452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79DC03-3A42-434D-976E-16D89590870D}" type="datetimeFigureOut">
              <a:rPr lang="en-US" smtClean="0"/>
              <a:t>5/17/2015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261ED2-1E2B-415B-AC39-C8AD2022607D}" type="slidenum">
              <a:rPr lang="en-US" smtClean="0"/>
              <a:t>‹#›</a:t>
            </a:fld>
            <a:endParaRPr lang="en-US"/>
          </a:p>
        </p:txBody>
      </p:sp>
    </p:spTree>
    <p:extLst>
      <p:ext uri="{BB962C8B-B14F-4D97-AF65-F5344CB8AC3E}">
        <p14:creationId xmlns:p14="http://schemas.microsoft.com/office/powerpoint/2010/main" val="1413292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79DC03-3A42-434D-976E-16D89590870D}" type="datetimeFigureOut">
              <a:rPr lang="en-US" smtClean="0"/>
              <a:t>5/17/2015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261ED2-1E2B-415B-AC39-C8AD2022607D}" type="slidenum">
              <a:rPr lang="en-US" smtClean="0"/>
              <a:t>‹#›</a:t>
            </a:fld>
            <a:endParaRPr lang="en-US"/>
          </a:p>
        </p:txBody>
      </p:sp>
    </p:spTree>
    <p:extLst>
      <p:ext uri="{BB962C8B-B14F-4D97-AF65-F5344CB8AC3E}">
        <p14:creationId xmlns:p14="http://schemas.microsoft.com/office/powerpoint/2010/main" val="2568708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79DC03-3A42-434D-976E-16D89590870D}" type="datetimeFigureOut">
              <a:rPr lang="en-US" smtClean="0"/>
              <a:t>5/17/2015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261ED2-1E2B-415B-AC39-C8AD2022607D}" type="slidenum">
              <a:rPr lang="en-US" smtClean="0"/>
              <a:t>‹#›</a:t>
            </a:fld>
            <a:endParaRPr lang="en-US"/>
          </a:p>
        </p:txBody>
      </p:sp>
    </p:spTree>
    <p:extLst>
      <p:ext uri="{BB962C8B-B14F-4D97-AF65-F5344CB8AC3E}">
        <p14:creationId xmlns:p14="http://schemas.microsoft.com/office/powerpoint/2010/main" val="1904050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79DC03-3A42-434D-976E-16D89590870D}" type="datetimeFigureOut">
              <a:rPr lang="en-US" smtClean="0"/>
              <a:t>5/17/2015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261ED2-1E2B-415B-AC39-C8AD2022607D}" type="slidenum">
              <a:rPr lang="en-US" smtClean="0"/>
              <a:t>‹#›</a:t>
            </a:fld>
            <a:endParaRPr lang="en-US"/>
          </a:p>
        </p:txBody>
      </p:sp>
    </p:spTree>
    <p:extLst>
      <p:ext uri="{BB962C8B-B14F-4D97-AF65-F5344CB8AC3E}">
        <p14:creationId xmlns:p14="http://schemas.microsoft.com/office/powerpoint/2010/main" val="2388996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79DC03-3A42-434D-976E-16D89590870D}" type="datetimeFigureOut">
              <a:rPr lang="en-US" smtClean="0"/>
              <a:t>5/17/2015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261ED2-1E2B-415B-AC39-C8AD2022607D}" type="slidenum">
              <a:rPr lang="en-US" smtClean="0"/>
              <a:t>‹#›</a:t>
            </a:fld>
            <a:endParaRPr lang="en-US"/>
          </a:p>
        </p:txBody>
      </p:sp>
    </p:spTree>
    <p:extLst>
      <p:ext uri="{BB962C8B-B14F-4D97-AF65-F5344CB8AC3E}">
        <p14:creationId xmlns:p14="http://schemas.microsoft.com/office/powerpoint/2010/main" val="940307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79DC03-3A42-434D-976E-16D89590870D}" type="datetimeFigureOut">
              <a:rPr lang="en-US" smtClean="0"/>
              <a:t>5/17/2015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261ED2-1E2B-415B-AC39-C8AD2022607D}" type="slidenum">
              <a:rPr lang="en-US" smtClean="0"/>
              <a:t>‹#›</a:t>
            </a:fld>
            <a:endParaRPr lang="en-US"/>
          </a:p>
        </p:txBody>
      </p:sp>
    </p:spTree>
    <p:extLst>
      <p:ext uri="{BB962C8B-B14F-4D97-AF65-F5344CB8AC3E}">
        <p14:creationId xmlns:p14="http://schemas.microsoft.com/office/powerpoint/2010/main" val="26812310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http://www.nsf.gov/dir/index.jsp?org=CISE"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eg"/><Relationship Id="rId10" Type="http://schemas.openxmlformats.org/officeDocument/2006/relationships/image" Target="../media/image33.jpeg"/><Relationship Id="rId4" Type="http://schemas.openxmlformats.org/officeDocument/2006/relationships/image" Target="../media/image27.jpeg"/><Relationship Id="rId9" Type="http://schemas.openxmlformats.org/officeDocument/2006/relationships/image" Target="../media/image3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6" Type="http://schemas.openxmlformats.org/officeDocument/2006/relationships/tags" Target="../tags/tag26.xml"/><Relationship Id="rId117" Type="http://schemas.openxmlformats.org/officeDocument/2006/relationships/tags" Target="../tags/tag117.xml"/><Relationship Id="rId21" Type="http://schemas.openxmlformats.org/officeDocument/2006/relationships/tags" Target="../tags/tag21.xml"/><Relationship Id="rId42" Type="http://schemas.openxmlformats.org/officeDocument/2006/relationships/tags" Target="../tags/tag42.xml"/><Relationship Id="rId47" Type="http://schemas.openxmlformats.org/officeDocument/2006/relationships/tags" Target="../tags/tag47.xml"/><Relationship Id="rId63" Type="http://schemas.openxmlformats.org/officeDocument/2006/relationships/tags" Target="../tags/tag63.xml"/><Relationship Id="rId68" Type="http://schemas.openxmlformats.org/officeDocument/2006/relationships/tags" Target="../tags/tag68.xml"/><Relationship Id="rId84" Type="http://schemas.openxmlformats.org/officeDocument/2006/relationships/tags" Target="../tags/tag84.xml"/><Relationship Id="rId89" Type="http://schemas.openxmlformats.org/officeDocument/2006/relationships/tags" Target="../tags/tag89.xml"/><Relationship Id="rId112" Type="http://schemas.openxmlformats.org/officeDocument/2006/relationships/tags" Target="../tags/tag112.xml"/><Relationship Id="rId133" Type="http://schemas.openxmlformats.org/officeDocument/2006/relationships/tags" Target="../tags/tag133.xml"/><Relationship Id="rId138" Type="http://schemas.openxmlformats.org/officeDocument/2006/relationships/tags" Target="../tags/tag138.xml"/><Relationship Id="rId154" Type="http://schemas.openxmlformats.org/officeDocument/2006/relationships/tags" Target="../tags/tag154.xml"/><Relationship Id="rId16" Type="http://schemas.openxmlformats.org/officeDocument/2006/relationships/tags" Target="../tags/tag16.xml"/><Relationship Id="rId107" Type="http://schemas.openxmlformats.org/officeDocument/2006/relationships/tags" Target="../tags/tag107.xml"/><Relationship Id="rId11" Type="http://schemas.openxmlformats.org/officeDocument/2006/relationships/tags" Target="../tags/tag11.xml"/><Relationship Id="rId32" Type="http://schemas.openxmlformats.org/officeDocument/2006/relationships/tags" Target="../tags/tag32.xml"/><Relationship Id="rId37" Type="http://schemas.openxmlformats.org/officeDocument/2006/relationships/tags" Target="../tags/tag37.xml"/><Relationship Id="rId53" Type="http://schemas.openxmlformats.org/officeDocument/2006/relationships/tags" Target="../tags/tag53.xml"/><Relationship Id="rId58" Type="http://schemas.openxmlformats.org/officeDocument/2006/relationships/tags" Target="../tags/tag58.xml"/><Relationship Id="rId74" Type="http://schemas.openxmlformats.org/officeDocument/2006/relationships/tags" Target="../tags/tag74.xml"/><Relationship Id="rId79" Type="http://schemas.openxmlformats.org/officeDocument/2006/relationships/tags" Target="../tags/tag79.xml"/><Relationship Id="rId102" Type="http://schemas.openxmlformats.org/officeDocument/2006/relationships/tags" Target="../tags/tag102.xml"/><Relationship Id="rId123" Type="http://schemas.openxmlformats.org/officeDocument/2006/relationships/tags" Target="../tags/tag123.xml"/><Relationship Id="rId128" Type="http://schemas.openxmlformats.org/officeDocument/2006/relationships/tags" Target="../tags/tag128.xml"/><Relationship Id="rId144" Type="http://schemas.openxmlformats.org/officeDocument/2006/relationships/tags" Target="../tags/tag144.xml"/><Relationship Id="rId149" Type="http://schemas.openxmlformats.org/officeDocument/2006/relationships/tags" Target="../tags/tag149.xml"/><Relationship Id="rId5" Type="http://schemas.openxmlformats.org/officeDocument/2006/relationships/tags" Target="../tags/tag5.xml"/><Relationship Id="rId90" Type="http://schemas.openxmlformats.org/officeDocument/2006/relationships/tags" Target="../tags/tag90.xml"/><Relationship Id="rId95" Type="http://schemas.openxmlformats.org/officeDocument/2006/relationships/tags" Target="../tags/tag95.xml"/><Relationship Id="rId22" Type="http://schemas.openxmlformats.org/officeDocument/2006/relationships/tags" Target="../tags/tag22.xml"/><Relationship Id="rId27" Type="http://schemas.openxmlformats.org/officeDocument/2006/relationships/tags" Target="../tags/tag27.xml"/><Relationship Id="rId43" Type="http://schemas.openxmlformats.org/officeDocument/2006/relationships/tags" Target="../tags/tag43.xml"/><Relationship Id="rId48" Type="http://schemas.openxmlformats.org/officeDocument/2006/relationships/tags" Target="../tags/tag48.xml"/><Relationship Id="rId64" Type="http://schemas.openxmlformats.org/officeDocument/2006/relationships/tags" Target="../tags/tag64.xml"/><Relationship Id="rId69" Type="http://schemas.openxmlformats.org/officeDocument/2006/relationships/tags" Target="../tags/tag69.xml"/><Relationship Id="rId113" Type="http://schemas.openxmlformats.org/officeDocument/2006/relationships/tags" Target="../tags/tag113.xml"/><Relationship Id="rId118" Type="http://schemas.openxmlformats.org/officeDocument/2006/relationships/tags" Target="../tags/tag118.xml"/><Relationship Id="rId134" Type="http://schemas.openxmlformats.org/officeDocument/2006/relationships/tags" Target="../tags/tag134.xml"/><Relationship Id="rId139" Type="http://schemas.openxmlformats.org/officeDocument/2006/relationships/tags" Target="../tags/tag139.xml"/><Relationship Id="rId80" Type="http://schemas.openxmlformats.org/officeDocument/2006/relationships/tags" Target="../tags/tag80.xml"/><Relationship Id="rId85" Type="http://schemas.openxmlformats.org/officeDocument/2006/relationships/tags" Target="../tags/tag85.xml"/><Relationship Id="rId150" Type="http://schemas.openxmlformats.org/officeDocument/2006/relationships/tags" Target="../tags/tag150.xml"/><Relationship Id="rId155" Type="http://schemas.openxmlformats.org/officeDocument/2006/relationships/tags" Target="../tags/tag155.xml"/><Relationship Id="rId12" Type="http://schemas.openxmlformats.org/officeDocument/2006/relationships/tags" Target="../tags/tag12.xml"/><Relationship Id="rId17" Type="http://schemas.openxmlformats.org/officeDocument/2006/relationships/tags" Target="../tags/tag17.xml"/><Relationship Id="rId33" Type="http://schemas.openxmlformats.org/officeDocument/2006/relationships/tags" Target="../tags/tag33.xml"/><Relationship Id="rId38" Type="http://schemas.openxmlformats.org/officeDocument/2006/relationships/tags" Target="../tags/tag38.xml"/><Relationship Id="rId59" Type="http://schemas.openxmlformats.org/officeDocument/2006/relationships/tags" Target="../tags/tag59.xml"/><Relationship Id="rId103" Type="http://schemas.openxmlformats.org/officeDocument/2006/relationships/tags" Target="../tags/tag103.xml"/><Relationship Id="rId108" Type="http://schemas.openxmlformats.org/officeDocument/2006/relationships/tags" Target="../tags/tag108.xml"/><Relationship Id="rId124" Type="http://schemas.openxmlformats.org/officeDocument/2006/relationships/tags" Target="../tags/tag124.xml"/><Relationship Id="rId129" Type="http://schemas.openxmlformats.org/officeDocument/2006/relationships/tags" Target="../tags/tag129.xml"/><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tags" Target="../tags/tag54.xml"/><Relationship Id="rId62" Type="http://schemas.openxmlformats.org/officeDocument/2006/relationships/tags" Target="../tags/tag62.xml"/><Relationship Id="rId70" Type="http://schemas.openxmlformats.org/officeDocument/2006/relationships/tags" Target="../tags/tag70.xml"/><Relationship Id="rId75" Type="http://schemas.openxmlformats.org/officeDocument/2006/relationships/tags" Target="../tags/tag75.xml"/><Relationship Id="rId83" Type="http://schemas.openxmlformats.org/officeDocument/2006/relationships/tags" Target="../tags/tag83.xml"/><Relationship Id="rId88" Type="http://schemas.openxmlformats.org/officeDocument/2006/relationships/tags" Target="../tags/tag88.xml"/><Relationship Id="rId91" Type="http://schemas.openxmlformats.org/officeDocument/2006/relationships/tags" Target="../tags/tag91.xml"/><Relationship Id="rId96" Type="http://schemas.openxmlformats.org/officeDocument/2006/relationships/tags" Target="../tags/tag96.xml"/><Relationship Id="rId111" Type="http://schemas.openxmlformats.org/officeDocument/2006/relationships/tags" Target="../tags/tag111.xml"/><Relationship Id="rId132" Type="http://schemas.openxmlformats.org/officeDocument/2006/relationships/tags" Target="../tags/tag132.xml"/><Relationship Id="rId140" Type="http://schemas.openxmlformats.org/officeDocument/2006/relationships/tags" Target="../tags/tag140.xml"/><Relationship Id="rId145" Type="http://schemas.openxmlformats.org/officeDocument/2006/relationships/tags" Target="../tags/tag145.xml"/><Relationship Id="rId153" Type="http://schemas.openxmlformats.org/officeDocument/2006/relationships/tags" Target="../tags/tag153.xml"/><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tags" Target="../tags/tag57.xml"/><Relationship Id="rId106" Type="http://schemas.openxmlformats.org/officeDocument/2006/relationships/tags" Target="../tags/tag106.xml"/><Relationship Id="rId114" Type="http://schemas.openxmlformats.org/officeDocument/2006/relationships/tags" Target="../tags/tag114.xml"/><Relationship Id="rId119" Type="http://schemas.openxmlformats.org/officeDocument/2006/relationships/tags" Target="../tags/tag119.xml"/><Relationship Id="rId127" Type="http://schemas.openxmlformats.org/officeDocument/2006/relationships/tags" Target="../tags/tag127.xml"/><Relationship Id="rId10" Type="http://schemas.openxmlformats.org/officeDocument/2006/relationships/tags" Target="../tags/tag10.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tags" Target="../tags/tag60.xml"/><Relationship Id="rId65" Type="http://schemas.openxmlformats.org/officeDocument/2006/relationships/tags" Target="../tags/tag65.xml"/><Relationship Id="rId73" Type="http://schemas.openxmlformats.org/officeDocument/2006/relationships/tags" Target="../tags/tag73.xml"/><Relationship Id="rId78" Type="http://schemas.openxmlformats.org/officeDocument/2006/relationships/tags" Target="../tags/tag78.xml"/><Relationship Id="rId81" Type="http://schemas.openxmlformats.org/officeDocument/2006/relationships/tags" Target="../tags/tag81.xml"/><Relationship Id="rId86" Type="http://schemas.openxmlformats.org/officeDocument/2006/relationships/tags" Target="../tags/tag86.xml"/><Relationship Id="rId94" Type="http://schemas.openxmlformats.org/officeDocument/2006/relationships/tags" Target="../tags/tag94.xml"/><Relationship Id="rId99" Type="http://schemas.openxmlformats.org/officeDocument/2006/relationships/tags" Target="../tags/tag99.xml"/><Relationship Id="rId101" Type="http://schemas.openxmlformats.org/officeDocument/2006/relationships/tags" Target="../tags/tag101.xml"/><Relationship Id="rId122" Type="http://schemas.openxmlformats.org/officeDocument/2006/relationships/tags" Target="../tags/tag122.xml"/><Relationship Id="rId130" Type="http://schemas.openxmlformats.org/officeDocument/2006/relationships/tags" Target="../tags/tag130.xml"/><Relationship Id="rId135" Type="http://schemas.openxmlformats.org/officeDocument/2006/relationships/tags" Target="../tags/tag135.xml"/><Relationship Id="rId143" Type="http://schemas.openxmlformats.org/officeDocument/2006/relationships/tags" Target="../tags/tag143.xml"/><Relationship Id="rId148" Type="http://schemas.openxmlformats.org/officeDocument/2006/relationships/tags" Target="../tags/tag148.xml"/><Relationship Id="rId151" Type="http://schemas.openxmlformats.org/officeDocument/2006/relationships/tags" Target="../tags/tag151.xml"/><Relationship Id="rId156" Type="http://schemas.openxmlformats.org/officeDocument/2006/relationships/slideLayout" Target="../slideLayouts/slideLayout6.xml"/><Relationship Id="rId4" Type="http://schemas.openxmlformats.org/officeDocument/2006/relationships/tags" Target="../tags/tag4.xml"/><Relationship Id="rId9" Type="http://schemas.openxmlformats.org/officeDocument/2006/relationships/tags" Target="../tags/tag9.xml"/><Relationship Id="rId13" Type="http://schemas.openxmlformats.org/officeDocument/2006/relationships/tags" Target="../tags/tag13.xml"/><Relationship Id="rId18" Type="http://schemas.openxmlformats.org/officeDocument/2006/relationships/tags" Target="../tags/tag18.xml"/><Relationship Id="rId39" Type="http://schemas.openxmlformats.org/officeDocument/2006/relationships/tags" Target="../tags/tag39.xml"/><Relationship Id="rId109" Type="http://schemas.openxmlformats.org/officeDocument/2006/relationships/tags" Target="../tags/tag109.xml"/><Relationship Id="rId34" Type="http://schemas.openxmlformats.org/officeDocument/2006/relationships/tags" Target="../tags/tag34.xml"/><Relationship Id="rId50" Type="http://schemas.openxmlformats.org/officeDocument/2006/relationships/tags" Target="../tags/tag50.xml"/><Relationship Id="rId55" Type="http://schemas.openxmlformats.org/officeDocument/2006/relationships/tags" Target="../tags/tag55.xml"/><Relationship Id="rId76" Type="http://schemas.openxmlformats.org/officeDocument/2006/relationships/tags" Target="../tags/tag76.xml"/><Relationship Id="rId97" Type="http://schemas.openxmlformats.org/officeDocument/2006/relationships/tags" Target="../tags/tag97.xml"/><Relationship Id="rId104" Type="http://schemas.openxmlformats.org/officeDocument/2006/relationships/tags" Target="../tags/tag104.xml"/><Relationship Id="rId120" Type="http://schemas.openxmlformats.org/officeDocument/2006/relationships/tags" Target="../tags/tag120.xml"/><Relationship Id="rId125" Type="http://schemas.openxmlformats.org/officeDocument/2006/relationships/tags" Target="../tags/tag125.xml"/><Relationship Id="rId141" Type="http://schemas.openxmlformats.org/officeDocument/2006/relationships/tags" Target="../tags/tag141.xml"/><Relationship Id="rId146" Type="http://schemas.openxmlformats.org/officeDocument/2006/relationships/tags" Target="../tags/tag146.xml"/><Relationship Id="rId7" Type="http://schemas.openxmlformats.org/officeDocument/2006/relationships/tags" Target="../tags/tag7.xml"/><Relationship Id="rId71" Type="http://schemas.openxmlformats.org/officeDocument/2006/relationships/tags" Target="../tags/tag71.xml"/><Relationship Id="rId92" Type="http://schemas.openxmlformats.org/officeDocument/2006/relationships/tags" Target="../tags/tag92.xml"/><Relationship Id="rId2" Type="http://schemas.openxmlformats.org/officeDocument/2006/relationships/tags" Target="../tags/tag2.xml"/><Relationship Id="rId29" Type="http://schemas.openxmlformats.org/officeDocument/2006/relationships/tags" Target="../tags/tag29.xml"/><Relationship Id="rId24" Type="http://schemas.openxmlformats.org/officeDocument/2006/relationships/tags" Target="../tags/tag24.xml"/><Relationship Id="rId40" Type="http://schemas.openxmlformats.org/officeDocument/2006/relationships/tags" Target="../tags/tag40.xml"/><Relationship Id="rId45" Type="http://schemas.openxmlformats.org/officeDocument/2006/relationships/tags" Target="../tags/tag45.xml"/><Relationship Id="rId66" Type="http://schemas.openxmlformats.org/officeDocument/2006/relationships/tags" Target="../tags/tag66.xml"/><Relationship Id="rId87" Type="http://schemas.openxmlformats.org/officeDocument/2006/relationships/tags" Target="../tags/tag87.xml"/><Relationship Id="rId110" Type="http://schemas.openxmlformats.org/officeDocument/2006/relationships/tags" Target="../tags/tag110.xml"/><Relationship Id="rId115" Type="http://schemas.openxmlformats.org/officeDocument/2006/relationships/tags" Target="../tags/tag115.xml"/><Relationship Id="rId131" Type="http://schemas.openxmlformats.org/officeDocument/2006/relationships/tags" Target="../tags/tag131.xml"/><Relationship Id="rId136" Type="http://schemas.openxmlformats.org/officeDocument/2006/relationships/tags" Target="../tags/tag136.xml"/><Relationship Id="rId157" Type="http://schemas.openxmlformats.org/officeDocument/2006/relationships/notesSlide" Target="../notesSlides/notesSlide14.xml"/><Relationship Id="rId61" Type="http://schemas.openxmlformats.org/officeDocument/2006/relationships/tags" Target="../tags/tag61.xml"/><Relationship Id="rId82" Type="http://schemas.openxmlformats.org/officeDocument/2006/relationships/tags" Target="../tags/tag82.xml"/><Relationship Id="rId152" Type="http://schemas.openxmlformats.org/officeDocument/2006/relationships/tags" Target="../tags/tag152.xml"/><Relationship Id="rId19" Type="http://schemas.openxmlformats.org/officeDocument/2006/relationships/tags" Target="../tags/tag19.xml"/><Relationship Id="rId14" Type="http://schemas.openxmlformats.org/officeDocument/2006/relationships/tags" Target="../tags/tag14.xml"/><Relationship Id="rId30" Type="http://schemas.openxmlformats.org/officeDocument/2006/relationships/tags" Target="../tags/tag30.xml"/><Relationship Id="rId35" Type="http://schemas.openxmlformats.org/officeDocument/2006/relationships/tags" Target="../tags/tag35.xml"/><Relationship Id="rId56" Type="http://schemas.openxmlformats.org/officeDocument/2006/relationships/tags" Target="../tags/tag56.xml"/><Relationship Id="rId77" Type="http://schemas.openxmlformats.org/officeDocument/2006/relationships/tags" Target="../tags/tag77.xml"/><Relationship Id="rId100" Type="http://schemas.openxmlformats.org/officeDocument/2006/relationships/tags" Target="../tags/tag100.xml"/><Relationship Id="rId105" Type="http://schemas.openxmlformats.org/officeDocument/2006/relationships/tags" Target="../tags/tag105.xml"/><Relationship Id="rId126" Type="http://schemas.openxmlformats.org/officeDocument/2006/relationships/tags" Target="../tags/tag126.xml"/><Relationship Id="rId147" Type="http://schemas.openxmlformats.org/officeDocument/2006/relationships/tags" Target="../tags/tag147.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 Id="rId98" Type="http://schemas.openxmlformats.org/officeDocument/2006/relationships/tags" Target="../tags/tag98.xml"/><Relationship Id="rId121" Type="http://schemas.openxmlformats.org/officeDocument/2006/relationships/tags" Target="../tags/tag121.xml"/><Relationship Id="rId142" Type="http://schemas.openxmlformats.org/officeDocument/2006/relationships/tags" Target="../tags/tag142.xml"/><Relationship Id="rId3" Type="http://schemas.openxmlformats.org/officeDocument/2006/relationships/tags" Target="../tags/tag3.xml"/><Relationship Id="rId25" Type="http://schemas.openxmlformats.org/officeDocument/2006/relationships/tags" Target="../tags/tag25.xml"/><Relationship Id="rId46" Type="http://schemas.openxmlformats.org/officeDocument/2006/relationships/tags" Target="../tags/tag46.xml"/><Relationship Id="rId67" Type="http://schemas.openxmlformats.org/officeDocument/2006/relationships/tags" Target="../tags/tag67.xml"/><Relationship Id="rId116" Type="http://schemas.openxmlformats.org/officeDocument/2006/relationships/tags" Target="../tags/tag116.xml"/><Relationship Id="rId137" Type="http://schemas.openxmlformats.org/officeDocument/2006/relationships/tags" Target="../tags/tag13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nsf.gov/div/index.jsp?div=ACI"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ww.nsf.gov/div/index.jsp?org=CCF"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www.nsf.gov/div/index.jsp?div=CNS" TargetMode="Externa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www.nsf.gov/div/index.jsp?div=IIS"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www.nsf.gov/funding/pgm_list.jsp?org=CIS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hyperlink" Target="http://www.nsf.gov/staff/staff_list.jsp?org=CISE&amp;from_org=CISE" TargetMode="External"/><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hyperlink" Target="http://www.nsf.gov/dir/index.jsp?org=CISE" TargetMode="External"/><Relationship Id="rId5" Type="http://schemas.openxmlformats.org/officeDocument/2006/relationships/hyperlink" Target="mailto:join-cise-announce@lists.nsf.gov" TargetMode="External"/><Relationship Id="rId4" Type="http://schemas.openxmlformats.org/officeDocument/2006/relationships/hyperlink" Target="http://www.nsf.gov"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wmf"/><Relationship Id="rId7" Type="http://schemas.openxmlformats.org/officeDocument/2006/relationships/image" Target="../media/image9.jpeg"/><Relationship Id="rId2" Type="http://schemas.openxmlformats.org/officeDocument/2006/relationships/image" Target="../media/image4.wmf"/><Relationship Id="rId1" Type="http://schemas.openxmlformats.org/officeDocument/2006/relationships/slideLayout" Target="../slideLayouts/slideLayout7.xml"/><Relationship Id="rId6" Type="http://schemas.openxmlformats.org/officeDocument/2006/relationships/image" Target="../media/image8.wmf"/><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wmf"/><Relationship Id="rId9" Type="http://schemas.openxmlformats.org/officeDocument/2006/relationships/image" Target="../media/image1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emf"/><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emf"/><Relationship Id="rId4" Type="http://schemas.openxmlformats.org/officeDocument/2006/relationships/image" Target="../media/image15.emf"/><Relationship Id="rId9" Type="http://schemas.openxmlformats.org/officeDocument/2006/relationships/image" Target="../media/image20.emf"/></Relationships>
</file>

<file path=ppt/slides/_rels/slide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6.emf"/></Relationships>
</file>

<file path=ppt/slides/_rels/slide8.xml.rels><?xml version="1.0" encoding="UTF-8" standalone="yes"?>
<Relationships xmlns="http://schemas.openxmlformats.org/package/2006/relationships"><Relationship Id="rId3" Type="http://schemas.openxmlformats.org/officeDocument/2006/relationships/hyperlink" Target="http://www.nsf.gov/about/budget/fy2016/index.jsp"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2857500" y="5474726"/>
            <a:ext cx="7010400" cy="457200"/>
          </a:xfrm>
        </p:spPr>
        <p:txBody>
          <a:bodyPr>
            <a:noAutofit/>
          </a:bodyPr>
          <a:lstStyle/>
          <a:p>
            <a:pPr algn="ctr">
              <a:buNone/>
            </a:pPr>
            <a:r>
              <a:rPr lang="en-US" sz="1800" dirty="0">
                <a:latin typeface="Arial"/>
                <a:cs typeface="Arial"/>
              </a:rPr>
              <a:t>Jeremy Epstein</a:t>
            </a:r>
          </a:p>
          <a:p>
            <a:pPr algn="ctr">
              <a:buNone/>
            </a:pPr>
            <a:r>
              <a:rPr lang="en-US" sz="1800" dirty="0">
                <a:latin typeface="Arial"/>
                <a:cs typeface="Arial"/>
              </a:rPr>
              <a:t>Program Director</a:t>
            </a:r>
          </a:p>
          <a:p>
            <a:pPr algn="ctr">
              <a:buNone/>
            </a:pPr>
            <a:r>
              <a:rPr lang="en-US" sz="1800" dirty="0">
                <a:latin typeface="Arial"/>
                <a:cs typeface="Arial"/>
              </a:rPr>
              <a:t>May 2015</a:t>
            </a:r>
            <a:endParaRPr lang="en-US" sz="1800" dirty="0">
              <a:latin typeface="Arial"/>
              <a:cs typeface="Arial"/>
            </a:endParaRPr>
          </a:p>
        </p:txBody>
      </p:sp>
      <p:sp>
        <p:nvSpPr>
          <p:cNvPr id="4" name="Title 3"/>
          <p:cNvSpPr>
            <a:spLocks noGrp="1"/>
          </p:cNvSpPr>
          <p:nvPr>
            <p:ph type="ctrTitle" idx="4294967295"/>
          </p:nvPr>
        </p:nvSpPr>
        <p:spPr>
          <a:xfrm>
            <a:off x="2286000" y="990604"/>
            <a:ext cx="8153400" cy="1470025"/>
          </a:xfrm>
        </p:spPr>
        <p:txBody>
          <a:bodyPr>
            <a:normAutofit fontScale="90000"/>
          </a:bodyPr>
          <a:lstStyle/>
          <a:p>
            <a:r>
              <a:rPr lang="en-US" dirty="0" smtClean="0">
                <a:latin typeface="Arial"/>
                <a:cs typeface="Arial"/>
              </a:rPr>
              <a:t>Computer and Information </a:t>
            </a:r>
            <a:br>
              <a:rPr lang="en-US" dirty="0" smtClean="0">
                <a:latin typeface="Arial"/>
                <a:cs typeface="Arial"/>
              </a:rPr>
            </a:br>
            <a:r>
              <a:rPr lang="en-US" dirty="0" smtClean="0">
                <a:latin typeface="Arial"/>
                <a:cs typeface="Arial"/>
              </a:rPr>
              <a:t>Science and Engineering (CISE)</a:t>
            </a:r>
            <a:endParaRPr lang="en-US" dirty="0">
              <a:latin typeface="Arial"/>
              <a:cs typeface="Arial"/>
            </a:endParaRPr>
          </a:p>
        </p:txBody>
      </p:sp>
      <p:pic>
        <p:nvPicPr>
          <p:cNvPr id="5" name="Picture 4" descr="Untitled-1.png"/>
          <p:cNvPicPr>
            <a:picLocks noChangeAspect="1"/>
          </p:cNvPicPr>
          <p:nvPr/>
        </p:nvPicPr>
        <p:blipFill>
          <a:blip r:embed="rId3" cstate="print"/>
          <a:stretch>
            <a:fillRect/>
          </a:stretch>
        </p:blipFill>
        <p:spPr>
          <a:xfrm>
            <a:off x="1524000" y="4"/>
            <a:ext cx="9144000" cy="697255"/>
          </a:xfrm>
          <a:prstGeom prst="rect">
            <a:avLst/>
          </a:prstGeom>
        </p:spPr>
      </p:pic>
      <p:pic>
        <p:nvPicPr>
          <p:cNvPr id="6" name="Picture 5" descr="nsf1.png"/>
          <p:cNvPicPr>
            <a:picLocks noChangeAspect="1"/>
          </p:cNvPicPr>
          <p:nvPr/>
        </p:nvPicPr>
        <p:blipFill>
          <a:blip r:embed="rId4" cstate="print"/>
          <a:stretch>
            <a:fillRect/>
          </a:stretch>
        </p:blipFill>
        <p:spPr>
          <a:xfrm>
            <a:off x="5448300" y="2885037"/>
            <a:ext cx="1828800" cy="1839371"/>
          </a:xfrm>
          <a:prstGeom prst="rect">
            <a:avLst/>
          </a:prstGeom>
        </p:spPr>
      </p:pic>
      <p:sp>
        <p:nvSpPr>
          <p:cNvPr id="7" name="TextBox 6"/>
          <p:cNvSpPr txBox="1"/>
          <p:nvPr/>
        </p:nvSpPr>
        <p:spPr>
          <a:xfrm>
            <a:off x="-960282" y="2044625"/>
            <a:ext cx="184553" cy="369277"/>
          </a:xfrm>
          <a:prstGeom prst="rect">
            <a:avLst/>
          </a:prstGeom>
          <a:noFill/>
        </p:spPr>
        <p:txBody>
          <a:bodyPr wrap="none" lIns="91384" tIns="45693" rIns="91384" bIns="45693" rtlCol="0">
            <a:spAutoFit/>
          </a:bodyPr>
          <a:lstStyle/>
          <a:p>
            <a:endParaRPr lang="en-US" dirty="0"/>
          </a:p>
        </p:txBody>
      </p:sp>
      <p:sp>
        <p:nvSpPr>
          <p:cNvPr id="2" name="TextBox 1"/>
          <p:cNvSpPr txBox="1"/>
          <p:nvPr/>
        </p:nvSpPr>
        <p:spPr>
          <a:xfrm>
            <a:off x="3695700" y="4953001"/>
            <a:ext cx="5334000" cy="369277"/>
          </a:xfrm>
          <a:prstGeom prst="rect">
            <a:avLst/>
          </a:prstGeom>
          <a:noFill/>
        </p:spPr>
        <p:txBody>
          <a:bodyPr wrap="square" lIns="91384" tIns="45693" rIns="91384" bIns="45693" rtlCol="0">
            <a:spAutoFit/>
          </a:bodyPr>
          <a:lstStyle/>
          <a:p>
            <a:pPr algn="ctr">
              <a:buNone/>
            </a:pPr>
            <a:r>
              <a:rPr lang="en-US" dirty="0">
                <a:latin typeface="Arial"/>
                <a:cs typeface="Arial"/>
                <a:hlinkClick r:id="rId5"/>
              </a:rPr>
              <a:t>http://www.nsf.gov/dir/index.jsp?org=CISE</a:t>
            </a:r>
            <a:endParaRPr lang="en-US" dirty="0">
              <a:latin typeface="Arial"/>
              <a:cs typeface="Arial"/>
            </a:endParaRPr>
          </a:p>
        </p:txBody>
      </p:sp>
      <p:sp>
        <p:nvSpPr>
          <p:cNvPr id="8" name="TextBox 7"/>
          <p:cNvSpPr txBox="1"/>
          <p:nvPr/>
        </p:nvSpPr>
        <p:spPr>
          <a:xfrm>
            <a:off x="3771900" y="2357790"/>
            <a:ext cx="5181600" cy="461610"/>
          </a:xfrm>
          <a:prstGeom prst="rect">
            <a:avLst/>
          </a:prstGeom>
          <a:noFill/>
        </p:spPr>
        <p:txBody>
          <a:bodyPr wrap="square" lIns="91384" tIns="45693" rIns="91384" bIns="45693" rtlCol="0">
            <a:spAutoFit/>
          </a:bodyPr>
          <a:lstStyle/>
          <a:p>
            <a:pPr algn="ctr"/>
            <a:r>
              <a:rPr lang="en-US" sz="2400" i="1" dirty="0">
                <a:latin typeface="Arial"/>
                <a:cs typeface="Arial"/>
              </a:rPr>
              <a:t>Exploring the frontiers of computing</a:t>
            </a:r>
          </a:p>
        </p:txBody>
      </p:sp>
    </p:spTree>
    <p:extLst>
      <p:ext uri="{BB962C8B-B14F-4D97-AF65-F5344CB8AC3E}">
        <p14:creationId xmlns:p14="http://schemas.microsoft.com/office/powerpoint/2010/main" val="272974727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bwMode="auto">
          <a:xfrm>
            <a:off x="2190750" y="-190500"/>
            <a:ext cx="7772400" cy="1143000"/>
          </a:xfrm>
          <a:prstGeom prst="rect">
            <a:avLst/>
          </a:prstGeom>
          <a:noFill/>
          <a:ln w="9525">
            <a:noFill/>
            <a:miter lim="800000"/>
            <a:headEnd/>
            <a:tailEnd/>
          </a:ln>
        </p:spPr>
        <p:txBody>
          <a:bodyPr vert="horz" wrap="square" lIns="91281" tIns="45641" rIns="91281" bIns="45641" numCol="1" anchor="ctr" anchorCtr="0" compatLnSpc="1">
            <a:prstTxWarp prst="textNoShape">
              <a:avLst/>
            </a:prstTxWarp>
            <a:noAutofit/>
          </a:bodyPr>
          <a:lstStyle/>
          <a:p>
            <a:pPr algn="ctr" eaLnBrk="0" fontAlgn="base" hangingPunct="0">
              <a:spcBef>
                <a:spcPct val="0"/>
              </a:spcBef>
              <a:spcAft>
                <a:spcPct val="0"/>
              </a:spcAft>
              <a:defRPr/>
            </a:pPr>
            <a:r>
              <a:rPr lang="en-US" sz="3200" b="1" dirty="0">
                <a:solidFill>
                  <a:schemeClr val="tx2"/>
                </a:solidFill>
                <a:latin typeface="Arial" pitchFamily="34" charset="0"/>
                <a:cs typeface="Arial" pitchFamily="34" charset="0"/>
              </a:rPr>
              <a:t>CISE Mission</a:t>
            </a:r>
          </a:p>
        </p:txBody>
      </p:sp>
      <p:sp>
        <p:nvSpPr>
          <p:cNvPr id="19" name="TextBox 18"/>
          <p:cNvSpPr txBox="1"/>
          <p:nvPr/>
        </p:nvSpPr>
        <p:spPr>
          <a:xfrm>
            <a:off x="2190750" y="1460516"/>
            <a:ext cx="8270266" cy="3446938"/>
          </a:xfrm>
          <a:prstGeom prst="rect">
            <a:avLst/>
          </a:prstGeom>
          <a:noFill/>
        </p:spPr>
        <p:txBody>
          <a:bodyPr wrap="square" lIns="91281" tIns="45641" rIns="91281" bIns="45641" rtlCol="0">
            <a:spAutoFit/>
          </a:bodyPr>
          <a:lstStyle/>
          <a:p>
            <a:pPr marL="225044" indent="-225044">
              <a:spcBef>
                <a:spcPct val="50000"/>
              </a:spcBef>
              <a:buFont typeface="Arial"/>
              <a:buChar char="•"/>
              <a:defRPr/>
            </a:pPr>
            <a:r>
              <a:rPr lang="en-US" sz="2200" dirty="0">
                <a:latin typeface="Arial" pitchFamily="34" charset="0"/>
                <a:cs typeface="Arial" pitchFamily="34" charset="0"/>
              </a:rPr>
              <a:t>Promote progress of computer and information science and engineering research and education, and advance the development and use of cyberinfrastructure.</a:t>
            </a:r>
          </a:p>
          <a:p>
            <a:pPr marL="225044" indent="-225044">
              <a:spcBef>
                <a:spcPct val="50000"/>
              </a:spcBef>
              <a:buFont typeface="Arial"/>
              <a:buChar char="•"/>
              <a:defRPr/>
            </a:pPr>
            <a:r>
              <a:rPr lang="en-US" sz="2200" dirty="0">
                <a:latin typeface="Arial" pitchFamily="34" charset="0"/>
                <a:cs typeface="Arial" pitchFamily="34" charset="0"/>
              </a:rPr>
              <a:t>Promote understanding of the principles and uses of advanced computer, communications, and information systems in support of societal priorities.</a:t>
            </a:r>
          </a:p>
          <a:p>
            <a:pPr marL="225044" indent="-225044">
              <a:spcBef>
                <a:spcPct val="50000"/>
              </a:spcBef>
              <a:buFont typeface="Arial"/>
              <a:buChar char="•"/>
              <a:defRPr/>
            </a:pPr>
            <a:r>
              <a:rPr lang="en-US" sz="2200" dirty="0">
                <a:latin typeface="Arial" pitchFamily="34" charset="0"/>
                <a:cs typeface="Arial" pitchFamily="34" charset="0"/>
              </a:rPr>
              <a:t>Contribute to universal, transparent and affordable participation in a knowledge-based society.</a:t>
            </a:r>
          </a:p>
          <a:p>
            <a:pPr algn="ctr"/>
            <a:endParaRPr lang="en-US" sz="2000" dirty="0">
              <a:latin typeface="Arial" pitchFamily="34" charset="0"/>
              <a:cs typeface="Arial" pitchFamily="34" charset="0"/>
            </a:endParaRPr>
          </a:p>
        </p:txBody>
      </p:sp>
      <p:sp>
        <p:nvSpPr>
          <p:cNvPr id="21" name="TextBox 20"/>
          <p:cNvSpPr txBox="1"/>
          <p:nvPr/>
        </p:nvSpPr>
        <p:spPr>
          <a:xfrm>
            <a:off x="1666875" y="5270509"/>
            <a:ext cx="8858250" cy="707727"/>
          </a:xfrm>
          <a:prstGeom prst="rect">
            <a:avLst/>
          </a:prstGeom>
          <a:noFill/>
        </p:spPr>
        <p:txBody>
          <a:bodyPr wrap="square" lIns="91281" tIns="45641" rIns="91281" bIns="45641" rtlCol="0">
            <a:spAutoFit/>
          </a:bodyPr>
          <a:lstStyle/>
          <a:p>
            <a:pPr algn="ctr"/>
            <a:r>
              <a:rPr lang="en-US" sz="2000" i="1" dirty="0">
                <a:latin typeface="Arial"/>
                <a:cs typeface="Arial"/>
              </a:rPr>
              <a:t>These frontiers have interfaces with all the sciences, engineering, education and humanities and a strong emphasis on innovation for society.</a:t>
            </a:r>
            <a:endParaRPr lang="en-US" sz="2000" dirty="0"/>
          </a:p>
        </p:txBody>
      </p:sp>
      <p:sp>
        <p:nvSpPr>
          <p:cNvPr id="4" name="TextBox 3"/>
          <p:cNvSpPr txBox="1"/>
          <p:nvPr/>
        </p:nvSpPr>
        <p:spPr>
          <a:xfrm>
            <a:off x="1524000" y="698516"/>
            <a:ext cx="9144000" cy="523061"/>
          </a:xfrm>
          <a:prstGeom prst="rect">
            <a:avLst/>
          </a:prstGeom>
          <a:noFill/>
        </p:spPr>
        <p:txBody>
          <a:bodyPr wrap="square" lIns="91281" tIns="45641" rIns="91281" bIns="45641" rtlCol="0">
            <a:spAutoFit/>
          </a:bodyPr>
          <a:lstStyle/>
          <a:p>
            <a:pPr algn="ctr"/>
            <a:r>
              <a:rPr lang="en-US" sz="2800" b="1" i="1" dirty="0">
                <a:latin typeface="Arial" pitchFamily="34" charset="0"/>
                <a:cs typeface="Arial" pitchFamily="34" charset="0"/>
              </a:rPr>
              <a:t>Exploring the frontiers of computing</a:t>
            </a:r>
          </a:p>
        </p:txBody>
      </p:sp>
    </p:spTree>
    <p:extLst>
      <p:ext uri="{BB962C8B-B14F-4D97-AF65-F5344CB8AC3E}">
        <p14:creationId xmlns:p14="http://schemas.microsoft.com/office/powerpoint/2010/main" val="12624461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1143000"/>
          </a:xfrm>
        </p:spPr>
        <p:txBody>
          <a:bodyPr>
            <a:normAutofit/>
          </a:bodyPr>
          <a:lstStyle/>
          <a:p>
            <a:pPr algn="ctr"/>
            <a:r>
              <a:rPr lang="en-US" dirty="0"/>
              <a:t>Snapshot of CISE FY 2014 Activities</a:t>
            </a:r>
          </a:p>
        </p:txBody>
      </p:sp>
      <p:graphicFrame>
        <p:nvGraphicFramePr>
          <p:cNvPr id="4" name="Content Placeholder 3"/>
          <p:cNvGraphicFramePr>
            <a:graphicFrameLocks/>
          </p:cNvGraphicFramePr>
          <p:nvPr>
            <p:extLst/>
          </p:nvPr>
        </p:nvGraphicFramePr>
        <p:xfrm>
          <a:off x="1666875" y="1397002"/>
          <a:ext cx="3962400" cy="3942080"/>
        </p:xfrm>
        <a:graphic>
          <a:graphicData uri="http://schemas.openxmlformats.org/drawingml/2006/table">
            <a:tbl>
              <a:tblPr firstRow="1" bandRow="1">
                <a:tableStyleId>{5C22544A-7EE6-4342-B048-85BDC9FD1C3A}</a:tableStyleId>
              </a:tblPr>
              <a:tblGrid>
                <a:gridCol w="2641600"/>
                <a:gridCol w="1320800"/>
              </a:tblGrid>
              <a:tr h="396240">
                <a:tc>
                  <a:txBody>
                    <a:bodyPr/>
                    <a:lstStyle/>
                    <a:p>
                      <a:r>
                        <a:rPr lang="en-US" sz="2000" dirty="0" smtClean="0">
                          <a:latin typeface="Arial"/>
                          <a:cs typeface="Arial"/>
                        </a:rPr>
                        <a:t>Description</a:t>
                      </a:r>
                      <a:endParaRPr lang="en-US" sz="2000" dirty="0">
                        <a:latin typeface="Arial"/>
                        <a:cs typeface="Arial"/>
                      </a:endParaRPr>
                    </a:p>
                  </a:txBody>
                  <a:tcPr/>
                </a:tc>
                <a:tc>
                  <a:txBody>
                    <a:bodyPr/>
                    <a:lstStyle/>
                    <a:p>
                      <a:pPr algn="ctr"/>
                      <a:r>
                        <a:rPr lang="en-US" sz="2000" dirty="0" smtClean="0">
                          <a:latin typeface="Arial"/>
                          <a:cs typeface="Arial"/>
                        </a:rPr>
                        <a:t>#</a:t>
                      </a:r>
                      <a:endParaRPr lang="en-US" sz="2000" dirty="0">
                        <a:latin typeface="Arial"/>
                        <a:cs typeface="Arial"/>
                      </a:endParaRPr>
                    </a:p>
                  </a:txBody>
                  <a:tcPr/>
                </a:tc>
              </a:tr>
              <a:tr h="383540">
                <a:tc>
                  <a:txBody>
                    <a:bodyPr/>
                    <a:lstStyle/>
                    <a:p>
                      <a:r>
                        <a:rPr lang="en-US" sz="1900" dirty="0" smtClean="0">
                          <a:latin typeface="Arial"/>
                          <a:cs typeface="Arial"/>
                        </a:rPr>
                        <a:t>Research Budget</a:t>
                      </a:r>
                      <a:endParaRPr lang="en-US" sz="1900" dirty="0">
                        <a:latin typeface="Arial"/>
                        <a:cs typeface="Aria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smtClean="0">
                          <a:latin typeface="Arial"/>
                          <a:cs typeface="Arial"/>
                        </a:rPr>
                        <a:t>$893M</a:t>
                      </a:r>
                    </a:p>
                  </a:txBody>
                  <a:tcPr anchor="ctr"/>
                </a:tc>
              </a:tr>
              <a:tr h="3835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smtClean="0">
                          <a:latin typeface="Arial"/>
                          <a:cs typeface="Arial"/>
                        </a:rPr>
                        <a:t>Number</a:t>
                      </a:r>
                      <a:r>
                        <a:rPr lang="en-US" sz="1900" baseline="0" dirty="0" smtClean="0">
                          <a:latin typeface="Arial"/>
                          <a:cs typeface="Arial"/>
                        </a:rPr>
                        <a:t> of Proposals</a:t>
                      </a:r>
                      <a:endParaRPr lang="en-US" sz="1900" dirty="0" smtClean="0">
                        <a:latin typeface="Arial"/>
                        <a:cs typeface="Arial"/>
                      </a:endParaRPr>
                    </a:p>
                  </a:txBody>
                  <a:tcPr anchor="ctr"/>
                </a:tc>
                <a:tc>
                  <a:txBody>
                    <a:bodyPr/>
                    <a:lstStyle/>
                    <a:p>
                      <a:pPr algn="ctr"/>
                      <a:r>
                        <a:rPr lang="en-US" sz="1900" dirty="0" smtClean="0">
                          <a:latin typeface="Arial"/>
                          <a:cs typeface="Arial"/>
                        </a:rPr>
                        <a:t>7,436</a:t>
                      </a:r>
                      <a:endParaRPr lang="en-US" sz="1900" dirty="0">
                        <a:latin typeface="Arial"/>
                        <a:cs typeface="Arial"/>
                      </a:endParaRPr>
                    </a:p>
                  </a:txBody>
                  <a:tcPr anchor="ctr"/>
                </a:tc>
              </a:tr>
              <a:tr h="3835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smtClean="0">
                          <a:latin typeface="Arial"/>
                          <a:cs typeface="Arial"/>
                        </a:rPr>
                        <a:t>Number of Awards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smtClean="0">
                          <a:latin typeface="Arial"/>
                          <a:cs typeface="Arial"/>
                        </a:rPr>
                        <a:t>1,682</a:t>
                      </a:r>
                    </a:p>
                  </a:txBody>
                  <a:tcPr anchor="ctr"/>
                </a:tc>
              </a:tr>
              <a:tr h="3835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smtClean="0">
                          <a:latin typeface="Arial"/>
                          <a:cs typeface="Arial"/>
                        </a:rPr>
                        <a:t>Success Rate</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smtClean="0">
                          <a:latin typeface="Arial"/>
                          <a:cs typeface="Arial"/>
                        </a:rPr>
                        <a:t>~23%</a:t>
                      </a:r>
                    </a:p>
                  </a:txBody>
                  <a:tcPr anchor="ctr"/>
                </a:tc>
              </a:tr>
              <a:tr h="6705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smtClean="0">
                          <a:latin typeface="Arial"/>
                          <a:cs typeface="Arial"/>
                        </a:rPr>
                        <a:t>Average Annualized Award</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smtClean="0">
                          <a:latin typeface="Arial"/>
                          <a:cs typeface="Arial"/>
                        </a:rPr>
                        <a:t>$199K</a:t>
                      </a:r>
                    </a:p>
                  </a:txBody>
                  <a:tcPr anchor="ctr"/>
                </a:tc>
              </a:tr>
              <a:tr h="6705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smtClean="0">
                          <a:latin typeface="Arial"/>
                          <a:cs typeface="Arial"/>
                        </a:rPr>
                        <a:t>Number of Panels</a:t>
                      </a:r>
                      <a:r>
                        <a:rPr lang="en-US" sz="1900" baseline="0" dirty="0" smtClean="0">
                          <a:latin typeface="Arial"/>
                          <a:cs typeface="Arial"/>
                        </a:rPr>
                        <a:t> Held</a:t>
                      </a:r>
                      <a:endParaRPr lang="en-US" sz="1900" dirty="0" smtClean="0">
                        <a:latin typeface="Arial"/>
                        <a:cs typeface="Arial"/>
                      </a:endParaRPr>
                    </a:p>
                  </a:txBody>
                  <a:tcPr anchor="ctr"/>
                </a:tc>
                <a:tc>
                  <a:txBody>
                    <a:bodyPr/>
                    <a:lstStyle/>
                    <a:p>
                      <a:pPr algn="ctr"/>
                      <a:r>
                        <a:rPr lang="en-US" sz="1900" dirty="0" smtClean="0">
                          <a:solidFill>
                            <a:schemeClr val="tx1"/>
                          </a:solidFill>
                          <a:latin typeface="Arial"/>
                          <a:cs typeface="Arial"/>
                        </a:rPr>
                        <a:t>302</a:t>
                      </a:r>
                      <a:endParaRPr lang="en-US" sz="1900" dirty="0">
                        <a:solidFill>
                          <a:schemeClr val="tx1"/>
                        </a:solidFill>
                        <a:latin typeface="Arial"/>
                        <a:cs typeface="Arial"/>
                      </a:endParaRPr>
                    </a:p>
                  </a:txBody>
                  <a:tcPr anchor="ctr"/>
                </a:tc>
              </a:tr>
              <a:tr h="6705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smtClean="0">
                          <a:latin typeface="Arial"/>
                          <a:cs typeface="Arial"/>
                        </a:rPr>
                        <a:t>Number of People Supported</a:t>
                      </a:r>
                    </a:p>
                  </a:txBody>
                  <a:tcPr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smtClean="0">
                          <a:latin typeface="Arial"/>
                          <a:cs typeface="Arial"/>
                        </a:rPr>
                        <a:t>16,774</a:t>
                      </a:r>
                    </a:p>
                  </a:txBody>
                  <a:tcPr anchor="ctr">
                    <a:solidFill>
                      <a:schemeClr val="accent4">
                        <a:lumMod val="40000"/>
                        <a:lumOff val="60000"/>
                      </a:schemeClr>
                    </a:solidFill>
                  </a:tcPr>
                </a:tc>
              </a:tr>
            </a:tbl>
          </a:graphicData>
        </a:graphic>
      </p:graphicFrame>
      <p:graphicFrame>
        <p:nvGraphicFramePr>
          <p:cNvPr id="5" name="Content Placeholder 3"/>
          <p:cNvGraphicFramePr>
            <a:graphicFrameLocks noGrp="1"/>
          </p:cNvGraphicFramePr>
          <p:nvPr>
            <p:ph idx="1"/>
            <p:extLst/>
          </p:nvPr>
        </p:nvGraphicFramePr>
        <p:xfrm>
          <a:off x="6705600" y="2743201"/>
          <a:ext cx="3733800" cy="2927739"/>
        </p:xfrm>
        <a:graphic>
          <a:graphicData uri="http://schemas.openxmlformats.org/drawingml/2006/table">
            <a:tbl>
              <a:tblPr firstRow="1" bandRow="1">
                <a:tableStyleId>{00A15C55-8517-42AA-B614-E9B94910E393}</a:tableStyleId>
              </a:tblPr>
              <a:tblGrid>
                <a:gridCol w="2743200"/>
                <a:gridCol w="990600"/>
              </a:tblGrid>
              <a:tr h="398657">
                <a:tc>
                  <a:txBody>
                    <a:bodyPr/>
                    <a:lstStyle/>
                    <a:p>
                      <a:r>
                        <a:rPr lang="en-US" sz="2000" dirty="0" smtClean="0">
                          <a:latin typeface="Arial"/>
                          <a:cs typeface="Arial"/>
                        </a:rPr>
                        <a:t>People</a:t>
                      </a:r>
                      <a:r>
                        <a:rPr lang="en-US" sz="2000" baseline="0" dirty="0" smtClean="0">
                          <a:latin typeface="Arial"/>
                          <a:cs typeface="Arial"/>
                        </a:rPr>
                        <a:t> Supported</a:t>
                      </a:r>
                      <a:endParaRPr lang="en-US" sz="2000" dirty="0">
                        <a:latin typeface="Arial"/>
                        <a:cs typeface="Arial"/>
                      </a:endParaRPr>
                    </a:p>
                  </a:txBody>
                  <a:tcPr/>
                </a:tc>
                <a:tc>
                  <a:txBody>
                    <a:bodyPr/>
                    <a:lstStyle/>
                    <a:p>
                      <a:pPr algn="ctr"/>
                      <a:r>
                        <a:rPr lang="en-US" sz="2000" dirty="0" smtClean="0">
                          <a:latin typeface="Arial"/>
                          <a:cs typeface="Arial"/>
                        </a:rPr>
                        <a:t>#</a:t>
                      </a:r>
                      <a:endParaRPr lang="en-US" sz="2000" dirty="0">
                        <a:latin typeface="Arial"/>
                        <a:cs typeface="Arial"/>
                      </a:endParaRPr>
                    </a:p>
                  </a:txBody>
                  <a:tcPr/>
                </a:tc>
              </a:tr>
              <a:tr h="435285">
                <a:tc>
                  <a:txBody>
                    <a:bodyPr/>
                    <a:lstStyle/>
                    <a:p>
                      <a:r>
                        <a:rPr lang="en-US" sz="1900" dirty="0" smtClean="0"/>
                        <a:t>Senior Researchers</a:t>
                      </a:r>
                      <a:endParaRPr lang="en-US" sz="1900" dirty="0" smtClean="0">
                        <a:latin typeface="Arial"/>
                        <a:cs typeface="Arial"/>
                      </a:endParaRPr>
                    </a:p>
                  </a:txBody>
                  <a:tcPr anchor="ctr"/>
                </a:tc>
                <a:tc>
                  <a:txBody>
                    <a:bodyPr/>
                    <a:lstStyle/>
                    <a:p>
                      <a:pPr algn="ctr"/>
                      <a:r>
                        <a:rPr lang="en-US" sz="1900" dirty="0" smtClean="0"/>
                        <a:t> 6,663</a:t>
                      </a:r>
                      <a:endParaRPr lang="en-US" sz="1900" dirty="0">
                        <a:latin typeface="Arial"/>
                        <a:cs typeface="Arial"/>
                      </a:endParaRPr>
                    </a:p>
                  </a:txBody>
                  <a:tcPr/>
                </a:tc>
              </a:tr>
              <a:tr h="435285">
                <a:tc>
                  <a:txBody>
                    <a:bodyPr/>
                    <a:lstStyle/>
                    <a:p>
                      <a:r>
                        <a:rPr lang="en-US" sz="1900" dirty="0" smtClean="0"/>
                        <a:t>Other Professionals</a:t>
                      </a:r>
                      <a:endParaRPr lang="en-US" sz="1900" dirty="0">
                        <a:latin typeface="Arial"/>
                        <a:cs typeface="Arial"/>
                      </a:endParaRPr>
                    </a:p>
                  </a:txBody>
                  <a:tcPr anchor="ctr"/>
                </a:tc>
                <a:tc>
                  <a:txBody>
                    <a:bodyPr/>
                    <a:lstStyle/>
                    <a:p>
                      <a:pPr algn="ctr"/>
                      <a:r>
                        <a:rPr lang="en-US" sz="1900" dirty="0" smtClean="0"/>
                        <a:t>  1,123</a:t>
                      </a:r>
                      <a:endParaRPr lang="en-US" sz="1900" dirty="0">
                        <a:latin typeface="Arial"/>
                        <a:cs typeface="Arial"/>
                      </a:endParaRPr>
                    </a:p>
                  </a:txBody>
                  <a:tcPr/>
                </a:tc>
              </a:tr>
              <a:tr h="548578">
                <a:tc>
                  <a:txBody>
                    <a:bodyPr/>
                    <a:lstStyle/>
                    <a:p>
                      <a:r>
                        <a:rPr lang="en-US" sz="1900" dirty="0" smtClean="0"/>
                        <a:t>Postdoctoral Associates</a:t>
                      </a:r>
                      <a:endParaRPr lang="en-US" sz="1900" dirty="0">
                        <a:latin typeface="Arial"/>
                        <a:cs typeface="Arial"/>
                      </a:endParaRPr>
                    </a:p>
                  </a:txBody>
                  <a:tcPr anchor="ctr"/>
                </a:tc>
                <a:tc>
                  <a:txBody>
                    <a:bodyPr/>
                    <a:lstStyle/>
                    <a:p>
                      <a:pPr algn="ctr"/>
                      <a:r>
                        <a:rPr lang="en-US" sz="1900" dirty="0" smtClean="0"/>
                        <a:t>   </a:t>
                      </a:r>
                      <a:r>
                        <a:rPr lang="en-US" sz="1900" baseline="0" dirty="0" smtClean="0"/>
                        <a:t>  </a:t>
                      </a:r>
                      <a:r>
                        <a:rPr lang="en-US" sz="1900" dirty="0" smtClean="0"/>
                        <a:t>491</a:t>
                      </a:r>
                      <a:endParaRPr lang="en-US" sz="1900" dirty="0">
                        <a:latin typeface="Arial"/>
                        <a:cs typeface="Arial"/>
                      </a:endParaRPr>
                    </a:p>
                  </a:txBody>
                  <a:tcPr/>
                </a:tc>
              </a:tr>
              <a:tr h="435285">
                <a:tc>
                  <a:txBody>
                    <a:bodyPr/>
                    <a:lstStyle/>
                    <a:p>
                      <a:r>
                        <a:rPr lang="en-US" sz="1900" dirty="0" smtClean="0"/>
                        <a:t>Graduate Students</a:t>
                      </a:r>
                      <a:endParaRPr lang="en-US" sz="1900" dirty="0">
                        <a:latin typeface="Arial"/>
                        <a:cs typeface="Arial"/>
                      </a:endParaRPr>
                    </a:p>
                  </a:txBody>
                  <a:tcPr anchor="ctr"/>
                </a:tc>
                <a:tc>
                  <a:txBody>
                    <a:bodyPr/>
                    <a:lstStyle/>
                    <a:p>
                      <a:pPr algn="ctr"/>
                      <a:r>
                        <a:rPr lang="en-US" sz="1900" dirty="0" smtClean="0"/>
                        <a:t>  6,064</a:t>
                      </a:r>
                      <a:endParaRPr lang="en-US" sz="1900" dirty="0">
                        <a:latin typeface="Arial"/>
                        <a:cs typeface="Arial"/>
                      </a:endParaRPr>
                    </a:p>
                  </a:txBody>
                  <a:tcPr/>
                </a:tc>
              </a:tr>
              <a:tr h="674649">
                <a:tc>
                  <a:txBody>
                    <a:bodyPr/>
                    <a:lstStyle/>
                    <a:p>
                      <a:r>
                        <a:rPr lang="en-US" sz="1900" dirty="0" smtClean="0"/>
                        <a:t>Undergraduate</a:t>
                      </a:r>
                      <a:r>
                        <a:rPr lang="en-US" sz="1900" baseline="0" dirty="0" smtClean="0"/>
                        <a:t> Students</a:t>
                      </a:r>
                      <a:endParaRPr lang="en-US" sz="1900" dirty="0">
                        <a:latin typeface="Arial"/>
                        <a:cs typeface="Arial"/>
                      </a:endParaRPr>
                    </a:p>
                  </a:txBody>
                  <a:tcPr anchor="ctr"/>
                </a:tc>
                <a:tc>
                  <a:txBody>
                    <a:bodyPr/>
                    <a:lstStyle/>
                    <a:p>
                      <a:pPr algn="ctr"/>
                      <a:r>
                        <a:rPr lang="en-US" sz="1900" dirty="0" smtClean="0"/>
                        <a:t>  2,433</a:t>
                      </a:r>
                      <a:endParaRPr lang="en-US" sz="1900" dirty="0">
                        <a:latin typeface="Arial"/>
                        <a:cs typeface="Arial"/>
                      </a:endParaRPr>
                    </a:p>
                  </a:txBody>
                  <a:tcPr/>
                </a:tc>
              </a:tr>
            </a:tbl>
          </a:graphicData>
        </a:graphic>
      </p:graphicFrame>
      <p:sp>
        <p:nvSpPr>
          <p:cNvPr id="3" name="Right Arrow 2"/>
          <p:cNvSpPr/>
          <p:nvPr/>
        </p:nvSpPr>
        <p:spPr>
          <a:xfrm>
            <a:off x="5791200" y="4648200"/>
            <a:ext cx="762000" cy="609600"/>
          </a:xfrm>
          <a:prstGeom prst="rightArrow">
            <a:avLst/>
          </a:prstGeom>
          <a:solidFill>
            <a:schemeClr val="tx2"/>
          </a:solidFill>
          <a:ln>
            <a:solidFill>
              <a:schemeClr val="bg1"/>
            </a:solidFill>
          </a:ln>
        </p:spPr>
        <p:style>
          <a:lnRef idx="1">
            <a:schemeClr val="accent1"/>
          </a:lnRef>
          <a:fillRef idx="3">
            <a:schemeClr val="accent1"/>
          </a:fillRef>
          <a:effectRef idx="2">
            <a:schemeClr val="accent1"/>
          </a:effectRef>
          <a:fontRef idx="minor">
            <a:schemeClr val="lt1"/>
          </a:fontRef>
        </p:style>
        <p:txBody>
          <a:bodyPr lIns="91389" tIns="45695" rIns="91389" bIns="45695" rtlCol="0" anchor="ctr"/>
          <a:lstStyle/>
          <a:p>
            <a:pPr algn="ctr"/>
            <a:endParaRPr lang="en-US" dirty="0"/>
          </a:p>
        </p:txBody>
      </p:sp>
    </p:spTree>
    <p:extLst>
      <p:ext uri="{BB962C8B-B14F-4D97-AF65-F5344CB8AC3E}">
        <p14:creationId xmlns:p14="http://schemas.microsoft.com/office/powerpoint/2010/main" val="334145594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952625" y="0"/>
            <a:ext cx="8229600" cy="1143000"/>
          </a:xfrm>
        </p:spPr>
        <p:txBody>
          <a:bodyPr>
            <a:normAutofit/>
          </a:bodyPr>
          <a:lstStyle/>
          <a:p>
            <a:pPr algn="ctr"/>
            <a:r>
              <a:rPr lang="en-US" sz="3200" dirty="0"/>
              <a:t>Who is the CISE Community? </a:t>
            </a:r>
          </a:p>
        </p:txBody>
      </p:sp>
      <p:graphicFrame>
        <p:nvGraphicFramePr>
          <p:cNvPr id="5" name="Chart 4" descr="Pie chart of PI and Co-PI departments:&#10;Computer Science and Information Science and Engineering 61%&#10;Sciences and Humanities 24%&#10;Engineering (excluding Computer Engineering) 12%&#10;Interdisciplinary Centers 3%"/>
          <p:cNvGraphicFramePr>
            <a:graphicFrameLocks noGrp="1"/>
          </p:cNvGraphicFramePr>
          <p:nvPr>
            <p:extLst/>
          </p:nvPr>
        </p:nvGraphicFramePr>
        <p:xfrm>
          <a:off x="2524125" y="996462"/>
          <a:ext cx="7296150" cy="58615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461872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8763000" cy="990600"/>
          </a:xfrm>
        </p:spPr>
        <p:txBody>
          <a:bodyPr>
            <a:noAutofit/>
          </a:bodyPr>
          <a:lstStyle/>
          <a:p>
            <a:pPr algn="ctr"/>
            <a:r>
              <a:rPr lang="en-US" b="1" dirty="0" smtClean="0"/>
              <a:t>CISE and National Priorities</a:t>
            </a:r>
            <a:endParaRPr lang="en-US" b="1" dirty="0"/>
          </a:p>
        </p:txBody>
      </p:sp>
      <p:grpSp>
        <p:nvGrpSpPr>
          <p:cNvPr id="28" name="Group 27"/>
          <p:cNvGrpSpPr/>
          <p:nvPr/>
        </p:nvGrpSpPr>
        <p:grpSpPr>
          <a:xfrm>
            <a:off x="1676400" y="1143001"/>
            <a:ext cx="8686800" cy="4509881"/>
            <a:chOff x="487680" y="1101071"/>
            <a:chExt cx="13535490" cy="6609210"/>
          </a:xfrm>
        </p:grpSpPr>
        <p:grpSp>
          <p:nvGrpSpPr>
            <p:cNvPr id="29" name="Group 28" descr="Understanding the brain&#10;Risk &amp; Relience&#10;Food-Energy-Water Systems&#10;Health and wellbeing&#10;Manufacturing, robotics, and smart systems&#10;secure cybersapce&#10;Education and workforce development&#10;Broadband and universal connectivity" title="Chart of CISE and National Priorities"/>
            <p:cNvGrpSpPr/>
            <p:nvPr/>
          </p:nvGrpSpPr>
          <p:grpSpPr>
            <a:xfrm>
              <a:off x="519674" y="1157210"/>
              <a:ext cx="13503496" cy="6553071"/>
              <a:chOff x="519674" y="1157210"/>
              <a:chExt cx="13503496" cy="6553071"/>
            </a:xfrm>
          </p:grpSpPr>
          <p:sp>
            <p:nvSpPr>
              <p:cNvPr id="41" name="Rounded Rectangle 40" title="illustration of wireless streams pictured coming out of a building"/>
              <p:cNvSpPr/>
              <p:nvPr/>
            </p:nvSpPr>
            <p:spPr>
              <a:xfrm>
                <a:off x="10876034" y="4418709"/>
                <a:ext cx="3138171" cy="2162199"/>
              </a:xfrm>
              <a:prstGeom prst="roundRect">
                <a:avLst/>
              </a:prstGeom>
              <a:blipFill>
                <a:blip r:embed="rId3" cstate="print">
                  <a:extLst>
                    <a:ext uri="{28A0092B-C50C-407E-A947-70E740481C1C}">
                      <a14:useLocalDpi xmlns:a14="http://schemas.microsoft.com/office/drawing/2010/main"/>
                    </a:ext>
                  </a:extLst>
                </a:blip>
                <a:srcRect/>
                <a:stretch>
                  <a:fillRect/>
                </a:stretch>
              </a:blip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txBody>
              <a:bodyPr/>
              <a:lstStyle/>
              <a:p>
                <a:endParaRPr lang="en-US" dirty="0"/>
              </a:p>
            </p:txBody>
          </p:sp>
          <p:sp>
            <p:nvSpPr>
              <p:cNvPr id="42" name="Freeform 41"/>
              <p:cNvSpPr/>
              <p:nvPr/>
            </p:nvSpPr>
            <p:spPr>
              <a:xfrm>
                <a:off x="10884999" y="6546020"/>
                <a:ext cx="3138171" cy="1164261"/>
              </a:xfrm>
              <a:custGeom>
                <a:avLst/>
                <a:gdLst>
                  <a:gd name="connsiteX0" fmla="*/ 0 w 3138171"/>
                  <a:gd name="connsiteY0" fmla="*/ 0 h 1164261"/>
                  <a:gd name="connsiteX1" fmla="*/ 3138171 w 3138171"/>
                  <a:gd name="connsiteY1" fmla="*/ 0 h 1164261"/>
                  <a:gd name="connsiteX2" fmla="*/ 3138171 w 3138171"/>
                  <a:gd name="connsiteY2" fmla="*/ 1164261 h 1164261"/>
                  <a:gd name="connsiteX3" fmla="*/ 0 w 3138171"/>
                  <a:gd name="connsiteY3" fmla="*/ 1164261 h 1164261"/>
                  <a:gd name="connsiteX4" fmla="*/ 0 w 3138171"/>
                  <a:gd name="connsiteY4" fmla="*/ 0 h 1164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8171" h="1164261">
                    <a:moveTo>
                      <a:pt x="0" y="0"/>
                    </a:moveTo>
                    <a:lnTo>
                      <a:pt x="3138171" y="0"/>
                    </a:lnTo>
                    <a:lnTo>
                      <a:pt x="3138171" y="1164261"/>
                    </a:lnTo>
                    <a:lnTo>
                      <a:pt x="0" y="116426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142240" rIns="142240" bIns="0" numCol="1" spcCol="1270" anchor="t" anchorCtr="0">
                <a:noAutofit/>
              </a:bodyPr>
              <a:lstStyle/>
              <a:p>
                <a:pPr algn="ctr" defTabSz="889000">
                  <a:lnSpc>
                    <a:spcPct val="90000"/>
                  </a:lnSpc>
                  <a:spcBef>
                    <a:spcPct val="0"/>
                  </a:spcBef>
                  <a:spcAft>
                    <a:spcPct val="35000"/>
                  </a:spcAft>
                </a:pPr>
                <a:r>
                  <a:rPr lang="en-US" sz="2000" b="1" dirty="0">
                    <a:solidFill>
                      <a:schemeClr val="tx1"/>
                    </a:solidFill>
                  </a:rPr>
                  <a:t>Broadband &amp; Universal Connectivity</a:t>
                </a:r>
                <a:endParaRPr lang="en-US" sz="2000" b="1" dirty="0">
                  <a:solidFill>
                    <a:schemeClr val="tx1"/>
                  </a:solidFill>
                </a:endParaRPr>
              </a:p>
            </p:txBody>
          </p:sp>
          <p:sp>
            <p:nvSpPr>
              <p:cNvPr id="43" name="Rounded Rectangle 42"/>
              <p:cNvSpPr/>
              <p:nvPr/>
            </p:nvSpPr>
            <p:spPr>
              <a:xfrm>
                <a:off x="3971794" y="1157210"/>
                <a:ext cx="3138171" cy="2162199"/>
              </a:xfrm>
              <a:prstGeom prst="roundRect">
                <a:avLst/>
              </a:prstGeom>
              <a:blipFill>
                <a:blip r:embed="rId4" cstate="print">
                  <a:extLst>
                    <a:ext uri="{28A0092B-C50C-407E-A947-70E740481C1C}">
                      <a14:useLocalDpi xmlns:a14="http://schemas.microsoft.com/office/drawing/2010/main"/>
                    </a:ext>
                  </a:extLst>
                </a:blip>
                <a:srcRect/>
                <a:stretch>
                  <a:fillRect/>
                </a:stretch>
              </a:blip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txBody>
              <a:bodyPr/>
              <a:lstStyle/>
              <a:p>
                <a:endParaRPr lang="en-US" dirty="0"/>
              </a:p>
            </p:txBody>
          </p:sp>
          <p:sp>
            <p:nvSpPr>
              <p:cNvPr id="44" name="Freeform 43"/>
              <p:cNvSpPr/>
              <p:nvPr/>
            </p:nvSpPr>
            <p:spPr>
              <a:xfrm>
                <a:off x="3971794" y="3319409"/>
                <a:ext cx="3138171" cy="1164261"/>
              </a:xfrm>
              <a:custGeom>
                <a:avLst/>
                <a:gdLst>
                  <a:gd name="connsiteX0" fmla="*/ 0 w 3138171"/>
                  <a:gd name="connsiteY0" fmla="*/ 0 h 1164261"/>
                  <a:gd name="connsiteX1" fmla="*/ 3138171 w 3138171"/>
                  <a:gd name="connsiteY1" fmla="*/ 0 h 1164261"/>
                  <a:gd name="connsiteX2" fmla="*/ 3138171 w 3138171"/>
                  <a:gd name="connsiteY2" fmla="*/ 1164261 h 1164261"/>
                  <a:gd name="connsiteX3" fmla="*/ 0 w 3138171"/>
                  <a:gd name="connsiteY3" fmla="*/ 1164261 h 1164261"/>
                  <a:gd name="connsiteX4" fmla="*/ 0 w 3138171"/>
                  <a:gd name="connsiteY4" fmla="*/ 0 h 1164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8171" h="1164261">
                    <a:moveTo>
                      <a:pt x="0" y="0"/>
                    </a:moveTo>
                    <a:lnTo>
                      <a:pt x="3138171" y="0"/>
                    </a:lnTo>
                    <a:lnTo>
                      <a:pt x="3138171" y="1164261"/>
                    </a:lnTo>
                    <a:lnTo>
                      <a:pt x="0" y="116426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142240" rIns="142240" bIns="0" numCol="1" spcCol="1270" anchor="t" anchorCtr="0">
                <a:noAutofit/>
              </a:bodyPr>
              <a:lstStyle/>
              <a:p>
                <a:pPr algn="ctr" defTabSz="889000">
                  <a:lnSpc>
                    <a:spcPct val="90000"/>
                  </a:lnSpc>
                  <a:spcBef>
                    <a:spcPct val="0"/>
                  </a:spcBef>
                  <a:spcAft>
                    <a:spcPct val="35000"/>
                  </a:spcAft>
                </a:pPr>
                <a:r>
                  <a:rPr lang="en-US" sz="2000" b="1" dirty="0">
                    <a:solidFill>
                      <a:schemeClr val="tx1"/>
                    </a:solidFill>
                  </a:rPr>
                  <a:t>Risk &amp; Resilience</a:t>
                </a:r>
                <a:endParaRPr lang="en-US" sz="2000" b="1" dirty="0">
                  <a:solidFill>
                    <a:schemeClr val="tx1"/>
                  </a:solidFill>
                </a:endParaRPr>
              </a:p>
            </p:txBody>
          </p:sp>
          <p:sp>
            <p:nvSpPr>
              <p:cNvPr id="45" name="Freeform 44"/>
              <p:cNvSpPr/>
              <p:nvPr/>
            </p:nvSpPr>
            <p:spPr>
              <a:xfrm>
                <a:off x="7423914" y="3319409"/>
                <a:ext cx="3138171" cy="1164261"/>
              </a:xfrm>
              <a:custGeom>
                <a:avLst/>
                <a:gdLst>
                  <a:gd name="connsiteX0" fmla="*/ 0 w 3138171"/>
                  <a:gd name="connsiteY0" fmla="*/ 0 h 1164261"/>
                  <a:gd name="connsiteX1" fmla="*/ 3138171 w 3138171"/>
                  <a:gd name="connsiteY1" fmla="*/ 0 h 1164261"/>
                  <a:gd name="connsiteX2" fmla="*/ 3138171 w 3138171"/>
                  <a:gd name="connsiteY2" fmla="*/ 1164261 h 1164261"/>
                  <a:gd name="connsiteX3" fmla="*/ 0 w 3138171"/>
                  <a:gd name="connsiteY3" fmla="*/ 1164261 h 1164261"/>
                  <a:gd name="connsiteX4" fmla="*/ 0 w 3138171"/>
                  <a:gd name="connsiteY4" fmla="*/ 0 h 1164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8171" h="1164261">
                    <a:moveTo>
                      <a:pt x="0" y="0"/>
                    </a:moveTo>
                    <a:lnTo>
                      <a:pt x="3138171" y="0"/>
                    </a:lnTo>
                    <a:lnTo>
                      <a:pt x="3138171" y="1164261"/>
                    </a:lnTo>
                    <a:lnTo>
                      <a:pt x="0" y="116426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142240" rIns="142240" bIns="0" numCol="1" spcCol="1270" anchor="t" anchorCtr="0">
                <a:noAutofit/>
              </a:bodyPr>
              <a:lstStyle/>
              <a:p>
                <a:pPr algn="ctr" defTabSz="889000">
                  <a:lnSpc>
                    <a:spcPct val="90000"/>
                  </a:lnSpc>
                  <a:spcBef>
                    <a:spcPct val="0"/>
                  </a:spcBef>
                  <a:spcAft>
                    <a:spcPct val="35000"/>
                  </a:spcAft>
                </a:pPr>
                <a:r>
                  <a:rPr lang="en-US" sz="2000" b="1" dirty="0">
                    <a:solidFill>
                      <a:schemeClr val="tx1"/>
                    </a:solidFill>
                  </a:rPr>
                  <a:t>Food-Energy-Water Systems</a:t>
                </a:r>
                <a:endParaRPr lang="en-US" sz="2000" b="1" dirty="0">
                  <a:solidFill>
                    <a:schemeClr val="tx1"/>
                  </a:solidFill>
                </a:endParaRPr>
              </a:p>
            </p:txBody>
          </p:sp>
          <p:sp>
            <p:nvSpPr>
              <p:cNvPr id="46" name="Rounded Rectangle 45"/>
              <p:cNvSpPr/>
              <p:nvPr/>
            </p:nvSpPr>
            <p:spPr>
              <a:xfrm>
                <a:off x="10876034" y="1157210"/>
                <a:ext cx="3138171" cy="2162199"/>
              </a:xfrm>
              <a:prstGeom prst="roundRect">
                <a:avLst/>
              </a:prstGeom>
              <a:blipFill dpi="0" rotWithShape="1">
                <a:blip r:embed="rId5" cstate="print">
                  <a:extLst>
                    <a:ext uri="{28A0092B-C50C-407E-A947-70E740481C1C}">
                      <a14:useLocalDpi xmlns:a14="http://schemas.microsoft.com/office/drawing/2010/main"/>
                    </a:ext>
                  </a:extLst>
                </a:blip>
                <a:srcRect/>
                <a:stretch>
                  <a:fillRect/>
                </a:stretch>
              </a:blip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txBody>
              <a:bodyPr/>
              <a:lstStyle/>
              <a:p>
                <a:endParaRPr lang="en-US" dirty="0"/>
              </a:p>
            </p:txBody>
          </p:sp>
          <p:sp>
            <p:nvSpPr>
              <p:cNvPr id="47" name="Freeform 46"/>
              <p:cNvSpPr/>
              <p:nvPr/>
            </p:nvSpPr>
            <p:spPr>
              <a:xfrm>
                <a:off x="10876034" y="3319409"/>
                <a:ext cx="3138171" cy="1164261"/>
              </a:xfrm>
              <a:custGeom>
                <a:avLst/>
                <a:gdLst>
                  <a:gd name="connsiteX0" fmla="*/ 0 w 3138171"/>
                  <a:gd name="connsiteY0" fmla="*/ 0 h 1164261"/>
                  <a:gd name="connsiteX1" fmla="*/ 3138171 w 3138171"/>
                  <a:gd name="connsiteY1" fmla="*/ 0 h 1164261"/>
                  <a:gd name="connsiteX2" fmla="*/ 3138171 w 3138171"/>
                  <a:gd name="connsiteY2" fmla="*/ 1164261 h 1164261"/>
                  <a:gd name="connsiteX3" fmla="*/ 0 w 3138171"/>
                  <a:gd name="connsiteY3" fmla="*/ 1164261 h 1164261"/>
                  <a:gd name="connsiteX4" fmla="*/ 0 w 3138171"/>
                  <a:gd name="connsiteY4" fmla="*/ 0 h 1164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8171" h="1164261">
                    <a:moveTo>
                      <a:pt x="0" y="0"/>
                    </a:moveTo>
                    <a:lnTo>
                      <a:pt x="3138171" y="0"/>
                    </a:lnTo>
                    <a:lnTo>
                      <a:pt x="3138171" y="1164261"/>
                    </a:lnTo>
                    <a:lnTo>
                      <a:pt x="0" y="116426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142240" rIns="142240" bIns="0" numCol="1" spcCol="1270" anchor="t" anchorCtr="0">
                <a:noAutofit/>
              </a:bodyPr>
              <a:lstStyle/>
              <a:p>
                <a:pPr algn="ctr" defTabSz="889000">
                  <a:lnSpc>
                    <a:spcPct val="90000"/>
                  </a:lnSpc>
                  <a:spcBef>
                    <a:spcPct val="0"/>
                  </a:spcBef>
                  <a:spcAft>
                    <a:spcPct val="35000"/>
                  </a:spcAft>
                </a:pPr>
                <a:r>
                  <a:rPr lang="en-US" sz="2000" b="1" dirty="0">
                    <a:solidFill>
                      <a:schemeClr val="tx1"/>
                    </a:solidFill>
                  </a:rPr>
                  <a:t>Health &amp; Wellbeing</a:t>
                </a:r>
                <a:endParaRPr lang="en-US" sz="2000" b="1" dirty="0">
                  <a:solidFill>
                    <a:schemeClr val="tx1"/>
                  </a:solidFill>
                </a:endParaRPr>
              </a:p>
            </p:txBody>
          </p:sp>
          <p:sp>
            <p:nvSpPr>
              <p:cNvPr id="48" name="Rounded Rectangle 47"/>
              <p:cNvSpPr/>
              <p:nvPr/>
            </p:nvSpPr>
            <p:spPr>
              <a:xfrm>
                <a:off x="519674" y="4383820"/>
                <a:ext cx="3138171" cy="2162199"/>
              </a:xfrm>
              <a:prstGeom prst="roundRect">
                <a:avLst/>
              </a:prstGeom>
              <a:blipFill rotWithShape="1">
                <a:blip r:embed="rId6"/>
                <a:stretch>
                  <a:fillRect/>
                </a:stretch>
              </a:blip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txBody>
              <a:bodyPr/>
              <a:lstStyle/>
              <a:p>
                <a:endParaRPr lang="en-US" dirty="0"/>
              </a:p>
            </p:txBody>
          </p:sp>
          <p:sp>
            <p:nvSpPr>
              <p:cNvPr id="49" name="Freeform 48"/>
              <p:cNvSpPr/>
              <p:nvPr/>
            </p:nvSpPr>
            <p:spPr>
              <a:xfrm>
                <a:off x="519674" y="6546020"/>
                <a:ext cx="3138171" cy="1164261"/>
              </a:xfrm>
              <a:custGeom>
                <a:avLst/>
                <a:gdLst>
                  <a:gd name="connsiteX0" fmla="*/ 0 w 3138171"/>
                  <a:gd name="connsiteY0" fmla="*/ 0 h 1164261"/>
                  <a:gd name="connsiteX1" fmla="*/ 3138171 w 3138171"/>
                  <a:gd name="connsiteY1" fmla="*/ 0 h 1164261"/>
                  <a:gd name="connsiteX2" fmla="*/ 3138171 w 3138171"/>
                  <a:gd name="connsiteY2" fmla="*/ 1164261 h 1164261"/>
                  <a:gd name="connsiteX3" fmla="*/ 0 w 3138171"/>
                  <a:gd name="connsiteY3" fmla="*/ 1164261 h 1164261"/>
                  <a:gd name="connsiteX4" fmla="*/ 0 w 3138171"/>
                  <a:gd name="connsiteY4" fmla="*/ 0 h 1164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8171" h="1164261">
                    <a:moveTo>
                      <a:pt x="0" y="0"/>
                    </a:moveTo>
                    <a:lnTo>
                      <a:pt x="3138171" y="0"/>
                    </a:lnTo>
                    <a:lnTo>
                      <a:pt x="3138171" y="1164261"/>
                    </a:lnTo>
                    <a:lnTo>
                      <a:pt x="0" y="116426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142240" rIns="142240" bIns="0" numCol="1" spcCol="1270" anchor="t" anchorCtr="0">
                <a:noAutofit/>
              </a:bodyPr>
              <a:lstStyle/>
              <a:p>
                <a:pPr algn="ctr" defTabSz="889000">
                  <a:lnSpc>
                    <a:spcPct val="90000"/>
                  </a:lnSpc>
                  <a:spcBef>
                    <a:spcPct val="0"/>
                  </a:spcBef>
                  <a:spcAft>
                    <a:spcPct val="35000"/>
                  </a:spcAft>
                </a:pPr>
                <a:r>
                  <a:rPr lang="en-US" sz="2000" b="1" dirty="0">
                    <a:solidFill>
                      <a:schemeClr val="tx1"/>
                    </a:solidFill>
                  </a:rPr>
                  <a:t>Manufacturing, Robotics, &amp; Smart Systems</a:t>
                </a:r>
                <a:endParaRPr lang="en-US" sz="2000" b="1" dirty="0">
                  <a:solidFill>
                    <a:schemeClr val="tx1"/>
                  </a:solidFill>
                </a:endParaRPr>
              </a:p>
            </p:txBody>
          </p:sp>
          <p:sp>
            <p:nvSpPr>
              <p:cNvPr id="50" name="Rounded Rectangle 49"/>
              <p:cNvSpPr/>
              <p:nvPr/>
            </p:nvSpPr>
            <p:spPr>
              <a:xfrm>
                <a:off x="3971794" y="4383820"/>
                <a:ext cx="3138171" cy="2162199"/>
              </a:xfrm>
              <a:prstGeom prst="roundRect">
                <a:avLst/>
              </a:prstGeom>
              <a:blipFill>
                <a:blip r:embed="rId7" cstate="print">
                  <a:extLst>
                    <a:ext uri="{28A0092B-C50C-407E-A947-70E740481C1C}">
                      <a14:useLocalDpi xmlns:a14="http://schemas.microsoft.com/office/drawing/2010/main"/>
                    </a:ext>
                  </a:extLst>
                </a:blip>
                <a:srcRect/>
                <a:stretch>
                  <a:fillRect/>
                </a:stretch>
              </a:blip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txBody>
              <a:bodyPr/>
              <a:lstStyle/>
              <a:p>
                <a:endParaRPr lang="en-US" dirty="0"/>
              </a:p>
            </p:txBody>
          </p:sp>
          <p:sp>
            <p:nvSpPr>
              <p:cNvPr id="51" name="Freeform 50"/>
              <p:cNvSpPr/>
              <p:nvPr/>
            </p:nvSpPr>
            <p:spPr>
              <a:xfrm>
                <a:off x="3974782" y="6546020"/>
                <a:ext cx="3138171" cy="1164261"/>
              </a:xfrm>
              <a:custGeom>
                <a:avLst/>
                <a:gdLst>
                  <a:gd name="connsiteX0" fmla="*/ 0 w 3138171"/>
                  <a:gd name="connsiteY0" fmla="*/ 0 h 1164261"/>
                  <a:gd name="connsiteX1" fmla="*/ 3138171 w 3138171"/>
                  <a:gd name="connsiteY1" fmla="*/ 0 h 1164261"/>
                  <a:gd name="connsiteX2" fmla="*/ 3138171 w 3138171"/>
                  <a:gd name="connsiteY2" fmla="*/ 1164261 h 1164261"/>
                  <a:gd name="connsiteX3" fmla="*/ 0 w 3138171"/>
                  <a:gd name="connsiteY3" fmla="*/ 1164261 h 1164261"/>
                  <a:gd name="connsiteX4" fmla="*/ 0 w 3138171"/>
                  <a:gd name="connsiteY4" fmla="*/ 0 h 1164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8171" h="1164261">
                    <a:moveTo>
                      <a:pt x="0" y="0"/>
                    </a:moveTo>
                    <a:lnTo>
                      <a:pt x="3138171" y="0"/>
                    </a:lnTo>
                    <a:lnTo>
                      <a:pt x="3138171" y="1164261"/>
                    </a:lnTo>
                    <a:lnTo>
                      <a:pt x="0" y="116426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142240" rIns="142240" bIns="0" numCol="1" spcCol="1270" anchor="t" anchorCtr="0">
                <a:noAutofit/>
              </a:bodyPr>
              <a:lstStyle/>
              <a:p>
                <a:pPr algn="ctr" defTabSz="889000">
                  <a:lnSpc>
                    <a:spcPct val="90000"/>
                  </a:lnSpc>
                  <a:spcBef>
                    <a:spcPct val="0"/>
                  </a:spcBef>
                  <a:spcAft>
                    <a:spcPct val="35000"/>
                  </a:spcAft>
                </a:pPr>
                <a:r>
                  <a:rPr lang="en-US" sz="2000" b="1" dirty="0">
                    <a:solidFill>
                      <a:schemeClr val="tx1"/>
                    </a:solidFill>
                  </a:rPr>
                  <a:t>Secure Cyberspace</a:t>
                </a:r>
                <a:endParaRPr lang="en-US" sz="2000" b="1" dirty="0">
                  <a:solidFill>
                    <a:schemeClr val="tx1"/>
                  </a:solidFill>
                </a:endParaRPr>
              </a:p>
            </p:txBody>
          </p:sp>
          <p:sp>
            <p:nvSpPr>
              <p:cNvPr id="52" name="Freeform 51"/>
              <p:cNvSpPr/>
              <p:nvPr/>
            </p:nvSpPr>
            <p:spPr>
              <a:xfrm>
                <a:off x="519674" y="3403225"/>
                <a:ext cx="3138171" cy="1164261"/>
              </a:xfrm>
              <a:custGeom>
                <a:avLst/>
                <a:gdLst>
                  <a:gd name="connsiteX0" fmla="*/ 0 w 3138171"/>
                  <a:gd name="connsiteY0" fmla="*/ 0 h 1164261"/>
                  <a:gd name="connsiteX1" fmla="*/ 3138171 w 3138171"/>
                  <a:gd name="connsiteY1" fmla="*/ 0 h 1164261"/>
                  <a:gd name="connsiteX2" fmla="*/ 3138171 w 3138171"/>
                  <a:gd name="connsiteY2" fmla="*/ 1164261 h 1164261"/>
                  <a:gd name="connsiteX3" fmla="*/ 0 w 3138171"/>
                  <a:gd name="connsiteY3" fmla="*/ 1164261 h 1164261"/>
                  <a:gd name="connsiteX4" fmla="*/ 0 w 3138171"/>
                  <a:gd name="connsiteY4" fmla="*/ 0 h 1164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8171" h="1164261">
                    <a:moveTo>
                      <a:pt x="0" y="0"/>
                    </a:moveTo>
                    <a:lnTo>
                      <a:pt x="3138171" y="0"/>
                    </a:lnTo>
                    <a:lnTo>
                      <a:pt x="3138171" y="1164261"/>
                    </a:lnTo>
                    <a:lnTo>
                      <a:pt x="0" y="116426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142240" rIns="142240" bIns="0" numCol="1" spcCol="1270" anchor="t" anchorCtr="0">
                <a:noAutofit/>
              </a:bodyPr>
              <a:lstStyle/>
              <a:p>
                <a:pPr algn="ctr" defTabSz="889000">
                  <a:lnSpc>
                    <a:spcPct val="90000"/>
                  </a:lnSpc>
                  <a:spcBef>
                    <a:spcPct val="0"/>
                  </a:spcBef>
                  <a:spcAft>
                    <a:spcPct val="35000"/>
                  </a:spcAft>
                </a:pPr>
                <a:r>
                  <a:rPr lang="en-US" sz="2000" b="1" dirty="0">
                    <a:solidFill>
                      <a:schemeClr val="tx1"/>
                    </a:solidFill>
                  </a:rPr>
                  <a:t>Understanding the Brain</a:t>
                </a:r>
                <a:endParaRPr lang="en-US" sz="2000" b="1" dirty="0">
                  <a:solidFill>
                    <a:schemeClr val="tx1"/>
                  </a:solidFill>
                </a:endParaRPr>
              </a:p>
            </p:txBody>
          </p:sp>
          <p:sp>
            <p:nvSpPr>
              <p:cNvPr id="53" name="Rounded Rectangle 52" title="girls programming robotic legos on computer"/>
              <p:cNvSpPr/>
              <p:nvPr/>
            </p:nvSpPr>
            <p:spPr>
              <a:xfrm>
                <a:off x="7423914" y="4389100"/>
                <a:ext cx="3138171" cy="2162199"/>
              </a:xfrm>
              <a:prstGeom prst="roundRect">
                <a:avLst/>
              </a:prstGeom>
              <a:blipFill dpi="0" rotWithShape="1">
                <a:blip r:embed="rId8" cstate="print">
                  <a:extLst>
                    <a:ext uri="{28A0092B-C50C-407E-A947-70E740481C1C}">
                      <a14:useLocalDpi xmlns:a14="http://schemas.microsoft.com/office/drawing/2010/main"/>
                    </a:ext>
                  </a:extLst>
                </a:blip>
                <a:srcRect/>
                <a:stretch>
                  <a:fillRect l="4412" r="4412"/>
                </a:stretch>
              </a:blip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txBody>
              <a:bodyPr/>
              <a:lstStyle/>
              <a:p>
                <a:endParaRPr lang="en-US" dirty="0"/>
              </a:p>
            </p:txBody>
          </p:sp>
          <p:sp>
            <p:nvSpPr>
              <p:cNvPr id="54" name="Freeform 53"/>
              <p:cNvSpPr/>
              <p:nvPr/>
            </p:nvSpPr>
            <p:spPr>
              <a:xfrm>
                <a:off x="7429890" y="6546020"/>
                <a:ext cx="3138171" cy="1164261"/>
              </a:xfrm>
              <a:custGeom>
                <a:avLst/>
                <a:gdLst>
                  <a:gd name="connsiteX0" fmla="*/ 0 w 3138171"/>
                  <a:gd name="connsiteY0" fmla="*/ 0 h 1164261"/>
                  <a:gd name="connsiteX1" fmla="*/ 3138171 w 3138171"/>
                  <a:gd name="connsiteY1" fmla="*/ 0 h 1164261"/>
                  <a:gd name="connsiteX2" fmla="*/ 3138171 w 3138171"/>
                  <a:gd name="connsiteY2" fmla="*/ 1164261 h 1164261"/>
                  <a:gd name="connsiteX3" fmla="*/ 0 w 3138171"/>
                  <a:gd name="connsiteY3" fmla="*/ 1164261 h 1164261"/>
                  <a:gd name="connsiteX4" fmla="*/ 0 w 3138171"/>
                  <a:gd name="connsiteY4" fmla="*/ 0 h 1164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8171" h="1164261">
                    <a:moveTo>
                      <a:pt x="0" y="0"/>
                    </a:moveTo>
                    <a:lnTo>
                      <a:pt x="3138171" y="0"/>
                    </a:lnTo>
                    <a:lnTo>
                      <a:pt x="3138171" y="1164261"/>
                    </a:lnTo>
                    <a:lnTo>
                      <a:pt x="0" y="116426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142240" rIns="142240" bIns="0" numCol="1" spcCol="1270" anchor="t" anchorCtr="0">
                <a:noAutofit/>
              </a:bodyPr>
              <a:lstStyle/>
              <a:p>
                <a:pPr algn="ctr" defTabSz="889000">
                  <a:lnSpc>
                    <a:spcPct val="90000"/>
                  </a:lnSpc>
                  <a:spcBef>
                    <a:spcPct val="0"/>
                  </a:spcBef>
                  <a:spcAft>
                    <a:spcPct val="35000"/>
                  </a:spcAft>
                </a:pPr>
                <a:r>
                  <a:rPr lang="en-US" sz="2000" b="1" dirty="0">
                    <a:solidFill>
                      <a:schemeClr val="tx1"/>
                    </a:solidFill>
                  </a:rPr>
                  <a:t>Education and Workforce Development</a:t>
                </a:r>
                <a:endParaRPr lang="en-US" sz="2000" b="1" dirty="0">
                  <a:solidFill>
                    <a:schemeClr val="tx1"/>
                  </a:solidFill>
                </a:endParaRPr>
              </a:p>
            </p:txBody>
          </p:sp>
        </p:grpSp>
        <p:sp>
          <p:nvSpPr>
            <p:cNvPr id="30" name="TextBox 29"/>
            <p:cNvSpPr txBox="1"/>
            <p:nvPr/>
          </p:nvSpPr>
          <p:spPr>
            <a:xfrm>
              <a:off x="1081342" y="6237926"/>
              <a:ext cx="2560320" cy="328541"/>
            </a:xfrm>
            <a:prstGeom prst="rect">
              <a:avLst/>
            </a:prstGeom>
            <a:noFill/>
          </p:spPr>
          <p:txBody>
            <a:bodyPr wrap="square" lIns="130575" tIns="65288" rIns="130575" bIns="65288" rtlCol="0">
              <a:spAutoFit/>
            </a:bodyPr>
            <a:lstStyle/>
            <a:p>
              <a:pPr algn="r"/>
              <a:r>
                <a:rPr lang="en-US" sz="600" dirty="0">
                  <a:latin typeface="Arial"/>
                  <a:cs typeface="Arial"/>
                </a:rPr>
                <a:t>Image Credit: </a:t>
              </a:r>
              <a:r>
                <a:rPr lang="en-US" sz="600" i="1" dirty="0">
                  <a:latin typeface="Arial"/>
                  <a:cs typeface="Arial"/>
                </a:rPr>
                <a:t>MicroStrain, Inc.</a:t>
              </a:r>
            </a:p>
          </p:txBody>
        </p:sp>
        <p:sp>
          <p:nvSpPr>
            <p:cNvPr id="31" name="TextBox 30"/>
            <p:cNvSpPr txBox="1"/>
            <p:nvPr/>
          </p:nvSpPr>
          <p:spPr>
            <a:xfrm>
              <a:off x="4287116" y="3111145"/>
              <a:ext cx="2804159" cy="328541"/>
            </a:xfrm>
            <a:prstGeom prst="rect">
              <a:avLst/>
            </a:prstGeom>
            <a:noFill/>
          </p:spPr>
          <p:txBody>
            <a:bodyPr wrap="square" lIns="130575" tIns="65288" rIns="130575" bIns="65288" rtlCol="0" anchor="b">
              <a:spAutoFit/>
            </a:bodyPr>
            <a:lstStyle/>
            <a:p>
              <a:pPr algn="r"/>
              <a:r>
                <a:rPr lang="en-US" sz="600" dirty="0">
                  <a:solidFill>
                    <a:srgbClr val="FFFFFF"/>
                  </a:solidFill>
                  <a:latin typeface="Arial"/>
                  <a:cs typeface="Arial"/>
                </a:rPr>
                <a:t>Image Credits: </a:t>
              </a:r>
              <a:r>
                <a:rPr lang="en-US" sz="600" i="1" dirty="0">
                  <a:solidFill>
                    <a:srgbClr val="FFFFFF"/>
                  </a:solidFill>
                  <a:latin typeface="Arial"/>
                  <a:cs typeface="Arial"/>
                </a:rPr>
                <a:t>Texas A&amp;M University </a:t>
              </a:r>
              <a:endParaRPr lang="en-US" sz="600" dirty="0">
                <a:solidFill>
                  <a:srgbClr val="FFFFFF"/>
                </a:solidFill>
                <a:latin typeface="Arial"/>
                <a:cs typeface="Arial"/>
              </a:endParaRPr>
            </a:p>
          </p:txBody>
        </p:sp>
        <p:sp>
          <p:nvSpPr>
            <p:cNvPr id="32" name="TextBox 31"/>
            <p:cNvSpPr txBox="1"/>
            <p:nvPr/>
          </p:nvSpPr>
          <p:spPr>
            <a:xfrm>
              <a:off x="4643313" y="6349596"/>
              <a:ext cx="2316479" cy="328541"/>
            </a:xfrm>
            <a:prstGeom prst="rect">
              <a:avLst/>
            </a:prstGeom>
            <a:noFill/>
          </p:spPr>
          <p:txBody>
            <a:bodyPr wrap="square" lIns="130575" tIns="65288" rIns="130575" bIns="65288" rtlCol="0">
              <a:spAutoFit/>
            </a:bodyPr>
            <a:lstStyle/>
            <a:p>
              <a:pPr algn="r"/>
              <a:r>
                <a:rPr lang="en-US" sz="600" dirty="0">
                  <a:solidFill>
                    <a:srgbClr val="FFFFFF"/>
                  </a:solidFill>
                  <a:latin typeface="Arial"/>
                  <a:cs typeface="Arial"/>
                </a:rPr>
                <a:t>Image Credit: </a:t>
              </a:r>
              <a:r>
                <a:rPr lang="en-US" sz="600" i="1" dirty="0">
                  <a:solidFill>
                    <a:srgbClr val="FFFFFF"/>
                  </a:solidFill>
                  <a:latin typeface="Arial"/>
                  <a:cs typeface="Arial"/>
                </a:rPr>
                <a:t>ThinkStock</a:t>
              </a:r>
            </a:p>
          </p:txBody>
        </p:sp>
        <p:sp>
          <p:nvSpPr>
            <p:cNvPr id="33" name="TextBox 32"/>
            <p:cNvSpPr txBox="1"/>
            <p:nvPr/>
          </p:nvSpPr>
          <p:spPr>
            <a:xfrm>
              <a:off x="7573971" y="6332425"/>
              <a:ext cx="3005961" cy="328541"/>
            </a:xfrm>
            <a:prstGeom prst="rect">
              <a:avLst/>
            </a:prstGeom>
            <a:noFill/>
          </p:spPr>
          <p:txBody>
            <a:bodyPr wrap="square" lIns="130575" tIns="65288" rIns="130575" bIns="65288" rtlCol="0">
              <a:spAutoFit/>
            </a:bodyPr>
            <a:lstStyle/>
            <a:p>
              <a:pPr algn="r"/>
              <a:r>
                <a:rPr lang="en-US" sz="600" dirty="0">
                  <a:solidFill>
                    <a:schemeClr val="bg1"/>
                  </a:solidFill>
                  <a:latin typeface="Arial"/>
                  <a:cs typeface="Arial"/>
                </a:rPr>
                <a:t>Image Credit: </a:t>
              </a:r>
              <a:r>
                <a:rPr lang="en-US" sz="600" i="1" dirty="0">
                  <a:solidFill>
                    <a:schemeClr val="bg1"/>
                  </a:solidFill>
                  <a:latin typeface="Arial"/>
                  <a:cs typeface="Arial"/>
                </a:rPr>
                <a:t>Georgia Computes! Georgia Tech</a:t>
              </a:r>
            </a:p>
          </p:txBody>
        </p:sp>
        <p:sp>
          <p:nvSpPr>
            <p:cNvPr id="34" name="Rectangle 33"/>
            <p:cNvSpPr>
              <a:spLocks noChangeArrowheads="1"/>
            </p:cNvSpPr>
            <p:nvPr/>
          </p:nvSpPr>
          <p:spPr bwMode="auto">
            <a:xfrm>
              <a:off x="11173593" y="6349596"/>
              <a:ext cx="2747387" cy="328541"/>
            </a:xfrm>
            <a:prstGeom prst="rect">
              <a:avLst/>
            </a:prstGeom>
            <a:noFill/>
            <a:ln w="9525">
              <a:noFill/>
              <a:miter lim="800000"/>
              <a:headEnd/>
              <a:tailEnd/>
            </a:ln>
          </p:spPr>
          <p:txBody>
            <a:bodyPr wrap="square" lIns="130575" tIns="65288" rIns="130575" bIns="65288">
              <a:spAutoFit/>
            </a:bodyPr>
            <a:lstStyle/>
            <a:p>
              <a:pPr algn="r"/>
              <a:r>
                <a:rPr lang="en-US" sz="600" dirty="0">
                  <a:latin typeface="Arial"/>
                  <a:cs typeface="Arial"/>
                </a:rPr>
                <a:t>Image Credit: </a:t>
              </a:r>
              <a:r>
                <a:rPr lang="en-US" sz="600" i="1" dirty="0">
                  <a:latin typeface="Arial"/>
                  <a:cs typeface="Arial"/>
                </a:rPr>
                <a:t>Nicolle Rager Fuller, NSF</a:t>
              </a:r>
            </a:p>
          </p:txBody>
        </p:sp>
        <p:grpSp>
          <p:nvGrpSpPr>
            <p:cNvPr id="35" name="Group 34" title="river through forest and farms"/>
            <p:cNvGrpSpPr/>
            <p:nvPr/>
          </p:nvGrpSpPr>
          <p:grpSpPr>
            <a:xfrm>
              <a:off x="7459512" y="1101071"/>
              <a:ext cx="3160069" cy="2226944"/>
              <a:chOff x="7459512" y="361195"/>
              <a:chExt cx="3160069" cy="2226944"/>
            </a:xfrm>
          </p:grpSpPr>
          <p:pic>
            <p:nvPicPr>
              <p:cNvPr id="39" name="Picture 38"/>
              <p:cNvPicPr>
                <a:picLocks/>
              </p:cNvPicPr>
              <p:nvPr/>
            </p:nvPicPr>
            <p:blipFill>
              <a:blip r:embed="rId9"/>
              <a:stretch>
                <a:fillRect/>
              </a:stretch>
            </p:blipFill>
            <p:spPr>
              <a:xfrm>
                <a:off x="7459512" y="361195"/>
                <a:ext cx="3145536" cy="2167128"/>
              </a:xfrm>
              <a:prstGeom prst="roundRect">
                <a:avLst>
                  <a:gd name="adj" fmla="val 8594"/>
                </a:avLst>
              </a:prstGeom>
              <a:solidFill>
                <a:srgbClr val="FFFFFF">
                  <a:shade val="85000"/>
                </a:srgbClr>
              </a:solidFill>
              <a:ln>
                <a:noFill/>
              </a:ln>
              <a:effectLst/>
            </p:spPr>
          </p:pic>
          <p:sp>
            <p:nvSpPr>
              <p:cNvPr id="40" name="Rectangle 39"/>
              <p:cNvSpPr>
                <a:spLocks noChangeArrowheads="1"/>
              </p:cNvSpPr>
              <p:nvPr/>
            </p:nvSpPr>
            <p:spPr bwMode="auto">
              <a:xfrm>
                <a:off x="7730354" y="2259598"/>
                <a:ext cx="2889227" cy="328541"/>
              </a:xfrm>
              <a:prstGeom prst="rect">
                <a:avLst/>
              </a:prstGeom>
              <a:noFill/>
              <a:ln w="9525">
                <a:noFill/>
                <a:miter lim="800000"/>
                <a:headEnd/>
                <a:tailEnd/>
              </a:ln>
            </p:spPr>
            <p:txBody>
              <a:bodyPr wrap="square" lIns="130575" tIns="65288" rIns="130575" bIns="65288" anchor="b">
                <a:spAutoFit/>
              </a:bodyPr>
              <a:lstStyle/>
              <a:p>
                <a:pPr algn="r"/>
                <a:r>
                  <a:rPr lang="en-US" sz="600" dirty="0">
                    <a:solidFill>
                      <a:srgbClr val="FFFFFF"/>
                    </a:solidFill>
                    <a:latin typeface="Arial"/>
                    <a:cs typeface="Arial"/>
                  </a:rPr>
                  <a:t>Image Credit: </a:t>
                </a:r>
                <a:r>
                  <a:rPr lang="en-US" sz="600" i="1" dirty="0">
                    <a:solidFill>
                      <a:srgbClr val="FFFFFF"/>
                    </a:solidFill>
                    <a:latin typeface="Arial"/>
                    <a:cs typeface="Arial"/>
                  </a:rPr>
                  <a:t>NASA</a:t>
                </a:r>
                <a:endParaRPr lang="en-US" sz="600" i="1" dirty="0">
                  <a:solidFill>
                    <a:srgbClr val="FFFFFF"/>
                  </a:solidFill>
                  <a:latin typeface="Arial"/>
                  <a:cs typeface="Arial"/>
                </a:endParaRPr>
              </a:p>
            </p:txBody>
          </p:sp>
        </p:grpSp>
        <p:grpSp>
          <p:nvGrpSpPr>
            <p:cNvPr id="36" name="Group 35" title="brain image"/>
            <p:cNvGrpSpPr/>
            <p:nvPr/>
          </p:nvGrpSpPr>
          <p:grpSpPr>
            <a:xfrm>
              <a:off x="487680" y="1218751"/>
              <a:ext cx="3147606" cy="2220935"/>
              <a:chOff x="487680" y="1218751"/>
              <a:chExt cx="3147606" cy="2220935"/>
            </a:xfrm>
          </p:grpSpPr>
          <p:pic>
            <p:nvPicPr>
              <p:cNvPr id="37" name="Picture 3" descr="G:\Speeches\2013\Marrett\SfN\title_slide_v02.jpg"/>
              <p:cNvPicPr>
                <a:picLocks noChangeArrowheads="1"/>
              </p:cNvPicPr>
              <p:nvPr/>
            </p:nvPicPr>
            <p:blipFill rotWithShape="1">
              <a:blip r:embed="rId10" cstate="print">
                <a:extLst>
                  <a:ext uri="{28A0092B-C50C-407E-A947-70E740481C1C}">
                    <a14:useLocalDpi xmlns:a14="http://schemas.microsoft.com/office/drawing/2010/main"/>
                  </a:ext>
                </a:extLst>
              </a:blip>
              <a:srcRect/>
              <a:stretch/>
            </p:blipFill>
            <p:spPr bwMode="auto">
              <a:xfrm>
                <a:off x="487680" y="1218751"/>
                <a:ext cx="3145536" cy="2167128"/>
              </a:xfrm>
              <a:prstGeom prst="roundRect">
                <a:avLst>
                  <a:gd name="adj" fmla="val 8594"/>
                </a:avLst>
              </a:prstGeom>
              <a:solidFill>
                <a:srgbClr val="FFFFFF">
                  <a:shade val="85000"/>
                </a:srgbClr>
              </a:solidFill>
              <a:ln>
                <a:noFill/>
              </a:ln>
              <a:effectLst/>
              <a:extLst/>
            </p:spPr>
          </p:pic>
          <p:sp>
            <p:nvSpPr>
              <p:cNvPr id="38" name="TextBox 37"/>
              <p:cNvSpPr txBox="1"/>
              <p:nvPr/>
            </p:nvSpPr>
            <p:spPr>
              <a:xfrm>
                <a:off x="1318807" y="3111145"/>
                <a:ext cx="2316479" cy="328541"/>
              </a:xfrm>
              <a:prstGeom prst="rect">
                <a:avLst/>
              </a:prstGeom>
              <a:noFill/>
            </p:spPr>
            <p:txBody>
              <a:bodyPr wrap="square" lIns="130575" tIns="65288" rIns="130575" bIns="65288" rtlCol="0" anchor="b">
                <a:spAutoFit/>
              </a:bodyPr>
              <a:lstStyle/>
              <a:p>
                <a:pPr algn="r"/>
                <a:r>
                  <a:rPr lang="en-US" sz="600" dirty="0">
                    <a:solidFill>
                      <a:srgbClr val="FFFFFF"/>
                    </a:solidFill>
                    <a:latin typeface="Arial"/>
                    <a:cs typeface="Arial"/>
                  </a:rPr>
                  <a:t>Image Credit: </a:t>
                </a:r>
                <a:r>
                  <a:rPr lang="en-US" sz="600" i="1" dirty="0">
                    <a:solidFill>
                      <a:srgbClr val="FFFFFF"/>
                    </a:solidFill>
                    <a:latin typeface="Arial"/>
                    <a:cs typeface="Arial"/>
                  </a:rPr>
                  <a:t>ThinkStock</a:t>
                </a:r>
              </a:p>
            </p:txBody>
          </p:sp>
        </p:grpSp>
      </p:grpSp>
    </p:spTree>
    <p:extLst>
      <p:ext uri="{BB962C8B-B14F-4D97-AF65-F5344CB8AC3E}">
        <p14:creationId xmlns:p14="http://schemas.microsoft.com/office/powerpoint/2010/main" val="6526904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42" name="Line 9"/>
          <p:cNvSpPr>
            <a:spLocks noChangeShapeType="1"/>
          </p:cNvSpPr>
          <p:nvPr/>
        </p:nvSpPr>
        <p:spPr bwMode="auto">
          <a:xfrm flipH="1">
            <a:off x="6019800" y="2209813"/>
            <a:ext cx="5586" cy="628881"/>
          </a:xfrm>
          <a:prstGeom prst="line">
            <a:avLst/>
          </a:prstGeom>
          <a:noFill/>
          <a:ln w="76200" cmpd="sng">
            <a:solidFill>
              <a:schemeClr val="tx2"/>
            </a:solidFill>
            <a:round/>
            <a:headEnd type="none"/>
            <a:tailEnd type="none" w="med" len="med"/>
          </a:ln>
        </p:spPr>
        <p:txBody>
          <a:bodyPr wrap="square" lIns="91384" tIns="45693" rIns="91384" bIns="45693" anchor="ctr">
            <a:prstTxWarp prst="textNoShape">
              <a:avLst/>
            </a:prstTxWarp>
            <a:spAutoFit/>
          </a:bodyPr>
          <a:lstStyle/>
          <a:p>
            <a:endParaRPr lang="en-US" dirty="0"/>
          </a:p>
        </p:txBody>
      </p:sp>
      <p:sp>
        <p:nvSpPr>
          <p:cNvPr id="18434" name="Rectangle 2"/>
          <p:cNvSpPr>
            <a:spLocks noGrp="1" noChangeArrowheads="1"/>
          </p:cNvSpPr>
          <p:nvPr>
            <p:ph type="title"/>
          </p:nvPr>
        </p:nvSpPr>
        <p:spPr>
          <a:xfrm>
            <a:off x="2033588" y="1"/>
            <a:ext cx="8634412" cy="531813"/>
          </a:xfrm>
          <a:noFill/>
        </p:spPr>
        <p:txBody>
          <a:bodyPr>
            <a:normAutofit fontScale="90000"/>
          </a:bodyPr>
          <a:lstStyle/>
          <a:p>
            <a:pPr eaLnBrk="1" hangingPunct="1"/>
            <a:r>
              <a:rPr lang="en-US" dirty="0">
                <a:latin typeface="Arial Unicode MS" charset="0"/>
              </a:rPr>
              <a:t>       </a:t>
            </a:r>
          </a:p>
        </p:txBody>
      </p:sp>
      <p:sp>
        <p:nvSpPr>
          <p:cNvPr id="18435" name="Rectangle 7"/>
          <p:cNvSpPr>
            <a:spLocks noChangeArrowheads="1"/>
          </p:cNvSpPr>
          <p:nvPr/>
        </p:nvSpPr>
        <p:spPr bwMode="auto">
          <a:xfrm>
            <a:off x="1524000" y="209062"/>
            <a:ext cx="9144000" cy="889000"/>
          </a:xfrm>
          <a:prstGeom prst="rect">
            <a:avLst/>
          </a:prstGeom>
          <a:noFill/>
          <a:ln w="9525">
            <a:noFill/>
            <a:miter lim="800000"/>
            <a:headEnd/>
            <a:tailEnd/>
          </a:ln>
        </p:spPr>
        <p:txBody>
          <a:bodyPr lIns="91384" tIns="45693" rIns="91384" bIns="45693" anchor="ctr">
            <a:prstTxWarp prst="textNoShape">
              <a:avLst/>
            </a:prstTxWarp>
          </a:bodyPr>
          <a:lstStyle/>
          <a:p>
            <a:pPr algn="ctr" eaLnBrk="1" hangingPunct="1"/>
            <a:r>
              <a:rPr lang="en-US" sz="3600" b="1" dirty="0">
                <a:solidFill>
                  <a:schemeClr val="tx2"/>
                </a:solidFill>
                <a:latin typeface="Arial"/>
                <a:cs typeface="Arial"/>
              </a:rPr>
              <a:t>CISE Organization</a:t>
            </a:r>
          </a:p>
        </p:txBody>
      </p:sp>
      <p:sp>
        <p:nvSpPr>
          <p:cNvPr id="18437" name="Rectangle 3" descr="box"/>
          <p:cNvSpPr>
            <a:spLocks noChangeArrowheads="1"/>
          </p:cNvSpPr>
          <p:nvPr/>
        </p:nvSpPr>
        <p:spPr bwMode="auto">
          <a:xfrm>
            <a:off x="4038602" y="3284676"/>
            <a:ext cx="1940155" cy="2582724"/>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lIns="91384" tIns="45693" rIns="91384" bIns="45693" anchor="ctr">
            <a:prstTxWarp prst="textNoShape">
              <a:avLst/>
            </a:prstTxWarp>
            <a:flatTx/>
          </a:bodyPr>
          <a:lstStyle/>
          <a:p>
            <a:pPr algn="ctr"/>
            <a:r>
              <a:rPr lang="en-US" sz="1400" b="1" dirty="0">
                <a:solidFill>
                  <a:srgbClr val="10253F"/>
                </a:solidFill>
              </a:rPr>
              <a:t>Computing and</a:t>
            </a:r>
          </a:p>
          <a:p>
            <a:pPr algn="ctr"/>
            <a:r>
              <a:rPr lang="en-US" sz="1400" b="1" dirty="0">
                <a:solidFill>
                  <a:srgbClr val="10253F"/>
                </a:solidFill>
              </a:rPr>
              <a:t>Communications</a:t>
            </a:r>
          </a:p>
          <a:p>
            <a:pPr algn="ctr"/>
            <a:r>
              <a:rPr lang="en-US" sz="1400" b="1" dirty="0">
                <a:solidFill>
                  <a:srgbClr val="10253F"/>
                </a:solidFill>
              </a:rPr>
              <a:t>Foundations</a:t>
            </a:r>
          </a:p>
          <a:p>
            <a:pPr algn="ctr"/>
            <a:r>
              <a:rPr lang="en-US" sz="1400" b="1" dirty="0">
                <a:solidFill>
                  <a:srgbClr val="10253F"/>
                </a:solidFill>
              </a:rPr>
              <a:t>CCF</a:t>
            </a:r>
            <a:endParaRPr lang="en-US" sz="1400" b="1" dirty="0">
              <a:solidFill>
                <a:srgbClr val="10253F"/>
              </a:solidFill>
            </a:endParaRPr>
          </a:p>
          <a:p>
            <a:pPr algn="ctr"/>
            <a:endParaRPr lang="en-US" sz="1400" b="1" dirty="0"/>
          </a:p>
          <a:p>
            <a:pPr algn="ctr"/>
            <a:r>
              <a:rPr lang="en-US" sz="1400" b="1" dirty="0"/>
              <a:t>Division Director</a:t>
            </a:r>
          </a:p>
          <a:p>
            <a:pPr algn="ctr"/>
            <a:r>
              <a:rPr lang="en-US" sz="1400" b="1" dirty="0"/>
              <a:t>Dr. Rao </a:t>
            </a:r>
            <a:r>
              <a:rPr lang="en-US" sz="1400" b="1" dirty="0"/>
              <a:t>Kosaraju</a:t>
            </a:r>
          </a:p>
          <a:p>
            <a:pPr algn="ctr"/>
            <a:endParaRPr lang="en-US" sz="1400" dirty="0"/>
          </a:p>
          <a:p>
            <a:pPr algn="ctr"/>
            <a:r>
              <a:rPr lang="en-US" sz="1400" dirty="0"/>
              <a:t>Deputy DD:</a:t>
            </a:r>
          </a:p>
          <a:p>
            <a:pPr algn="ctr"/>
            <a:r>
              <a:rPr lang="en-US" sz="1400" dirty="0"/>
              <a:t>Dr. </a:t>
            </a:r>
            <a:r>
              <a:rPr lang="en-US" sz="1400" dirty="0"/>
              <a:t>James Donlon</a:t>
            </a:r>
            <a:endParaRPr lang="en-US" sz="1400" dirty="0"/>
          </a:p>
          <a:p>
            <a:pPr algn="ctr"/>
            <a:endParaRPr lang="en-US" sz="1400" b="1" dirty="0"/>
          </a:p>
        </p:txBody>
      </p:sp>
      <p:sp>
        <p:nvSpPr>
          <p:cNvPr id="18438" name="Rectangle 4" descr="box"/>
          <p:cNvSpPr>
            <a:spLocks noChangeArrowheads="1"/>
          </p:cNvSpPr>
          <p:nvPr/>
        </p:nvSpPr>
        <p:spPr bwMode="auto">
          <a:xfrm>
            <a:off x="6248400" y="3284679"/>
            <a:ext cx="1959818" cy="2582721"/>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lIns="91384" tIns="45693" rIns="91384" bIns="45693" anchor="ctr">
            <a:prstTxWarp prst="textNoShape">
              <a:avLst/>
            </a:prstTxWarp>
            <a:flatTx/>
          </a:bodyPr>
          <a:lstStyle/>
          <a:p>
            <a:pPr algn="ctr"/>
            <a:r>
              <a:rPr lang="en-US" sz="1400" b="1" dirty="0">
                <a:solidFill>
                  <a:srgbClr val="10253F"/>
                </a:solidFill>
                <a:latin typeface="Calibri"/>
              </a:rPr>
              <a:t>Computer and</a:t>
            </a:r>
          </a:p>
          <a:p>
            <a:pPr algn="ctr"/>
            <a:r>
              <a:rPr lang="en-US" sz="1400" b="1" dirty="0">
                <a:solidFill>
                  <a:srgbClr val="10253F"/>
                </a:solidFill>
                <a:latin typeface="Calibri"/>
              </a:rPr>
              <a:t>Network</a:t>
            </a:r>
          </a:p>
          <a:p>
            <a:pPr algn="ctr"/>
            <a:r>
              <a:rPr lang="en-US" sz="1400" b="1" dirty="0">
                <a:solidFill>
                  <a:srgbClr val="10253F"/>
                </a:solidFill>
                <a:latin typeface="Calibri"/>
              </a:rPr>
              <a:t>Systems</a:t>
            </a:r>
          </a:p>
          <a:p>
            <a:pPr algn="ctr"/>
            <a:r>
              <a:rPr lang="en-US" sz="1400" b="1" dirty="0">
                <a:latin typeface="Calibri"/>
              </a:rPr>
              <a:t>CNS</a:t>
            </a:r>
          </a:p>
          <a:p>
            <a:pPr algn="ctr"/>
            <a:endParaRPr lang="en-US" sz="1400" b="1" dirty="0">
              <a:latin typeface="Calibri"/>
            </a:endParaRPr>
          </a:p>
          <a:p>
            <a:pPr algn="ctr"/>
            <a:r>
              <a:rPr lang="en-US" sz="1400" b="1" dirty="0">
                <a:latin typeface="Calibri"/>
              </a:rPr>
              <a:t>Division Director</a:t>
            </a:r>
          </a:p>
          <a:p>
            <a:pPr algn="ctr"/>
            <a:r>
              <a:rPr lang="en-US" sz="1400" b="1" dirty="0">
                <a:latin typeface="Calibri"/>
              </a:rPr>
              <a:t>Dr. Keith </a:t>
            </a:r>
            <a:r>
              <a:rPr lang="en-US" sz="1400" b="1" dirty="0">
                <a:latin typeface="Calibri"/>
              </a:rPr>
              <a:t>Marzullo</a:t>
            </a:r>
          </a:p>
          <a:p>
            <a:pPr algn="ctr"/>
            <a:endParaRPr lang="en-US" sz="1400" dirty="0"/>
          </a:p>
          <a:p>
            <a:pPr algn="ctr"/>
            <a:r>
              <a:rPr lang="en-US" sz="1400" dirty="0"/>
              <a:t>Deputy DD:</a:t>
            </a:r>
          </a:p>
          <a:p>
            <a:pPr algn="ctr"/>
            <a:r>
              <a:rPr lang="en-US" sz="1400" dirty="0"/>
              <a:t>Dr. </a:t>
            </a:r>
            <a:r>
              <a:rPr lang="en-US" sz="1400" dirty="0"/>
              <a:t>Erwin Gianchandani</a:t>
            </a:r>
            <a:br>
              <a:rPr lang="en-US" sz="1400" dirty="0"/>
            </a:br>
            <a:endParaRPr lang="en-US" sz="800" dirty="0"/>
          </a:p>
        </p:txBody>
      </p:sp>
      <p:sp>
        <p:nvSpPr>
          <p:cNvPr id="18440" name="Rectangle 6" descr="box"/>
          <p:cNvSpPr>
            <a:spLocks noChangeArrowheads="1"/>
          </p:cNvSpPr>
          <p:nvPr/>
        </p:nvSpPr>
        <p:spPr bwMode="auto">
          <a:xfrm>
            <a:off x="3186589" y="1038686"/>
            <a:ext cx="5818825" cy="1247314"/>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lIns="91384" tIns="45693" rIns="91384" bIns="45693" anchor="ctr">
            <a:prstTxWarp prst="textNoShape">
              <a:avLst/>
            </a:prstTxWarp>
            <a:flatTx/>
          </a:bodyPr>
          <a:lstStyle/>
          <a:p>
            <a:pPr algn="ctr">
              <a:lnSpc>
                <a:spcPct val="110000"/>
              </a:lnSpc>
            </a:pPr>
            <a:r>
              <a:rPr lang="en-US" b="1" dirty="0">
                <a:solidFill>
                  <a:schemeClr val="tx2">
                    <a:lumMod val="50000"/>
                  </a:schemeClr>
                </a:solidFill>
                <a:latin typeface="Calibri"/>
              </a:rPr>
              <a:t>Office of the Assistant Director </a:t>
            </a:r>
            <a:endParaRPr lang="en-US" b="1" dirty="0">
              <a:solidFill>
                <a:schemeClr val="tx2">
                  <a:lumMod val="50000"/>
                </a:schemeClr>
              </a:solidFill>
              <a:latin typeface="Calibri"/>
            </a:endParaRPr>
          </a:p>
          <a:p>
            <a:pPr algn="ctr">
              <a:lnSpc>
                <a:spcPct val="110000"/>
              </a:lnSpc>
            </a:pPr>
            <a:r>
              <a:rPr lang="en-US" b="1" dirty="0">
                <a:latin typeface="Calibri"/>
              </a:rPr>
              <a:t>Assistant </a:t>
            </a:r>
            <a:r>
              <a:rPr lang="en-US" b="1" dirty="0">
                <a:latin typeface="Calibri"/>
              </a:rPr>
              <a:t>Director: </a:t>
            </a:r>
            <a:r>
              <a:rPr lang="en-US" dirty="0">
                <a:latin typeface="Calibri"/>
              </a:rPr>
              <a:t>Dr. Jim Kurose</a:t>
            </a:r>
          </a:p>
          <a:p>
            <a:pPr algn="ctr">
              <a:lnSpc>
                <a:spcPct val="110000"/>
              </a:lnSpc>
            </a:pPr>
            <a:r>
              <a:rPr lang="en-US" b="1" dirty="0">
                <a:latin typeface="Calibri"/>
              </a:rPr>
              <a:t>Deputy AD:</a:t>
            </a:r>
            <a:r>
              <a:rPr lang="en-US" dirty="0">
                <a:latin typeface="Calibri"/>
              </a:rPr>
              <a:t> Dr. Suzanne Iacono</a:t>
            </a:r>
            <a:endParaRPr lang="en-US" b="1" dirty="0">
              <a:latin typeface="Calibri"/>
            </a:endParaRPr>
          </a:p>
        </p:txBody>
      </p:sp>
      <p:sp>
        <p:nvSpPr>
          <p:cNvPr id="18441" name="Line 8"/>
          <p:cNvSpPr>
            <a:spLocks noChangeShapeType="1"/>
          </p:cNvSpPr>
          <p:nvPr/>
        </p:nvSpPr>
        <p:spPr bwMode="auto">
          <a:xfrm>
            <a:off x="6045848" y="3025639"/>
            <a:ext cx="0" cy="0"/>
          </a:xfrm>
          <a:prstGeom prst="line">
            <a:avLst/>
          </a:prstGeom>
          <a:noFill/>
          <a:ln w="9525">
            <a:noFill/>
            <a:round/>
            <a:headEnd/>
            <a:tailEnd type="triangle" w="med" len="med"/>
          </a:ln>
        </p:spPr>
        <p:txBody>
          <a:bodyPr lIns="91384" tIns="45693" rIns="91384" bIns="45693" anchor="ctr">
            <a:prstTxWarp prst="textNoShape">
              <a:avLst/>
            </a:prstTxWarp>
            <a:spAutoFit/>
          </a:bodyPr>
          <a:lstStyle/>
          <a:p>
            <a:endParaRPr lang="en-US" dirty="0"/>
          </a:p>
        </p:txBody>
      </p:sp>
      <p:sp>
        <p:nvSpPr>
          <p:cNvPr id="18443" name="Line 10"/>
          <p:cNvSpPr>
            <a:spLocks noChangeShapeType="1"/>
          </p:cNvSpPr>
          <p:nvPr/>
        </p:nvSpPr>
        <p:spPr bwMode="auto">
          <a:xfrm flipH="1" flipV="1">
            <a:off x="2743202" y="2874084"/>
            <a:ext cx="6781801" cy="0"/>
          </a:xfrm>
          <a:prstGeom prst="line">
            <a:avLst/>
          </a:prstGeom>
          <a:noFill/>
          <a:ln w="76200" cmpd="sng">
            <a:solidFill>
              <a:srgbClr val="1F497D"/>
            </a:solidFill>
            <a:round/>
            <a:headEnd/>
            <a:tailEnd/>
          </a:ln>
        </p:spPr>
        <p:txBody>
          <a:bodyPr wrap="square" lIns="91384" tIns="45693" rIns="91384" bIns="45693" anchor="ctr">
            <a:prstTxWarp prst="textNoShape">
              <a:avLst/>
            </a:prstTxWarp>
            <a:spAutoFit/>
          </a:bodyPr>
          <a:lstStyle/>
          <a:p>
            <a:endParaRPr lang="en-US" dirty="0"/>
          </a:p>
        </p:txBody>
      </p:sp>
      <p:sp>
        <p:nvSpPr>
          <p:cNvPr id="18444" name="Line 11"/>
          <p:cNvSpPr>
            <a:spLocks noChangeShapeType="1"/>
          </p:cNvSpPr>
          <p:nvPr/>
        </p:nvSpPr>
        <p:spPr bwMode="auto">
          <a:xfrm>
            <a:off x="2743203" y="2874097"/>
            <a:ext cx="1639" cy="401049"/>
          </a:xfrm>
          <a:prstGeom prst="line">
            <a:avLst/>
          </a:prstGeom>
          <a:noFill/>
          <a:ln w="76200" cmpd="sng">
            <a:solidFill>
              <a:srgbClr val="1F497D"/>
            </a:solidFill>
            <a:round/>
            <a:headEnd/>
            <a:tailEnd type="triangle" w="med" len="med"/>
          </a:ln>
        </p:spPr>
        <p:txBody>
          <a:bodyPr wrap="square" lIns="91384" tIns="45693" rIns="91384" bIns="45693" anchor="ctr">
            <a:prstTxWarp prst="textNoShape">
              <a:avLst/>
            </a:prstTxWarp>
            <a:spAutoFit/>
          </a:bodyPr>
          <a:lstStyle/>
          <a:p>
            <a:endParaRPr lang="en-US" dirty="0"/>
          </a:p>
        </p:txBody>
      </p:sp>
      <p:sp>
        <p:nvSpPr>
          <p:cNvPr id="18446" name="Line 13"/>
          <p:cNvSpPr>
            <a:spLocks noChangeShapeType="1"/>
          </p:cNvSpPr>
          <p:nvPr/>
        </p:nvSpPr>
        <p:spPr bwMode="auto">
          <a:xfrm flipH="1">
            <a:off x="9525000" y="2874084"/>
            <a:ext cx="0" cy="381000"/>
          </a:xfrm>
          <a:prstGeom prst="line">
            <a:avLst/>
          </a:prstGeom>
          <a:noFill/>
          <a:ln w="76200" cmpd="sng">
            <a:solidFill>
              <a:srgbClr val="1F497D"/>
            </a:solidFill>
            <a:round/>
            <a:headEnd/>
            <a:tailEnd type="triangle" w="med" len="med"/>
          </a:ln>
        </p:spPr>
        <p:txBody>
          <a:bodyPr wrap="square" lIns="91384" tIns="45693" rIns="91384" bIns="45693" anchor="ctr">
            <a:prstTxWarp prst="textNoShape">
              <a:avLst/>
            </a:prstTxWarp>
            <a:spAutoFit/>
          </a:bodyPr>
          <a:lstStyle/>
          <a:p>
            <a:endParaRPr lang="en-US" dirty="0"/>
          </a:p>
        </p:txBody>
      </p:sp>
      <p:sp>
        <p:nvSpPr>
          <p:cNvPr id="16" name="Rectangle 3" descr="box"/>
          <p:cNvSpPr>
            <a:spLocks noChangeArrowheads="1"/>
          </p:cNvSpPr>
          <p:nvPr/>
        </p:nvSpPr>
        <p:spPr bwMode="auto">
          <a:xfrm>
            <a:off x="8534400" y="3284676"/>
            <a:ext cx="1901584" cy="2582724"/>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lIns="91384" tIns="45693" rIns="91384" bIns="45693" anchor="ctr">
            <a:prstTxWarp prst="textNoShape">
              <a:avLst/>
            </a:prstTxWarp>
            <a:flatTx/>
          </a:bodyPr>
          <a:lstStyle/>
          <a:p>
            <a:pPr algn="ctr"/>
            <a:r>
              <a:rPr lang="en-US" sz="1400" b="1" dirty="0">
                <a:solidFill>
                  <a:srgbClr val="10253F"/>
                </a:solidFill>
              </a:rPr>
              <a:t>Information and</a:t>
            </a:r>
          </a:p>
          <a:p>
            <a:pPr algn="ctr"/>
            <a:r>
              <a:rPr lang="en-US" sz="1400" b="1" dirty="0">
                <a:solidFill>
                  <a:srgbClr val="10253F"/>
                </a:solidFill>
              </a:rPr>
              <a:t>Intelligent</a:t>
            </a:r>
          </a:p>
          <a:p>
            <a:pPr algn="ctr"/>
            <a:r>
              <a:rPr lang="en-US" sz="1400" b="1" dirty="0">
                <a:solidFill>
                  <a:srgbClr val="10253F"/>
                </a:solidFill>
              </a:rPr>
              <a:t>Systems</a:t>
            </a:r>
          </a:p>
          <a:p>
            <a:pPr algn="ctr"/>
            <a:r>
              <a:rPr lang="en-US" sz="1400" b="1" dirty="0"/>
              <a:t>IIS</a:t>
            </a:r>
          </a:p>
          <a:p>
            <a:pPr algn="ctr"/>
            <a:endParaRPr lang="en-US" sz="1400" b="1" dirty="0"/>
          </a:p>
          <a:p>
            <a:pPr algn="ctr"/>
            <a:r>
              <a:rPr lang="en-US" sz="1400" b="1" dirty="0"/>
              <a:t>Division Director</a:t>
            </a:r>
            <a:endParaRPr lang="en-US" sz="1400" b="1" dirty="0"/>
          </a:p>
          <a:p>
            <a:pPr algn="ctr"/>
            <a:r>
              <a:rPr lang="en-US" sz="1400" b="1" dirty="0"/>
              <a:t>Dr. </a:t>
            </a:r>
            <a:r>
              <a:rPr lang="en-US" sz="1400" b="1" dirty="0"/>
              <a:t>Lynne Parker</a:t>
            </a:r>
          </a:p>
          <a:p>
            <a:pPr algn="ctr"/>
            <a:endParaRPr lang="en-US" sz="1400" dirty="0"/>
          </a:p>
          <a:p>
            <a:pPr algn="ctr"/>
            <a:r>
              <a:rPr lang="en-US" sz="1400" dirty="0"/>
              <a:t>Deputy DD:</a:t>
            </a:r>
          </a:p>
          <a:p>
            <a:pPr algn="ctr"/>
            <a:r>
              <a:rPr lang="en-US" sz="1400" dirty="0"/>
              <a:t>Dr. </a:t>
            </a:r>
            <a:r>
              <a:rPr lang="en-US" sz="1400" dirty="0"/>
              <a:t>Deborah Lockhart</a:t>
            </a:r>
            <a:endParaRPr lang="en-US" sz="1400" dirty="0"/>
          </a:p>
          <a:p>
            <a:pPr algn="ctr"/>
            <a:endParaRPr lang="en-US" sz="1400" b="1" dirty="0"/>
          </a:p>
        </p:txBody>
      </p:sp>
      <p:sp>
        <p:nvSpPr>
          <p:cNvPr id="17" name="Rectangle 3" descr="box"/>
          <p:cNvSpPr>
            <a:spLocks noChangeArrowheads="1"/>
          </p:cNvSpPr>
          <p:nvPr/>
        </p:nvSpPr>
        <p:spPr bwMode="auto">
          <a:xfrm>
            <a:off x="1905000" y="3284676"/>
            <a:ext cx="1901584" cy="2582724"/>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lIns="91384" tIns="45693" rIns="91384" bIns="45693" anchor="ctr">
            <a:prstTxWarp prst="textNoShape">
              <a:avLst/>
            </a:prstTxWarp>
            <a:flatTx/>
          </a:bodyPr>
          <a:lstStyle/>
          <a:p>
            <a:pPr algn="ctr"/>
            <a:endParaRPr lang="en-US" sz="1400" b="1" dirty="0">
              <a:solidFill>
                <a:srgbClr val="10253F"/>
              </a:solidFill>
            </a:endParaRPr>
          </a:p>
          <a:p>
            <a:pPr algn="ctr"/>
            <a:r>
              <a:rPr lang="en-US" sz="1400" b="1" dirty="0">
                <a:solidFill>
                  <a:srgbClr val="10253F"/>
                </a:solidFill>
              </a:rPr>
              <a:t>Advanced </a:t>
            </a:r>
            <a:endParaRPr lang="en-US" sz="1400" b="1" dirty="0">
              <a:solidFill>
                <a:srgbClr val="10253F"/>
              </a:solidFill>
            </a:endParaRPr>
          </a:p>
          <a:p>
            <a:pPr algn="ctr"/>
            <a:r>
              <a:rPr lang="en-US" sz="1400" b="1" dirty="0">
                <a:solidFill>
                  <a:srgbClr val="10253F"/>
                </a:solidFill>
              </a:rPr>
              <a:t>Cyberinfrastructure </a:t>
            </a:r>
          </a:p>
          <a:p>
            <a:pPr algn="ctr"/>
            <a:r>
              <a:rPr lang="en-US" sz="1400" b="1" dirty="0">
                <a:solidFill>
                  <a:srgbClr val="10253F"/>
                </a:solidFill>
              </a:rPr>
              <a:t>ACI</a:t>
            </a:r>
            <a:endParaRPr lang="en-US" sz="1400" b="1" dirty="0">
              <a:solidFill>
                <a:srgbClr val="10253F"/>
              </a:solidFill>
            </a:endParaRPr>
          </a:p>
          <a:p>
            <a:pPr algn="ctr"/>
            <a:endParaRPr lang="en-US" sz="1400" b="1" dirty="0"/>
          </a:p>
          <a:p>
            <a:pPr algn="ctr"/>
            <a:r>
              <a:rPr lang="en-US" sz="1400" b="1" dirty="0"/>
              <a:t>Division Director</a:t>
            </a:r>
          </a:p>
          <a:p>
            <a:pPr algn="ctr"/>
            <a:r>
              <a:rPr lang="en-US" sz="1400" b="1" dirty="0"/>
              <a:t>Ms. Irene </a:t>
            </a:r>
            <a:r>
              <a:rPr lang="en-US" sz="1400" b="1" dirty="0"/>
              <a:t>Qualters</a:t>
            </a:r>
          </a:p>
          <a:p>
            <a:pPr algn="ctr"/>
            <a:endParaRPr lang="en-US" sz="1400" dirty="0"/>
          </a:p>
          <a:p>
            <a:pPr algn="ctr"/>
            <a:r>
              <a:rPr lang="en-US" sz="1400" dirty="0"/>
              <a:t>Acting Deputy DD:</a:t>
            </a:r>
          </a:p>
          <a:p>
            <a:pPr algn="ctr"/>
            <a:r>
              <a:rPr lang="en-US" sz="1400" dirty="0"/>
              <a:t>Dr. Amy Friedlander</a:t>
            </a:r>
          </a:p>
          <a:p>
            <a:pPr algn="ctr"/>
            <a:endParaRPr lang="en-US" sz="1400" b="1" dirty="0"/>
          </a:p>
        </p:txBody>
      </p:sp>
      <p:sp>
        <p:nvSpPr>
          <p:cNvPr id="18" name="Line 13"/>
          <p:cNvSpPr>
            <a:spLocks noChangeShapeType="1"/>
          </p:cNvSpPr>
          <p:nvPr/>
        </p:nvSpPr>
        <p:spPr bwMode="auto">
          <a:xfrm flipH="1">
            <a:off x="7315200" y="2874084"/>
            <a:ext cx="0" cy="381000"/>
          </a:xfrm>
          <a:prstGeom prst="line">
            <a:avLst/>
          </a:prstGeom>
          <a:noFill/>
          <a:ln w="76200" cmpd="sng">
            <a:solidFill>
              <a:srgbClr val="1F497D"/>
            </a:solidFill>
            <a:round/>
            <a:headEnd/>
            <a:tailEnd type="triangle" w="med" len="med"/>
          </a:ln>
        </p:spPr>
        <p:txBody>
          <a:bodyPr wrap="square" lIns="91384" tIns="45693" rIns="91384" bIns="45693" anchor="ctr">
            <a:prstTxWarp prst="textNoShape">
              <a:avLst/>
            </a:prstTxWarp>
            <a:spAutoFit/>
          </a:bodyPr>
          <a:lstStyle/>
          <a:p>
            <a:endParaRPr lang="en-US" dirty="0"/>
          </a:p>
        </p:txBody>
      </p:sp>
      <p:sp>
        <p:nvSpPr>
          <p:cNvPr id="19" name="Line 13"/>
          <p:cNvSpPr>
            <a:spLocks noChangeShapeType="1"/>
          </p:cNvSpPr>
          <p:nvPr/>
        </p:nvSpPr>
        <p:spPr bwMode="auto">
          <a:xfrm flipH="1">
            <a:off x="5029200" y="2874084"/>
            <a:ext cx="0" cy="381000"/>
          </a:xfrm>
          <a:prstGeom prst="line">
            <a:avLst/>
          </a:prstGeom>
          <a:noFill/>
          <a:ln w="76200" cmpd="sng">
            <a:solidFill>
              <a:srgbClr val="1F497D"/>
            </a:solidFill>
            <a:round/>
            <a:headEnd/>
            <a:tailEnd type="triangle" w="med" len="med"/>
          </a:ln>
        </p:spPr>
        <p:txBody>
          <a:bodyPr wrap="square" lIns="91384" tIns="45693" rIns="91384" bIns="45693" anchor="ctr">
            <a:prstTxWarp prst="textNoShape">
              <a:avLst/>
            </a:prstTxWarp>
            <a:spAutoFit/>
          </a:bodyPr>
          <a:lstStyle/>
          <a:p>
            <a:endParaRPr lang="en-US" dirty="0"/>
          </a:p>
        </p:txBody>
      </p:sp>
    </p:spTree>
    <p:extLst>
      <p:ext uri="{BB962C8B-B14F-4D97-AF65-F5344CB8AC3E}">
        <p14:creationId xmlns:p14="http://schemas.microsoft.com/office/powerpoint/2010/main" val="287550143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9245"/>
            <a:ext cx="8229600" cy="1143000"/>
          </a:xfrm>
        </p:spPr>
        <p:txBody>
          <a:bodyPr>
            <a:normAutofit/>
          </a:bodyPr>
          <a:lstStyle/>
          <a:p>
            <a:r>
              <a:rPr lang="en-US" sz="3200" dirty="0">
                <a:cs typeface="Arial"/>
              </a:rPr>
              <a:t>CISE Divisions</a:t>
            </a:r>
            <a:endParaRPr lang="en-US" sz="3200" dirty="0">
              <a:cs typeface="Arial"/>
            </a:endParaRPr>
          </a:p>
        </p:txBody>
      </p:sp>
      <p:pic>
        <p:nvPicPr>
          <p:cNvPr id="3" name="Picture 2" descr="Screen Shot 2014-09-09 at 5.26.28 PM.png"/>
          <p:cNvPicPr>
            <a:picLocks noChangeAspect="1"/>
          </p:cNvPicPr>
          <p:nvPr/>
        </p:nvPicPr>
        <p:blipFill rotWithShape="1">
          <a:blip r:embed="rId2">
            <a:extLst>
              <a:ext uri="{28A0092B-C50C-407E-A947-70E740481C1C}">
                <a14:useLocalDpi xmlns:a14="http://schemas.microsoft.com/office/drawing/2010/main" val="0"/>
              </a:ext>
            </a:extLst>
          </a:blip>
          <a:srcRect r="2346"/>
          <a:stretch/>
        </p:blipFill>
        <p:spPr>
          <a:xfrm>
            <a:off x="1694927" y="1355509"/>
            <a:ext cx="8878807" cy="4959355"/>
          </a:xfrm>
          <a:prstGeom prst="rect">
            <a:avLst/>
          </a:prstGeom>
        </p:spPr>
      </p:pic>
    </p:spTree>
    <p:extLst>
      <p:ext uri="{BB962C8B-B14F-4D97-AF65-F5344CB8AC3E}">
        <p14:creationId xmlns:p14="http://schemas.microsoft.com/office/powerpoint/2010/main" val="5309068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eft-Right Arrow 6"/>
          <p:cNvSpPr/>
          <p:nvPr/>
        </p:nvSpPr>
        <p:spPr>
          <a:xfrm rot="16200000">
            <a:off x="646758" y="3696644"/>
            <a:ext cx="2665111" cy="453422"/>
          </a:xfrm>
          <a:prstGeom prst="leftRightArrow">
            <a:avLst/>
          </a:prstGeom>
          <a:solidFill>
            <a:schemeClr val="accent3"/>
          </a:solidFill>
          <a:ln/>
        </p:spPr>
        <p:style>
          <a:lnRef idx="1">
            <a:schemeClr val="accent1"/>
          </a:lnRef>
          <a:fillRef idx="3">
            <a:schemeClr val="accent1"/>
          </a:fillRef>
          <a:effectRef idx="2">
            <a:schemeClr val="accent1"/>
          </a:effectRef>
          <a:fontRef idx="minor">
            <a:schemeClr val="lt1"/>
          </a:fontRef>
        </p:style>
        <p:txBody>
          <a:bodyPr lIns="91384" tIns="45693" rIns="91384" bIns="45693"/>
          <a:lstStyle/>
          <a:p>
            <a:endParaRPr lang="en-US" dirty="0"/>
          </a:p>
        </p:txBody>
      </p:sp>
      <p:sp>
        <p:nvSpPr>
          <p:cNvPr id="45" name="Title 1"/>
          <p:cNvSpPr txBox="1">
            <a:spLocks/>
          </p:cNvSpPr>
          <p:nvPr/>
        </p:nvSpPr>
        <p:spPr>
          <a:xfrm>
            <a:off x="1295400" y="-228600"/>
            <a:ext cx="9677400" cy="1143000"/>
          </a:xfrm>
          <a:prstGeom prst="rect">
            <a:avLst/>
          </a:prstGeom>
        </p:spPr>
        <p:txBody>
          <a:bodyPr vert="horz" lIns="91384" tIns="45693" rIns="91384" bIns="45693" rtlCol="0" anchor="ctr">
            <a:noAutofit/>
          </a:bodyPr>
          <a:lstStyle/>
          <a:p>
            <a:pPr algn="ctr">
              <a:spcBef>
                <a:spcPct val="0"/>
              </a:spcBef>
              <a:defRPr/>
            </a:pPr>
            <a:r>
              <a:rPr lang="en-US" sz="3000" b="1" dirty="0">
                <a:solidFill>
                  <a:schemeClr val="tx2"/>
                </a:solidFill>
                <a:latin typeface="Arial"/>
                <a:ea typeface="+mj-ea"/>
                <a:cs typeface="Arial"/>
              </a:rPr>
              <a:t>CISE Organization and Core Research Programs</a:t>
            </a:r>
          </a:p>
        </p:txBody>
      </p:sp>
      <p:graphicFrame>
        <p:nvGraphicFramePr>
          <p:cNvPr id="46" name="Diagram 45"/>
          <p:cNvGraphicFramePr/>
          <p:nvPr>
            <p:extLst/>
          </p:nvPr>
        </p:nvGraphicFramePr>
        <p:xfrm>
          <a:off x="1676400" y="304800"/>
          <a:ext cx="8767994" cy="56519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Left-Right Arrow 8"/>
          <p:cNvSpPr/>
          <p:nvPr/>
        </p:nvSpPr>
        <p:spPr>
          <a:xfrm>
            <a:off x="2983140" y="5988960"/>
            <a:ext cx="6553200" cy="453422"/>
          </a:xfrm>
          <a:prstGeom prst="leftRightArrow">
            <a:avLst/>
          </a:prstGeom>
          <a:solidFill>
            <a:schemeClr val="accent3"/>
          </a:solidFill>
          <a:ln/>
        </p:spPr>
        <p:style>
          <a:lnRef idx="1">
            <a:schemeClr val="accent1"/>
          </a:lnRef>
          <a:fillRef idx="3">
            <a:schemeClr val="accent1"/>
          </a:fillRef>
          <a:effectRef idx="2">
            <a:schemeClr val="accent1"/>
          </a:effectRef>
          <a:fontRef idx="minor">
            <a:schemeClr val="lt1"/>
          </a:fontRef>
        </p:style>
        <p:txBody>
          <a:bodyPr lIns="91384" tIns="45693" rIns="91384" bIns="45693"/>
          <a:lstStyle/>
          <a:p>
            <a:endParaRPr lang="en-US" dirty="0"/>
          </a:p>
        </p:txBody>
      </p:sp>
      <p:sp>
        <p:nvSpPr>
          <p:cNvPr id="4" name="TextBox 3"/>
          <p:cNvSpPr txBox="1"/>
          <p:nvPr/>
        </p:nvSpPr>
        <p:spPr>
          <a:xfrm>
            <a:off x="4804700" y="6031034"/>
            <a:ext cx="2833885" cy="369277"/>
          </a:xfrm>
          <a:prstGeom prst="rect">
            <a:avLst/>
          </a:prstGeom>
          <a:noFill/>
        </p:spPr>
        <p:txBody>
          <a:bodyPr wrap="square" lIns="91384" tIns="45693" rIns="91384" bIns="45693" rtlCol="0">
            <a:spAutoFit/>
          </a:bodyPr>
          <a:lstStyle/>
          <a:p>
            <a:pPr algn="ctr"/>
            <a:r>
              <a:rPr lang="en-US" dirty="0">
                <a:solidFill>
                  <a:schemeClr val="tx2"/>
                </a:solidFill>
              </a:rPr>
              <a:t>CISE Cross-Cutting Programs</a:t>
            </a:r>
            <a:endParaRPr lang="en-US" dirty="0">
              <a:solidFill>
                <a:schemeClr val="tx2"/>
              </a:solidFill>
            </a:endParaRPr>
          </a:p>
        </p:txBody>
      </p:sp>
      <p:sp>
        <p:nvSpPr>
          <p:cNvPr id="6" name="TextBox 5"/>
          <p:cNvSpPr txBox="1"/>
          <p:nvPr/>
        </p:nvSpPr>
        <p:spPr>
          <a:xfrm rot="16200000">
            <a:off x="722012" y="3815868"/>
            <a:ext cx="2514600" cy="369277"/>
          </a:xfrm>
          <a:prstGeom prst="rect">
            <a:avLst/>
          </a:prstGeom>
          <a:noFill/>
        </p:spPr>
        <p:txBody>
          <a:bodyPr wrap="square" lIns="91384" tIns="45693" rIns="91384" bIns="45693" rtlCol="0">
            <a:spAutoFit/>
          </a:bodyPr>
          <a:lstStyle/>
          <a:p>
            <a:pPr algn="ctr"/>
            <a:r>
              <a:rPr lang="en-US" dirty="0">
                <a:solidFill>
                  <a:schemeClr val="tx2"/>
                </a:solidFill>
              </a:rPr>
              <a:t>CISE Core Programs</a:t>
            </a:r>
            <a:endParaRPr lang="en-US" dirty="0">
              <a:solidFill>
                <a:schemeClr val="tx2"/>
              </a:solidFill>
            </a:endParaRPr>
          </a:p>
        </p:txBody>
      </p:sp>
    </p:spTree>
    <p:extLst>
      <p:ext uri="{BB962C8B-B14F-4D97-AF65-F5344CB8AC3E}">
        <p14:creationId xmlns:p14="http://schemas.microsoft.com/office/powerpoint/2010/main" val="342855212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reeform 10"/>
          <p:cNvSpPr>
            <a:spLocks/>
          </p:cNvSpPr>
          <p:nvPr>
            <p:custDataLst>
              <p:tags r:id="rId1"/>
            </p:custDataLst>
          </p:nvPr>
        </p:nvSpPr>
        <p:spPr bwMode="auto">
          <a:xfrm>
            <a:off x="6630988" y="3154363"/>
            <a:ext cx="69850" cy="49212"/>
          </a:xfrm>
          <a:custGeom>
            <a:avLst/>
            <a:gdLst>
              <a:gd name="T0" fmla="*/ 2147483647 w 161"/>
              <a:gd name="T1" fmla="*/ 0 h 93"/>
              <a:gd name="T2" fmla="*/ 2147483647 w 161"/>
              <a:gd name="T3" fmla="*/ 2147483647 h 93"/>
              <a:gd name="T4" fmla="*/ 2147483647 w 161"/>
              <a:gd name="T5" fmla="*/ 2147483647 h 93"/>
              <a:gd name="T6" fmla="*/ 2147483647 w 161"/>
              <a:gd name="T7" fmla="*/ 2147483647 h 93"/>
              <a:gd name="T8" fmla="*/ 2147483647 w 161"/>
              <a:gd name="T9" fmla="*/ 2147483647 h 93"/>
              <a:gd name="T10" fmla="*/ 2147483647 w 161"/>
              <a:gd name="T11" fmla="*/ 2147483647 h 93"/>
              <a:gd name="T12" fmla="*/ 2147483647 w 161"/>
              <a:gd name="T13" fmla="*/ 2147483647 h 93"/>
              <a:gd name="T14" fmla="*/ 2147483647 w 161"/>
              <a:gd name="T15" fmla="*/ 0 h 93"/>
              <a:gd name="T16" fmla="*/ 2147483647 w 161"/>
              <a:gd name="T17" fmla="*/ 0 h 93"/>
              <a:gd name="T18" fmla="*/ 2147483647 w 161"/>
              <a:gd name="T19" fmla="*/ 0 h 93"/>
              <a:gd name="T20" fmla="*/ 2147483647 w 161"/>
              <a:gd name="T21" fmla="*/ 2147483647 h 93"/>
              <a:gd name="T22" fmla="*/ 2147483647 w 161"/>
              <a:gd name="T23" fmla="*/ 2147483647 h 93"/>
              <a:gd name="T24" fmla="*/ 2147483647 w 161"/>
              <a:gd name="T25" fmla="*/ 2147483647 h 93"/>
              <a:gd name="T26" fmla="*/ 2147483647 w 161"/>
              <a:gd name="T27" fmla="*/ 2147483647 h 93"/>
              <a:gd name="T28" fmla="*/ 2147483647 w 161"/>
              <a:gd name="T29" fmla="*/ 2147483647 h 93"/>
              <a:gd name="T30" fmla="*/ 2147483647 w 161"/>
              <a:gd name="T31" fmla="*/ 2147483647 h 93"/>
              <a:gd name="T32" fmla="*/ 2147483647 w 161"/>
              <a:gd name="T33" fmla="*/ 2147483647 h 93"/>
              <a:gd name="T34" fmla="*/ 2147483647 w 161"/>
              <a:gd name="T35" fmla="*/ 2147483647 h 93"/>
              <a:gd name="T36" fmla="*/ 2147483647 w 161"/>
              <a:gd name="T37" fmla="*/ 2147483647 h 93"/>
              <a:gd name="T38" fmla="*/ 2147483647 w 161"/>
              <a:gd name="T39" fmla="*/ 2147483647 h 93"/>
              <a:gd name="T40" fmla="*/ 2147483647 w 161"/>
              <a:gd name="T41" fmla="*/ 2147483647 h 93"/>
              <a:gd name="T42" fmla="*/ 2147483647 w 161"/>
              <a:gd name="T43" fmla="*/ 2147483647 h 93"/>
              <a:gd name="T44" fmla="*/ 2147483647 w 161"/>
              <a:gd name="T45" fmla="*/ 2147483647 h 93"/>
              <a:gd name="T46" fmla="*/ 2147483647 w 161"/>
              <a:gd name="T47" fmla="*/ 2147483647 h 93"/>
              <a:gd name="T48" fmla="*/ 2147483647 w 161"/>
              <a:gd name="T49" fmla="*/ 2147483647 h 93"/>
              <a:gd name="T50" fmla="*/ 2147483647 w 161"/>
              <a:gd name="T51" fmla="*/ 2147483647 h 93"/>
              <a:gd name="T52" fmla="*/ 2147483647 w 161"/>
              <a:gd name="T53" fmla="*/ 2147483647 h 93"/>
              <a:gd name="T54" fmla="*/ 2147483647 w 161"/>
              <a:gd name="T55" fmla="*/ 2147483647 h 93"/>
              <a:gd name="T56" fmla="*/ 2147483647 w 161"/>
              <a:gd name="T57" fmla="*/ 2147483647 h 93"/>
              <a:gd name="T58" fmla="*/ 2147483647 w 161"/>
              <a:gd name="T59" fmla="*/ 2147483647 h 93"/>
              <a:gd name="T60" fmla="*/ 2147483647 w 161"/>
              <a:gd name="T61" fmla="*/ 2147483647 h 93"/>
              <a:gd name="T62" fmla="*/ 2147483647 w 161"/>
              <a:gd name="T63" fmla="*/ 2147483647 h 93"/>
              <a:gd name="T64" fmla="*/ 2147483647 w 161"/>
              <a:gd name="T65" fmla="*/ 2147483647 h 93"/>
              <a:gd name="T66" fmla="*/ 2147483647 w 161"/>
              <a:gd name="T67" fmla="*/ 2147483647 h 93"/>
              <a:gd name="T68" fmla="*/ 2147483647 w 161"/>
              <a:gd name="T69" fmla="*/ 2147483647 h 93"/>
              <a:gd name="T70" fmla="*/ 2147483647 w 161"/>
              <a:gd name="T71" fmla="*/ 2147483647 h 93"/>
              <a:gd name="T72" fmla="*/ 0 w 161"/>
              <a:gd name="T73" fmla="*/ 0 h 93"/>
              <a:gd name="T74" fmla="*/ 2147483647 w 161"/>
              <a:gd name="T75" fmla="*/ 0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61" h="93">
                <a:moveTo>
                  <a:pt x="94" y="0"/>
                </a:moveTo>
                <a:lnTo>
                  <a:pt x="107" y="18"/>
                </a:lnTo>
                <a:lnTo>
                  <a:pt x="112" y="12"/>
                </a:lnTo>
                <a:lnTo>
                  <a:pt x="117" y="8"/>
                </a:lnTo>
                <a:lnTo>
                  <a:pt x="122" y="5"/>
                </a:lnTo>
                <a:lnTo>
                  <a:pt x="127" y="3"/>
                </a:lnTo>
                <a:lnTo>
                  <a:pt x="137" y="1"/>
                </a:lnTo>
                <a:lnTo>
                  <a:pt x="148" y="0"/>
                </a:lnTo>
                <a:lnTo>
                  <a:pt x="151" y="0"/>
                </a:lnTo>
                <a:lnTo>
                  <a:pt x="161" y="0"/>
                </a:lnTo>
                <a:lnTo>
                  <a:pt x="161" y="92"/>
                </a:lnTo>
                <a:lnTo>
                  <a:pt x="155" y="93"/>
                </a:lnTo>
                <a:lnTo>
                  <a:pt x="150" y="93"/>
                </a:lnTo>
                <a:lnTo>
                  <a:pt x="145" y="92"/>
                </a:lnTo>
                <a:lnTo>
                  <a:pt x="140" y="91"/>
                </a:lnTo>
                <a:lnTo>
                  <a:pt x="129" y="88"/>
                </a:lnTo>
                <a:lnTo>
                  <a:pt x="120" y="82"/>
                </a:lnTo>
                <a:lnTo>
                  <a:pt x="111" y="75"/>
                </a:lnTo>
                <a:lnTo>
                  <a:pt x="104" y="67"/>
                </a:lnTo>
                <a:lnTo>
                  <a:pt x="97" y="59"/>
                </a:lnTo>
                <a:lnTo>
                  <a:pt x="94" y="49"/>
                </a:lnTo>
                <a:lnTo>
                  <a:pt x="92" y="50"/>
                </a:lnTo>
                <a:lnTo>
                  <a:pt x="89" y="51"/>
                </a:lnTo>
                <a:lnTo>
                  <a:pt x="86" y="51"/>
                </a:lnTo>
                <a:lnTo>
                  <a:pt x="84" y="51"/>
                </a:lnTo>
                <a:lnTo>
                  <a:pt x="78" y="50"/>
                </a:lnTo>
                <a:lnTo>
                  <a:pt x="74" y="49"/>
                </a:lnTo>
                <a:lnTo>
                  <a:pt x="65" y="48"/>
                </a:lnTo>
                <a:lnTo>
                  <a:pt x="55" y="45"/>
                </a:lnTo>
                <a:lnTo>
                  <a:pt x="44" y="40"/>
                </a:lnTo>
                <a:lnTo>
                  <a:pt x="32" y="34"/>
                </a:lnTo>
                <a:lnTo>
                  <a:pt x="21" y="26"/>
                </a:lnTo>
                <a:lnTo>
                  <a:pt x="12" y="18"/>
                </a:lnTo>
                <a:lnTo>
                  <a:pt x="8" y="14"/>
                </a:lnTo>
                <a:lnTo>
                  <a:pt x="5" y="9"/>
                </a:lnTo>
                <a:lnTo>
                  <a:pt x="3" y="5"/>
                </a:lnTo>
                <a:lnTo>
                  <a:pt x="0" y="0"/>
                </a:lnTo>
                <a:lnTo>
                  <a:pt x="94" y="0"/>
                </a:lnTo>
              </a:path>
            </a:pathLst>
          </a:custGeom>
          <a:solidFill>
            <a:schemeClr val="tx1"/>
          </a:solidFill>
          <a:ln w="9525" cap="flat" cmpd="sng">
            <a:solidFill>
              <a:srgbClr val="FFFFFF"/>
            </a:solidFill>
            <a:prstDash val="solid"/>
            <a:round/>
            <a:headEnd type="none" w="med" len="med"/>
            <a:tailEnd type="none" w="med" len="med"/>
          </a:ln>
        </p:spPr>
        <p:txBody>
          <a:bodyPr/>
          <a:lstStyle/>
          <a:p>
            <a:endParaRPr lang="en-US" dirty="0"/>
          </a:p>
        </p:txBody>
      </p:sp>
      <p:sp>
        <p:nvSpPr>
          <p:cNvPr id="18435" name="Freeform 11"/>
          <p:cNvSpPr>
            <a:spLocks/>
          </p:cNvSpPr>
          <p:nvPr>
            <p:custDataLst>
              <p:tags r:id="rId2"/>
            </p:custDataLst>
          </p:nvPr>
        </p:nvSpPr>
        <p:spPr bwMode="auto">
          <a:xfrm>
            <a:off x="6129338" y="3028950"/>
            <a:ext cx="82550" cy="160338"/>
          </a:xfrm>
          <a:custGeom>
            <a:avLst/>
            <a:gdLst>
              <a:gd name="T0" fmla="*/ 2147483647 w 192"/>
              <a:gd name="T1" fmla="*/ 2147483647 h 307"/>
              <a:gd name="T2" fmla="*/ 2147483647 w 192"/>
              <a:gd name="T3" fmla="*/ 0 h 307"/>
              <a:gd name="T4" fmla="*/ 2147483647 w 192"/>
              <a:gd name="T5" fmla="*/ 2147483647 h 307"/>
              <a:gd name="T6" fmla="*/ 2147483647 w 192"/>
              <a:gd name="T7" fmla="*/ 2147483647 h 307"/>
              <a:gd name="T8" fmla="*/ 2147483647 w 192"/>
              <a:gd name="T9" fmla="*/ 2147483647 h 307"/>
              <a:gd name="T10" fmla="*/ 2147483647 w 192"/>
              <a:gd name="T11" fmla="*/ 2147483647 h 307"/>
              <a:gd name="T12" fmla="*/ 2147483647 w 192"/>
              <a:gd name="T13" fmla="*/ 2147483647 h 307"/>
              <a:gd name="T14" fmla="*/ 2147483647 w 192"/>
              <a:gd name="T15" fmla="*/ 2147483647 h 307"/>
              <a:gd name="T16" fmla="*/ 2147483647 w 192"/>
              <a:gd name="T17" fmla="*/ 2147483647 h 307"/>
              <a:gd name="T18" fmla="*/ 2147483647 w 192"/>
              <a:gd name="T19" fmla="*/ 2147483647 h 307"/>
              <a:gd name="T20" fmla="*/ 2147483647 w 192"/>
              <a:gd name="T21" fmla="*/ 2147483647 h 307"/>
              <a:gd name="T22" fmla="*/ 2147483647 w 192"/>
              <a:gd name="T23" fmla="*/ 2147483647 h 307"/>
              <a:gd name="T24" fmla="*/ 2147483647 w 192"/>
              <a:gd name="T25" fmla="*/ 2147483647 h 307"/>
              <a:gd name="T26" fmla="*/ 2147483647 w 192"/>
              <a:gd name="T27" fmla="*/ 2147483647 h 307"/>
              <a:gd name="T28" fmla="*/ 2147483647 w 192"/>
              <a:gd name="T29" fmla="*/ 2147483647 h 307"/>
              <a:gd name="T30" fmla="*/ 2147483647 w 192"/>
              <a:gd name="T31" fmla="*/ 2147483647 h 307"/>
              <a:gd name="T32" fmla="*/ 2147483647 w 192"/>
              <a:gd name="T33" fmla="*/ 2147483647 h 307"/>
              <a:gd name="T34" fmla="*/ 2147483647 w 192"/>
              <a:gd name="T35" fmla="*/ 2147483647 h 307"/>
              <a:gd name="T36" fmla="*/ 2147483647 w 192"/>
              <a:gd name="T37" fmla="*/ 2147483647 h 307"/>
              <a:gd name="T38" fmla="*/ 2147483647 w 192"/>
              <a:gd name="T39" fmla="*/ 2147483647 h 307"/>
              <a:gd name="T40" fmla="*/ 2147483647 w 192"/>
              <a:gd name="T41" fmla="*/ 2147483647 h 307"/>
              <a:gd name="T42" fmla="*/ 2147483647 w 192"/>
              <a:gd name="T43" fmla="*/ 2147483647 h 307"/>
              <a:gd name="T44" fmla="*/ 2147483647 w 192"/>
              <a:gd name="T45" fmla="*/ 2147483647 h 307"/>
              <a:gd name="T46" fmla="*/ 0 w 192"/>
              <a:gd name="T47" fmla="*/ 2147483647 h 307"/>
              <a:gd name="T48" fmla="*/ 0 w 192"/>
              <a:gd name="T49" fmla="*/ 2147483647 h 307"/>
              <a:gd name="T50" fmla="*/ 2147483647 w 192"/>
              <a:gd name="T51" fmla="*/ 2147483647 h 307"/>
              <a:gd name="T52" fmla="*/ 2147483647 w 192"/>
              <a:gd name="T53" fmla="*/ 2147483647 h 307"/>
              <a:gd name="T54" fmla="*/ 2147483647 w 192"/>
              <a:gd name="T55" fmla="*/ 2147483647 h 307"/>
              <a:gd name="T56" fmla="*/ 2147483647 w 192"/>
              <a:gd name="T57" fmla="*/ 2147483647 h 307"/>
              <a:gd name="T58" fmla="*/ 2147483647 w 192"/>
              <a:gd name="T59" fmla="*/ 2147483647 h 307"/>
              <a:gd name="T60" fmla="*/ 2147483647 w 192"/>
              <a:gd name="T61" fmla="*/ 2147483647 h 307"/>
              <a:gd name="T62" fmla="*/ 2147483647 w 192"/>
              <a:gd name="T63" fmla="*/ 2147483647 h 307"/>
              <a:gd name="T64" fmla="*/ 2147483647 w 192"/>
              <a:gd name="T65" fmla="*/ 2147483647 h 307"/>
              <a:gd name="T66" fmla="*/ 2147483647 w 192"/>
              <a:gd name="T67" fmla="*/ 2147483647 h 307"/>
              <a:gd name="T68" fmla="*/ 2147483647 w 192"/>
              <a:gd name="T69" fmla="*/ 2147483647 h 3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92" h="307">
                <a:moveTo>
                  <a:pt x="44" y="7"/>
                </a:moveTo>
                <a:lnTo>
                  <a:pt x="38" y="3"/>
                </a:lnTo>
                <a:lnTo>
                  <a:pt x="35" y="1"/>
                </a:lnTo>
                <a:lnTo>
                  <a:pt x="37" y="0"/>
                </a:lnTo>
                <a:lnTo>
                  <a:pt x="41" y="0"/>
                </a:lnTo>
                <a:lnTo>
                  <a:pt x="57" y="3"/>
                </a:lnTo>
                <a:lnTo>
                  <a:pt x="82" y="8"/>
                </a:lnTo>
                <a:lnTo>
                  <a:pt x="110" y="14"/>
                </a:lnTo>
                <a:lnTo>
                  <a:pt x="141" y="22"/>
                </a:lnTo>
                <a:lnTo>
                  <a:pt x="155" y="25"/>
                </a:lnTo>
                <a:lnTo>
                  <a:pt x="169" y="27"/>
                </a:lnTo>
                <a:lnTo>
                  <a:pt x="181" y="28"/>
                </a:lnTo>
                <a:lnTo>
                  <a:pt x="192" y="29"/>
                </a:lnTo>
                <a:lnTo>
                  <a:pt x="192" y="35"/>
                </a:lnTo>
                <a:lnTo>
                  <a:pt x="192" y="41"/>
                </a:lnTo>
                <a:lnTo>
                  <a:pt x="188" y="47"/>
                </a:lnTo>
                <a:lnTo>
                  <a:pt x="183" y="61"/>
                </a:lnTo>
                <a:lnTo>
                  <a:pt x="175" y="82"/>
                </a:lnTo>
                <a:lnTo>
                  <a:pt x="167" y="104"/>
                </a:lnTo>
                <a:lnTo>
                  <a:pt x="158" y="127"/>
                </a:lnTo>
                <a:lnTo>
                  <a:pt x="152" y="148"/>
                </a:lnTo>
                <a:lnTo>
                  <a:pt x="147" y="165"/>
                </a:lnTo>
                <a:lnTo>
                  <a:pt x="146" y="176"/>
                </a:lnTo>
                <a:lnTo>
                  <a:pt x="146" y="207"/>
                </a:lnTo>
                <a:lnTo>
                  <a:pt x="146" y="234"/>
                </a:lnTo>
                <a:lnTo>
                  <a:pt x="144" y="249"/>
                </a:lnTo>
                <a:lnTo>
                  <a:pt x="141" y="263"/>
                </a:lnTo>
                <a:lnTo>
                  <a:pt x="134" y="277"/>
                </a:lnTo>
                <a:lnTo>
                  <a:pt x="127" y="294"/>
                </a:lnTo>
                <a:lnTo>
                  <a:pt x="106" y="296"/>
                </a:lnTo>
                <a:lnTo>
                  <a:pt x="91" y="300"/>
                </a:lnTo>
                <a:lnTo>
                  <a:pt x="83" y="303"/>
                </a:lnTo>
                <a:lnTo>
                  <a:pt x="77" y="306"/>
                </a:lnTo>
                <a:lnTo>
                  <a:pt x="72" y="307"/>
                </a:lnTo>
                <a:lnTo>
                  <a:pt x="64" y="307"/>
                </a:lnTo>
                <a:lnTo>
                  <a:pt x="52" y="305"/>
                </a:lnTo>
                <a:lnTo>
                  <a:pt x="33" y="300"/>
                </a:lnTo>
                <a:lnTo>
                  <a:pt x="32" y="291"/>
                </a:lnTo>
                <a:lnTo>
                  <a:pt x="32" y="284"/>
                </a:lnTo>
                <a:lnTo>
                  <a:pt x="30" y="277"/>
                </a:lnTo>
                <a:lnTo>
                  <a:pt x="28" y="270"/>
                </a:lnTo>
                <a:lnTo>
                  <a:pt x="22" y="257"/>
                </a:lnTo>
                <a:lnTo>
                  <a:pt x="17" y="244"/>
                </a:lnTo>
                <a:lnTo>
                  <a:pt x="10" y="231"/>
                </a:lnTo>
                <a:lnTo>
                  <a:pt x="5" y="218"/>
                </a:lnTo>
                <a:lnTo>
                  <a:pt x="2" y="211"/>
                </a:lnTo>
                <a:lnTo>
                  <a:pt x="1" y="204"/>
                </a:lnTo>
                <a:lnTo>
                  <a:pt x="0" y="197"/>
                </a:lnTo>
                <a:lnTo>
                  <a:pt x="0" y="189"/>
                </a:lnTo>
                <a:lnTo>
                  <a:pt x="0" y="180"/>
                </a:lnTo>
                <a:lnTo>
                  <a:pt x="1" y="173"/>
                </a:lnTo>
                <a:lnTo>
                  <a:pt x="2" y="165"/>
                </a:lnTo>
                <a:lnTo>
                  <a:pt x="5" y="158"/>
                </a:lnTo>
                <a:lnTo>
                  <a:pt x="11" y="145"/>
                </a:lnTo>
                <a:lnTo>
                  <a:pt x="18" y="133"/>
                </a:lnTo>
                <a:lnTo>
                  <a:pt x="33" y="109"/>
                </a:lnTo>
                <a:lnTo>
                  <a:pt x="46" y="90"/>
                </a:lnTo>
                <a:lnTo>
                  <a:pt x="48" y="81"/>
                </a:lnTo>
                <a:lnTo>
                  <a:pt x="50" y="72"/>
                </a:lnTo>
                <a:lnTo>
                  <a:pt x="52" y="62"/>
                </a:lnTo>
                <a:lnTo>
                  <a:pt x="53" y="53"/>
                </a:lnTo>
                <a:lnTo>
                  <a:pt x="53" y="41"/>
                </a:lnTo>
                <a:lnTo>
                  <a:pt x="54" y="34"/>
                </a:lnTo>
                <a:lnTo>
                  <a:pt x="55" y="30"/>
                </a:lnTo>
                <a:lnTo>
                  <a:pt x="56" y="28"/>
                </a:lnTo>
                <a:lnTo>
                  <a:pt x="57" y="26"/>
                </a:lnTo>
                <a:lnTo>
                  <a:pt x="58" y="25"/>
                </a:lnTo>
                <a:lnTo>
                  <a:pt x="60" y="22"/>
                </a:lnTo>
                <a:lnTo>
                  <a:pt x="60" y="16"/>
                </a:lnTo>
                <a:lnTo>
                  <a:pt x="44" y="7"/>
                </a:lnTo>
              </a:path>
            </a:pathLst>
          </a:custGeom>
          <a:solidFill>
            <a:srgbClr val="000000"/>
          </a:solidFill>
          <a:ln w="9525" cap="flat" cmpd="sng">
            <a:solidFill>
              <a:srgbClr val="FFFFFF"/>
            </a:solidFill>
            <a:prstDash val="solid"/>
            <a:round/>
            <a:headEnd type="none" w="med" len="med"/>
            <a:tailEnd type="none" w="med" len="med"/>
          </a:ln>
        </p:spPr>
        <p:txBody>
          <a:bodyPr/>
          <a:lstStyle/>
          <a:p>
            <a:endParaRPr lang="en-US" dirty="0"/>
          </a:p>
        </p:txBody>
      </p:sp>
      <p:sp>
        <p:nvSpPr>
          <p:cNvPr id="18436" name="Freeform 12"/>
          <p:cNvSpPr>
            <a:spLocks/>
          </p:cNvSpPr>
          <p:nvPr>
            <p:custDataLst>
              <p:tags r:id="rId3"/>
            </p:custDataLst>
          </p:nvPr>
        </p:nvSpPr>
        <p:spPr bwMode="auto">
          <a:xfrm>
            <a:off x="6210300" y="2514601"/>
            <a:ext cx="171450" cy="269875"/>
          </a:xfrm>
          <a:custGeom>
            <a:avLst/>
            <a:gdLst>
              <a:gd name="T0" fmla="*/ 2147483647 w 398"/>
              <a:gd name="T1" fmla="*/ 2147483647 h 518"/>
              <a:gd name="T2" fmla="*/ 2147483647 w 398"/>
              <a:gd name="T3" fmla="*/ 2147483647 h 518"/>
              <a:gd name="T4" fmla="*/ 2147483647 w 398"/>
              <a:gd name="T5" fmla="*/ 2147483647 h 518"/>
              <a:gd name="T6" fmla="*/ 2147483647 w 398"/>
              <a:gd name="T7" fmla="*/ 2147483647 h 518"/>
              <a:gd name="T8" fmla="*/ 2147483647 w 398"/>
              <a:gd name="T9" fmla="*/ 2147483647 h 518"/>
              <a:gd name="T10" fmla="*/ 2147483647 w 398"/>
              <a:gd name="T11" fmla="*/ 2147483647 h 518"/>
              <a:gd name="T12" fmla="*/ 2147483647 w 398"/>
              <a:gd name="T13" fmla="*/ 2147483647 h 518"/>
              <a:gd name="T14" fmla="*/ 2147483647 w 398"/>
              <a:gd name="T15" fmla="*/ 2147483647 h 518"/>
              <a:gd name="T16" fmla="*/ 2147483647 w 398"/>
              <a:gd name="T17" fmla="*/ 2147483647 h 518"/>
              <a:gd name="T18" fmla="*/ 2147483647 w 398"/>
              <a:gd name="T19" fmla="*/ 2147483647 h 518"/>
              <a:gd name="T20" fmla="*/ 2147483647 w 398"/>
              <a:gd name="T21" fmla="*/ 2147483647 h 518"/>
              <a:gd name="T22" fmla="*/ 2147483647 w 398"/>
              <a:gd name="T23" fmla="*/ 2147483647 h 518"/>
              <a:gd name="T24" fmla="*/ 2147483647 w 398"/>
              <a:gd name="T25" fmla="*/ 2147483647 h 518"/>
              <a:gd name="T26" fmla="*/ 2147483647 w 398"/>
              <a:gd name="T27" fmla="*/ 2147483647 h 518"/>
              <a:gd name="T28" fmla="*/ 2147483647 w 398"/>
              <a:gd name="T29" fmla="*/ 2147483647 h 518"/>
              <a:gd name="T30" fmla="*/ 2147483647 w 398"/>
              <a:gd name="T31" fmla="*/ 2147483647 h 518"/>
              <a:gd name="T32" fmla="*/ 2147483647 w 398"/>
              <a:gd name="T33" fmla="*/ 2147483647 h 518"/>
              <a:gd name="T34" fmla="*/ 2147483647 w 398"/>
              <a:gd name="T35" fmla="*/ 2147483647 h 518"/>
              <a:gd name="T36" fmla="*/ 2147483647 w 398"/>
              <a:gd name="T37" fmla="*/ 2147483647 h 518"/>
              <a:gd name="T38" fmla="*/ 2147483647 w 398"/>
              <a:gd name="T39" fmla="*/ 2147483647 h 518"/>
              <a:gd name="T40" fmla="*/ 2147483647 w 398"/>
              <a:gd name="T41" fmla="*/ 2147483647 h 518"/>
              <a:gd name="T42" fmla="*/ 2147483647 w 398"/>
              <a:gd name="T43" fmla="*/ 2147483647 h 518"/>
              <a:gd name="T44" fmla="*/ 2147483647 w 398"/>
              <a:gd name="T45" fmla="*/ 2147483647 h 518"/>
              <a:gd name="T46" fmla="*/ 2147483647 w 398"/>
              <a:gd name="T47" fmla="*/ 2147483647 h 518"/>
              <a:gd name="T48" fmla="*/ 2147483647 w 398"/>
              <a:gd name="T49" fmla="*/ 2147483647 h 518"/>
              <a:gd name="T50" fmla="*/ 2147483647 w 398"/>
              <a:gd name="T51" fmla="*/ 2147483647 h 518"/>
              <a:gd name="T52" fmla="*/ 2147483647 w 398"/>
              <a:gd name="T53" fmla="*/ 2147483647 h 518"/>
              <a:gd name="T54" fmla="*/ 2147483647 w 398"/>
              <a:gd name="T55" fmla="*/ 2147483647 h 518"/>
              <a:gd name="T56" fmla="*/ 2147483647 w 398"/>
              <a:gd name="T57" fmla="*/ 2147483647 h 518"/>
              <a:gd name="T58" fmla="*/ 2147483647 w 398"/>
              <a:gd name="T59" fmla="*/ 2147483647 h 518"/>
              <a:gd name="T60" fmla="*/ 2147483647 w 398"/>
              <a:gd name="T61" fmla="*/ 2147483647 h 518"/>
              <a:gd name="T62" fmla="*/ 2147483647 w 398"/>
              <a:gd name="T63" fmla="*/ 2147483647 h 518"/>
              <a:gd name="T64" fmla="*/ 2147483647 w 398"/>
              <a:gd name="T65" fmla="*/ 2147483647 h 518"/>
              <a:gd name="T66" fmla="*/ 2147483647 w 398"/>
              <a:gd name="T67" fmla="*/ 2147483647 h 518"/>
              <a:gd name="T68" fmla="*/ 2147483647 w 398"/>
              <a:gd name="T69" fmla="*/ 2147483647 h 518"/>
              <a:gd name="T70" fmla="*/ 2147483647 w 398"/>
              <a:gd name="T71" fmla="*/ 2147483647 h 518"/>
              <a:gd name="T72" fmla="*/ 2147483647 w 398"/>
              <a:gd name="T73" fmla="*/ 2147483647 h 518"/>
              <a:gd name="T74" fmla="*/ 2147483647 w 398"/>
              <a:gd name="T75" fmla="*/ 2147483647 h 518"/>
              <a:gd name="T76" fmla="*/ 2147483647 w 398"/>
              <a:gd name="T77" fmla="*/ 2147483647 h 518"/>
              <a:gd name="T78" fmla="*/ 2147483647 w 398"/>
              <a:gd name="T79" fmla="*/ 2147483647 h 518"/>
              <a:gd name="T80" fmla="*/ 2147483647 w 398"/>
              <a:gd name="T81" fmla="*/ 2147483647 h 518"/>
              <a:gd name="T82" fmla="*/ 2147483647 w 398"/>
              <a:gd name="T83" fmla="*/ 2147483647 h 518"/>
              <a:gd name="T84" fmla="*/ 2147483647 w 398"/>
              <a:gd name="T85" fmla="*/ 2147483647 h 518"/>
              <a:gd name="T86" fmla="*/ 2147483647 w 398"/>
              <a:gd name="T87" fmla="*/ 2147483647 h 518"/>
              <a:gd name="T88" fmla="*/ 2147483647 w 398"/>
              <a:gd name="T89" fmla="*/ 2147483647 h 518"/>
              <a:gd name="T90" fmla="*/ 2147483647 w 398"/>
              <a:gd name="T91" fmla="*/ 2147483647 h 518"/>
              <a:gd name="T92" fmla="*/ 2147483647 w 398"/>
              <a:gd name="T93" fmla="*/ 2147483647 h 518"/>
              <a:gd name="T94" fmla="*/ 2147483647 w 398"/>
              <a:gd name="T95" fmla="*/ 2147483647 h 518"/>
              <a:gd name="T96" fmla="*/ 2147483647 w 398"/>
              <a:gd name="T97" fmla="*/ 2147483647 h 518"/>
              <a:gd name="T98" fmla="*/ 2147483647 w 398"/>
              <a:gd name="T99" fmla="*/ 2147483647 h 518"/>
              <a:gd name="T100" fmla="*/ 2147483647 w 398"/>
              <a:gd name="T101" fmla="*/ 2147483647 h 518"/>
              <a:gd name="T102" fmla="*/ 2147483647 w 398"/>
              <a:gd name="T103" fmla="*/ 2147483647 h 518"/>
              <a:gd name="T104" fmla="*/ 2147483647 w 398"/>
              <a:gd name="T105" fmla="*/ 2147483647 h 518"/>
              <a:gd name="T106" fmla="*/ 2147483647 w 398"/>
              <a:gd name="T107" fmla="*/ 2147483647 h 518"/>
              <a:gd name="T108" fmla="*/ 2147483647 w 398"/>
              <a:gd name="T109" fmla="*/ 2147483647 h 518"/>
              <a:gd name="T110" fmla="*/ 2147483647 w 398"/>
              <a:gd name="T111" fmla="*/ 2147483647 h 518"/>
              <a:gd name="T112" fmla="*/ 2147483647 w 398"/>
              <a:gd name="T113" fmla="*/ 2147483647 h 518"/>
              <a:gd name="T114" fmla="*/ 2147483647 w 398"/>
              <a:gd name="T115" fmla="*/ 2147483647 h 518"/>
              <a:gd name="T116" fmla="*/ 2147483647 w 398"/>
              <a:gd name="T117" fmla="*/ 2147483647 h 518"/>
              <a:gd name="T118" fmla="*/ 2147483647 w 398"/>
              <a:gd name="T119" fmla="*/ 2147483647 h 5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98" h="518">
                <a:moveTo>
                  <a:pt x="0" y="1"/>
                </a:moveTo>
                <a:lnTo>
                  <a:pt x="6" y="0"/>
                </a:lnTo>
                <a:lnTo>
                  <a:pt x="15" y="1"/>
                </a:lnTo>
                <a:lnTo>
                  <a:pt x="26" y="2"/>
                </a:lnTo>
                <a:lnTo>
                  <a:pt x="39" y="5"/>
                </a:lnTo>
                <a:lnTo>
                  <a:pt x="56" y="8"/>
                </a:lnTo>
                <a:lnTo>
                  <a:pt x="75" y="11"/>
                </a:lnTo>
                <a:lnTo>
                  <a:pt x="95" y="13"/>
                </a:lnTo>
                <a:lnTo>
                  <a:pt x="120" y="13"/>
                </a:lnTo>
                <a:lnTo>
                  <a:pt x="120" y="17"/>
                </a:lnTo>
                <a:lnTo>
                  <a:pt x="118" y="20"/>
                </a:lnTo>
                <a:lnTo>
                  <a:pt x="116" y="23"/>
                </a:lnTo>
                <a:lnTo>
                  <a:pt x="114" y="26"/>
                </a:lnTo>
                <a:lnTo>
                  <a:pt x="107" y="32"/>
                </a:lnTo>
                <a:lnTo>
                  <a:pt x="99" y="37"/>
                </a:lnTo>
                <a:lnTo>
                  <a:pt x="80" y="47"/>
                </a:lnTo>
                <a:lnTo>
                  <a:pt x="66" y="57"/>
                </a:lnTo>
                <a:lnTo>
                  <a:pt x="65" y="59"/>
                </a:lnTo>
                <a:lnTo>
                  <a:pt x="64" y="61"/>
                </a:lnTo>
                <a:lnTo>
                  <a:pt x="64" y="62"/>
                </a:lnTo>
                <a:lnTo>
                  <a:pt x="65" y="64"/>
                </a:lnTo>
                <a:lnTo>
                  <a:pt x="68" y="66"/>
                </a:lnTo>
                <a:lnTo>
                  <a:pt x="71" y="67"/>
                </a:lnTo>
                <a:lnTo>
                  <a:pt x="77" y="69"/>
                </a:lnTo>
                <a:lnTo>
                  <a:pt x="84" y="70"/>
                </a:lnTo>
                <a:lnTo>
                  <a:pt x="103" y="73"/>
                </a:lnTo>
                <a:lnTo>
                  <a:pt x="131" y="76"/>
                </a:lnTo>
                <a:lnTo>
                  <a:pt x="167" y="79"/>
                </a:lnTo>
                <a:lnTo>
                  <a:pt x="213" y="81"/>
                </a:lnTo>
                <a:lnTo>
                  <a:pt x="213" y="91"/>
                </a:lnTo>
                <a:lnTo>
                  <a:pt x="213" y="105"/>
                </a:lnTo>
                <a:lnTo>
                  <a:pt x="210" y="109"/>
                </a:lnTo>
                <a:lnTo>
                  <a:pt x="202" y="112"/>
                </a:lnTo>
                <a:lnTo>
                  <a:pt x="191" y="116"/>
                </a:lnTo>
                <a:lnTo>
                  <a:pt x="179" y="120"/>
                </a:lnTo>
                <a:lnTo>
                  <a:pt x="154" y="127"/>
                </a:lnTo>
                <a:lnTo>
                  <a:pt x="139" y="130"/>
                </a:lnTo>
                <a:lnTo>
                  <a:pt x="142" y="133"/>
                </a:lnTo>
                <a:lnTo>
                  <a:pt x="144" y="136"/>
                </a:lnTo>
                <a:lnTo>
                  <a:pt x="147" y="138"/>
                </a:lnTo>
                <a:lnTo>
                  <a:pt x="150" y="140"/>
                </a:lnTo>
                <a:lnTo>
                  <a:pt x="160" y="142"/>
                </a:lnTo>
                <a:lnTo>
                  <a:pt x="170" y="143"/>
                </a:lnTo>
                <a:lnTo>
                  <a:pt x="191" y="143"/>
                </a:lnTo>
                <a:lnTo>
                  <a:pt x="206" y="142"/>
                </a:lnTo>
                <a:lnTo>
                  <a:pt x="206" y="147"/>
                </a:lnTo>
                <a:lnTo>
                  <a:pt x="208" y="152"/>
                </a:lnTo>
                <a:lnTo>
                  <a:pt x="211" y="156"/>
                </a:lnTo>
                <a:lnTo>
                  <a:pt x="214" y="161"/>
                </a:lnTo>
                <a:lnTo>
                  <a:pt x="223" y="172"/>
                </a:lnTo>
                <a:lnTo>
                  <a:pt x="233" y="182"/>
                </a:lnTo>
                <a:lnTo>
                  <a:pt x="243" y="191"/>
                </a:lnTo>
                <a:lnTo>
                  <a:pt x="250" y="200"/>
                </a:lnTo>
                <a:lnTo>
                  <a:pt x="254" y="205"/>
                </a:lnTo>
                <a:lnTo>
                  <a:pt x="257" y="209"/>
                </a:lnTo>
                <a:lnTo>
                  <a:pt x="258" y="212"/>
                </a:lnTo>
                <a:lnTo>
                  <a:pt x="259" y="216"/>
                </a:lnTo>
                <a:lnTo>
                  <a:pt x="259" y="223"/>
                </a:lnTo>
                <a:lnTo>
                  <a:pt x="260" y="232"/>
                </a:lnTo>
                <a:lnTo>
                  <a:pt x="260" y="237"/>
                </a:lnTo>
                <a:lnTo>
                  <a:pt x="262" y="241"/>
                </a:lnTo>
                <a:lnTo>
                  <a:pt x="263" y="244"/>
                </a:lnTo>
                <a:lnTo>
                  <a:pt x="266" y="247"/>
                </a:lnTo>
                <a:lnTo>
                  <a:pt x="272" y="254"/>
                </a:lnTo>
                <a:lnTo>
                  <a:pt x="277" y="261"/>
                </a:lnTo>
                <a:lnTo>
                  <a:pt x="280" y="267"/>
                </a:lnTo>
                <a:lnTo>
                  <a:pt x="283" y="273"/>
                </a:lnTo>
                <a:lnTo>
                  <a:pt x="286" y="279"/>
                </a:lnTo>
                <a:lnTo>
                  <a:pt x="291" y="284"/>
                </a:lnTo>
                <a:lnTo>
                  <a:pt x="297" y="288"/>
                </a:lnTo>
                <a:lnTo>
                  <a:pt x="305" y="291"/>
                </a:lnTo>
                <a:lnTo>
                  <a:pt x="306" y="297"/>
                </a:lnTo>
                <a:lnTo>
                  <a:pt x="310" y="304"/>
                </a:lnTo>
                <a:lnTo>
                  <a:pt x="315" y="310"/>
                </a:lnTo>
                <a:lnTo>
                  <a:pt x="320" y="316"/>
                </a:lnTo>
                <a:lnTo>
                  <a:pt x="327" y="320"/>
                </a:lnTo>
                <a:lnTo>
                  <a:pt x="334" y="324"/>
                </a:lnTo>
                <a:lnTo>
                  <a:pt x="340" y="326"/>
                </a:lnTo>
                <a:lnTo>
                  <a:pt x="346" y="327"/>
                </a:lnTo>
                <a:lnTo>
                  <a:pt x="346" y="337"/>
                </a:lnTo>
                <a:lnTo>
                  <a:pt x="346" y="346"/>
                </a:lnTo>
                <a:lnTo>
                  <a:pt x="355" y="343"/>
                </a:lnTo>
                <a:lnTo>
                  <a:pt x="363" y="341"/>
                </a:lnTo>
                <a:lnTo>
                  <a:pt x="370" y="341"/>
                </a:lnTo>
                <a:lnTo>
                  <a:pt x="376" y="342"/>
                </a:lnTo>
                <a:lnTo>
                  <a:pt x="389" y="347"/>
                </a:lnTo>
                <a:lnTo>
                  <a:pt x="398" y="352"/>
                </a:lnTo>
                <a:lnTo>
                  <a:pt x="396" y="365"/>
                </a:lnTo>
                <a:lnTo>
                  <a:pt x="394" y="376"/>
                </a:lnTo>
                <a:lnTo>
                  <a:pt x="393" y="382"/>
                </a:lnTo>
                <a:lnTo>
                  <a:pt x="393" y="389"/>
                </a:lnTo>
                <a:lnTo>
                  <a:pt x="395" y="395"/>
                </a:lnTo>
                <a:lnTo>
                  <a:pt x="398" y="401"/>
                </a:lnTo>
                <a:lnTo>
                  <a:pt x="393" y="402"/>
                </a:lnTo>
                <a:lnTo>
                  <a:pt x="387" y="403"/>
                </a:lnTo>
                <a:lnTo>
                  <a:pt x="382" y="404"/>
                </a:lnTo>
                <a:lnTo>
                  <a:pt x="376" y="406"/>
                </a:lnTo>
                <a:lnTo>
                  <a:pt x="372" y="409"/>
                </a:lnTo>
                <a:lnTo>
                  <a:pt x="369" y="412"/>
                </a:lnTo>
                <a:lnTo>
                  <a:pt x="367" y="415"/>
                </a:lnTo>
                <a:lnTo>
                  <a:pt x="365" y="420"/>
                </a:lnTo>
                <a:lnTo>
                  <a:pt x="365" y="422"/>
                </a:lnTo>
                <a:lnTo>
                  <a:pt x="367" y="424"/>
                </a:lnTo>
                <a:lnTo>
                  <a:pt x="368" y="426"/>
                </a:lnTo>
                <a:lnTo>
                  <a:pt x="370" y="429"/>
                </a:lnTo>
                <a:lnTo>
                  <a:pt x="376" y="433"/>
                </a:lnTo>
                <a:lnTo>
                  <a:pt x="385" y="438"/>
                </a:lnTo>
                <a:lnTo>
                  <a:pt x="376" y="443"/>
                </a:lnTo>
                <a:lnTo>
                  <a:pt x="371" y="447"/>
                </a:lnTo>
                <a:lnTo>
                  <a:pt x="367" y="451"/>
                </a:lnTo>
                <a:lnTo>
                  <a:pt x="363" y="455"/>
                </a:lnTo>
                <a:lnTo>
                  <a:pt x="359" y="463"/>
                </a:lnTo>
                <a:lnTo>
                  <a:pt x="352" y="475"/>
                </a:lnTo>
                <a:lnTo>
                  <a:pt x="146" y="475"/>
                </a:lnTo>
                <a:lnTo>
                  <a:pt x="146" y="487"/>
                </a:lnTo>
                <a:lnTo>
                  <a:pt x="146" y="500"/>
                </a:lnTo>
                <a:lnTo>
                  <a:pt x="116" y="501"/>
                </a:lnTo>
                <a:lnTo>
                  <a:pt x="90" y="503"/>
                </a:lnTo>
                <a:lnTo>
                  <a:pt x="78" y="505"/>
                </a:lnTo>
                <a:lnTo>
                  <a:pt x="68" y="508"/>
                </a:lnTo>
                <a:lnTo>
                  <a:pt x="64" y="510"/>
                </a:lnTo>
                <a:lnTo>
                  <a:pt x="59" y="512"/>
                </a:lnTo>
                <a:lnTo>
                  <a:pt x="56" y="515"/>
                </a:lnTo>
                <a:lnTo>
                  <a:pt x="53" y="518"/>
                </a:lnTo>
                <a:lnTo>
                  <a:pt x="54" y="511"/>
                </a:lnTo>
                <a:lnTo>
                  <a:pt x="55" y="505"/>
                </a:lnTo>
                <a:lnTo>
                  <a:pt x="56" y="499"/>
                </a:lnTo>
                <a:lnTo>
                  <a:pt x="58" y="493"/>
                </a:lnTo>
                <a:lnTo>
                  <a:pt x="61" y="488"/>
                </a:lnTo>
                <a:lnTo>
                  <a:pt x="64" y="484"/>
                </a:lnTo>
                <a:lnTo>
                  <a:pt x="68" y="480"/>
                </a:lnTo>
                <a:lnTo>
                  <a:pt x="71" y="476"/>
                </a:lnTo>
                <a:lnTo>
                  <a:pt x="81" y="470"/>
                </a:lnTo>
                <a:lnTo>
                  <a:pt x="91" y="465"/>
                </a:lnTo>
                <a:lnTo>
                  <a:pt x="102" y="462"/>
                </a:lnTo>
                <a:lnTo>
                  <a:pt x="114" y="458"/>
                </a:lnTo>
                <a:lnTo>
                  <a:pt x="136" y="453"/>
                </a:lnTo>
                <a:lnTo>
                  <a:pt x="157" y="448"/>
                </a:lnTo>
                <a:lnTo>
                  <a:pt x="165" y="444"/>
                </a:lnTo>
                <a:lnTo>
                  <a:pt x="172" y="439"/>
                </a:lnTo>
                <a:lnTo>
                  <a:pt x="174" y="436"/>
                </a:lnTo>
                <a:lnTo>
                  <a:pt x="177" y="433"/>
                </a:lnTo>
                <a:lnTo>
                  <a:pt x="179" y="429"/>
                </a:lnTo>
                <a:lnTo>
                  <a:pt x="179" y="426"/>
                </a:lnTo>
                <a:lnTo>
                  <a:pt x="179" y="428"/>
                </a:lnTo>
                <a:lnTo>
                  <a:pt x="177" y="430"/>
                </a:lnTo>
                <a:lnTo>
                  <a:pt x="174" y="432"/>
                </a:lnTo>
                <a:lnTo>
                  <a:pt x="171" y="434"/>
                </a:lnTo>
                <a:lnTo>
                  <a:pt x="162" y="437"/>
                </a:lnTo>
                <a:lnTo>
                  <a:pt x="152" y="438"/>
                </a:lnTo>
                <a:lnTo>
                  <a:pt x="137" y="437"/>
                </a:lnTo>
                <a:lnTo>
                  <a:pt x="111" y="432"/>
                </a:lnTo>
                <a:lnTo>
                  <a:pt x="96" y="429"/>
                </a:lnTo>
                <a:lnTo>
                  <a:pt x="84" y="425"/>
                </a:lnTo>
                <a:lnTo>
                  <a:pt x="80" y="423"/>
                </a:lnTo>
                <a:lnTo>
                  <a:pt x="76" y="420"/>
                </a:lnTo>
                <a:lnTo>
                  <a:pt x="73" y="417"/>
                </a:lnTo>
                <a:lnTo>
                  <a:pt x="73" y="414"/>
                </a:lnTo>
                <a:lnTo>
                  <a:pt x="73" y="407"/>
                </a:lnTo>
                <a:lnTo>
                  <a:pt x="77" y="402"/>
                </a:lnTo>
                <a:lnTo>
                  <a:pt x="80" y="398"/>
                </a:lnTo>
                <a:lnTo>
                  <a:pt x="84" y="395"/>
                </a:lnTo>
                <a:lnTo>
                  <a:pt x="90" y="392"/>
                </a:lnTo>
                <a:lnTo>
                  <a:pt x="95" y="391"/>
                </a:lnTo>
                <a:lnTo>
                  <a:pt x="101" y="390"/>
                </a:lnTo>
                <a:lnTo>
                  <a:pt x="106" y="389"/>
                </a:lnTo>
                <a:lnTo>
                  <a:pt x="106" y="352"/>
                </a:lnTo>
                <a:lnTo>
                  <a:pt x="87" y="352"/>
                </a:lnTo>
                <a:lnTo>
                  <a:pt x="90" y="345"/>
                </a:lnTo>
                <a:lnTo>
                  <a:pt x="94" y="339"/>
                </a:lnTo>
                <a:lnTo>
                  <a:pt x="100" y="334"/>
                </a:lnTo>
                <a:lnTo>
                  <a:pt x="105" y="329"/>
                </a:lnTo>
                <a:lnTo>
                  <a:pt x="117" y="323"/>
                </a:lnTo>
                <a:lnTo>
                  <a:pt x="129" y="319"/>
                </a:lnTo>
                <a:lnTo>
                  <a:pt x="142" y="315"/>
                </a:lnTo>
                <a:lnTo>
                  <a:pt x="154" y="309"/>
                </a:lnTo>
                <a:lnTo>
                  <a:pt x="159" y="306"/>
                </a:lnTo>
                <a:lnTo>
                  <a:pt x="163" y="302"/>
                </a:lnTo>
                <a:lnTo>
                  <a:pt x="169" y="297"/>
                </a:lnTo>
                <a:lnTo>
                  <a:pt x="172" y="291"/>
                </a:lnTo>
                <a:lnTo>
                  <a:pt x="166" y="286"/>
                </a:lnTo>
                <a:lnTo>
                  <a:pt x="159" y="281"/>
                </a:lnTo>
                <a:lnTo>
                  <a:pt x="154" y="277"/>
                </a:lnTo>
                <a:lnTo>
                  <a:pt x="148" y="271"/>
                </a:lnTo>
                <a:lnTo>
                  <a:pt x="145" y="265"/>
                </a:lnTo>
                <a:lnTo>
                  <a:pt x="142" y="260"/>
                </a:lnTo>
                <a:lnTo>
                  <a:pt x="140" y="254"/>
                </a:lnTo>
                <a:lnTo>
                  <a:pt x="139" y="247"/>
                </a:lnTo>
                <a:lnTo>
                  <a:pt x="125" y="247"/>
                </a:lnTo>
                <a:lnTo>
                  <a:pt x="113" y="245"/>
                </a:lnTo>
                <a:lnTo>
                  <a:pt x="103" y="242"/>
                </a:lnTo>
                <a:lnTo>
                  <a:pt x="94" y="239"/>
                </a:lnTo>
                <a:lnTo>
                  <a:pt x="88" y="235"/>
                </a:lnTo>
                <a:lnTo>
                  <a:pt x="83" y="229"/>
                </a:lnTo>
                <a:lnTo>
                  <a:pt x="80" y="224"/>
                </a:lnTo>
                <a:lnTo>
                  <a:pt x="80" y="216"/>
                </a:lnTo>
                <a:lnTo>
                  <a:pt x="80" y="209"/>
                </a:lnTo>
                <a:lnTo>
                  <a:pt x="82" y="203"/>
                </a:lnTo>
                <a:lnTo>
                  <a:pt x="86" y="198"/>
                </a:lnTo>
                <a:lnTo>
                  <a:pt x="90" y="192"/>
                </a:lnTo>
                <a:lnTo>
                  <a:pt x="93" y="186"/>
                </a:lnTo>
                <a:lnTo>
                  <a:pt x="96" y="180"/>
                </a:lnTo>
                <a:lnTo>
                  <a:pt x="99" y="174"/>
                </a:lnTo>
                <a:lnTo>
                  <a:pt x="100" y="168"/>
                </a:lnTo>
                <a:lnTo>
                  <a:pt x="92" y="171"/>
                </a:lnTo>
                <a:lnTo>
                  <a:pt x="86" y="175"/>
                </a:lnTo>
                <a:lnTo>
                  <a:pt x="80" y="180"/>
                </a:lnTo>
                <a:lnTo>
                  <a:pt x="73" y="186"/>
                </a:lnTo>
                <a:lnTo>
                  <a:pt x="64" y="199"/>
                </a:lnTo>
                <a:lnTo>
                  <a:pt x="53" y="210"/>
                </a:lnTo>
                <a:lnTo>
                  <a:pt x="31" y="179"/>
                </a:lnTo>
                <a:lnTo>
                  <a:pt x="22" y="162"/>
                </a:lnTo>
                <a:lnTo>
                  <a:pt x="20" y="157"/>
                </a:lnTo>
                <a:lnTo>
                  <a:pt x="20" y="153"/>
                </a:lnTo>
                <a:lnTo>
                  <a:pt x="20" y="148"/>
                </a:lnTo>
                <a:lnTo>
                  <a:pt x="20" y="142"/>
                </a:lnTo>
                <a:lnTo>
                  <a:pt x="17" y="141"/>
                </a:lnTo>
                <a:lnTo>
                  <a:pt x="16" y="138"/>
                </a:lnTo>
                <a:lnTo>
                  <a:pt x="15" y="135"/>
                </a:lnTo>
                <a:lnTo>
                  <a:pt x="14" y="131"/>
                </a:lnTo>
                <a:lnTo>
                  <a:pt x="14" y="121"/>
                </a:lnTo>
                <a:lnTo>
                  <a:pt x="15" y="110"/>
                </a:lnTo>
                <a:lnTo>
                  <a:pt x="17" y="84"/>
                </a:lnTo>
                <a:lnTo>
                  <a:pt x="20" y="63"/>
                </a:lnTo>
                <a:lnTo>
                  <a:pt x="21" y="59"/>
                </a:lnTo>
                <a:lnTo>
                  <a:pt x="21" y="55"/>
                </a:lnTo>
                <a:lnTo>
                  <a:pt x="20" y="51"/>
                </a:lnTo>
                <a:lnTo>
                  <a:pt x="19" y="49"/>
                </a:lnTo>
                <a:lnTo>
                  <a:pt x="15" y="45"/>
                </a:lnTo>
                <a:lnTo>
                  <a:pt x="11" y="43"/>
                </a:lnTo>
                <a:lnTo>
                  <a:pt x="6" y="41"/>
                </a:lnTo>
                <a:lnTo>
                  <a:pt x="4" y="40"/>
                </a:lnTo>
                <a:lnTo>
                  <a:pt x="3" y="39"/>
                </a:lnTo>
                <a:lnTo>
                  <a:pt x="6" y="37"/>
                </a:lnTo>
                <a:lnTo>
                  <a:pt x="13" y="28"/>
                </a:lnTo>
                <a:lnTo>
                  <a:pt x="20" y="19"/>
                </a:lnTo>
                <a:lnTo>
                  <a:pt x="20" y="13"/>
                </a:lnTo>
                <a:lnTo>
                  <a:pt x="11" y="11"/>
                </a:lnTo>
                <a:lnTo>
                  <a:pt x="5" y="10"/>
                </a:lnTo>
                <a:lnTo>
                  <a:pt x="3" y="9"/>
                </a:lnTo>
                <a:lnTo>
                  <a:pt x="1" y="7"/>
                </a:lnTo>
                <a:lnTo>
                  <a:pt x="0" y="5"/>
                </a:lnTo>
                <a:lnTo>
                  <a:pt x="0" y="1"/>
                </a:lnTo>
              </a:path>
            </a:pathLst>
          </a:custGeom>
          <a:solidFill>
            <a:schemeClr val="tx1"/>
          </a:solidFill>
          <a:ln w="9525" cmpd="sng">
            <a:solidFill>
              <a:srgbClr val="FFFFFF"/>
            </a:solidFill>
            <a:prstDash val="solid"/>
            <a:round/>
            <a:headEnd/>
            <a:tailEnd/>
          </a:ln>
        </p:spPr>
        <p:txBody>
          <a:bodyPr/>
          <a:lstStyle/>
          <a:p>
            <a:endParaRPr lang="en-US" dirty="0"/>
          </a:p>
        </p:txBody>
      </p:sp>
      <p:sp>
        <p:nvSpPr>
          <p:cNvPr id="18437" name="Freeform 13"/>
          <p:cNvSpPr>
            <a:spLocks/>
          </p:cNvSpPr>
          <p:nvPr>
            <p:custDataLst>
              <p:tags r:id="rId4"/>
            </p:custDataLst>
          </p:nvPr>
        </p:nvSpPr>
        <p:spPr bwMode="auto">
          <a:xfrm>
            <a:off x="6569076" y="2817813"/>
            <a:ext cx="169863" cy="76200"/>
          </a:xfrm>
          <a:custGeom>
            <a:avLst/>
            <a:gdLst>
              <a:gd name="T0" fmla="*/ 2147483647 w 382"/>
              <a:gd name="T1" fmla="*/ 2147483647 h 148"/>
              <a:gd name="T2" fmla="*/ 2147483647 w 382"/>
              <a:gd name="T3" fmla="*/ 2147483647 h 148"/>
              <a:gd name="T4" fmla="*/ 2147483647 w 382"/>
              <a:gd name="T5" fmla="*/ 2147483647 h 148"/>
              <a:gd name="T6" fmla="*/ 2147483647 w 382"/>
              <a:gd name="T7" fmla="*/ 2147483647 h 148"/>
              <a:gd name="T8" fmla="*/ 2147483647 w 382"/>
              <a:gd name="T9" fmla="*/ 2147483647 h 148"/>
              <a:gd name="T10" fmla="*/ 2147483647 w 382"/>
              <a:gd name="T11" fmla="*/ 2147483647 h 148"/>
              <a:gd name="T12" fmla="*/ 2147483647 w 382"/>
              <a:gd name="T13" fmla="*/ 2147483647 h 148"/>
              <a:gd name="T14" fmla="*/ 2147483647 w 382"/>
              <a:gd name="T15" fmla="*/ 2147483647 h 148"/>
              <a:gd name="T16" fmla="*/ 2147483647 w 382"/>
              <a:gd name="T17" fmla="*/ 2147483647 h 148"/>
              <a:gd name="T18" fmla="*/ 2147483647 w 382"/>
              <a:gd name="T19" fmla="*/ 2147483647 h 148"/>
              <a:gd name="T20" fmla="*/ 2147483647 w 382"/>
              <a:gd name="T21" fmla="*/ 2147483647 h 148"/>
              <a:gd name="T22" fmla="*/ 0 w 382"/>
              <a:gd name="T23" fmla="*/ 2147483647 h 148"/>
              <a:gd name="T24" fmla="*/ 2147483647 w 382"/>
              <a:gd name="T25" fmla="*/ 2147483647 h 148"/>
              <a:gd name="T26" fmla="*/ 2147483647 w 382"/>
              <a:gd name="T27" fmla="*/ 2147483647 h 148"/>
              <a:gd name="T28" fmla="*/ 2147483647 w 382"/>
              <a:gd name="T29" fmla="*/ 2147483647 h 148"/>
              <a:gd name="T30" fmla="*/ 2147483647 w 382"/>
              <a:gd name="T31" fmla="*/ 2147483647 h 148"/>
              <a:gd name="T32" fmla="*/ 2147483647 w 382"/>
              <a:gd name="T33" fmla="*/ 2147483647 h 148"/>
              <a:gd name="T34" fmla="*/ 2147483647 w 382"/>
              <a:gd name="T35" fmla="*/ 2147483647 h 148"/>
              <a:gd name="T36" fmla="*/ 2147483647 w 382"/>
              <a:gd name="T37" fmla="*/ 2147483647 h 148"/>
              <a:gd name="T38" fmla="*/ 2147483647 w 382"/>
              <a:gd name="T39" fmla="*/ 2147483647 h 148"/>
              <a:gd name="T40" fmla="*/ 2147483647 w 382"/>
              <a:gd name="T41" fmla="*/ 2147483647 h 148"/>
              <a:gd name="T42" fmla="*/ 2147483647 w 382"/>
              <a:gd name="T43" fmla="*/ 2147483647 h 148"/>
              <a:gd name="T44" fmla="*/ 2147483647 w 382"/>
              <a:gd name="T45" fmla="*/ 2147483647 h 148"/>
              <a:gd name="T46" fmla="*/ 2147483647 w 382"/>
              <a:gd name="T47" fmla="*/ 2147483647 h 148"/>
              <a:gd name="T48" fmla="*/ 2147483647 w 382"/>
              <a:gd name="T49" fmla="*/ 2147483647 h 148"/>
              <a:gd name="T50" fmla="*/ 2147483647 w 382"/>
              <a:gd name="T51" fmla="*/ 2147483647 h 148"/>
              <a:gd name="T52" fmla="*/ 2147483647 w 382"/>
              <a:gd name="T53" fmla="*/ 2147483647 h 148"/>
              <a:gd name="T54" fmla="*/ 2147483647 w 382"/>
              <a:gd name="T55" fmla="*/ 2147483647 h 148"/>
              <a:gd name="T56" fmla="*/ 2147483647 w 382"/>
              <a:gd name="T57" fmla="*/ 2147483647 h 148"/>
              <a:gd name="T58" fmla="*/ 2147483647 w 382"/>
              <a:gd name="T59" fmla="*/ 2147483647 h 148"/>
              <a:gd name="T60" fmla="*/ 2147483647 w 382"/>
              <a:gd name="T61" fmla="*/ 2147483647 h 148"/>
              <a:gd name="T62" fmla="*/ 2147483647 w 382"/>
              <a:gd name="T63" fmla="*/ 2147483647 h 148"/>
              <a:gd name="T64" fmla="*/ 2147483647 w 382"/>
              <a:gd name="T65" fmla="*/ 2147483647 h 148"/>
              <a:gd name="T66" fmla="*/ 2147483647 w 382"/>
              <a:gd name="T67" fmla="*/ 2147483647 h 148"/>
              <a:gd name="T68" fmla="*/ 2147483647 w 382"/>
              <a:gd name="T69" fmla="*/ 2147483647 h 1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82" h="148">
                <a:moveTo>
                  <a:pt x="203" y="18"/>
                </a:moveTo>
                <a:lnTo>
                  <a:pt x="190" y="21"/>
                </a:lnTo>
                <a:lnTo>
                  <a:pt x="177" y="24"/>
                </a:lnTo>
                <a:lnTo>
                  <a:pt x="177" y="31"/>
                </a:lnTo>
                <a:lnTo>
                  <a:pt x="175" y="40"/>
                </a:lnTo>
                <a:lnTo>
                  <a:pt x="174" y="45"/>
                </a:lnTo>
                <a:lnTo>
                  <a:pt x="172" y="49"/>
                </a:lnTo>
                <a:lnTo>
                  <a:pt x="168" y="53"/>
                </a:lnTo>
                <a:lnTo>
                  <a:pt x="164" y="55"/>
                </a:lnTo>
                <a:lnTo>
                  <a:pt x="166" y="61"/>
                </a:lnTo>
                <a:lnTo>
                  <a:pt x="170" y="67"/>
                </a:lnTo>
                <a:lnTo>
                  <a:pt x="177" y="74"/>
                </a:lnTo>
                <a:lnTo>
                  <a:pt x="184" y="80"/>
                </a:lnTo>
                <a:lnTo>
                  <a:pt x="155" y="86"/>
                </a:lnTo>
                <a:lnTo>
                  <a:pt x="125" y="93"/>
                </a:lnTo>
                <a:lnTo>
                  <a:pt x="108" y="96"/>
                </a:lnTo>
                <a:lnTo>
                  <a:pt x="88" y="97"/>
                </a:lnTo>
                <a:lnTo>
                  <a:pt x="77" y="97"/>
                </a:lnTo>
                <a:lnTo>
                  <a:pt x="65" y="96"/>
                </a:lnTo>
                <a:lnTo>
                  <a:pt x="52" y="95"/>
                </a:lnTo>
                <a:lnTo>
                  <a:pt x="38" y="93"/>
                </a:lnTo>
                <a:lnTo>
                  <a:pt x="4" y="111"/>
                </a:lnTo>
                <a:lnTo>
                  <a:pt x="1" y="122"/>
                </a:lnTo>
                <a:lnTo>
                  <a:pt x="0" y="129"/>
                </a:lnTo>
                <a:lnTo>
                  <a:pt x="1" y="130"/>
                </a:lnTo>
                <a:lnTo>
                  <a:pt x="4" y="131"/>
                </a:lnTo>
                <a:lnTo>
                  <a:pt x="7" y="131"/>
                </a:lnTo>
                <a:lnTo>
                  <a:pt x="12" y="131"/>
                </a:lnTo>
                <a:lnTo>
                  <a:pt x="28" y="131"/>
                </a:lnTo>
                <a:lnTo>
                  <a:pt x="51" y="129"/>
                </a:lnTo>
                <a:lnTo>
                  <a:pt x="110" y="123"/>
                </a:lnTo>
                <a:lnTo>
                  <a:pt x="114" y="127"/>
                </a:lnTo>
                <a:lnTo>
                  <a:pt x="119" y="131"/>
                </a:lnTo>
                <a:lnTo>
                  <a:pt x="123" y="134"/>
                </a:lnTo>
                <a:lnTo>
                  <a:pt x="128" y="137"/>
                </a:lnTo>
                <a:lnTo>
                  <a:pt x="137" y="141"/>
                </a:lnTo>
                <a:lnTo>
                  <a:pt x="148" y="144"/>
                </a:lnTo>
                <a:lnTo>
                  <a:pt x="159" y="147"/>
                </a:lnTo>
                <a:lnTo>
                  <a:pt x="172" y="148"/>
                </a:lnTo>
                <a:lnTo>
                  <a:pt x="185" y="148"/>
                </a:lnTo>
                <a:lnTo>
                  <a:pt x="197" y="148"/>
                </a:lnTo>
                <a:lnTo>
                  <a:pt x="210" y="148"/>
                </a:lnTo>
                <a:lnTo>
                  <a:pt x="222" y="148"/>
                </a:lnTo>
                <a:lnTo>
                  <a:pt x="233" y="148"/>
                </a:lnTo>
                <a:lnTo>
                  <a:pt x="243" y="148"/>
                </a:lnTo>
                <a:lnTo>
                  <a:pt x="255" y="148"/>
                </a:lnTo>
                <a:lnTo>
                  <a:pt x="265" y="145"/>
                </a:lnTo>
                <a:lnTo>
                  <a:pt x="275" y="143"/>
                </a:lnTo>
                <a:lnTo>
                  <a:pt x="284" y="140"/>
                </a:lnTo>
                <a:lnTo>
                  <a:pt x="301" y="134"/>
                </a:lnTo>
                <a:lnTo>
                  <a:pt x="323" y="129"/>
                </a:lnTo>
                <a:lnTo>
                  <a:pt x="334" y="121"/>
                </a:lnTo>
                <a:lnTo>
                  <a:pt x="344" y="113"/>
                </a:lnTo>
                <a:lnTo>
                  <a:pt x="353" y="103"/>
                </a:lnTo>
                <a:lnTo>
                  <a:pt x="360" y="93"/>
                </a:lnTo>
                <a:lnTo>
                  <a:pt x="372" y="72"/>
                </a:lnTo>
                <a:lnTo>
                  <a:pt x="382" y="55"/>
                </a:lnTo>
                <a:lnTo>
                  <a:pt x="376" y="52"/>
                </a:lnTo>
                <a:lnTo>
                  <a:pt x="367" y="47"/>
                </a:lnTo>
                <a:lnTo>
                  <a:pt x="363" y="44"/>
                </a:lnTo>
                <a:lnTo>
                  <a:pt x="359" y="39"/>
                </a:lnTo>
                <a:lnTo>
                  <a:pt x="357" y="32"/>
                </a:lnTo>
                <a:lnTo>
                  <a:pt x="356" y="24"/>
                </a:lnTo>
                <a:lnTo>
                  <a:pt x="347" y="22"/>
                </a:lnTo>
                <a:lnTo>
                  <a:pt x="341" y="20"/>
                </a:lnTo>
                <a:lnTo>
                  <a:pt x="334" y="17"/>
                </a:lnTo>
                <a:lnTo>
                  <a:pt x="330" y="14"/>
                </a:lnTo>
                <a:lnTo>
                  <a:pt x="319" y="8"/>
                </a:lnTo>
                <a:lnTo>
                  <a:pt x="303" y="0"/>
                </a:lnTo>
                <a:lnTo>
                  <a:pt x="203" y="18"/>
                </a:lnTo>
              </a:path>
            </a:pathLst>
          </a:custGeom>
          <a:solidFill>
            <a:schemeClr val="tx1"/>
          </a:solidFill>
          <a:ln w="9525" cap="flat" cmpd="sng">
            <a:solidFill>
              <a:srgbClr val="FFFFFF"/>
            </a:solidFill>
            <a:prstDash val="solid"/>
            <a:round/>
            <a:headEnd type="none" w="med" len="med"/>
            <a:tailEnd type="none" w="med" len="med"/>
          </a:ln>
        </p:spPr>
        <p:txBody>
          <a:bodyPr/>
          <a:lstStyle/>
          <a:p>
            <a:endParaRPr lang="en-US" dirty="0"/>
          </a:p>
        </p:txBody>
      </p:sp>
      <p:sp>
        <p:nvSpPr>
          <p:cNvPr id="18438" name="Freeform 14"/>
          <p:cNvSpPr>
            <a:spLocks/>
          </p:cNvSpPr>
          <p:nvPr>
            <p:custDataLst>
              <p:tags r:id="rId5"/>
            </p:custDataLst>
          </p:nvPr>
        </p:nvSpPr>
        <p:spPr bwMode="auto">
          <a:xfrm>
            <a:off x="8061326" y="2667001"/>
            <a:ext cx="1281113" cy="1038225"/>
          </a:xfrm>
          <a:custGeom>
            <a:avLst/>
            <a:gdLst>
              <a:gd name="T0" fmla="*/ 2147483647 w 2936"/>
              <a:gd name="T1" fmla="*/ 2147483647 h 1983"/>
              <a:gd name="T2" fmla="*/ 2147483647 w 2936"/>
              <a:gd name="T3" fmla="*/ 2147483647 h 1983"/>
              <a:gd name="T4" fmla="*/ 2147483647 w 2936"/>
              <a:gd name="T5" fmla="*/ 2147483647 h 1983"/>
              <a:gd name="T6" fmla="*/ 2147483647 w 2936"/>
              <a:gd name="T7" fmla="*/ 2147483647 h 1983"/>
              <a:gd name="T8" fmla="*/ 2147483647 w 2936"/>
              <a:gd name="T9" fmla="*/ 2147483647 h 1983"/>
              <a:gd name="T10" fmla="*/ 2147483647 w 2936"/>
              <a:gd name="T11" fmla="*/ 2147483647 h 1983"/>
              <a:gd name="T12" fmla="*/ 2147483647 w 2936"/>
              <a:gd name="T13" fmla="*/ 2147483647 h 1983"/>
              <a:gd name="T14" fmla="*/ 2147483647 w 2936"/>
              <a:gd name="T15" fmla="*/ 2147483647 h 1983"/>
              <a:gd name="T16" fmla="*/ 2147483647 w 2936"/>
              <a:gd name="T17" fmla="*/ 2147483647 h 1983"/>
              <a:gd name="T18" fmla="*/ 2147483647 w 2936"/>
              <a:gd name="T19" fmla="*/ 2147483647 h 1983"/>
              <a:gd name="T20" fmla="*/ 2147483647 w 2936"/>
              <a:gd name="T21" fmla="*/ 2147483647 h 1983"/>
              <a:gd name="T22" fmla="*/ 2147483647 w 2936"/>
              <a:gd name="T23" fmla="*/ 2147483647 h 1983"/>
              <a:gd name="T24" fmla="*/ 2147483647 w 2936"/>
              <a:gd name="T25" fmla="*/ 2147483647 h 1983"/>
              <a:gd name="T26" fmla="*/ 2147483647 w 2936"/>
              <a:gd name="T27" fmla="*/ 2147483647 h 1983"/>
              <a:gd name="T28" fmla="*/ 2147483647 w 2936"/>
              <a:gd name="T29" fmla="*/ 2147483647 h 1983"/>
              <a:gd name="T30" fmla="*/ 2147483647 w 2936"/>
              <a:gd name="T31" fmla="*/ 2147483647 h 1983"/>
              <a:gd name="T32" fmla="*/ 2147483647 w 2936"/>
              <a:gd name="T33" fmla="*/ 2147483647 h 1983"/>
              <a:gd name="T34" fmla="*/ 2147483647 w 2936"/>
              <a:gd name="T35" fmla="*/ 2147483647 h 1983"/>
              <a:gd name="T36" fmla="*/ 2147483647 w 2936"/>
              <a:gd name="T37" fmla="*/ 2147483647 h 1983"/>
              <a:gd name="T38" fmla="*/ 2147483647 w 2936"/>
              <a:gd name="T39" fmla="*/ 2147483647 h 1983"/>
              <a:gd name="T40" fmla="*/ 2147483647 w 2936"/>
              <a:gd name="T41" fmla="*/ 2147483647 h 1983"/>
              <a:gd name="T42" fmla="*/ 2147483647 w 2936"/>
              <a:gd name="T43" fmla="*/ 2147483647 h 1983"/>
              <a:gd name="T44" fmla="*/ 2147483647 w 2936"/>
              <a:gd name="T45" fmla="*/ 2147483647 h 1983"/>
              <a:gd name="T46" fmla="*/ 2147483647 w 2936"/>
              <a:gd name="T47" fmla="*/ 2147483647 h 1983"/>
              <a:gd name="T48" fmla="*/ 2147483647 w 2936"/>
              <a:gd name="T49" fmla="*/ 2147483647 h 1983"/>
              <a:gd name="T50" fmla="*/ 2147483647 w 2936"/>
              <a:gd name="T51" fmla="*/ 2147483647 h 1983"/>
              <a:gd name="T52" fmla="*/ 2147483647 w 2936"/>
              <a:gd name="T53" fmla="*/ 2147483647 h 1983"/>
              <a:gd name="T54" fmla="*/ 2147483647 w 2936"/>
              <a:gd name="T55" fmla="*/ 2147483647 h 1983"/>
              <a:gd name="T56" fmla="*/ 2147483647 w 2936"/>
              <a:gd name="T57" fmla="*/ 2147483647 h 1983"/>
              <a:gd name="T58" fmla="*/ 2147483647 w 2936"/>
              <a:gd name="T59" fmla="*/ 2147483647 h 1983"/>
              <a:gd name="T60" fmla="*/ 2147483647 w 2936"/>
              <a:gd name="T61" fmla="*/ 2147483647 h 1983"/>
              <a:gd name="T62" fmla="*/ 2147483647 w 2936"/>
              <a:gd name="T63" fmla="*/ 2147483647 h 1983"/>
              <a:gd name="T64" fmla="*/ 2147483647 w 2936"/>
              <a:gd name="T65" fmla="*/ 2147483647 h 1983"/>
              <a:gd name="T66" fmla="*/ 2147483647 w 2936"/>
              <a:gd name="T67" fmla="*/ 2147483647 h 1983"/>
              <a:gd name="T68" fmla="*/ 2147483647 w 2936"/>
              <a:gd name="T69" fmla="*/ 2147483647 h 1983"/>
              <a:gd name="T70" fmla="*/ 2147483647 w 2936"/>
              <a:gd name="T71" fmla="*/ 2147483647 h 1983"/>
              <a:gd name="T72" fmla="*/ 2147483647 w 2936"/>
              <a:gd name="T73" fmla="*/ 2147483647 h 1983"/>
              <a:gd name="T74" fmla="*/ 2147483647 w 2936"/>
              <a:gd name="T75" fmla="*/ 2147483647 h 1983"/>
              <a:gd name="T76" fmla="*/ 2147483647 w 2936"/>
              <a:gd name="T77" fmla="*/ 2147483647 h 1983"/>
              <a:gd name="T78" fmla="*/ 2147483647 w 2936"/>
              <a:gd name="T79" fmla="*/ 2147483647 h 1983"/>
              <a:gd name="T80" fmla="*/ 2147483647 w 2936"/>
              <a:gd name="T81" fmla="*/ 2147483647 h 1983"/>
              <a:gd name="T82" fmla="*/ 2147483647 w 2936"/>
              <a:gd name="T83" fmla="*/ 2147483647 h 1983"/>
              <a:gd name="T84" fmla="*/ 2147483647 w 2936"/>
              <a:gd name="T85" fmla="*/ 2147483647 h 1983"/>
              <a:gd name="T86" fmla="*/ 2147483647 w 2936"/>
              <a:gd name="T87" fmla="*/ 2147483647 h 1983"/>
              <a:gd name="T88" fmla="*/ 2147483647 w 2936"/>
              <a:gd name="T89" fmla="*/ 2147483647 h 1983"/>
              <a:gd name="T90" fmla="*/ 2147483647 w 2936"/>
              <a:gd name="T91" fmla="*/ 2147483647 h 1983"/>
              <a:gd name="T92" fmla="*/ 2147483647 w 2936"/>
              <a:gd name="T93" fmla="*/ 2147483647 h 1983"/>
              <a:gd name="T94" fmla="*/ 2147483647 w 2936"/>
              <a:gd name="T95" fmla="*/ 2147483647 h 1983"/>
              <a:gd name="T96" fmla="*/ 2147483647 w 2936"/>
              <a:gd name="T97" fmla="*/ 2147483647 h 1983"/>
              <a:gd name="T98" fmla="*/ 2147483647 w 2936"/>
              <a:gd name="T99" fmla="*/ 2147483647 h 1983"/>
              <a:gd name="T100" fmla="*/ 2147483647 w 2936"/>
              <a:gd name="T101" fmla="*/ 2147483647 h 1983"/>
              <a:gd name="T102" fmla="*/ 2147483647 w 2936"/>
              <a:gd name="T103" fmla="*/ 2147483647 h 1983"/>
              <a:gd name="T104" fmla="*/ 2147483647 w 2936"/>
              <a:gd name="T105" fmla="*/ 2147483647 h 1983"/>
              <a:gd name="T106" fmla="*/ 2147483647 w 2936"/>
              <a:gd name="T107" fmla="*/ 2147483647 h 1983"/>
              <a:gd name="T108" fmla="*/ 2147483647 w 2936"/>
              <a:gd name="T109" fmla="*/ 2147483647 h 1983"/>
              <a:gd name="T110" fmla="*/ 2147483647 w 2936"/>
              <a:gd name="T111" fmla="*/ 2147483647 h 1983"/>
              <a:gd name="T112" fmla="*/ 2147483647 w 2936"/>
              <a:gd name="T113" fmla="*/ 2147483647 h 1983"/>
              <a:gd name="T114" fmla="*/ 2147483647 w 2936"/>
              <a:gd name="T115" fmla="*/ 2147483647 h 1983"/>
              <a:gd name="T116" fmla="*/ 2147483647 w 2936"/>
              <a:gd name="T117" fmla="*/ 2147483647 h 1983"/>
              <a:gd name="T118" fmla="*/ 2147483647 w 2936"/>
              <a:gd name="T119" fmla="*/ 2147483647 h 198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36" h="1983">
                <a:moveTo>
                  <a:pt x="98" y="954"/>
                </a:moveTo>
                <a:lnTo>
                  <a:pt x="129" y="989"/>
                </a:lnTo>
                <a:lnTo>
                  <a:pt x="157" y="1017"/>
                </a:lnTo>
                <a:lnTo>
                  <a:pt x="170" y="1029"/>
                </a:lnTo>
                <a:lnTo>
                  <a:pt x="182" y="1041"/>
                </a:lnTo>
                <a:lnTo>
                  <a:pt x="194" y="1050"/>
                </a:lnTo>
                <a:lnTo>
                  <a:pt x="205" y="1059"/>
                </a:lnTo>
                <a:lnTo>
                  <a:pt x="216" y="1066"/>
                </a:lnTo>
                <a:lnTo>
                  <a:pt x="227" y="1072"/>
                </a:lnTo>
                <a:lnTo>
                  <a:pt x="238" y="1076"/>
                </a:lnTo>
                <a:lnTo>
                  <a:pt x="248" y="1080"/>
                </a:lnTo>
                <a:lnTo>
                  <a:pt x="259" y="1082"/>
                </a:lnTo>
                <a:lnTo>
                  <a:pt x="270" y="1084"/>
                </a:lnTo>
                <a:lnTo>
                  <a:pt x="281" y="1084"/>
                </a:lnTo>
                <a:lnTo>
                  <a:pt x="292" y="1084"/>
                </a:lnTo>
                <a:lnTo>
                  <a:pt x="364" y="1065"/>
                </a:lnTo>
                <a:lnTo>
                  <a:pt x="373" y="1071"/>
                </a:lnTo>
                <a:lnTo>
                  <a:pt x="383" y="1079"/>
                </a:lnTo>
                <a:lnTo>
                  <a:pt x="393" y="1090"/>
                </a:lnTo>
                <a:lnTo>
                  <a:pt x="401" y="1102"/>
                </a:lnTo>
                <a:lnTo>
                  <a:pt x="410" y="1114"/>
                </a:lnTo>
                <a:lnTo>
                  <a:pt x="418" y="1127"/>
                </a:lnTo>
                <a:lnTo>
                  <a:pt x="420" y="1133"/>
                </a:lnTo>
                <a:lnTo>
                  <a:pt x="422" y="1139"/>
                </a:lnTo>
                <a:lnTo>
                  <a:pt x="423" y="1145"/>
                </a:lnTo>
                <a:lnTo>
                  <a:pt x="425" y="1151"/>
                </a:lnTo>
                <a:lnTo>
                  <a:pt x="423" y="1157"/>
                </a:lnTo>
                <a:lnTo>
                  <a:pt x="420" y="1162"/>
                </a:lnTo>
                <a:lnTo>
                  <a:pt x="416" y="1167"/>
                </a:lnTo>
                <a:lnTo>
                  <a:pt x="409" y="1172"/>
                </a:lnTo>
                <a:lnTo>
                  <a:pt x="403" y="1176"/>
                </a:lnTo>
                <a:lnTo>
                  <a:pt x="396" y="1179"/>
                </a:lnTo>
                <a:lnTo>
                  <a:pt x="390" y="1182"/>
                </a:lnTo>
                <a:lnTo>
                  <a:pt x="385" y="1182"/>
                </a:lnTo>
                <a:lnTo>
                  <a:pt x="399" y="1200"/>
                </a:lnTo>
                <a:lnTo>
                  <a:pt x="412" y="1217"/>
                </a:lnTo>
                <a:lnTo>
                  <a:pt x="419" y="1226"/>
                </a:lnTo>
                <a:lnTo>
                  <a:pt x="423" y="1235"/>
                </a:lnTo>
                <a:lnTo>
                  <a:pt x="428" y="1245"/>
                </a:lnTo>
                <a:lnTo>
                  <a:pt x="431" y="1256"/>
                </a:lnTo>
                <a:lnTo>
                  <a:pt x="385" y="1256"/>
                </a:lnTo>
                <a:lnTo>
                  <a:pt x="385" y="1287"/>
                </a:lnTo>
                <a:lnTo>
                  <a:pt x="390" y="1300"/>
                </a:lnTo>
                <a:lnTo>
                  <a:pt x="397" y="1311"/>
                </a:lnTo>
                <a:lnTo>
                  <a:pt x="405" y="1321"/>
                </a:lnTo>
                <a:lnTo>
                  <a:pt x="414" y="1328"/>
                </a:lnTo>
                <a:lnTo>
                  <a:pt x="423" y="1335"/>
                </a:lnTo>
                <a:lnTo>
                  <a:pt x="434" y="1340"/>
                </a:lnTo>
                <a:lnTo>
                  <a:pt x="444" y="1345"/>
                </a:lnTo>
                <a:lnTo>
                  <a:pt x="456" y="1349"/>
                </a:lnTo>
                <a:lnTo>
                  <a:pt x="478" y="1358"/>
                </a:lnTo>
                <a:lnTo>
                  <a:pt x="500" y="1367"/>
                </a:lnTo>
                <a:lnTo>
                  <a:pt x="510" y="1373"/>
                </a:lnTo>
                <a:lnTo>
                  <a:pt x="520" y="1381"/>
                </a:lnTo>
                <a:lnTo>
                  <a:pt x="529" y="1389"/>
                </a:lnTo>
                <a:lnTo>
                  <a:pt x="538" y="1398"/>
                </a:lnTo>
                <a:lnTo>
                  <a:pt x="617" y="1404"/>
                </a:lnTo>
                <a:lnTo>
                  <a:pt x="620" y="1408"/>
                </a:lnTo>
                <a:lnTo>
                  <a:pt x="623" y="1411"/>
                </a:lnTo>
                <a:lnTo>
                  <a:pt x="628" y="1414"/>
                </a:lnTo>
                <a:lnTo>
                  <a:pt x="633" y="1417"/>
                </a:lnTo>
                <a:lnTo>
                  <a:pt x="644" y="1422"/>
                </a:lnTo>
                <a:lnTo>
                  <a:pt x="656" y="1427"/>
                </a:lnTo>
                <a:lnTo>
                  <a:pt x="678" y="1436"/>
                </a:lnTo>
                <a:lnTo>
                  <a:pt x="690" y="1441"/>
                </a:lnTo>
                <a:lnTo>
                  <a:pt x="723" y="1462"/>
                </a:lnTo>
                <a:lnTo>
                  <a:pt x="754" y="1481"/>
                </a:lnTo>
                <a:lnTo>
                  <a:pt x="768" y="1492"/>
                </a:lnTo>
                <a:lnTo>
                  <a:pt x="784" y="1501"/>
                </a:lnTo>
                <a:lnTo>
                  <a:pt x="798" y="1509"/>
                </a:lnTo>
                <a:lnTo>
                  <a:pt x="814" y="1517"/>
                </a:lnTo>
                <a:lnTo>
                  <a:pt x="830" y="1525"/>
                </a:lnTo>
                <a:lnTo>
                  <a:pt x="847" y="1531"/>
                </a:lnTo>
                <a:lnTo>
                  <a:pt x="866" y="1537"/>
                </a:lnTo>
                <a:lnTo>
                  <a:pt x="886" y="1543"/>
                </a:lnTo>
                <a:lnTo>
                  <a:pt x="907" y="1547"/>
                </a:lnTo>
                <a:lnTo>
                  <a:pt x="930" y="1550"/>
                </a:lnTo>
                <a:lnTo>
                  <a:pt x="955" y="1552"/>
                </a:lnTo>
                <a:lnTo>
                  <a:pt x="982" y="1552"/>
                </a:lnTo>
                <a:lnTo>
                  <a:pt x="982" y="1521"/>
                </a:lnTo>
                <a:lnTo>
                  <a:pt x="1015" y="1521"/>
                </a:lnTo>
                <a:lnTo>
                  <a:pt x="1021" y="1532"/>
                </a:lnTo>
                <a:lnTo>
                  <a:pt x="1025" y="1539"/>
                </a:lnTo>
                <a:lnTo>
                  <a:pt x="1031" y="1545"/>
                </a:lnTo>
                <a:lnTo>
                  <a:pt x="1036" y="1552"/>
                </a:lnTo>
                <a:lnTo>
                  <a:pt x="1042" y="1552"/>
                </a:lnTo>
                <a:lnTo>
                  <a:pt x="1046" y="1551"/>
                </a:lnTo>
                <a:lnTo>
                  <a:pt x="1050" y="1548"/>
                </a:lnTo>
                <a:lnTo>
                  <a:pt x="1054" y="1546"/>
                </a:lnTo>
                <a:lnTo>
                  <a:pt x="1058" y="1538"/>
                </a:lnTo>
                <a:lnTo>
                  <a:pt x="1062" y="1530"/>
                </a:lnTo>
                <a:lnTo>
                  <a:pt x="1066" y="1522"/>
                </a:lnTo>
                <a:lnTo>
                  <a:pt x="1071" y="1516"/>
                </a:lnTo>
                <a:lnTo>
                  <a:pt x="1075" y="1513"/>
                </a:lnTo>
                <a:lnTo>
                  <a:pt x="1078" y="1511"/>
                </a:lnTo>
                <a:lnTo>
                  <a:pt x="1083" y="1510"/>
                </a:lnTo>
                <a:lnTo>
                  <a:pt x="1089" y="1509"/>
                </a:lnTo>
                <a:lnTo>
                  <a:pt x="1092" y="1512"/>
                </a:lnTo>
                <a:lnTo>
                  <a:pt x="1096" y="1516"/>
                </a:lnTo>
                <a:lnTo>
                  <a:pt x="1102" y="1519"/>
                </a:lnTo>
                <a:lnTo>
                  <a:pt x="1109" y="1522"/>
                </a:lnTo>
                <a:lnTo>
                  <a:pt x="1124" y="1529"/>
                </a:lnTo>
                <a:lnTo>
                  <a:pt x="1142" y="1534"/>
                </a:lnTo>
                <a:lnTo>
                  <a:pt x="1159" y="1539"/>
                </a:lnTo>
                <a:lnTo>
                  <a:pt x="1178" y="1543"/>
                </a:lnTo>
                <a:lnTo>
                  <a:pt x="1194" y="1546"/>
                </a:lnTo>
                <a:lnTo>
                  <a:pt x="1208" y="1546"/>
                </a:lnTo>
                <a:lnTo>
                  <a:pt x="1217" y="1535"/>
                </a:lnTo>
                <a:lnTo>
                  <a:pt x="1227" y="1526"/>
                </a:lnTo>
                <a:lnTo>
                  <a:pt x="1236" y="1518"/>
                </a:lnTo>
                <a:lnTo>
                  <a:pt x="1247" y="1510"/>
                </a:lnTo>
                <a:lnTo>
                  <a:pt x="1258" y="1502"/>
                </a:lnTo>
                <a:lnTo>
                  <a:pt x="1269" y="1496"/>
                </a:lnTo>
                <a:lnTo>
                  <a:pt x="1280" y="1489"/>
                </a:lnTo>
                <a:lnTo>
                  <a:pt x="1292" y="1482"/>
                </a:lnTo>
                <a:lnTo>
                  <a:pt x="1317" y="1472"/>
                </a:lnTo>
                <a:lnTo>
                  <a:pt x="1344" y="1463"/>
                </a:lnTo>
                <a:lnTo>
                  <a:pt x="1372" y="1455"/>
                </a:lnTo>
                <a:lnTo>
                  <a:pt x="1401" y="1448"/>
                </a:lnTo>
                <a:lnTo>
                  <a:pt x="1408" y="1456"/>
                </a:lnTo>
                <a:lnTo>
                  <a:pt x="1418" y="1465"/>
                </a:lnTo>
                <a:lnTo>
                  <a:pt x="1431" y="1476"/>
                </a:lnTo>
                <a:lnTo>
                  <a:pt x="1446" y="1487"/>
                </a:lnTo>
                <a:lnTo>
                  <a:pt x="1453" y="1492"/>
                </a:lnTo>
                <a:lnTo>
                  <a:pt x="1461" y="1496"/>
                </a:lnTo>
                <a:lnTo>
                  <a:pt x="1469" y="1499"/>
                </a:lnTo>
                <a:lnTo>
                  <a:pt x="1475" y="1502"/>
                </a:lnTo>
                <a:lnTo>
                  <a:pt x="1483" y="1504"/>
                </a:lnTo>
                <a:lnTo>
                  <a:pt x="1490" y="1505"/>
                </a:lnTo>
                <a:lnTo>
                  <a:pt x="1495" y="1505"/>
                </a:lnTo>
                <a:lnTo>
                  <a:pt x="1501" y="1503"/>
                </a:lnTo>
                <a:lnTo>
                  <a:pt x="1512" y="1510"/>
                </a:lnTo>
                <a:lnTo>
                  <a:pt x="1521" y="1518"/>
                </a:lnTo>
                <a:lnTo>
                  <a:pt x="1530" y="1526"/>
                </a:lnTo>
                <a:lnTo>
                  <a:pt x="1538" y="1534"/>
                </a:lnTo>
                <a:lnTo>
                  <a:pt x="1547" y="1542"/>
                </a:lnTo>
                <a:lnTo>
                  <a:pt x="1555" y="1547"/>
                </a:lnTo>
                <a:lnTo>
                  <a:pt x="1561" y="1550"/>
                </a:lnTo>
                <a:lnTo>
                  <a:pt x="1566" y="1551"/>
                </a:lnTo>
                <a:lnTo>
                  <a:pt x="1573" y="1552"/>
                </a:lnTo>
                <a:lnTo>
                  <a:pt x="1581" y="1552"/>
                </a:lnTo>
                <a:lnTo>
                  <a:pt x="1586" y="1578"/>
                </a:lnTo>
                <a:lnTo>
                  <a:pt x="1593" y="1602"/>
                </a:lnTo>
                <a:lnTo>
                  <a:pt x="1596" y="1613"/>
                </a:lnTo>
                <a:lnTo>
                  <a:pt x="1598" y="1625"/>
                </a:lnTo>
                <a:lnTo>
                  <a:pt x="1599" y="1637"/>
                </a:lnTo>
                <a:lnTo>
                  <a:pt x="1600" y="1650"/>
                </a:lnTo>
                <a:lnTo>
                  <a:pt x="1599" y="1658"/>
                </a:lnTo>
                <a:lnTo>
                  <a:pt x="1598" y="1664"/>
                </a:lnTo>
                <a:lnTo>
                  <a:pt x="1596" y="1670"/>
                </a:lnTo>
                <a:lnTo>
                  <a:pt x="1593" y="1676"/>
                </a:lnTo>
                <a:lnTo>
                  <a:pt x="1585" y="1686"/>
                </a:lnTo>
                <a:lnTo>
                  <a:pt x="1577" y="1697"/>
                </a:lnTo>
                <a:lnTo>
                  <a:pt x="1569" y="1707"/>
                </a:lnTo>
                <a:lnTo>
                  <a:pt x="1561" y="1719"/>
                </a:lnTo>
                <a:lnTo>
                  <a:pt x="1558" y="1724"/>
                </a:lnTo>
                <a:lnTo>
                  <a:pt x="1555" y="1730"/>
                </a:lnTo>
                <a:lnTo>
                  <a:pt x="1554" y="1736"/>
                </a:lnTo>
                <a:lnTo>
                  <a:pt x="1553" y="1743"/>
                </a:lnTo>
                <a:lnTo>
                  <a:pt x="1554" y="1748"/>
                </a:lnTo>
                <a:lnTo>
                  <a:pt x="1555" y="1753"/>
                </a:lnTo>
                <a:lnTo>
                  <a:pt x="1558" y="1756"/>
                </a:lnTo>
                <a:lnTo>
                  <a:pt x="1561" y="1759"/>
                </a:lnTo>
                <a:lnTo>
                  <a:pt x="1565" y="1761"/>
                </a:lnTo>
                <a:lnTo>
                  <a:pt x="1570" y="1764"/>
                </a:lnTo>
                <a:lnTo>
                  <a:pt x="1574" y="1765"/>
                </a:lnTo>
                <a:lnTo>
                  <a:pt x="1580" y="1767"/>
                </a:lnTo>
                <a:lnTo>
                  <a:pt x="1591" y="1769"/>
                </a:lnTo>
                <a:lnTo>
                  <a:pt x="1602" y="1771"/>
                </a:lnTo>
                <a:lnTo>
                  <a:pt x="1607" y="1773"/>
                </a:lnTo>
                <a:lnTo>
                  <a:pt x="1611" y="1775"/>
                </a:lnTo>
                <a:lnTo>
                  <a:pt x="1616" y="1777"/>
                </a:lnTo>
                <a:lnTo>
                  <a:pt x="1620" y="1780"/>
                </a:lnTo>
                <a:lnTo>
                  <a:pt x="1627" y="1787"/>
                </a:lnTo>
                <a:lnTo>
                  <a:pt x="1632" y="1794"/>
                </a:lnTo>
                <a:lnTo>
                  <a:pt x="1636" y="1801"/>
                </a:lnTo>
                <a:lnTo>
                  <a:pt x="1639" y="1807"/>
                </a:lnTo>
                <a:lnTo>
                  <a:pt x="1645" y="1822"/>
                </a:lnTo>
                <a:lnTo>
                  <a:pt x="1653" y="1836"/>
                </a:lnTo>
                <a:lnTo>
                  <a:pt x="1659" y="1848"/>
                </a:lnTo>
                <a:lnTo>
                  <a:pt x="1666" y="1862"/>
                </a:lnTo>
                <a:lnTo>
                  <a:pt x="1674" y="1877"/>
                </a:lnTo>
                <a:lnTo>
                  <a:pt x="1683" y="1890"/>
                </a:lnTo>
                <a:lnTo>
                  <a:pt x="1688" y="1897"/>
                </a:lnTo>
                <a:lnTo>
                  <a:pt x="1694" y="1903"/>
                </a:lnTo>
                <a:lnTo>
                  <a:pt x="1699" y="1908"/>
                </a:lnTo>
                <a:lnTo>
                  <a:pt x="1706" y="1912"/>
                </a:lnTo>
                <a:lnTo>
                  <a:pt x="1712" y="1916"/>
                </a:lnTo>
                <a:lnTo>
                  <a:pt x="1719" y="1919"/>
                </a:lnTo>
                <a:lnTo>
                  <a:pt x="1726" y="1921"/>
                </a:lnTo>
                <a:lnTo>
                  <a:pt x="1733" y="1921"/>
                </a:lnTo>
                <a:lnTo>
                  <a:pt x="1741" y="1921"/>
                </a:lnTo>
                <a:lnTo>
                  <a:pt x="1752" y="1918"/>
                </a:lnTo>
                <a:lnTo>
                  <a:pt x="1762" y="1916"/>
                </a:lnTo>
                <a:lnTo>
                  <a:pt x="1766" y="1915"/>
                </a:lnTo>
                <a:lnTo>
                  <a:pt x="1777" y="1910"/>
                </a:lnTo>
                <a:lnTo>
                  <a:pt x="1787" y="1904"/>
                </a:lnTo>
                <a:lnTo>
                  <a:pt x="1795" y="1898"/>
                </a:lnTo>
                <a:lnTo>
                  <a:pt x="1803" y="1891"/>
                </a:lnTo>
                <a:lnTo>
                  <a:pt x="1809" y="1884"/>
                </a:lnTo>
                <a:lnTo>
                  <a:pt x="1816" y="1878"/>
                </a:lnTo>
                <a:lnTo>
                  <a:pt x="1823" y="1871"/>
                </a:lnTo>
                <a:lnTo>
                  <a:pt x="1833" y="1866"/>
                </a:lnTo>
                <a:lnTo>
                  <a:pt x="1842" y="1859"/>
                </a:lnTo>
                <a:lnTo>
                  <a:pt x="1852" y="1853"/>
                </a:lnTo>
                <a:lnTo>
                  <a:pt x="1863" y="1848"/>
                </a:lnTo>
                <a:lnTo>
                  <a:pt x="1874" y="1844"/>
                </a:lnTo>
                <a:lnTo>
                  <a:pt x="1896" y="1838"/>
                </a:lnTo>
                <a:lnTo>
                  <a:pt x="1919" y="1834"/>
                </a:lnTo>
                <a:lnTo>
                  <a:pt x="1941" y="1831"/>
                </a:lnTo>
                <a:lnTo>
                  <a:pt x="1960" y="1827"/>
                </a:lnTo>
                <a:lnTo>
                  <a:pt x="1968" y="1824"/>
                </a:lnTo>
                <a:lnTo>
                  <a:pt x="1975" y="1821"/>
                </a:lnTo>
                <a:lnTo>
                  <a:pt x="1981" y="1816"/>
                </a:lnTo>
                <a:lnTo>
                  <a:pt x="1986" y="1811"/>
                </a:lnTo>
                <a:lnTo>
                  <a:pt x="1996" y="1820"/>
                </a:lnTo>
                <a:lnTo>
                  <a:pt x="2008" y="1827"/>
                </a:lnTo>
                <a:lnTo>
                  <a:pt x="2019" y="1832"/>
                </a:lnTo>
                <a:lnTo>
                  <a:pt x="2031" y="1837"/>
                </a:lnTo>
                <a:lnTo>
                  <a:pt x="2054" y="1846"/>
                </a:lnTo>
                <a:lnTo>
                  <a:pt x="2072" y="1854"/>
                </a:lnTo>
                <a:lnTo>
                  <a:pt x="2091" y="1869"/>
                </a:lnTo>
                <a:lnTo>
                  <a:pt x="2109" y="1887"/>
                </a:lnTo>
                <a:lnTo>
                  <a:pt x="2119" y="1896"/>
                </a:lnTo>
                <a:lnTo>
                  <a:pt x="2129" y="1903"/>
                </a:lnTo>
                <a:lnTo>
                  <a:pt x="2140" y="1910"/>
                </a:lnTo>
                <a:lnTo>
                  <a:pt x="2152" y="1915"/>
                </a:lnTo>
                <a:lnTo>
                  <a:pt x="2245" y="1921"/>
                </a:lnTo>
                <a:lnTo>
                  <a:pt x="2238" y="1935"/>
                </a:lnTo>
                <a:lnTo>
                  <a:pt x="2232" y="1947"/>
                </a:lnTo>
                <a:lnTo>
                  <a:pt x="2232" y="1953"/>
                </a:lnTo>
                <a:lnTo>
                  <a:pt x="2235" y="1957"/>
                </a:lnTo>
                <a:lnTo>
                  <a:pt x="2238" y="1961"/>
                </a:lnTo>
                <a:lnTo>
                  <a:pt x="2243" y="1965"/>
                </a:lnTo>
                <a:lnTo>
                  <a:pt x="2248" y="1968"/>
                </a:lnTo>
                <a:lnTo>
                  <a:pt x="2254" y="1972"/>
                </a:lnTo>
                <a:lnTo>
                  <a:pt x="2259" y="1977"/>
                </a:lnTo>
                <a:lnTo>
                  <a:pt x="2265" y="1983"/>
                </a:lnTo>
                <a:lnTo>
                  <a:pt x="2266" y="1980"/>
                </a:lnTo>
                <a:lnTo>
                  <a:pt x="2267" y="1972"/>
                </a:lnTo>
                <a:lnTo>
                  <a:pt x="2268" y="1968"/>
                </a:lnTo>
                <a:lnTo>
                  <a:pt x="2267" y="1963"/>
                </a:lnTo>
                <a:lnTo>
                  <a:pt x="2267" y="1957"/>
                </a:lnTo>
                <a:lnTo>
                  <a:pt x="2265" y="1953"/>
                </a:lnTo>
                <a:lnTo>
                  <a:pt x="2275" y="1947"/>
                </a:lnTo>
                <a:lnTo>
                  <a:pt x="2293" y="1935"/>
                </a:lnTo>
                <a:lnTo>
                  <a:pt x="2303" y="1927"/>
                </a:lnTo>
                <a:lnTo>
                  <a:pt x="2313" y="1921"/>
                </a:lnTo>
                <a:lnTo>
                  <a:pt x="2319" y="1919"/>
                </a:lnTo>
                <a:lnTo>
                  <a:pt x="2323" y="1917"/>
                </a:lnTo>
                <a:lnTo>
                  <a:pt x="2327" y="1916"/>
                </a:lnTo>
                <a:lnTo>
                  <a:pt x="2331" y="1915"/>
                </a:lnTo>
                <a:lnTo>
                  <a:pt x="2341" y="1915"/>
                </a:lnTo>
                <a:lnTo>
                  <a:pt x="2349" y="1913"/>
                </a:lnTo>
                <a:lnTo>
                  <a:pt x="2357" y="1910"/>
                </a:lnTo>
                <a:lnTo>
                  <a:pt x="2364" y="1906"/>
                </a:lnTo>
                <a:lnTo>
                  <a:pt x="2370" y="1901"/>
                </a:lnTo>
                <a:lnTo>
                  <a:pt x="2376" y="1895"/>
                </a:lnTo>
                <a:lnTo>
                  <a:pt x="2382" y="1889"/>
                </a:lnTo>
                <a:lnTo>
                  <a:pt x="2388" y="1882"/>
                </a:lnTo>
                <a:lnTo>
                  <a:pt x="2399" y="1867"/>
                </a:lnTo>
                <a:lnTo>
                  <a:pt x="2412" y="1853"/>
                </a:lnTo>
                <a:lnTo>
                  <a:pt x="2418" y="1847"/>
                </a:lnTo>
                <a:lnTo>
                  <a:pt x="2426" y="1840"/>
                </a:lnTo>
                <a:lnTo>
                  <a:pt x="2435" y="1835"/>
                </a:lnTo>
                <a:lnTo>
                  <a:pt x="2444" y="1830"/>
                </a:lnTo>
                <a:lnTo>
                  <a:pt x="2449" y="1838"/>
                </a:lnTo>
                <a:lnTo>
                  <a:pt x="2454" y="1846"/>
                </a:lnTo>
                <a:lnTo>
                  <a:pt x="2455" y="1850"/>
                </a:lnTo>
                <a:lnTo>
                  <a:pt x="2456" y="1854"/>
                </a:lnTo>
                <a:lnTo>
                  <a:pt x="2457" y="1860"/>
                </a:lnTo>
                <a:lnTo>
                  <a:pt x="2457" y="1866"/>
                </a:lnTo>
                <a:lnTo>
                  <a:pt x="2462" y="1860"/>
                </a:lnTo>
                <a:lnTo>
                  <a:pt x="2468" y="1857"/>
                </a:lnTo>
                <a:lnTo>
                  <a:pt x="2474" y="1855"/>
                </a:lnTo>
                <a:lnTo>
                  <a:pt x="2481" y="1855"/>
                </a:lnTo>
                <a:lnTo>
                  <a:pt x="2487" y="1856"/>
                </a:lnTo>
                <a:lnTo>
                  <a:pt x="2493" y="1858"/>
                </a:lnTo>
                <a:lnTo>
                  <a:pt x="2499" y="1862"/>
                </a:lnTo>
                <a:lnTo>
                  <a:pt x="2504" y="1866"/>
                </a:lnTo>
                <a:lnTo>
                  <a:pt x="2505" y="1856"/>
                </a:lnTo>
                <a:lnTo>
                  <a:pt x="2507" y="1847"/>
                </a:lnTo>
                <a:lnTo>
                  <a:pt x="2511" y="1841"/>
                </a:lnTo>
                <a:lnTo>
                  <a:pt x="2514" y="1836"/>
                </a:lnTo>
                <a:lnTo>
                  <a:pt x="2517" y="1832"/>
                </a:lnTo>
                <a:lnTo>
                  <a:pt x="2522" y="1829"/>
                </a:lnTo>
                <a:lnTo>
                  <a:pt x="2527" y="1828"/>
                </a:lnTo>
                <a:lnTo>
                  <a:pt x="2533" y="1827"/>
                </a:lnTo>
                <a:lnTo>
                  <a:pt x="2546" y="1826"/>
                </a:lnTo>
                <a:lnTo>
                  <a:pt x="2561" y="1827"/>
                </a:lnTo>
                <a:lnTo>
                  <a:pt x="2569" y="1827"/>
                </a:lnTo>
                <a:lnTo>
                  <a:pt x="2578" y="1826"/>
                </a:lnTo>
                <a:lnTo>
                  <a:pt x="2588" y="1825"/>
                </a:lnTo>
                <a:lnTo>
                  <a:pt x="2596" y="1824"/>
                </a:lnTo>
                <a:lnTo>
                  <a:pt x="2604" y="1821"/>
                </a:lnTo>
                <a:lnTo>
                  <a:pt x="2611" y="1816"/>
                </a:lnTo>
                <a:lnTo>
                  <a:pt x="2616" y="1810"/>
                </a:lnTo>
                <a:lnTo>
                  <a:pt x="2622" y="1804"/>
                </a:lnTo>
                <a:lnTo>
                  <a:pt x="2633" y="1790"/>
                </a:lnTo>
                <a:lnTo>
                  <a:pt x="2642" y="1774"/>
                </a:lnTo>
                <a:lnTo>
                  <a:pt x="2648" y="1766"/>
                </a:lnTo>
                <a:lnTo>
                  <a:pt x="2653" y="1758"/>
                </a:lnTo>
                <a:lnTo>
                  <a:pt x="2660" y="1750"/>
                </a:lnTo>
                <a:lnTo>
                  <a:pt x="2667" y="1743"/>
                </a:lnTo>
                <a:lnTo>
                  <a:pt x="2674" y="1737"/>
                </a:lnTo>
                <a:lnTo>
                  <a:pt x="2683" y="1732"/>
                </a:lnTo>
                <a:lnTo>
                  <a:pt x="2693" y="1728"/>
                </a:lnTo>
                <a:lnTo>
                  <a:pt x="2703" y="1725"/>
                </a:lnTo>
                <a:lnTo>
                  <a:pt x="2704" y="1716"/>
                </a:lnTo>
                <a:lnTo>
                  <a:pt x="2706" y="1707"/>
                </a:lnTo>
                <a:lnTo>
                  <a:pt x="2711" y="1699"/>
                </a:lnTo>
                <a:lnTo>
                  <a:pt x="2715" y="1691"/>
                </a:lnTo>
                <a:lnTo>
                  <a:pt x="2726" y="1677"/>
                </a:lnTo>
                <a:lnTo>
                  <a:pt x="2737" y="1663"/>
                </a:lnTo>
                <a:lnTo>
                  <a:pt x="2733" y="1658"/>
                </a:lnTo>
                <a:lnTo>
                  <a:pt x="2730" y="1651"/>
                </a:lnTo>
                <a:lnTo>
                  <a:pt x="2729" y="1645"/>
                </a:lnTo>
                <a:lnTo>
                  <a:pt x="2729" y="1638"/>
                </a:lnTo>
                <a:lnTo>
                  <a:pt x="2728" y="1631"/>
                </a:lnTo>
                <a:lnTo>
                  <a:pt x="2726" y="1625"/>
                </a:lnTo>
                <a:lnTo>
                  <a:pt x="2725" y="1622"/>
                </a:lnTo>
                <a:lnTo>
                  <a:pt x="2723" y="1619"/>
                </a:lnTo>
                <a:lnTo>
                  <a:pt x="2719" y="1616"/>
                </a:lnTo>
                <a:lnTo>
                  <a:pt x="2716" y="1614"/>
                </a:lnTo>
                <a:lnTo>
                  <a:pt x="2728" y="1602"/>
                </a:lnTo>
                <a:lnTo>
                  <a:pt x="2739" y="1588"/>
                </a:lnTo>
                <a:lnTo>
                  <a:pt x="2750" y="1573"/>
                </a:lnTo>
                <a:lnTo>
                  <a:pt x="2760" y="1558"/>
                </a:lnTo>
                <a:lnTo>
                  <a:pt x="2780" y="1521"/>
                </a:lnTo>
                <a:lnTo>
                  <a:pt x="2803" y="1478"/>
                </a:lnTo>
                <a:lnTo>
                  <a:pt x="2798" y="1475"/>
                </a:lnTo>
                <a:lnTo>
                  <a:pt x="2796" y="1471"/>
                </a:lnTo>
                <a:lnTo>
                  <a:pt x="2795" y="1467"/>
                </a:lnTo>
                <a:lnTo>
                  <a:pt x="2794" y="1462"/>
                </a:lnTo>
                <a:lnTo>
                  <a:pt x="2795" y="1451"/>
                </a:lnTo>
                <a:lnTo>
                  <a:pt x="2796" y="1441"/>
                </a:lnTo>
                <a:lnTo>
                  <a:pt x="2790" y="1428"/>
                </a:lnTo>
                <a:lnTo>
                  <a:pt x="2790" y="1426"/>
                </a:lnTo>
                <a:lnTo>
                  <a:pt x="2792" y="1423"/>
                </a:lnTo>
                <a:lnTo>
                  <a:pt x="2794" y="1420"/>
                </a:lnTo>
                <a:lnTo>
                  <a:pt x="2797" y="1417"/>
                </a:lnTo>
                <a:lnTo>
                  <a:pt x="2801" y="1414"/>
                </a:lnTo>
                <a:lnTo>
                  <a:pt x="2804" y="1412"/>
                </a:lnTo>
                <a:lnTo>
                  <a:pt x="2807" y="1411"/>
                </a:lnTo>
                <a:lnTo>
                  <a:pt x="2809" y="1410"/>
                </a:lnTo>
                <a:lnTo>
                  <a:pt x="2809" y="1386"/>
                </a:lnTo>
                <a:lnTo>
                  <a:pt x="2801" y="1389"/>
                </a:lnTo>
                <a:lnTo>
                  <a:pt x="2793" y="1391"/>
                </a:lnTo>
                <a:lnTo>
                  <a:pt x="2785" y="1393"/>
                </a:lnTo>
                <a:lnTo>
                  <a:pt x="2778" y="1394"/>
                </a:lnTo>
                <a:lnTo>
                  <a:pt x="2763" y="1395"/>
                </a:lnTo>
                <a:lnTo>
                  <a:pt x="2750" y="1394"/>
                </a:lnTo>
                <a:lnTo>
                  <a:pt x="2738" y="1392"/>
                </a:lnTo>
                <a:lnTo>
                  <a:pt x="2725" y="1389"/>
                </a:lnTo>
                <a:lnTo>
                  <a:pt x="2711" y="1384"/>
                </a:lnTo>
                <a:lnTo>
                  <a:pt x="2696" y="1380"/>
                </a:lnTo>
                <a:lnTo>
                  <a:pt x="2705" y="1375"/>
                </a:lnTo>
                <a:lnTo>
                  <a:pt x="2713" y="1369"/>
                </a:lnTo>
                <a:lnTo>
                  <a:pt x="2719" y="1363"/>
                </a:lnTo>
                <a:lnTo>
                  <a:pt x="2726" y="1356"/>
                </a:lnTo>
                <a:lnTo>
                  <a:pt x="2737" y="1342"/>
                </a:lnTo>
                <a:lnTo>
                  <a:pt x="2750" y="1324"/>
                </a:lnTo>
                <a:lnTo>
                  <a:pt x="2730" y="1316"/>
                </a:lnTo>
                <a:lnTo>
                  <a:pt x="2712" y="1310"/>
                </a:lnTo>
                <a:lnTo>
                  <a:pt x="2695" y="1305"/>
                </a:lnTo>
                <a:lnTo>
                  <a:pt x="2679" y="1300"/>
                </a:lnTo>
                <a:lnTo>
                  <a:pt x="2662" y="1294"/>
                </a:lnTo>
                <a:lnTo>
                  <a:pt x="2647" y="1287"/>
                </a:lnTo>
                <a:lnTo>
                  <a:pt x="2639" y="1282"/>
                </a:lnTo>
                <a:lnTo>
                  <a:pt x="2632" y="1277"/>
                </a:lnTo>
                <a:lnTo>
                  <a:pt x="2624" y="1270"/>
                </a:lnTo>
                <a:lnTo>
                  <a:pt x="2617" y="1262"/>
                </a:lnTo>
                <a:lnTo>
                  <a:pt x="2626" y="1268"/>
                </a:lnTo>
                <a:lnTo>
                  <a:pt x="2640" y="1273"/>
                </a:lnTo>
                <a:lnTo>
                  <a:pt x="2657" y="1278"/>
                </a:lnTo>
                <a:lnTo>
                  <a:pt x="2675" y="1283"/>
                </a:lnTo>
                <a:lnTo>
                  <a:pt x="2715" y="1293"/>
                </a:lnTo>
                <a:lnTo>
                  <a:pt x="2750" y="1299"/>
                </a:lnTo>
                <a:lnTo>
                  <a:pt x="2749" y="1293"/>
                </a:lnTo>
                <a:lnTo>
                  <a:pt x="2746" y="1288"/>
                </a:lnTo>
                <a:lnTo>
                  <a:pt x="2742" y="1283"/>
                </a:lnTo>
                <a:lnTo>
                  <a:pt x="2737" y="1279"/>
                </a:lnTo>
                <a:lnTo>
                  <a:pt x="2725" y="1272"/>
                </a:lnTo>
                <a:lnTo>
                  <a:pt x="2709" y="1266"/>
                </a:lnTo>
                <a:lnTo>
                  <a:pt x="2695" y="1259"/>
                </a:lnTo>
                <a:lnTo>
                  <a:pt x="2682" y="1252"/>
                </a:lnTo>
                <a:lnTo>
                  <a:pt x="2678" y="1248"/>
                </a:lnTo>
                <a:lnTo>
                  <a:pt x="2673" y="1244"/>
                </a:lnTo>
                <a:lnTo>
                  <a:pt x="2671" y="1238"/>
                </a:lnTo>
                <a:lnTo>
                  <a:pt x="2670" y="1232"/>
                </a:lnTo>
                <a:lnTo>
                  <a:pt x="2669" y="1227"/>
                </a:lnTo>
                <a:lnTo>
                  <a:pt x="2668" y="1224"/>
                </a:lnTo>
                <a:lnTo>
                  <a:pt x="2666" y="1220"/>
                </a:lnTo>
                <a:lnTo>
                  <a:pt x="2662" y="1217"/>
                </a:lnTo>
                <a:lnTo>
                  <a:pt x="2656" y="1212"/>
                </a:lnTo>
                <a:lnTo>
                  <a:pt x="2650" y="1208"/>
                </a:lnTo>
                <a:lnTo>
                  <a:pt x="2626" y="1186"/>
                </a:lnTo>
                <a:lnTo>
                  <a:pt x="2581" y="1145"/>
                </a:lnTo>
                <a:lnTo>
                  <a:pt x="2557" y="1124"/>
                </a:lnTo>
                <a:lnTo>
                  <a:pt x="2537" y="1105"/>
                </a:lnTo>
                <a:lnTo>
                  <a:pt x="2523" y="1090"/>
                </a:lnTo>
                <a:lnTo>
                  <a:pt x="2517" y="1084"/>
                </a:lnTo>
                <a:lnTo>
                  <a:pt x="2517" y="1078"/>
                </a:lnTo>
                <a:lnTo>
                  <a:pt x="2520" y="1074"/>
                </a:lnTo>
                <a:lnTo>
                  <a:pt x="2522" y="1070"/>
                </a:lnTo>
                <a:lnTo>
                  <a:pt x="2525" y="1068"/>
                </a:lnTo>
                <a:lnTo>
                  <a:pt x="2528" y="1065"/>
                </a:lnTo>
                <a:lnTo>
                  <a:pt x="2532" y="1061"/>
                </a:lnTo>
                <a:lnTo>
                  <a:pt x="2534" y="1055"/>
                </a:lnTo>
                <a:lnTo>
                  <a:pt x="2537" y="1047"/>
                </a:lnTo>
                <a:lnTo>
                  <a:pt x="2535" y="1046"/>
                </a:lnTo>
                <a:lnTo>
                  <a:pt x="2530" y="1043"/>
                </a:lnTo>
                <a:lnTo>
                  <a:pt x="2528" y="1042"/>
                </a:lnTo>
                <a:lnTo>
                  <a:pt x="2526" y="1039"/>
                </a:lnTo>
                <a:lnTo>
                  <a:pt x="2524" y="1036"/>
                </a:lnTo>
                <a:lnTo>
                  <a:pt x="2524" y="1034"/>
                </a:lnTo>
                <a:lnTo>
                  <a:pt x="2557" y="1034"/>
                </a:lnTo>
                <a:lnTo>
                  <a:pt x="2558" y="1028"/>
                </a:lnTo>
                <a:lnTo>
                  <a:pt x="2559" y="1022"/>
                </a:lnTo>
                <a:lnTo>
                  <a:pt x="2561" y="1016"/>
                </a:lnTo>
                <a:lnTo>
                  <a:pt x="2565" y="1011"/>
                </a:lnTo>
                <a:lnTo>
                  <a:pt x="2569" y="1006"/>
                </a:lnTo>
                <a:lnTo>
                  <a:pt x="2573" y="1002"/>
                </a:lnTo>
                <a:lnTo>
                  <a:pt x="2578" y="997"/>
                </a:lnTo>
                <a:lnTo>
                  <a:pt x="2583" y="993"/>
                </a:lnTo>
                <a:lnTo>
                  <a:pt x="2607" y="977"/>
                </a:lnTo>
                <a:lnTo>
                  <a:pt x="2630" y="960"/>
                </a:lnTo>
                <a:lnTo>
                  <a:pt x="2617" y="958"/>
                </a:lnTo>
                <a:lnTo>
                  <a:pt x="2603" y="954"/>
                </a:lnTo>
                <a:lnTo>
                  <a:pt x="2590" y="949"/>
                </a:lnTo>
                <a:lnTo>
                  <a:pt x="2577" y="944"/>
                </a:lnTo>
                <a:lnTo>
                  <a:pt x="2563" y="938"/>
                </a:lnTo>
                <a:lnTo>
                  <a:pt x="2552" y="932"/>
                </a:lnTo>
                <a:lnTo>
                  <a:pt x="2544" y="924"/>
                </a:lnTo>
                <a:lnTo>
                  <a:pt x="2537" y="917"/>
                </a:lnTo>
                <a:lnTo>
                  <a:pt x="2498" y="917"/>
                </a:lnTo>
                <a:lnTo>
                  <a:pt x="2498" y="926"/>
                </a:lnTo>
                <a:lnTo>
                  <a:pt x="2498" y="938"/>
                </a:lnTo>
                <a:lnTo>
                  <a:pt x="2498" y="950"/>
                </a:lnTo>
                <a:lnTo>
                  <a:pt x="2498" y="967"/>
                </a:lnTo>
                <a:lnTo>
                  <a:pt x="2457" y="967"/>
                </a:lnTo>
                <a:lnTo>
                  <a:pt x="2453" y="962"/>
                </a:lnTo>
                <a:lnTo>
                  <a:pt x="2449" y="956"/>
                </a:lnTo>
                <a:lnTo>
                  <a:pt x="2447" y="949"/>
                </a:lnTo>
                <a:lnTo>
                  <a:pt x="2444" y="942"/>
                </a:lnTo>
                <a:lnTo>
                  <a:pt x="2442" y="936"/>
                </a:lnTo>
                <a:lnTo>
                  <a:pt x="2438" y="928"/>
                </a:lnTo>
                <a:lnTo>
                  <a:pt x="2435" y="922"/>
                </a:lnTo>
                <a:lnTo>
                  <a:pt x="2431" y="917"/>
                </a:lnTo>
                <a:lnTo>
                  <a:pt x="2426" y="914"/>
                </a:lnTo>
                <a:lnTo>
                  <a:pt x="2421" y="911"/>
                </a:lnTo>
                <a:lnTo>
                  <a:pt x="2413" y="909"/>
                </a:lnTo>
                <a:lnTo>
                  <a:pt x="2404" y="907"/>
                </a:lnTo>
                <a:lnTo>
                  <a:pt x="2387" y="903"/>
                </a:lnTo>
                <a:lnTo>
                  <a:pt x="2367" y="899"/>
                </a:lnTo>
                <a:lnTo>
                  <a:pt x="2357" y="897"/>
                </a:lnTo>
                <a:lnTo>
                  <a:pt x="2348" y="894"/>
                </a:lnTo>
                <a:lnTo>
                  <a:pt x="2339" y="890"/>
                </a:lnTo>
                <a:lnTo>
                  <a:pt x="2333" y="887"/>
                </a:lnTo>
                <a:lnTo>
                  <a:pt x="2326" y="882"/>
                </a:lnTo>
                <a:lnTo>
                  <a:pt x="2322" y="876"/>
                </a:lnTo>
                <a:lnTo>
                  <a:pt x="2320" y="872"/>
                </a:lnTo>
                <a:lnTo>
                  <a:pt x="2319" y="869"/>
                </a:lnTo>
                <a:lnTo>
                  <a:pt x="2319" y="866"/>
                </a:lnTo>
                <a:lnTo>
                  <a:pt x="2317" y="862"/>
                </a:lnTo>
                <a:lnTo>
                  <a:pt x="2319" y="858"/>
                </a:lnTo>
                <a:lnTo>
                  <a:pt x="2319" y="855"/>
                </a:lnTo>
                <a:lnTo>
                  <a:pt x="2321" y="853"/>
                </a:lnTo>
                <a:lnTo>
                  <a:pt x="2322" y="850"/>
                </a:lnTo>
                <a:lnTo>
                  <a:pt x="2327" y="846"/>
                </a:lnTo>
                <a:lnTo>
                  <a:pt x="2334" y="843"/>
                </a:lnTo>
                <a:lnTo>
                  <a:pt x="2341" y="840"/>
                </a:lnTo>
                <a:lnTo>
                  <a:pt x="2348" y="839"/>
                </a:lnTo>
                <a:lnTo>
                  <a:pt x="2357" y="838"/>
                </a:lnTo>
                <a:lnTo>
                  <a:pt x="2365" y="837"/>
                </a:lnTo>
                <a:lnTo>
                  <a:pt x="2368" y="836"/>
                </a:lnTo>
                <a:lnTo>
                  <a:pt x="2372" y="833"/>
                </a:lnTo>
                <a:lnTo>
                  <a:pt x="2378" y="828"/>
                </a:lnTo>
                <a:lnTo>
                  <a:pt x="2383" y="822"/>
                </a:lnTo>
                <a:lnTo>
                  <a:pt x="2393" y="811"/>
                </a:lnTo>
                <a:lnTo>
                  <a:pt x="2398" y="806"/>
                </a:lnTo>
                <a:lnTo>
                  <a:pt x="2410" y="798"/>
                </a:lnTo>
                <a:lnTo>
                  <a:pt x="2423" y="789"/>
                </a:lnTo>
                <a:lnTo>
                  <a:pt x="2428" y="783"/>
                </a:lnTo>
                <a:lnTo>
                  <a:pt x="2433" y="776"/>
                </a:lnTo>
                <a:lnTo>
                  <a:pt x="2435" y="773"/>
                </a:lnTo>
                <a:lnTo>
                  <a:pt x="2436" y="768"/>
                </a:lnTo>
                <a:lnTo>
                  <a:pt x="2437" y="763"/>
                </a:lnTo>
                <a:lnTo>
                  <a:pt x="2437" y="757"/>
                </a:lnTo>
                <a:lnTo>
                  <a:pt x="2438" y="758"/>
                </a:lnTo>
                <a:lnTo>
                  <a:pt x="2439" y="758"/>
                </a:lnTo>
                <a:lnTo>
                  <a:pt x="2442" y="757"/>
                </a:lnTo>
                <a:lnTo>
                  <a:pt x="2443" y="756"/>
                </a:lnTo>
                <a:lnTo>
                  <a:pt x="2445" y="752"/>
                </a:lnTo>
                <a:lnTo>
                  <a:pt x="2448" y="747"/>
                </a:lnTo>
                <a:lnTo>
                  <a:pt x="2451" y="742"/>
                </a:lnTo>
                <a:lnTo>
                  <a:pt x="2455" y="737"/>
                </a:lnTo>
                <a:lnTo>
                  <a:pt x="2457" y="735"/>
                </a:lnTo>
                <a:lnTo>
                  <a:pt x="2459" y="734"/>
                </a:lnTo>
                <a:lnTo>
                  <a:pt x="2461" y="733"/>
                </a:lnTo>
                <a:lnTo>
                  <a:pt x="2464" y="733"/>
                </a:lnTo>
                <a:lnTo>
                  <a:pt x="2471" y="733"/>
                </a:lnTo>
                <a:lnTo>
                  <a:pt x="2478" y="735"/>
                </a:lnTo>
                <a:lnTo>
                  <a:pt x="2484" y="737"/>
                </a:lnTo>
                <a:lnTo>
                  <a:pt x="2491" y="741"/>
                </a:lnTo>
                <a:lnTo>
                  <a:pt x="2503" y="751"/>
                </a:lnTo>
                <a:lnTo>
                  <a:pt x="2517" y="764"/>
                </a:lnTo>
                <a:lnTo>
                  <a:pt x="2511" y="769"/>
                </a:lnTo>
                <a:lnTo>
                  <a:pt x="2504" y="775"/>
                </a:lnTo>
                <a:lnTo>
                  <a:pt x="2496" y="780"/>
                </a:lnTo>
                <a:lnTo>
                  <a:pt x="2491" y="782"/>
                </a:lnTo>
                <a:lnTo>
                  <a:pt x="2493" y="789"/>
                </a:lnTo>
                <a:lnTo>
                  <a:pt x="2496" y="795"/>
                </a:lnTo>
                <a:lnTo>
                  <a:pt x="2501" y="800"/>
                </a:lnTo>
                <a:lnTo>
                  <a:pt x="2504" y="805"/>
                </a:lnTo>
                <a:lnTo>
                  <a:pt x="2510" y="809"/>
                </a:lnTo>
                <a:lnTo>
                  <a:pt x="2514" y="813"/>
                </a:lnTo>
                <a:lnTo>
                  <a:pt x="2518" y="816"/>
                </a:lnTo>
                <a:lnTo>
                  <a:pt x="2524" y="819"/>
                </a:lnTo>
                <a:lnTo>
                  <a:pt x="2524" y="837"/>
                </a:lnTo>
                <a:lnTo>
                  <a:pt x="2523" y="840"/>
                </a:lnTo>
                <a:lnTo>
                  <a:pt x="2523" y="842"/>
                </a:lnTo>
                <a:lnTo>
                  <a:pt x="2525" y="844"/>
                </a:lnTo>
                <a:lnTo>
                  <a:pt x="2527" y="847"/>
                </a:lnTo>
                <a:lnTo>
                  <a:pt x="2529" y="849"/>
                </a:lnTo>
                <a:lnTo>
                  <a:pt x="2532" y="851"/>
                </a:lnTo>
                <a:lnTo>
                  <a:pt x="2532" y="853"/>
                </a:lnTo>
                <a:lnTo>
                  <a:pt x="2530" y="856"/>
                </a:lnTo>
                <a:lnTo>
                  <a:pt x="2561" y="830"/>
                </a:lnTo>
                <a:lnTo>
                  <a:pt x="2585" y="810"/>
                </a:lnTo>
                <a:lnTo>
                  <a:pt x="2596" y="803"/>
                </a:lnTo>
                <a:lnTo>
                  <a:pt x="2605" y="797"/>
                </a:lnTo>
                <a:lnTo>
                  <a:pt x="2613" y="793"/>
                </a:lnTo>
                <a:lnTo>
                  <a:pt x="2621" y="790"/>
                </a:lnTo>
                <a:lnTo>
                  <a:pt x="2627" y="787"/>
                </a:lnTo>
                <a:lnTo>
                  <a:pt x="2633" y="786"/>
                </a:lnTo>
                <a:lnTo>
                  <a:pt x="2638" y="785"/>
                </a:lnTo>
                <a:lnTo>
                  <a:pt x="2645" y="785"/>
                </a:lnTo>
                <a:lnTo>
                  <a:pt x="2657" y="786"/>
                </a:lnTo>
                <a:lnTo>
                  <a:pt x="2670" y="788"/>
                </a:lnTo>
                <a:lnTo>
                  <a:pt x="2674" y="781"/>
                </a:lnTo>
                <a:lnTo>
                  <a:pt x="2679" y="774"/>
                </a:lnTo>
                <a:lnTo>
                  <a:pt x="2683" y="768"/>
                </a:lnTo>
                <a:lnTo>
                  <a:pt x="2689" y="763"/>
                </a:lnTo>
                <a:lnTo>
                  <a:pt x="2701" y="753"/>
                </a:lnTo>
                <a:lnTo>
                  <a:pt x="2713" y="745"/>
                </a:lnTo>
                <a:lnTo>
                  <a:pt x="2724" y="738"/>
                </a:lnTo>
                <a:lnTo>
                  <a:pt x="2735" y="730"/>
                </a:lnTo>
                <a:lnTo>
                  <a:pt x="2739" y="726"/>
                </a:lnTo>
                <a:lnTo>
                  <a:pt x="2743" y="721"/>
                </a:lnTo>
                <a:lnTo>
                  <a:pt x="2747" y="715"/>
                </a:lnTo>
                <a:lnTo>
                  <a:pt x="2750" y="708"/>
                </a:lnTo>
                <a:lnTo>
                  <a:pt x="2758" y="708"/>
                </a:lnTo>
                <a:lnTo>
                  <a:pt x="2765" y="706"/>
                </a:lnTo>
                <a:lnTo>
                  <a:pt x="2773" y="705"/>
                </a:lnTo>
                <a:lnTo>
                  <a:pt x="2780" y="704"/>
                </a:lnTo>
                <a:lnTo>
                  <a:pt x="2792" y="700"/>
                </a:lnTo>
                <a:lnTo>
                  <a:pt x="2803" y="694"/>
                </a:lnTo>
                <a:lnTo>
                  <a:pt x="2812" y="688"/>
                </a:lnTo>
                <a:lnTo>
                  <a:pt x="2820" y="681"/>
                </a:lnTo>
                <a:lnTo>
                  <a:pt x="2828" y="673"/>
                </a:lnTo>
                <a:lnTo>
                  <a:pt x="2836" y="665"/>
                </a:lnTo>
                <a:lnTo>
                  <a:pt x="2842" y="657"/>
                </a:lnTo>
                <a:lnTo>
                  <a:pt x="2850" y="649"/>
                </a:lnTo>
                <a:lnTo>
                  <a:pt x="2858" y="641"/>
                </a:lnTo>
                <a:lnTo>
                  <a:pt x="2866" y="635"/>
                </a:lnTo>
                <a:lnTo>
                  <a:pt x="2876" y="630"/>
                </a:lnTo>
                <a:lnTo>
                  <a:pt x="2887" y="625"/>
                </a:lnTo>
                <a:lnTo>
                  <a:pt x="2901" y="623"/>
                </a:lnTo>
                <a:lnTo>
                  <a:pt x="2916" y="622"/>
                </a:lnTo>
                <a:lnTo>
                  <a:pt x="2915" y="611"/>
                </a:lnTo>
                <a:lnTo>
                  <a:pt x="2914" y="602"/>
                </a:lnTo>
                <a:lnTo>
                  <a:pt x="2910" y="593"/>
                </a:lnTo>
                <a:lnTo>
                  <a:pt x="2906" y="586"/>
                </a:lnTo>
                <a:lnTo>
                  <a:pt x="2902" y="580"/>
                </a:lnTo>
                <a:lnTo>
                  <a:pt x="2897" y="574"/>
                </a:lnTo>
                <a:lnTo>
                  <a:pt x="2892" y="569"/>
                </a:lnTo>
                <a:lnTo>
                  <a:pt x="2886" y="564"/>
                </a:lnTo>
                <a:lnTo>
                  <a:pt x="2875" y="554"/>
                </a:lnTo>
                <a:lnTo>
                  <a:pt x="2865" y="543"/>
                </a:lnTo>
                <a:lnTo>
                  <a:pt x="2861" y="536"/>
                </a:lnTo>
                <a:lnTo>
                  <a:pt x="2859" y="529"/>
                </a:lnTo>
                <a:lnTo>
                  <a:pt x="2857" y="520"/>
                </a:lnTo>
                <a:lnTo>
                  <a:pt x="2855" y="511"/>
                </a:lnTo>
                <a:lnTo>
                  <a:pt x="2857" y="505"/>
                </a:lnTo>
                <a:lnTo>
                  <a:pt x="2860" y="499"/>
                </a:lnTo>
                <a:lnTo>
                  <a:pt x="2862" y="497"/>
                </a:lnTo>
                <a:lnTo>
                  <a:pt x="2864" y="495"/>
                </a:lnTo>
                <a:lnTo>
                  <a:pt x="2866" y="493"/>
                </a:lnTo>
                <a:lnTo>
                  <a:pt x="2870" y="493"/>
                </a:lnTo>
                <a:lnTo>
                  <a:pt x="2885" y="493"/>
                </a:lnTo>
                <a:lnTo>
                  <a:pt x="2903" y="495"/>
                </a:lnTo>
                <a:lnTo>
                  <a:pt x="2911" y="495"/>
                </a:lnTo>
                <a:lnTo>
                  <a:pt x="2919" y="495"/>
                </a:lnTo>
                <a:lnTo>
                  <a:pt x="2928" y="494"/>
                </a:lnTo>
                <a:lnTo>
                  <a:pt x="2936" y="493"/>
                </a:lnTo>
                <a:lnTo>
                  <a:pt x="2936" y="412"/>
                </a:lnTo>
                <a:lnTo>
                  <a:pt x="2930" y="407"/>
                </a:lnTo>
                <a:lnTo>
                  <a:pt x="2926" y="402"/>
                </a:lnTo>
                <a:lnTo>
                  <a:pt x="2921" y="396"/>
                </a:lnTo>
                <a:lnTo>
                  <a:pt x="2917" y="389"/>
                </a:lnTo>
                <a:lnTo>
                  <a:pt x="2914" y="382"/>
                </a:lnTo>
                <a:lnTo>
                  <a:pt x="2911" y="375"/>
                </a:lnTo>
                <a:lnTo>
                  <a:pt x="2909" y="365"/>
                </a:lnTo>
                <a:lnTo>
                  <a:pt x="2909" y="357"/>
                </a:lnTo>
                <a:lnTo>
                  <a:pt x="2909" y="348"/>
                </a:lnTo>
                <a:lnTo>
                  <a:pt x="2909" y="341"/>
                </a:lnTo>
                <a:lnTo>
                  <a:pt x="2909" y="332"/>
                </a:lnTo>
                <a:lnTo>
                  <a:pt x="2909" y="320"/>
                </a:lnTo>
                <a:lnTo>
                  <a:pt x="2904" y="316"/>
                </a:lnTo>
                <a:lnTo>
                  <a:pt x="2897" y="310"/>
                </a:lnTo>
                <a:lnTo>
                  <a:pt x="2893" y="307"/>
                </a:lnTo>
                <a:lnTo>
                  <a:pt x="2888" y="304"/>
                </a:lnTo>
                <a:lnTo>
                  <a:pt x="2883" y="302"/>
                </a:lnTo>
                <a:lnTo>
                  <a:pt x="2876" y="301"/>
                </a:lnTo>
                <a:lnTo>
                  <a:pt x="2866" y="302"/>
                </a:lnTo>
                <a:lnTo>
                  <a:pt x="2858" y="303"/>
                </a:lnTo>
                <a:lnTo>
                  <a:pt x="2849" y="305"/>
                </a:lnTo>
                <a:lnTo>
                  <a:pt x="2841" y="308"/>
                </a:lnTo>
                <a:lnTo>
                  <a:pt x="2827" y="314"/>
                </a:lnTo>
                <a:lnTo>
                  <a:pt x="2813" y="323"/>
                </a:lnTo>
                <a:lnTo>
                  <a:pt x="2798" y="331"/>
                </a:lnTo>
                <a:lnTo>
                  <a:pt x="2784" y="338"/>
                </a:lnTo>
                <a:lnTo>
                  <a:pt x="2776" y="341"/>
                </a:lnTo>
                <a:lnTo>
                  <a:pt x="2768" y="343"/>
                </a:lnTo>
                <a:lnTo>
                  <a:pt x="2759" y="344"/>
                </a:lnTo>
                <a:lnTo>
                  <a:pt x="2750" y="344"/>
                </a:lnTo>
                <a:lnTo>
                  <a:pt x="2735" y="343"/>
                </a:lnTo>
                <a:lnTo>
                  <a:pt x="2722" y="341"/>
                </a:lnTo>
                <a:lnTo>
                  <a:pt x="2708" y="336"/>
                </a:lnTo>
                <a:lnTo>
                  <a:pt x="2696" y="331"/>
                </a:lnTo>
                <a:lnTo>
                  <a:pt x="2684" y="324"/>
                </a:lnTo>
                <a:lnTo>
                  <a:pt x="2672" y="315"/>
                </a:lnTo>
                <a:lnTo>
                  <a:pt x="2661" y="307"/>
                </a:lnTo>
                <a:lnTo>
                  <a:pt x="2650" y="298"/>
                </a:lnTo>
                <a:lnTo>
                  <a:pt x="2627" y="280"/>
                </a:lnTo>
                <a:lnTo>
                  <a:pt x="2604" y="261"/>
                </a:lnTo>
                <a:lnTo>
                  <a:pt x="2592" y="253"/>
                </a:lnTo>
                <a:lnTo>
                  <a:pt x="2579" y="245"/>
                </a:lnTo>
                <a:lnTo>
                  <a:pt x="2565" y="239"/>
                </a:lnTo>
                <a:lnTo>
                  <a:pt x="2550" y="233"/>
                </a:lnTo>
                <a:lnTo>
                  <a:pt x="2525" y="227"/>
                </a:lnTo>
                <a:lnTo>
                  <a:pt x="2499" y="219"/>
                </a:lnTo>
                <a:lnTo>
                  <a:pt x="2487" y="215"/>
                </a:lnTo>
                <a:lnTo>
                  <a:pt x="2473" y="211"/>
                </a:lnTo>
                <a:lnTo>
                  <a:pt x="2461" y="205"/>
                </a:lnTo>
                <a:lnTo>
                  <a:pt x="2450" y="199"/>
                </a:lnTo>
                <a:lnTo>
                  <a:pt x="2438" y="193"/>
                </a:lnTo>
                <a:lnTo>
                  <a:pt x="2428" y="187"/>
                </a:lnTo>
                <a:lnTo>
                  <a:pt x="2418" y="179"/>
                </a:lnTo>
                <a:lnTo>
                  <a:pt x="2410" y="171"/>
                </a:lnTo>
                <a:lnTo>
                  <a:pt x="2401" y="162"/>
                </a:lnTo>
                <a:lnTo>
                  <a:pt x="2394" y="152"/>
                </a:lnTo>
                <a:lnTo>
                  <a:pt x="2389" y="141"/>
                </a:lnTo>
                <a:lnTo>
                  <a:pt x="2384" y="129"/>
                </a:lnTo>
                <a:lnTo>
                  <a:pt x="2370" y="128"/>
                </a:lnTo>
                <a:lnTo>
                  <a:pt x="2357" y="126"/>
                </a:lnTo>
                <a:lnTo>
                  <a:pt x="2346" y="122"/>
                </a:lnTo>
                <a:lnTo>
                  <a:pt x="2335" y="117"/>
                </a:lnTo>
                <a:lnTo>
                  <a:pt x="2325" y="111"/>
                </a:lnTo>
                <a:lnTo>
                  <a:pt x="2316" y="105"/>
                </a:lnTo>
                <a:lnTo>
                  <a:pt x="2308" y="98"/>
                </a:lnTo>
                <a:lnTo>
                  <a:pt x="2300" y="89"/>
                </a:lnTo>
                <a:lnTo>
                  <a:pt x="2283" y="74"/>
                </a:lnTo>
                <a:lnTo>
                  <a:pt x="2267" y="59"/>
                </a:lnTo>
                <a:lnTo>
                  <a:pt x="2257" y="52"/>
                </a:lnTo>
                <a:lnTo>
                  <a:pt x="2247" y="46"/>
                </a:lnTo>
                <a:lnTo>
                  <a:pt x="2236" y="41"/>
                </a:lnTo>
                <a:lnTo>
                  <a:pt x="2225" y="36"/>
                </a:lnTo>
                <a:lnTo>
                  <a:pt x="2190" y="25"/>
                </a:lnTo>
                <a:lnTo>
                  <a:pt x="2160" y="18"/>
                </a:lnTo>
                <a:lnTo>
                  <a:pt x="2131" y="10"/>
                </a:lnTo>
                <a:lnTo>
                  <a:pt x="2092" y="0"/>
                </a:lnTo>
                <a:lnTo>
                  <a:pt x="1973" y="18"/>
                </a:lnTo>
                <a:lnTo>
                  <a:pt x="1973" y="27"/>
                </a:lnTo>
                <a:lnTo>
                  <a:pt x="1973" y="36"/>
                </a:lnTo>
                <a:lnTo>
                  <a:pt x="1973" y="42"/>
                </a:lnTo>
                <a:lnTo>
                  <a:pt x="1975" y="46"/>
                </a:lnTo>
                <a:lnTo>
                  <a:pt x="1977" y="50"/>
                </a:lnTo>
                <a:lnTo>
                  <a:pt x="1980" y="53"/>
                </a:lnTo>
                <a:lnTo>
                  <a:pt x="1989" y="58"/>
                </a:lnTo>
                <a:lnTo>
                  <a:pt x="1999" y="62"/>
                </a:lnTo>
                <a:lnTo>
                  <a:pt x="2009" y="66"/>
                </a:lnTo>
                <a:lnTo>
                  <a:pt x="2018" y="72"/>
                </a:lnTo>
                <a:lnTo>
                  <a:pt x="2021" y="75"/>
                </a:lnTo>
                <a:lnTo>
                  <a:pt x="2023" y="80"/>
                </a:lnTo>
                <a:lnTo>
                  <a:pt x="2025" y="85"/>
                </a:lnTo>
                <a:lnTo>
                  <a:pt x="2025" y="91"/>
                </a:lnTo>
                <a:lnTo>
                  <a:pt x="2024" y="101"/>
                </a:lnTo>
                <a:lnTo>
                  <a:pt x="2022" y="108"/>
                </a:lnTo>
                <a:lnTo>
                  <a:pt x="2019" y="114"/>
                </a:lnTo>
                <a:lnTo>
                  <a:pt x="2016" y="120"/>
                </a:lnTo>
                <a:lnTo>
                  <a:pt x="2012" y="125"/>
                </a:lnTo>
                <a:lnTo>
                  <a:pt x="2009" y="131"/>
                </a:lnTo>
                <a:lnTo>
                  <a:pt x="2007" y="138"/>
                </a:lnTo>
                <a:lnTo>
                  <a:pt x="2006" y="147"/>
                </a:lnTo>
                <a:lnTo>
                  <a:pt x="2007" y="155"/>
                </a:lnTo>
                <a:lnTo>
                  <a:pt x="2009" y="161"/>
                </a:lnTo>
                <a:lnTo>
                  <a:pt x="2012" y="168"/>
                </a:lnTo>
                <a:lnTo>
                  <a:pt x="2018" y="174"/>
                </a:lnTo>
                <a:lnTo>
                  <a:pt x="2022" y="179"/>
                </a:lnTo>
                <a:lnTo>
                  <a:pt x="2028" y="184"/>
                </a:lnTo>
                <a:lnTo>
                  <a:pt x="2033" y="187"/>
                </a:lnTo>
                <a:lnTo>
                  <a:pt x="2039" y="190"/>
                </a:lnTo>
                <a:lnTo>
                  <a:pt x="2033" y="197"/>
                </a:lnTo>
                <a:lnTo>
                  <a:pt x="2025" y="204"/>
                </a:lnTo>
                <a:lnTo>
                  <a:pt x="2017" y="211"/>
                </a:lnTo>
                <a:lnTo>
                  <a:pt x="2008" y="216"/>
                </a:lnTo>
                <a:lnTo>
                  <a:pt x="1999" y="221"/>
                </a:lnTo>
                <a:lnTo>
                  <a:pt x="1989" y="224"/>
                </a:lnTo>
                <a:lnTo>
                  <a:pt x="1980" y="227"/>
                </a:lnTo>
                <a:lnTo>
                  <a:pt x="1973" y="227"/>
                </a:lnTo>
                <a:lnTo>
                  <a:pt x="1962" y="227"/>
                </a:lnTo>
                <a:lnTo>
                  <a:pt x="1952" y="227"/>
                </a:lnTo>
                <a:lnTo>
                  <a:pt x="1940" y="227"/>
                </a:lnTo>
                <a:lnTo>
                  <a:pt x="1925" y="227"/>
                </a:lnTo>
                <a:lnTo>
                  <a:pt x="1919" y="258"/>
                </a:lnTo>
                <a:lnTo>
                  <a:pt x="1924" y="278"/>
                </a:lnTo>
                <a:lnTo>
                  <a:pt x="1930" y="296"/>
                </a:lnTo>
                <a:lnTo>
                  <a:pt x="1933" y="304"/>
                </a:lnTo>
                <a:lnTo>
                  <a:pt x="1938" y="311"/>
                </a:lnTo>
                <a:lnTo>
                  <a:pt x="1942" y="319"/>
                </a:lnTo>
                <a:lnTo>
                  <a:pt x="1947" y="326"/>
                </a:lnTo>
                <a:lnTo>
                  <a:pt x="1953" y="331"/>
                </a:lnTo>
                <a:lnTo>
                  <a:pt x="1961" y="336"/>
                </a:lnTo>
                <a:lnTo>
                  <a:pt x="1968" y="340"/>
                </a:lnTo>
                <a:lnTo>
                  <a:pt x="1977" y="344"/>
                </a:lnTo>
                <a:lnTo>
                  <a:pt x="1987" y="347"/>
                </a:lnTo>
                <a:lnTo>
                  <a:pt x="1999" y="349"/>
                </a:lnTo>
                <a:lnTo>
                  <a:pt x="2011" y="350"/>
                </a:lnTo>
                <a:lnTo>
                  <a:pt x="2025" y="350"/>
                </a:lnTo>
                <a:lnTo>
                  <a:pt x="2036" y="350"/>
                </a:lnTo>
                <a:lnTo>
                  <a:pt x="2043" y="349"/>
                </a:lnTo>
                <a:lnTo>
                  <a:pt x="2048" y="347"/>
                </a:lnTo>
                <a:lnTo>
                  <a:pt x="2053" y="344"/>
                </a:lnTo>
                <a:lnTo>
                  <a:pt x="2057" y="342"/>
                </a:lnTo>
                <a:lnTo>
                  <a:pt x="2064" y="340"/>
                </a:lnTo>
                <a:lnTo>
                  <a:pt x="2073" y="339"/>
                </a:lnTo>
                <a:lnTo>
                  <a:pt x="2086" y="338"/>
                </a:lnTo>
                <a:lnTo>
                  <a:pt x="2092" y="339"/>
                </a:lnTo>
                <a:lnTo>
                  <a:pt x="2098" y="340"/>
                </a:lnTo>
                <a:lnTo>
                  <a:pt x="2103" y="341"/>
                </a:lnTo>
                <a:lnTo>
                  <a:pt x="2109" y="343"/>
                </a:lnTo>
                <a:lnTo>
                  <a:pt x="2122" y="349"/>
                </a:lnTo>
                <a:lnTo>
                  <a:pt x="2138" y="357"/>
                </a:lnTo>
                <a:lnTo>
                  <a:pt x="2140" y="361"/>
                </a:lnTo>
                <a:lnTo>
                  <a:pt x="2142" y="366"/>
                </a:lnTo>
                <a:lnTo>
                  <a:pt x="2146" y="370"/>
                </a:lnTo>
                <a:lnTo>
                  <a:pt x="2151" y="375"/>
                </a:lnTo>
                <a:lnTo>
                  <a:pt x="2157" y="379"/>
                </a:lnTo>
                <a:lnTo>
                  <a:pt x="2164" y="382"/>
                </a:lnTo>
                <a:lnTo>
                  <a:pt x="2170" y="385"/>
                </a:lnTo>
                <a:lnTo>
                  <a:pt x="2178" y="388"/>
                </a:lnTo>
                <a:lnTo>
                  <a:pt x="2175" y="393"/>
                </a:lnTo>
                <a:lnTo>
                  <a:pt x="2169" y="399"/>
                </a:lnTo>
                <a:lnTo>
                  <a:pt x="2160" y="405"/>
                </a:lnTo>
                <a:lnTo>
                  <a:pt x="2152" y="410"/>
                </a:lnTo>
                <a:lnTo>
                  <a:pt x="2141" y="416"/>
                </a:lnTo>
                <a:lnTo>
                  <a:pt x="2130" y="420"/>
                </a:lnTo>
                <a:lnTo>
                  <a:pt x="2118" y="423"/>
                </a:lnTo>
                <a:lnTo>
                  <a:pt x="2106" y="424"/>
                </a:lnTo>
                <a:lnTo>
                  <a:pt x="2098" y="426"/>
                </a:lnTo>
                <a:lnTo>
                  <a:pt x="2084" y="434"/>
                </a:lnTo>
                <a:lnTo>
                  <a:pt x="2064" y="443"/>
                </a:lnTo>
                <a:lnTo>
                  <a:pt x="2041" y="455"/>
                </a:lnTo>
                <a:lnTo>
                  <a:pt x="2019" y="467"/>
                </a:lnTo>
                <a:lnTo>
                  <a:pt x="1998" y="479"/>
                </a:lnTo>
                <a:lnTo>
                  <a:pt x="1989" y="485"/>
                </a:lnTo>
                <a:lnTo>
                  <a:pt x="1981" y="490"/>
                </a:lnTo>
                <a:lnTo>
                  <a:pt x="1976" y="495"/>
                </a:lnTo>
                <a:lnTo>
                  <a:pt x="1973" y="499"/>
                </a:lnTo>
                <a:lnTo>
                  <a:pt x="1860" y="499"/>
                </a:lnTo>
                <a:lnTo>
                  <a:pt x="1860" y="506"/>
                </a:lnTo>
                <a:lnTo>
                  <a:pt x="1861" y="513"/>
                </a:lnTo>
                <a:lnTo>
                  <a:pt x="1863" y="520"/>
                </a:lnTo>
                <a:lnTo>
                  <a:pt x="1864" y="525"/>
                </a:lnTo>
                <a:lnTo>
                  <a:pt x="1869" y="536"/>
                </a:lnTo>
                <a:lnTo>
                  <a:pt x="1876" y="546"/>
                </a:lnTo>
                <a:lnTo>
                  <a:pt x="1882" y="554"/>
                </a:lnTo>
                <a:lnTo>
                  <a:pt x="1887" y="562"/>
                </a:lnTo>
                <a:lnTo>
                  <a:pt x="1889" y="566"/>
                </a:lnTo>
                <a:lnTo>
                  <a:pt x="1891" y="570"/>
                </a:lnTo>
                <a:lnTo>
                  <a:pt x="1893" y="574"/>
                </a:lnTo>
                <a:lnTo>
                  <a:pt x="1893" y="578"/>
                </a:lnTo>
                <a:lnTo>
                  <a:pt x="1893" y="583"/>
                </a:lnTo>
                <a:lnTo>
                  <a:pt x="1890" y="588"/>
                </a:lnTo>
                <a:lnTo>
                  <a:pt x="1888" y="594"/>
                </a:lnTo>
                <a:lnTo>
                  <a:pt x="1885" y="601"/>
                </a:lnTo>
                <a:lnTo>
                  <a:pt x="1877" y="613"/>
                </a:lnTo>
                <a:lnTo>
                  <a:pt x="1867" y="625"/>
                </a:lnTo>
                <a:lnTo>
                  <a:pt x="1856" y="637"/>
                </a:lnTo>
                <a:lnTo>
                  <a:pt x="1845" y="647"/>
                </a:lnTo>
                <a:lnTo>
                  <a:pt x="1834" y="655"/>
                </a:lnTo>
                <a:lnTo>
                  <a:pt x="1827" y="659"/>
                </a:lnTo>
                <a:lnTo>
                  <a:pt x="1727" y="659"/>
                </a:lnTo>
                <a:lnTo>
                  <a:pt x="1699" y="674"/>
                </a:lnTo>
                <a:lnTo>
                  <a:pt x="1664" y="694"/>
                </a:lnTo>
                <a:lnTo>
                  <a:pt x="1647" y="704"/>
                </a:lnTo>
                <a:lnTo>
                  <a:pt x="1630" y="713"/>
                </a:lnTo>
                <a:lnTo>
                  <a:pt x="1624" y="716"/>
                </a:lnTo>
                <a:lnTo>
                  <a:pt x="1617" y="718"/>
                </a:lnTo>
                <a:lnTo>
                  <a:pt x="1611" y="720"/>
                </a:lnTo>
                <a:lnTo>
                  <a:pt x="1607" y="721"/>
                </a:lnTo>
                <a:lnTo>
                  <a:pt x="1598" y="720"/>
                </a:lnTo>
                <a:lnTo>
                  <a:pt x="1587" y="719"/>
                </a:lnTo>
                <a:lnTo>
                  <a:pt x="1574" y="717"/>
                </a:lnTo>
                <a:lnTo>
                  <a:pt x="1560" y="714"/>
                </a:lnTo>
                <a:lnTo>
                  <a:pt x="1527" y="705"/>
                </a:lnTo>
                <a:lnTo>
                  <a:pt x="1493" y="696"/>
                </a:lnTo>
                <a:lnTo>
                  <a:pt x="1460" y="686"/>
                </a:lnTo>
                <a:lnTo>
                  <a:pt x="1430" y="676"/>
                </a:lnTo>
                <a:lnTo>
                  <a:pt x="1418" y="671"/>
                </a:lnTo>
                <a:lnTo>
                  <a:pt x="1407" y="667"/>
                </a:lnTo>
                <a:lnTo>
                  <a:pt x="1400" y="663"/>
                </a:lnTo>
                <a:lnTo>
                  <a:pt x="1394" y="659"/>
                </a:lnTo>
                <a:lnTo>
                  <a:pt x="1228" y="659"/>
                </a:lnTo>
                <a:lnTo>
                  <a:pt x="1169" y="646"/>
                </a:lnTo>
                <a:lnTo>
                  <a:pt x="1160" y="646"/>
                </a:lnTo>
                <a:lnTo>
                  <a:pt x="1151" y="646"/>
                </a:lnTo>
                <a:lnTo>
                  <a:pt x="1143" y="644"/>
                </a:lnTo>
                <a:lnTo>
                  <a:pt x="1133" y="641"/>
                </a:lnTo>
                <a:lnTo>
                  <a:pt x="1123" y="638"/>
                </a:lnTo>
                <a:lnTo>
                  <a:pt x="1112" y="633"/>
                </a:lnTo>
                <a:lnTo>
                  <a:pt x="1102" y="628"/>
                </a:lnTo>
                <a:lnTo>
                  <a:pt x="1092" y="622"/>
                </a:lnTo>
                <a:lnTo>
                  <a:pt x="1082" y="615"/>
                </a:lnTo>
                <a:lnTo>
                  <a:pt x="1073" y="608"/>
                </a:lnTo>
                <a:lnTo>
                  <a:pt x="1065" y="601"/>
                </a:lnTo>
                <a:lnTo>
                  <a:pt x="1056" y="592"/>
                </a:lnTo>
                <a:lnTo>
                  <a:pt x="1049" y="584"/>
                </a:lnTo>
                <a:lnTo>
                  <a:pt x="1044" y="576"/>
                </a:lnTo>
                <a:lnTo>
                  <a:pt x="1038" y="568"/>
                </a:lnTo>
                <a:lnTo>
                  <a:pt x="1036" y="560"/>
                </a:lnTo>
                <a:lnTo>
                  <a:pt x="1022" y="560"/>
                </a:lnTo>
                <a:lnTo>
                  <a:pt x="1008" y="558"/>
                </a:lnTo>
                <a:lnTo>
                  <a:pt x="994" y="555"/>
                </a:lnTo>
                <a:lnTo>
                  <a:pt x="980" y="552"/>
                </a:lnTo>
                <a:lnTo>
                  <a:pt x="953" y="543"/>
                </a:lnTo>
                <a:lnTo>
                  <a:pt x="923" y="532"/>
                </a:lnTo>
                <a:lnTo>
                  <a:pt x="893" y="522"/>
                </a:lnTo>
                <a:lnTo>
                  <a:pt x="863" y="513"/>
                </a:lnTo>
                <a:lnTo>
                  <a:pt x="846" y="510"/>
                </a:lnTo>
                <a:lnTo>
                  <a:pt x="831" y="507"/>
                </a:lnTo>
                <a:lnTo>
                  <a:pt x="813" y="505"/>
                </a:lnTo>
                <a:lnTo>
                  <a:pt x="797" y="505"/>
                </a:lnTo>
                <a:lnTo>
                  <a:pt x="786" y="504"/>
                </a:lnTo>
                <a:lnTo>
                  <a:pt x="770" y="501"/>
                </a:lnTo>
                <a:lnTo>
                  <a:pt x="763" y="499"/>
                </a:lnTo>
                <a:lnTo>
                  <a:pt x="756" y="497"/>
                </a:lnTo>
                <a:lnTo>
                  <a:pt x="752" y="495"/>
                </a:lnTo>
                <a:lnTo>
                  <a:pt x="750" y="493"/>
                </a:lnTo>
                <a:lnTo>
                  <a:pt x="746" y="485"/>
                </a:lnTo>
                <a:lnTo>
                  <a:pt x="744" y="477"/>
                </a:lnTo>
                <a:lnTo>
                  <a:pt x="743" y="470"/>
                </a:lnTo>
                <a:lnTo>
                  <a:pt x="743" y="461"/>
                </a:lnTo>
                <a:lnTo>
                  <a:pt x="743" y="456"/>
                </a:lnTo>
                <a:lnTo>
                  <a:pt x="743" y="449"/>
                </a:lnTo>
                <a:lnTo>
                  <a:pt x="743" y="440"/>
                </a:lnTo>
                <a:lnTo>
                  <a:pt x="743" y="431"/>
                </a:lnTo>
                <a:lnTo>
                  <a:pt x="741" y="431"/>
                </a:lnTo>
                <a:lnTo>
                  <a:pt x="736" y="428"/>
                </a:lnTo>
                <a:lnTo>
                  <a:pt x="732" y="426"/>
                </a:lnTo>
                <a:lnTo>
                  <a:pt x="728" y="422"/>
                </a:lnTo>
                <a:lnTo>
                  <a:pt x="717" y="414"/>
                </a:lnTo>
                <a:lnTo>
                  <a:pt x="705" y="403"/>
                </a:lnTo>
                <a:lnTo>
                  <a:pt x="695" y="391"/>
                </a:lnTo>
                <a:lnTo>
                  <a:pt x="686" y="379"/>
                </a:lnTo>
                <a:lnTo>
                  <a:pt x="681" y="372"/>
                </a:lnTo>
                <a:lnTo>
                  <a:pt x="679" y="367"/>
                </a:lnTo>
                <a:lnTo>
                  <a:pt x="677" y="361"/>
                </a:lnTo>
                <a:lnTo>
                  <a:pt x="677" y="357"/>
                </a:lnTo>
                <a:lnTo>
                  <a:pt x="661" y="356"/>
                </a:lnTo>
                <a:lnTo>
                  <a:pt x="645" y="355"/>
                </a:lnTo>
                <a:lnTo>
                  <a:pt x="630" y="353"/>
                </a:lnTo>
                <a:lnTo>
                  <a:pt x="616" y="351"/>
                </a:lnTo>
                <a:lnTo>
                  <a:pt x="602" y="348"/>
                </a:lnTo>
                <a:lnTo>
                  <a:pt x="589" y="344"/>
                </a:lnTo>
                <a:lnTo>
                  <a:pt x="576" y="340"/>
                </a:lnTo>
                <a:lnTo>
                  <a:pt x="564" y="335"/>
                </a:lnTo>
                <a:lnTo>
                  <a:pt x="552" y="329"/>
                </a:lnTo>
                <a:lnTo>
                  <a:pt x="541" y="323"/>
                </a:lnTo>
                <a:lnTo>
                  <a:pt x="531" y="315"/>
                </a:lnTo>
                <a:lnTo>
                  <a:pt x="522" y="307"/>
                </a:lnTo>
                <a:lnTo>
                  <a:pt x="512" y="299"/>
                </a:lnTo>
                <a:lnTo>
                  <a:pt x="505" y="290"/>
                </a:lnTo>
                <a:lnTo>
                  <a:pt x="497" y="281"/>
                </a:lnTo>
                <a:lnTo>
                  <a:pt x="490" y="271"/>
                </a:lnTo>
                <a:lnTo>
                  <a:pt x="475" y="268"/>
                </a:lnTo>
                <a:lnTo>
                  <a:pt x="463" y="267"/>
                </a:lnTo>
                <a:lnTo>
                  <a:pt x="454" y="267"/>
                </a:lnTo>
                <a:lnTo>
                  <a:pt x="449" y="268"/>
                </a:lnTo>
                <a:lnTo>
                  <a:pt x="444" y="270"/>
                </a:lnTo>
                <a:lnTo>
                  <a:pt x="442" y="273"/>
                </a:lnTo>
                <a:lnTo>
                  <a:pt x="441" y="277"/>
                </a:lnTo>
                <a:lnTo>
                  <a:pt x="441" y="281"/>
                </a:lnTo>
                <a:lnTo>
                  <a:pt x="441" y="286"/>
                </a:lnTo>
                <a:lnTo>
                  <a:pt x="441" y="291"/>
                </a:lnTo>
                <a:lnTo>
                  <a:pt x="440" y="296"/>
                </a:lnTo>
                <a:lnTo>
                  <a:pt x="439" y="301"/>
                </a:lnTo>
                <a:lnTo>
                  <a:pt x="436" y="307"/>
                </a:lnTo>
                <a:lnTo>
                  <a:pt x="430" y="311"/>
                </a:lnTo>
                <a:lnTo>
                  <a:pt x="422" y="316"/>
                </a:lnTo>
                <a:lnTo>
                  <a:pt x="411" y="320"/>
                </a:lnTo>
                <a:lnTo>
                  <a:pt x="407" y="320"/>
                </a:lnTo>
                <a:lnTo>
                  <a:pt x="403" y="321"/>
                </a:lnTo>
                <a:lnTo>
                  <a:pt x="400" y="322"/>
                </a:lnTo>
                <a:lnTo>
                  <a:pt x="398" y="323"/>
                </a:lnTo>
                <a:lnTo>
                  <a:pt x="397" y="325"/>
                </a:lnTo>
                <a:lnTo>
                  <a:pt x="396" y="327"/>
                </a:lnTo>
                <a:lnTo>
                  <a:pt x="396" y="329"/>
                </a:lnTo>
                <a:lnTo>
                  <a:pt x="396" y="332"/>
                </a:lnTo>
                <a:lnTo>
                  <a:pt x="401" y="344"/>
                </a:lnTo>
                <a:lnTo>
                  <a:pt x="410" y="357"/>
                </a:lnTo>
                <a:lnTo>
                  <a:pt x="415" y="364"/>
                </a:lnTo>
                <a:lnTo>
                  <a:pt x="419" y="371"/>
                </a:lnTo>
                <a:lnTo>
                  <a:pt x="421" y="379"/>
                </a:lnTo>
                <a:lnTo>
                  <a:pt x="423" y="385"/>
                </a:lnTo>
                <a:lnTo>
                  <a:pt x="423" y="388"/>
                </a:lnTo>
                <a:lnTo>
                  <a:pt x="422" y="390"/>
                </a:lnTo>
                <a:lnTo>
                  <a:pt x="421" y="393"/>
                </a:lnTo>
                <a:lnTo>
                  <a:pt x="420" y="395"/>
                </a:lnTo>
                <a:lnTo>
                  <a:pt x="417" y="397"/>
                </a:lnTo>
                <a:lnTo>
                  <a:pt x="414" y="398"/>
                </a:lnTo>
                <a:lnTo>
                  <a:pt x="409" y="399"/>
                </a:lnTo>
                <a:lnTo>
                  <a:pt x="405" y="400"/>
                </a:lnTo>
                <a:lnTo>
                  <a:pt x="392" y="400"/>
                </a:lnTo>
                <a:lnTo>
                  <a:pt x="377" y="400"/>
                </a:lnTo>
                <a:lnTo>
                  <a:pt x="370" y="400"/>
                </a:lnTo>
                <a:lnTo>
                  <a:pt x="361" y="399"/>
                </a:lnTo>
                <a:lnTo>
                  <a:pt x="351" y="397"/>
                </a:lnTo>
                <a:lnTo>
                  <a:pt x="341" y="395"/>
                </a:lnTo>
                <a:lnTo>
                  <a:pt x="331" y="393"/>
                </a:lnTo>
                <a:lnTo>
                  <a:pt x="321" y="390"/>
                </a:lnTo>
                <a:lnTo>
                  <a:pt x="313" y="386"/>
                </a:lnTo>
                <a:lnTo>
                  <a:pt x="305" y="382"/>
                </a:lnTo>
                <a:lnTo>
                  <a:pt x="303" y="387"/>
                </a:lnTo>
                <a:lnTo>
                  <a:pt x="302" y="393"/>
                </a:lnTo>
                <a:lnTo>
                  <a:pt x="303" y="401"/>
                </a:lnTo>
                <a:lnTo>
                  <a:pt x="303" y="409"/>
                </a:lnTo>
                <a:lnTo>
                  <a:pt x="307" y="427"/>
                </a:lnTo>
                <a:lnTo>
                  <a:pt x="311" y="448"/>
                </a:lnTo>
                <a:lnTo>
                  <a:pt x="316" y="467"/>
                </a:lnTo>
                <a:lnTo>
                  <a:pt x="320" y="483"/>
                </a:lnTo>
                <a:lnTo>
                  <a:pt x="320" y="491"/>
                </a:lnTo>
                <a:lnTo>
                  <a:pt x="320" y="497"/>
                </a:lnTo>
                <a:lnTo>
                  <a:pt x="320" y="502"/>
                </a:lnTo>
                <a:lnTo>
                  <a:pt x="318" y="505"/>
                </a:lnTo>
                <a:lnTo>
                  <a:pt x="292" y="503"/>
                </a:lnTo>
                <a:lnTo>
                  <a:pt x="254" y="503"/>
                </a:lnTo>
                <a:lnTo>
                  <a:pt x="244" y="504"/>
                </a:lnTo>
                <a:lnTo>
                  <a:pt x="236" y="505"/>
                </a:lnTo>
                <a:lnTo>
                  <a:pt x="227" y="507"/>
                </a:lnTo>
                <a:lnTo>
                  <a:pt x="220" y="510"/>
                </a:lnTo>
                <a:lnTo>
                  <a:pt x="214" y="513"/>
                </a:lnTo>
                <a:lnTo>
                  <a:pt x="209" y="517"/>
                </a:lnTo>
                <a:lnTo>
                  <a:pt x="207" y="520"/>
                </a:lnTo>
                <a:lnTo>
                  <a:pt x="206" y="523"/>
                </a:lnTo>
                <a:lnTo>
                  <a:pt x="205" y="526"/>
                </a:lnTo>
                <a:lnTo>
                  <a:pt x="205" y="529"/>
                </a:lnTo>
                <a:lnTo>
                  <a:pt x="216" y="531"/>
                </a:lnTo>
                <a:lnTo>
                  <a:pt x="226" y="534"/>
                </a:lnTo>
                <a:lnTo>
                  <a:pt x="233" y="538"/>
                </a:lnTo>
                <a:lnTo>
                  <a:pt x="239" y="544"/>
                </a:lnTo>
                <a:lnTo>
                  <a:pt x="243" y="550"/>
                </a:lnTo>
                <a:lnTo>
                  <a:pt x="247" y="556"/>
                </a:lnTo>
                <a:lnTo>
                  <a:pt x="250" y="563"/>
                </a:lnTo>
                <a:lnTo>
                  <a:pt x="252" y="569"/>
                </a:lnTo>
                <a:lnTo>
                  <a:pt x="255" y="583"/>
                </a:lnTo>
                <a:lnTo>
                  <a:pt x="260" y="595"/>
                </a:lnTo>
                <a:lnTo>
                  <a:pt x="262" y="601"/>
                </a:lnTo>
                <a:lnTo>
                  <a:pt x="266" y="605"/>
                </a:lnTo>
                <a:lnTo>
                  <a:pt x="272" y="608"/>
                </a:lnTo>
                <a:lnTo>
                  <a:pt x="278" y="610"/>
                </a:lnTo>
                <a:lnTo>
                  <a:pt x="276" y="614"/>
                </a:lnTo>
                <a:lnTo>
                  <a:pt x="275" y="618"/>
                </a:lnTo>
                <a:lnTo>
                  <a:pt x="275" y="621"/>
                </a:lnTo>
                <a:lnTo>
                  <a:pt x="275" y="625"/>
                </a:lnTo>
                <a:lnTo>
                  <a:pt x="277" y="632"/>
                </a:lnTo>
                <a:lnTo>
                  <a:pt x="278" y="640"/>
                </a:lnTo>
                <a:lnTo>
                  <a:pt x="277" y="658"/>
                </a:lnTo>
                <a:lnTo>
                  <a:pt x="274" y="674"/>
                </a:lnTo>
                <a:lnTo>
                  <a:pt x="270" y="688"/>
                </a:lnTo>
                <a:lnTo>
                  <a:pt x="264" y="700"/>
                </a:lnTo>
                <a:lnTo>
                  <a:pt x="261" y="705"/>
                </a:lnTo>
                <a:lnTo>
                  <a:pt x="257" y="711"/>
                </a:lnTo>
                <a:lnTo>
                  <a:pt x="252" y="716"/>
                </a:lnTo>
                <a:lnTo>
                  <a:pt x="248" y="720"/>
                </a:lnTo>
                <a:lnTo>
                  <a:pt x="242" y="724"/>
                </a:lnTo>
                <a:lnTo>
                  <a:pt x="237" y="727"/>
                </a:lnTo>
                <a:lnTo>
                  <a:pt x="231" y="730"/>
                </a:lnTo>
                <a:lnTo>
                  <a:pt x="225" y="733"/>
                </a:lnTo>
                <a:lnTo>
                  <a:pt x="206" y="735"/>
                </a:lnTo>
                <a:lnTo>
                  <a:pt x="182" y="737"/>
                </a:lnTo>
                <a:lnTo>
                  <a:pt x="170" y="739"/>
                </a:lnTo>
                <a:lnTo>
                  <a:pt x="158" y="741"/>
                </a:lnTo>
                <a:lnTo>
                  <a:pt x="152" y="743"/>
                </a:lnTo>
                <a:lnTo>
                  <a:pt x="147" y="745"/>
                </a:lnTo>
                <a:lnTo>
                  <a:pt x="142" y="748"/>
                </a:lnTo>
                <a:lnTo>
                  <a:pt x="139" y="751"/>
                </a:lnTo>
                <a:lnTo>
                  <a:pt x="134" y="758"/>
                </a:lnTo>
                <a:lnTo>
                  <a:pt x="127" y="770"/>
                </a:lnTo>
                <a:lnTo>
                  <a:pt x="123" y="776"/>
                </a:lnTo>
                <a:lnTo>
                  <a:pt x="118" y="781"/>
                </a:lnTo>
                <a:lnTo>
                  <a:pt x="113" y="785"/>
                </a:lnTo>
                <a:lnTo>
                  <a:pt x="105" y="788"/>
                </a:lnTo>
                <a:lnTo>
                  <a:pt x="81" y="794"/>
                </a:lnTo>
                <a:lnTo>
                  <a:pt x="45" y="800"/>
                </a:lnTo>
                <a:lnTo>
                  <a:pt x="27" y="804"/>
                </a:lnTo>
                <a:lnTo>
                  <a:pt x="13" y="807"/>
                </a:lnTo>
                <a:lnTo>
                  <a:pt x="3" y="810"/>
                </a:lnTo>
                <a:lnTo>
                  <a:pt x="0" y="812"/>
                </a:lnTo>
                <a:lnTo>
                  <a:pt x="0" y="824"/>
                </a:lnTo>
                <a:lnTo>
                  <a:pt x="3" y="833"/>
                </a:lnTo>
                <a:lnTo>
                  <a:pt x="6" y="842"/>
                </a:lnTo>
                <a:lnTo>
                  <a:pt x="9" y="850"/>
                </a:lnTo>
                <a:lnTo>
                  <a:pt x="14" y="859"/>
                </a:lnTo>
                <a:lnTo>
                  <a:pt x="18" y="869"/>
                </a:lnTo>
                <a:lnTo>
                  <a:pt x="23" y="880"/>
                </a:lnTo>
                <a:lnTo>
                  <a:pt x="26" y="893"/>
                </a:lnTo>
                <a:lnTo>
                  <a:pt x="40" y="894"/>
                </a:lnTo>
                <a:lnTo>
                  <a:pt x="53" y="896"/>
                </a:lnTo>
                <a:lnTo>
                  <a:pt x="59" y="897"/>
                </a:lnTo>
                <a:lnTo>
                  <a:pt x="64" y="899"/>
                </a:lnTo>
                <a:lnTo>
                  <a:pt x="70" y="902"/>
                </a:lnTo>
                <a:lnTo>
                  <a:pt x="74" y="905"/>
                </a:lnTo>
                <a:lnTo>
                  <a:pt x="79" y="909"/>
                </a:lnTo>
                <a:lnTo>
                  <a:pt x="83" y="913"/>
                </a:lnTo>
                <a:lnTo>
                  <a:pt x="87" y="918"/>
                </a:lnTo>
                <a:lnTo>
                  <a:pt x="90" y="924"/>
                </a:lnTo>
                <a:lnTo>
                  <a:pt x="93" y="931"/>
                </a:lnTo>
                <a:lnTo>
                  <a:pt x="95" y="938"/>
                </a:lnTo>
                <a:lnTo>
                  <a:pt x="97" y="946"/>
                </a:lnTo>
                <a:lnTo>
                  <a:pt x="98" y="954"/>
                </a:lnTo>
              </a:path>
            </a:pathLst>
          </a:custGeom>
          <a:solidFill>
            <a:schemeClr val="tx1"/>
          </a:solidFill>
          <a:ln w="9525" cmpd="sng">
            <a:solidFill>
              <a:srgbClr val="FFFFFF"/>
            </a:solidFill>
            <a:prstDash val="solid"/>
            <a:round/>
            <a:headEnd/>
            <a:tailEnd/>
          </a:ln>
        </p:spPr>
        <p:txBody>
          <a:bodyPr/>
          <a:lstStyle/>
          <a:p>
            <a:endParaRPr lang="en-US" dirty="0"/>
          </a:p>
        </p:txBody>
      </p:sp>
      <p:sp>
        <p:nvSpPr>
          <p:cNvPr id="18439" name="Freeform 17"/>
          <p:cNvSpPr>
            <a:spLocks/>
          </p:cNvSpPr>
          <p:nvPr>
            <p:custDataLst>
              <p:tags r:id="rId6"/>
            </p:custDataLst>
          </p:nvPr>
        </p:nvSpPr>
        <p:spPr bwMode="auto">
          <a:xfrm>
            <a:off x="6515101" y="2882900"/>
            <a:ext cx="250825" cy="274638"/>
          </a:xfrm>
          <a:custGeom>
            <a:avLst/>
            <a:gdLst>
              <a:gd name="T0" fmla="*/ 2147483647 w 578"/>
              <a:gd name="T1" fmla="*/ 2147483647 h 524"/>
              <a:gd name="T2" fmla="*/ 2147483647 w 578"/>
              <a:gd name="T3" fmla="*/ 2147483647 h 524"/>
              <a:gd name="T4" fmla="*/ 2147483647 w 578"/>
              <a:gd name="T5" fmla="*/ 2147483647 h 524"/>
              <a:gd name="T6" fmla="*/ 2147483647 w 578"/>
              <a:gd name="T7" fmla="*/ 2147483647 h 524"/>
              <a:gd name="T8" fmla="*/ 2147483647 w 578"/>
              <a:gd name="T9" fmla="*/ 2147483647 h 524"/>
              <a:gd name="T10" fmla="*/ 2147483647 w 578"/>
              <a:gd name="T11" fmla="*/ 2147483647 h 524"/>
              <a:gd name="T12" fmla="*/ 2147483647 w 578"/>
              <a:gd name="T13" fmla="*/ 2147483647 h 524"/>
              <a:gd name="T14" fmla="*/ 2147483647 w 578"/>
              <a:gd name="T15" fmla="*/ 2147483647 h 524"/>
              <a:gd name="T16" fmla="*/ 2147483647 w 578"/>
              <a:gd name="T17" fmla="*/ 2147483647 h 524"/>
              <a:gd name="T18" fmla="*/ 2147483647 w 578"/>
              <a:gd name="T19" fmla="*/ 2147483647 h 524"/>
              <a:gd name="T20" fmla="*/ 2147483647 w 578"/>
              <a:gd name="T21" fmla="*/ 2147483647 h 524"/>
              <a:gd name="T22" fmla="*/ 2147483647 w 578"/>
              <a:gd name="T23" fmla="*/ 2147483647 h 524"/>
              <a:gd name="T24" fmla="*/ 2147483647 w 578"/>
              <a:gd name="T25" fmla="*/ 2147483647 h 524"/>
              <a:gd name="T26" fmla="*/ 2147483647 w 578"/>
              <a:gd name="T27" fmla="*/ 2147483647 h 524"/>
              <a:gd name="T28" fmla="*/ 2147483647 w 578"/>
              <a:gd name="T29" fmla="*/ 2147483647 h 524"/>
              <a:gd name="T30" fmla="*/ 2147483647 w 578"/>
              <a:gd name="T31" fmla="*/ 2147483647 h 524"/>
              <a:gd name="T32" fmla="*/ 2147483647 w 578"/>
              <a:gd name="T33" fmla="*/ 2147483647 h 524"/>
              <a:gd name="T34" fmla="*/ 2147483647 w 578"/>
              <a:gd name="T35" fmla="*/ 2147483647 h 524"/>
              <a:gd name="T36" fmla="*/ 2147483647 w 578"/>
              <a:gd name="T37" fmla="*/ 2147483647 h 524"/>
              <a:gd name="T38" fmla="*/ 2147483647 w 578"/>
              <a:gd name="T39" fmla="*/ 2147483647 h 524"/>
              <a:gd name="T40" fmla="*/ 2147483647 w 578"/>
              <a:gd name="T41" fmla="*/ 2147483647 h 524"/>
              <a:gd name="T42" fmla="*/ 2147483647 w 578"/>
              <a:gd name="T43" fmla="*/ 2147483647 h 524"/>
              <a:gd name="T44" fmla="*/ 2147483647 w 578"/>
              <a:gd name="T45" fmla="*/ 2147483647 h 524"/>
              <a:gd name="T46" fmla="*/ 2147483647 w 578"/>
              <a:gd name="T47" fmla="*/ 2147483647 h 524"/>
              <a:gd name="T48" fmla="*/ 2147483647 w 578"/>
              <a:gd name="T49" fmla="*/ 2147483647 h 524"/>
              <a:gd name="T50" fmla="*/ 2147483647 w 578"/>
              <a:gd name="T51" fmla="*/ 2147483647 h 524"/>
              <a:gd name="T52" fmla="*/ 2147483647 w 578"/>
              <a:gd name="T53" fmla="*/ 2147483647 h 524"/>
              <a:gd name="T54" fmla="*/ 2147483647 w 578"/>
              <a:gd name="T55" fmla="*/ 2147483647 h 524"/>
              <a:gd name="T56" fmla="*/ 2147483647 w 578"/>
              <a:gd name="T57" fmla="*/ 2147483647 h 524"/>
              <a:gd name="T58" fmla="*/ 2147483647 w 578"/>
              <a:gd name="T59" fmla="*/ 2147483647 h 524"/>
              <a:gd name="T60" fmla="*/ 2147483647 w 578"/>
              <a:gd name="T61" fmla="*/ 2147483647 h 524"/>
              <a:gd name="T62" fmla="*/ 2147483647 w 578"/>
              <a:gd name="T63" fmla="*/ 2147483647 h 524"/>
              <a:gd name="T64" fmla="*/ 2147483647 w 578"/>
              <a:gd name="T65" fmla="*/ 2147483647 h 524"/>
              <a:gd name="T66" fmla="*/ 2147483647 w 578"/>
              <a:gd name="T67" fmla="*/ 2147483647 h 524"/>
              <a:gd name="T68" fmla="*/ 2147483647 w 578"/>
              <a:gd name="T69" fmla="*/ 2147483647 h 524"/>
              <a:gd name="T70" fmla="*/ 2147483647 w 578"/>
              <a:gd name="T71" fmla="*/ 2147483647 h 524"/>
              <a:gd name="T72" fmla="*/ 2147483647 w 578"/>
              <a:gd name="T73" fmla="*/ 2147483647 h 524"/>
              <a:gd name="T74" fmla="*/ 2147483647 w 578"/>
              <a:gd name="T75" fmla="*/ 2147483647 h 524"/>
              <a:gd name="T76" fmla="*/ 2147483647 w 578"/>
              <a:gd name="T77" fmla="*/ 2147483647 h 524"/>
              <a:gd name="T78" fmla="*/ 2147483647 w 578"/>
              <a:gd name="T79" fmla="*/ 2147483647 h 524"/>
              <a:gd name="T80" fmla="*/ 2147483647 w 578"/>
              <a:gd name="T81" fmla="*/ 2147483647 h 524"/>
              <a:gd name="T82" fmla="*/ 2147483647 w 578"/>
              <a:gd name="T83" fmla="*/ 2147483647 h 524"/>
              <a:gd name="T84" fmla="*/ 2147483647 w 578"/>
              <a:gd name="T85" fmla="*/ 2147483647 h 524"/>
              <a:gd name="T86" fmla="*/ 2147483647 w 578"/>
              <a:gd name="T87" fmla="*/ 2147483647 h 524"/>
              <a:gd name="T88" fmla="*/ 2147483647 w 578"/>
              <a:gd name="T89" fmla="*/ 2147483647 h 524"/>
              <a:gd name="T90" fmla="*/ 2147483647 w 578"/>
              <a:gd name="T91" fmla="*/ 2147483647 h 524"/>
              <a:gd name="T92" fmla="*/ 2147483647 w 578"/>
              <a:gd name="T93" fmla="*/ 2147483647 h 524"/>
              <a:gd name="T94" fmla="*/ 2147483647 w 578"/>
              <a:gd name="T95" fmla="*/ 2147483647 h 524"/>
              <a:gd name="T96" fmla="*/ 2147483647 w 578"/>
              <a:gd name="T97" fmla="*/ 0 h 524"/>
              <a:gd name="T98" fmla="*/ 2147483647 w 578"/>
              <a:gd name="T99" fmla="*/ 2147483647 h 524"/>
              <a:gd name="T100" fmla="*/ 2147483647 w 578"/>
              <a:gd name="T101" fmla="*/ 2147483647 h 524"/>
              <a:gd name="T102" fmla="*/ 2147483647 w 578"/>
              <a:gd name="T103" fmla="*/ 2147483647 h 524"/>
              <a:gd name="T104" fmla="*/ 2147483647 w 578"/>
              <a:gd name="T105" fmla="*/ 2147483647 h 52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8" h="524">
                <a:moveTo>
                  <a:pt x="332" y="99"/>
                </a:moveTo>
                <a:lnTo>
                  <a:pt x="331" y="94"/>
                </a:lnTo>
                <a:lnTo>
                  <a:pt x="329" y="90"/>
                </a:lnTo>
                <a:lnTo>
                  <a:pt x="327" y="88"/>
                </a:lnTo>
                <a:lnTo>
                  <a:pt x="325" y="86"/>
                </a:lnTo>
                <a:lnTo>
                  <a:pt x="320" y="85"/>
                </a:lnTo>
                <a:lnTo>
                  <a:pt x="315" y="85"/>
                </a:lnTo>
                <a:lnTo>
                  <a:pt x="312" y="85"/>
                </a:lnTo>
                <a:lnTo>
                  <a:pt x="309" y="85"/>
                </a:lnTo>
                <a:lnTo>
                  <a:pt x="306" y="84"/>
                </a:lnTo>
                <a:lnTo>
                  <a:pt x="304" y="82"/>
                </a:lnTo>
                <a:lnTo>
                  <a:pt x="301" y="79"/>
                </a:lnTo>
                <a:lnTo>
                  <a:pt x="297" y="75"/>
                </a:lnTo>
                <a:lnTo>
                  <a:pt x="295" y="69"/>
                </a:lnTo>
                <a:lnTo>
                  <a:pt x="293" y="61"/>
                </a:lnTo>
                <a:lnTo>
                  <a:pt x="275" y="66"/>
                </a:lnTo>
                <a:lnTo>
                  <a:pt x="263" y="70"/>
                </a:lnTo>
                <a:lnTo>
                  <a:pt x="258" y="73"/>
                </a:lnTo>
                <a:lnTo>
                  <a:pt x="254" y="76"/>
                </a:lnTo>
                <a:lnTo>
                  <a:pt x="251" y="78"/>
                </a:lnTo>
                <a:lnTo>
                  <a:pt x="249" y="81"/>
                </a:lnTo>
                <a:lnTo>
                  <a:pt x="247" y="87"/>
                </a:lnTo>
                <a:lnTo>
                  <a:pt x="246" y="95"/>
                </a:lnTo>
                <a:lnTo>
                  <a:pt x="246" y="105"/>
                </a:lnTo>
                <a:lnTo>
                  <a:pt x="246" y="117"/>
                </a:lnTo>
                <a:lnTo>
                  <a:pt x="247" y="131"/>
                </a:lnTo>
                <a:lnTo>
                  <a:pt x="249" y="143"/>
                </a:lnTo>
                <a:lnTo>
                  <a:pt x="253" y="153"/>
                </a:lnTo>
                <a:lnTo>
                  <a:pt x="259" y="162"/>
                </a:lnTo>
                <a:lnTo>
                  <a:pt x="262" y="166"/>
                </a:lnTo>
                <a:lnTo>
                  <a:pt x="266" y="169"/>
                </a:lnTo>
                <a:lnTo>
                  <a:pt x="270" y="172"/>
                </a:lnTo>
                <a:lnTo>
                  <a:pt x="274" y="174"/>
                </a:lnTo>
                <a:lnTo>
                  <a:pt x="279" y="176"/>
                </a:lnTo>
                <a:lnTo>
                  <a:pt x="283" y="177"/>
                </a:lnTo>
                <a:lnTo>
                  <a:pt x="287" y="178"/>
                </a:lnTo>
                <a:lnTo>
                  <a:pt x="293" y="178"/>
                </a:lnTo>
                <a:lnTo>
                  <a:pt x="293" y="182"/>
                </a:lnTo>
                <a:lnTo>
                  <a:pt x="295" y="187"/>
                </a:lnTo>
                <a:lnTo>
                  <a:pt x="298" y="191"/>
                </a:lnTo>
                <a:lnTo>
                  <a:pt x="303" y="195"/>
                </a:lnTo>
                <a:lnTo>
                  <a:pt x="314" y="203"/>
                </a:lnTo>
                <a:lnTo>
                  <a:pt x="327" y="211"/>
                </a:lnTo>
                <a:lnTo>
                  <a:pt x="351" y="225"/>
                </a:lnTo>
                <a:lnTo>
                  <a:pt x="365" y="234"/>
                </a:lnTo>
                <a:lnTo>
                  <a:pt x="439" y="296"/>
                </a:lnTo>
                <a:lnTo>
                  <a:pt x="443" y="303"/>
                </a:lnTo>
                <a:lnTo>
                  <a:pt x="449" y="309"/>
                </a:lnTo>
                <a:lnTo>
                  <a:pt x="454" y="314"/>
                </a:lnTo>
                <a:lnTo>
                  <a:pt x="461" y="318"/>
                </a:lnTo>
                <a:lnTo>
                  <a:pt x="469" y="320"/>
                </a:lnTo>
                <a:lnTo>
                  <a:pt x="477" y="322"/>
                </a:lnTo>
                <a:lnTo>
                  <a:pt x="487" y="322"/>
                </a:lnTo>
                <a:lnTo>
                  <a:pt x="498" y="321"/>
                </a:lnTo>
                <a:lnTo>
                  <a:pt x="500" y="324"/>
                </a:lnTo>
                <a:lnTo>
                  <a:pt x="504" y="328"/>
                </a:lnTo>
                <a:lnTo>
                  <a:pt x="507" y="332"/>
                </a:lnTo>
                <a:lnTo>
                  <a:pt x="511" y="337"/>
                </a:lnTo>
                <a:lnTo>
                  <a:pt x="523" y="346"/>
                </a:lnTo>
                <a:lnTo>
                  <a:pt x="536" y="356"/>
                </a:lnTo>
                <a:lnTo>
                  <a:pt x="549" y="364"/>
                </a:lnTo>
                <a:lnTo>
                  <a:pt x="561" y="370"/>
                </a:lnTo>
                <a:lnTo>
                  <a:pt x="571" y="374"/>
                </a:lnTo>
                <a:lnTo>
                  <a:pt x="578" y="376"/>
                </a:lnTo>
                <a:lnTo>
                  <a:pt x="577" y="383"/>
                </a:lnTo>
                <a:lnTo>
                  <a:pt x="574" y="391"/>
                </a:lnTo>
                <a:lnTo>
                  <a:pt x="570" y="400"/>
                </a:lnTo>
                <a:lnTo>
                  <a:pt x="565" y="407"/>
                </a:lnTo>
                <a:lnTo>
                  <a:pt x="552" y="388"/>
                </a:lnTo>
                <a:lnTo>
                  <a:pt x="541" y="387"/>
                </a:lnTo>
                <a:lnTo>
                  <a:pt x="530" y="384"/>
                </a:lnTo>
                <a:lnTo>
                  <a:pt x="526" y="383"/>
                </a:lnTo>
                <a:lnTo>
                  <a:pt x="521" y="381"/>
                </a:lnTo>
                <a:lnTo>
                  <a:pt x="519" y="378"/>
                </a:lnTo>
                <a:lnTo>
                  <a:pt x="518" y="376"/>
                </a:lnTo>
                <a:lnTo>
                  <a:pt x="508" y="376"/>
                </a:lnTo>
                <a:lnTo>
                  <a:pt x="498" y="376"/>
                </a:lnTo>
                <a:lnTo>
                  <a:pt x="498" y="382"/>
                </a:lnTo>
                <a:lnTo>
                  <a:pt x="498" y="389"/>
                </a:lnTo>
                <a:lnTo>
                  <a:pt x="498" y="397"/>
                </a:lnTo>
                <a:lnTo>
                  <a:pt x="498" y="407"/>
                </a:lnTo>
                <a:lnTo>
                  <a:pt x="499" y="414"/>
                </a:lnTo>
                <a:lnTo>
                  <a:pt x="504" y="422"/>
                </a:lnTo>
                <a:lnTo>
                  <a:pt x="506" y="426"/>
                </a:lnTo>
                <a:lnTo>
                  <a:pt x="509" y="429"/>
                </a:lnTo>
                <a:lnTo>
                  <a:pt x="514" y="431"/>
                </a:lnTo>
                <a:lnTo>
                  <a:pt x="518" y="432"/>
                </a:lnTo>
                <a:lnTo>
                  <a:pt x="514" y="442"/>
                </a:lnTo>
                <a:lnTo>
                  <a:pt x="508" y="454"/>
                </a:lnTo>
                <a:lnTo>
                  <a:pt x="506" y="460"/>
                </a:lnTo>
                <a:lnTo>
                  <a:pt x="504" y="465"/>
                </a:lnTo>
                <a:lnTo>
                  <a:pt x="500" y="468"/>
                </a:lnTo>
                <a:lnTo>
                  <a:pt x="498" y="469"/>
                </a:lnTo>
                <a:lnTo>
                  <a:pt x="493" y="485"/>
                </a:lnTo>
                <a:lnTo>
                  <a:pt x="486" y="498"/>
                </a:lnTo>
                <a:lnTo>
                  <a:pt x="483" y="505"/>
                </a:lnTo>
                <a:lnTo>
                  <a:pt x="481" y="511"/>
                </a:lnTo>
                <a:lnTo>
                  <a:pt x="480" y="518"/>
                </a:lnTo>
                <a:lnTo>
                  <a:pt x="478" y="524"/>
                </a:lnTo>
                <a:lnTo>
                  <a:pt x="465" y="522"/>
                </a:lnTo>
                <a:lnTo>
                  <a:pt x="450" y="518"/>
                </a:lnTo>
                <a:lnTo>
                  <a:pt x="438" y="513"/>
                </a:lnTo>
                <a:lnTo>
                  <a:pt x="432" y="511"/>
                </a:lnTo>
                <a:lnTo>
                  <a:pt x="436" y="505"/>
                </a:lnTo>
                <a:lnTo>
                  <a:pt x="440" y="499"/>
                </a:lnTo>
                <a:lnTo>
                  <a:pt x="445" y="494"/>
                </a:lnTo>
                <a:lnTo>
                  <a:pt x="451" y="489"/>
                </a:lnTo>
                <a:lnTo>
                  <a:pt x="456" y="484"/>
                </a:lnTo>
                <a:lnTo>
                  <a:pt x="461" y="478"/>
                </a:lnTo>
                <a:lnTo>
                  <a:pt x="463" y="475"/>
                </a:lnTo>
                <a:lnTo>
                  <a:pt x="464" y="471"/>
                </a:lnTo>
                <a:lnTo>
                  <a:pt x="465" y="467"/>
                </a:lnTo>
                <a:lnTo>
                  <a:pt x="465" y="463"/>
                </a:lnTo>
                <a:lnTo>
                  <a:pt x="464" y="455"/>
                </a:lnTo>
                <a:lnTo>
                  <a:pt x="463" y="448"/>
                </a:lnTo>
                <a:lnTo>
                  <a:pt x="461" y="441"/>
                </a:lnTo>
                <a:lnTo>
                  <a:pt x="458" y="434"/>
                </a:lnTo>
                <a:lnTo>
                  <a:pt x="449" y="420"/>
                </a:lnTo>
                <a:lnTo>
                  <a:pt x="439" y="407"/>
                </a:lnTo>
                <a:lnTo>
                  <a:pt x="427" y="395"/>
                </a:lnTo>
                <a:lnTo>
                  <a:pt x="415" y="384"/>
                </a:lnTo>
                <a:lnTo>
                  <a:pt x="403" y="376"/>
                </a:lnTo>
                <a:lnTo>
                  <a:pt x="392" y="370"/>
                </a:lnTo>
                <a:lnTo>
                  <a:pt x="385" y="369"/>
                </a:lnTo>
                <a:lnTo>
                  <a:pt x="378" y="367"/>
                </a:lnTo>
                <a:lnTo>
                  <a:pt x="372" y="364"/>
                </a:lnTo>
                <a:lnTo>
                  <a:pt x="366" y="362"/>
                </a:lnTo>
                <a:lnTo>
                  <a:pt x="355" y="356"/>
                </a:lnTo>
                <a:lnTo>
                  <a:pt x="348" y="349"/>
                </a:lnTo>
                <a:lnTo>
                  <a:pt x="336" y="338"/>
                </a:lnTo>
                <a:lnTo>
                  <a:pt x="332" y="333"/>
                </a:lnTo>
                <a:lnTo>
                  <a:pt x="318" y="330"/>
                </a:lnTo>
                <a:lnTo>
                  <a:pt x="305" y="327"/>
                </a:lnTo>
                <a:lnTo>
                  <a:pt x="292" y="323"/>
                </a:lnTo>
                <a:lnTo>
                  <a:pt x="280" y="319"/>
                </a:lnTo>
                <a:lnTo>
                  <a:pt x="268" y="315"/>
                </a:lnTo>
                <a:lnTo>
                  <a:pt x="257" y="310"/>
                </a:lnTo>
                <a:lnTo>
                  <a:pt x="247" y="304"/>
                </a:lnTo>
                <a:lnTo>
                  <a:pt x="237" y="299"/>
                </a:lnTo>
                <a:lnTo>
                  <a:pt x="218" y="285"/>
                </a:lnTo>
                <a:lnTo>
                  <a:pt x="202" y="272"/>
                </a:lnTo>
                <a:lnTo>
                  <a:pt x="186" y="258"/>
                </a:lnTo>
                <a:lnTo>
                  <a:pt x="173" y="244"/>
                </a:lnTo>
                <a:lnTo>
                  <a:pt x="162" y="229"/>
                </a:lnTo>
                <a:lnTo>
                  <a:pt x="152" y="215"/>
                </a:lnTo>
                <a:lnTo>
                  <a:pt x="144" y="202"/>
                </a:lnTo>
                <a:lnTo>
                  <a:pt x="137" y="189"/>
                </a:lnTo>
                <a:lnTo>
                  <a:pt x="126" y="168"/>
                </a:lnTo>
                <a:lnTo>
                  <a:pt x="119" y="154"/>
                </a:lnTo>
                <a:lnTo>
                  <a:pt x="102" y="154"/>
                </a:lnTo>
                <a:lnTo>
                  <a:pt x="89" y="154"/>
                </a:lnTo>
                <a:lnTo>
                  <a:pt x="77" y="154"/>
                </a:lnTo>
                <a:lnTo>
                  <a:pt x="67" y="154"/>
                </a:lnTo>
                <a:lnTo>
                  <a:pt x="61" y="155"/>
                </a:lnTo>
                <a:lnTo>
                  <a:pt x="57" y="155"/>
                </a:lnTo>
                <a:lnTo>
                  <a:pt x="51" y="157"/>
                </a:lnTo>
                <a:lnTo>
                  <a:pt x="46" y="159"/>
                </a:lnTo>
                <a:lnTo>
                  <a:pt x="34" y="164"/>
                </a:lnTo>
                <a:lnTo>
                  <a:pt x="21" y="172"/>
                </a:lnTo>
                <a:lnTo>
                  <a:pt x="15" y="165"/>
                </a:lnTo>
                <a:lnTo>
                  <a:pt x="12" y="158"/>
                </a:lnTo>
                <a:lnTo>
                  <a:pt x="7" y="150"/>
                </a:lnTo>
                <a:lnTo>
                  <a:pt x="5" y="141"/>
                </a:lnTo>
                <a:lnTo>
                  <a:pt x="3" y="133"/>
                </a:lnTo>
                <a:lnTo>
                  <a:pt x="1" y="123"/>
                </a:lnTo>
                <a:lnTo>
                  <a:pt x="1" y="114"/>
                </a:lnTo>
                <a:lnTo>
                  <a:pt x="0" y="105"/>
                </a:lnTo>
                <a:lnTo>
                  <a:pt x="1" y="93"/>
                </a:lnTo>
                <a:lnTo>
                  <a:pt x="3" y="83"/>
                </a:lnTo>
                <a:lnTo>
                  <a:pt x="5" y="71"/>
                </a:lnTo>
                <a:lnTo>
                  <a:pt x="6" y="55"/>
                </a:lnTo>
                <a:lnTo>
                  <a:pt x="6" y="49"/>
                </a:lnTo>
                <a:lnTo>
                  <a:pt x="27" y="49"/>
                </a:lnTo>
                <a:lnTo>
                  <a:pt x="34" y="47"/>
                </a:lnTo>
                <a:lnTo>
                  <a:pt x="39" y="44"/>
                </a:lnTo>
                <a:lnTo>
                  <a:pt x="45" y="41"/>
                </a:lnTo>
                <a:lnTo>
                  <a:pt x="49" y="37"/>
                </a:lnTo>
                <a:lnTo>
                  <a:pt x="58" y="31"/>
                </a:lnTo>
                <a:lnTo>
                  <a:pt x="67" y="25"/>
                </a:lnTo>
                <a:lnTo>
                  <a:pt x="68" y="33"/>
                </a:lnTo>
                <a:lnTo>
                  <a:pt x="70" y="39"/>
                </a:lnTo>
                <a:lnTo>
                  <a:pt x="73" y="44"/>
                </a:lnTo>
                <a:lnTo>
                  <a:pt x="78" y="46"/>
                </a:lnTo>
                <a:lnTo>
                  <a:pt x="83" y="48"/>
                </a:lnTo>
                <a:lnTo>
                  <a:pt x="89" y="49"/>
                </a:lnTo>
                <a:lnTo>
                  <a:pt x="94" y="49"/>
                </a:lnTo>
                <a:lnTo>
                  <a:pt x="100" y="49"/>
                </a:lnTo>
                <a:lnTo>
                  <a:pt x="104" y="44"/>
                </a:lnTo>
                <a:lnTo>
                  <a:pt x="113" y="38"/>
                </a:lnTo>
                <a:lnTo>
                  <a:pt x="124" y="31"/>
                </a:lnTo>
                <a:lnTo>
                  <a:pt x="136" y="24"/>
                </a:lnTo>
                <a:lnTo>
                  <a:pt x="149" y="16"/>
                </a:lnTo>
                <a:lnTo>
                  <a:pt x="160" y="11"/>
                </a:lnTo>
                <a:lnTo>
                  <a:pt x="168" y="7"/>
                </a:lnTo>
                <a:lnTo>
                  <a:pt x="173" y="6"/>
                </a:lnTo>
                <a:lnTo>
                  <a:pt x="239" y="0"/>
                </a:lnTo>
                <a:lnTo>
                  <a:pt x="243" y="4"/>
                </a:lnTo>
                <a:lnTo>
                  <a:pt x="248" y="8"/>
                </a:lnTo>
                <a:lnTo>
                  <a:pt x="252" y="11"/>
                </a:lnTo>
                <a:lnTo>
                  <a:pt x="257" y="13"/>
                </a:lnTo>
                <a:lnTo>
                  <a:pt x="266" y="16"/>
                </a:lnTo>
                <a:lnTo>
                  <a:pt x="279" y="19"/>
                </a:lnTo>
                <a:lnTo>
                  <a:pt x="304" y="20"/>
                </a:lnTo>
                <a:lnTo>
                  <a:pt x="332" y="19"/>
                </a:lnTo>
                <a:lnTo>
                  <a:pt x="331" y="34"/>
                </a:lnTo>
                <a:lnTo>
                  <a:pt x="329" y="46"/>
                </a:lnTo>
                <a:lnTo>
                  <a:pt x="325" y="56"/>
                </a:lnTo>
                <a:lnTo>
                  <a:pt x="322" y="65"/>
                </a:lnTo>
                <a:lnTo>
                  <a:pt x="320" y="74"/>
                </a:lnTo>
                <a:lnTo>
                  <a:pt x="321" y="82"/>
                </a:lnTo>
                <a:lnTo>
                  <a:pt x="322" y="86"/>
                </a:lnTo>
                <a:lnTo>
                  <a:pt x="325" y="90"/>
                </a:lnTo>
                <a:lnTo>
                  <a:pt x="328" y="94"/>
                </a:lnTo>
                <a:lnTo>
                  <a:pt x="332" y="99"/>
                </a:lnTo>
              </a:path>
            </a:pathLst>
          </a:custGeom>
          <a:solidFill>
            <a:schemeClr val="tx1"/>
          </a:solidFill>
          <a:ln w="9525" cap="flat" cmpd="sng">
            <a:solidFill>
              <a:srgbClr val="FFFFFF"/>
            </a:solidFill>
            <a:prstDash val="solid"/>
            <a:round/>
            <a:headEnd type="none" w="med" len="med"/>
            <a:tailEnd type="none" w="med" len="med"/>
          </a:ln>
        </p:spPr>
        <p:txBody>
          <a:bodyPr/>
          <a:lstStyle/>
          <a:p>
            <a:endParaRPr lang="en-US" dirty="0"/>
          </a:p>
        </p:txBody>
      </p:sp>
      <p:sp>
        <p:nvSpPr>
          <p:cNvPr id="18440" name="Freeform 18"/>
          <p:cNvSpPr>
            <a:spLocks/>
          </p:cNvSpPr>
          <p:nvPr>
            <p:custDataLst>
              <p:tags r:id="rId7"/>
            </p:custDataLst>
          </p:nvPr>
        </p:nvSpPr>
        <p:spPr bwMode="auto">
          <a:xfrm>
            <a:off x="6532564" y="3051175"/>
            <a:ext cx="33337" cy="82550"/>
          </a:xfrm>
          <a:custGeom>
            <a:avLst/>
            <a:gdLst>
              <a:gd name="T0" fmla="*/ 0 w 79"/>
              <a:gd name="T1" fmla="*/ 2147483647 h 160"/>
              <a:gd name="T2" fmla="*/ 2147483647 w 79"/>
              <a:gd name="T3" fmla="*/ 2147483647 h 160"/>
              <a:gd name="T4" fmla="*/ 2147483647 w 79"/>
              <a:gd name="T5" fmla="*/ 2147483647 h 160"/>
              <a:gd name="T6" fmla="*/ 2147483647 w 79"/>
              <a:gd name="T7" fmla="*/ 2147483647 h 160"/>
              <a:gd name="T8" fmla="*/ 2147483647 w 79"/>
              <a:gd name="T9" fmla="*/ 2147483647 h 160"/>
              <a:gd name="T10" fmla="*/ 2147483647 w 79"/>
              <a:gd name="T11" fmla="*/ 2147483647 h 160"/>
              <a:gd name="T12" fmla="*/ 2147483647 w 79"/>
              <a:gd name="T13" fmla="*/ 2147483647 h 160"/>
              <a:gd name="T14" fmla="*/ 2147483647 w 79"/>
              <a:gd name="T15" fmla="*/ 2147483647 h 160"/>
              <a:gd name="T16" fmla="*/ 2147483647 w 79"/>
              <a:gd name="T17" fmla="*/ 2147483647 h 160"/>
              <a:gd name="T18" fmla="*/ 2147483647 w 79"/>
              <a:gd name="T19" fmla="*/ 2147483647 h 160"/>
              <a:gd name="T20" fmla="*/ 2147483647 w 79"/>
              <a:gd name="T21" fmla="*/ 0 h 160"/>
              <a:gd name="T22" fmla="*/ 2147483647 w 79"/>
              <a:gd name="T23" fmla="*/ 2147483647 h 160"/>
              <a:gd name="T24" fmla="*/ 2147483647 w 79"/>
              <a:gd name="T25" fmla="*/ 2147483647 h 160"/>
              <a:gd name="T26" fmla="*/ 2147483647 w 79"/>
              <a:gd name="T27" fmla="*/ 2147483647 h 160"/>
              <a:gd name="T28" fmla="*/ 2147483647 w 79"/>
              <a:gd name="T29" fmla="*/ 2147483647 h 160"/>
              <a:gd name="T30" fmla="*/ 2147483647 w 79"/>
              <a:gd name="T31" fmla="*/ 2147483647 h 160"/>
              <a:gd name="T32" fmla="*/ 2147483647 w 79"/>
              <a:gd name="T33" fmla="*/ 2147483647 h 160"/>
              <a:gd name="T34" fmla="*/ 2147483647 w 79"/>
              <a:gd name="T35" fmla="*/ 2147483647 h 160"/>
              <a:gd name="T36" fmla="*/ 2147483647 w 79"/>
              <a:gd name="T37" fmla="*/ 2147483647 h 160"/>
              <a:gd name="T38" fmla="*/ 2147483647 w 79"/>
              <a:gd name="T39" fmla="*/ 2147483647 h 160"/>
              <a:gd name="T40" fmla="*/ 2147483647 w 79"/>
              <a:gd name="T41" fmla="*/ 2147483647 h 160"/>
              <a:gd name="T42" fmla="*/ 2147483647 w 79"/>
              <a:gd name="T43" fmla="*/ 2147483647 h 160"/>
              <a:gd name="T44" fmla="*/ 2147483647 w 79"/>
              <a:gd name="T45" fmla="*/ 2147483647 h 160"/>
              <a:gd name="T46" fmla="*/ 2147483647 w 79"/>
              <a:gd name="T47" fmla="*/ 2147483647 h 160"/>
              <a:gd name="T48" fmla="*/ 2147483647 w 79"/>
              <a:gd name="T49" fmla="*/ 2147483647 h 160"/>
              <a:gd name="T50" fmla="*/ 2147483647 w 79"/>
              <a:gd name="T51" fmla="*/ 2147483647 h 160"/>
              <a:gd name="T52" fmla="*/ 2147483647 w 79"/>
              <a:gd name="T53" fmla="*/ 2147483647 h 160"/>
              <a:gd name="T54" fmla="*/ 2147483647 w 79"/>
              <a:gd name="T55" fmla="*/ 2147483647 h 160"/>
              <a:gd name="T56" fmla="*/ 2147483647 w 79"/>
              <a:gd name="T57" fmla="*/ 2147483647 h 160"/>
              <a:gd name="T58" fmla="*/ 2147483647 w 79"/>
              <a:gd name="T59" fmla="*/ 2147483647 h 160"/>
              <a:gd name="T60" fmla="*/ 2147483647 w 79"/>
              <a:gd name="T61" fmla="*/ 2147483647 h 160"/>
              <a:gd name="T62" fmla="*/ 2147483647 w 79"/>
              <a:gd name="T63" fmla="*/ 2147483647 h 160"/>
              <a:gd name="T64" fmla="*/ 2147483647 w 79"/>
              <a:gd name="T65" fmla="*/ 2147483647 h 160"/>
              <a:gd name="T66" fmla="*/ 2147483647 w 79"/>
              <a:gd name="T67" fmla="*/ 2147483647 h 160"/>
              <a:gd name="T68" fmla="*/ 2147483647 w 79"/>
              <a:gd name="T69" fmla="*/ 2147483647 h 160"/>
              <a:gd name="T70" fmla="*/ 2147483647 w 79"/>
              <a:gd name="T71" fmla="*/ 2147483647 h 160"/>
              <a:gd name="T72" fmla="*/ 2147483647 w 79"/>
              <a:gd name="T73" fmla="*/ 2147483647 h 160"/>
              <a:gd name="T74" fmla="*/ 2147483647 w 79"/>
              <a:gd name="T75" fmla="*/ 2147483647 h 160"/>
              <a:gd name="T76" fmla="*/ 0 w 79"/>
              <a:gd name="T77" fmla="*/ 2147483647 h 160"/>
              <a:gd name="T78" fmla="*/ 0 w 79"/>
              <a:gd name="T79" fmla="*/ 2147483647 h 16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9" h="160">
                <a:moveTo>
                  <a:pt x="0" y="37"/>
                </a:moveTo>
                <a:lnTo>
                  <a:pt x="6" y="37"/>
                </a:lnTo>
                <a:lnTo>
                  <a:pt x="11" y="36"/>
                </a:lnTo>
                <a:lnTo>
                  <a:pt x="16" y="35"/>
                </a:lnTo>
                <a:lnTo>
                  <a:pt x="19" y="33"/>
                </a:lnTo>
                <a:lnTo>
                  <a:pt x="26" y="28"/>
                </a:lnTo>
                <a:lnTo>
                  <a:pt x="31" y="22"/>
                </a:lnTo>
                <a:lnTo>
                  <a:pt x="37" y="16"/>
                </a:lnTo>
                <a:lnTo>
                  <a:pt x="41" y="10"/>
                </a:lnTo>
                <a:lnTo>
                  <a:pt x="46" y="5"/>
                </a:lnTo>
                <a:lnTo>
                  <a:pt x="53" y="0"/>
                </a:lnTo>
                <a:lnTo>
                  <a:pt x="57" y="3"/>
                </a:lnTo>
                <a:lnTo>
                  <a:pt x="62" y="7"/>
                </a:lnTo>
                <a:lnTo>
                  <a:pt x="64" y="10"/>
                </a:lnTo>
                <a:lnTo>
                  <a:pt x="66" y="14"/>
                </a:lnTo>
                <a:lnTo>
                  <a:pt x="69" y="22"/>
                </a:lnTo>
                <a:lnTo>
                  <a:pt x="72" y="32"/>
                </a:lnTo>
                <a:lnTo>
                  <a:pt x="73" y="40"/>
                </a:lnTo>
                <a:lnTo>
                  <a:pt x="74" y="49"/>
                </a:lnTo>
                <a:lnTo>
                  <a:pt x="76" y="58"/>
                </a:lnTo>
                <a:lnTo>
                  <a:pt x="79" y="67"/>
                </a:lnTo>
                <a:lnTo>
                  <a:pt x="79" y="98"/>
                </a:lnTo>
                <a:lnTo>
                  <a:pt x="68" y="115"/>
                </a:lnTo>
                <a:lnTo>
                  <a:pt x="59" y="129"/>
                </a:lnTo>
                <a:lnTo>
                  <a:pt x="53" y="136"/>
                </a:lnTo>
                <a:lnTo>
                  <a:pt x="50" y="144"/>
                </a:lnTo>
                <a:lnTo>
                  <a:pt x="48" y="151"/>
                </a:lnTo>
                <a:lnTo>
                  <a:pt x="46" y="160"/>
                </a:lnTo>
                <a:lnTo>
                  <a:pt x="40" y="155"/>
                </a:lnTo>
                <a:lnTo>
                  <a:pt x="33" y="150"/>
                </a:lnTo>
                <a:lnTo>
                  <a:pt x="28" y="144"/>
                </a:lnTo>
                <a:lnTo>
                  <a:pt x="22" y="137"/>
                </a:lnTo>
                <a:lnTo>
                  <a:pt x="18" y="130"/>
                </a:lnTo>
                <a:lnTo>
                  <a:pt x="15" y="123"/>
                </a:lnTo>
                <a:lnTo>
                  <a:pt x="11" y="115"/>
                </a:lnTo>
                <a:lnTo>
                  <a:pt x="8" y="108"/>
                </a:lnTo>
                <a:lnTo>
                  <a:pt x="4" y="91"/>
                </a:lnTo>
                <a:lnTo>
                  <a:pt x="1" y="73"/>
                </a:lnTo>
                <a:lnTo>
                  <a:pt x="0" y="55"/>
                </a:lnTo>
                <a:lnTo>
                  <a:pt x="0" y="37"/>
                </a:lnTo>
              </a:path>
            </a:pathLst>
          </a:custGeom>
          <a:solidFill>
            <a:schemeClr val="tx1"/>
          </a:solidFill>
          <a:ln w="9525" cap="flat" cmpd="sng">
            <a:solidFill>
              <a:srgbClr val="FFFFFF"/>
            </a:solidFill>
            <a:prstDash val="solid"/>
            <a:round/>
            <a:headEnd type="none" w="med" len="med"/>
            <a:tailEnd type="none" w="med" len="med"/>
          </a:ln>
        </p:spPr>
        <p:txBody>
          <a:bodyPr/>
          <a:lstStyle/>
          <a:p>
            <a:endParaRPr lang="en-US" dirty="0"/>
          </a:p>
        </p:txBody>
      </p:sp>
      <p:sp>
        <p:nvSpPr>
          <p:cNvPr id="18441" name="Freeform 22"/>
          <p:cNvSpPr>
            <a:spLocks/>
          </p:cNvSpPr>
          <p:nvPr>
            <p:custDataLst>
              <p:tags r:id="rId8"/>
            </p:custDataLst>
          </p:nvPr>
        </p:nvSpPr>
        <p:spPr bwMode="auto">
          <a:xfrm>
            <a:off x="6873876" y="1987550"/>
            <a:ext cx="3065463" cy="1074738"/>
          </a:xfrm>
          <a:custGeom>
            <a:avLst/>
            <a:gdLst>
              <a:gd name="T0" fmla="*/ 2147483647 w 7049"/>
              <a:gd name="T1" fmla="*/ 2147483647 h 2048"/>
              <a:gd name="T2" fmla="*/ 2147483647 w 7049"/>
              <a:gd name="T3" fmla="*/ 2147483647 h 2048"/>
              <a:gd name="T4" fmla="*/ 2147483647 w 7049"/>
              <a:gd name="T5" fmla="*/ 2147483647 h 2048"/>
              <a:gd name="T6" fmla="*/ 2147483647 w 7049"/>
              <a:gd name="T7" fmla="*/ 2147483647 h 2048"/>
              <a:gd name="T8" fmla="*/ 2147483647 w 7049"/>
              <a:gd name="T9" fmla="*/ 2147483647 h 2048"/>
              <a:gd name="T10" fmla="*/ 2147483647 w 7049"/>
              <a:gd name="T11" fmla="*/ 2147483647 h 2048"/>
              <a:gd name="T12" fmla="*/ 2147483647 w 7049"/>
              <a:gd name="T13" fmla="*/ 2147483647 h 2048"/>
              <a:gd name="T14" fmla="*/ 2147483647 w 7049"/>
              <a:gd name="T15" fmla="*/ 2147483647 h 2048"/>
              <a:gd name="T16" fmla="*/ 2147483647 w 7049"/>
              <a:gd name="T17" fmla="*/ 2147483647 h 2048"/>
              <a:gd name="T18" fmla="*/ 2147483647 w 7049"/>
              <a:gd name="T19" fmla="*/ 2147483647 h 2048"/>
              <a:gd name="T20" fmla="*/ 2147483647 w 7049"/>
              <a:gd name="T21" fmla="*/ 2147483647 h 2048"/>
              <a:gd name="T22" fmla="*/ 2147483647 w 7049"/>
              <a:gd name="T23" fmla="*/ 2147483647 h 2048"/>
              <a:gd name="T24" fmla="*/ 2147483647 w 7049"/>
              <a:gd name="T25" fmla="*/ 2147483647 h 2048"/>
              <a:gd name="T26" fmla="*/ 2147483647 w 7049"/>
              <a:gd name="T27" fmla="*/ 2147483647 h 2048"/>
              <a:gd name="T28" fmla="*/ 2147483647 w 7049"/>
              <a:gd name="T29" fmla="*/ 2147483647 h 2048"/>
              <a:gd name="T30" fmla="*/ 2147483647 w 7049"/>
              <a:gd name="T31" fmla="*/ 2147483647 h 2048"/>
              <a:gd name="T32" fmla="*/ 2147483647 w 7049"/>
              <a:gd name="T33" fmla="*/ 2147483647 h 2048"/>
              <a:gd name="T34" fmla="*/ 2147483647 w 7049"/>
              <a:gd name="T35" fmla="*/ 2147483647 h 2048"/>
              <a:gd name="T36" fmla="*/ 2147483647 w 7049"/>
              <a:gd name="T37" fmla="*/ 2147483647 h 2048"/>
              <a:gd name="T38" fmla="*/ 2147483647 w 7049"/>
              <a:gd name="T39" fmla="*/ 2147483647 h 2048"/>
              <a:gd name="T40" fmla="*/ 2147483647 w 7049"/>
              <a:gd name="T41" fmla="*/ 2147483647 h 2048"/>
              <a:gd name="T42" fmla="*/ 2147483647 w 7049"/>
              <a:gd name="T43" fmla="*/ 2147483647 h 2048"/>
              <a:gd name="T44" fmla="*/ 2147483647 w 7049"/>
              <a:gd name="T45" fmla="*/ 2147483647 h 2048"/>
              <a:gd name="T46" fmla="*/ 2147483647 w 7049"/>
              <a:gd name="T47" fmla="*/ 2147483647 h 2048"/>
              <a:gd name="T48" fmla="*/ 2147483647 w 7049"/>
              <a:gd name="T49" fmla="*/ 2147483647 h 2048"/>
              <a:gd name="T50" fmla="*/ 2147483647 w 7049"/>
              <a:gd name="T51" fmla="*/ 2147483647 h 2048"/>
              <a:gd name="T52" fmla="*/ 2147483647 w 7049"/>
              <a:gd name="T53" fmla="*/ 2147483647 h 2048"/>
              <a:gd name="T54" fmla="*/ 2147483647 w 7049"/>
              <a:gd name="T55" fmla="*/ 2147483647 h 2048"/>
              <a:gd name="T56" fmla="*/ 2147483647 w 7049"/>
              <a:gd name="T57" fmla="*/ 2147483647 h 2048"/>
              <a:gd name="T58" fmla="*/ 2147483647 w 7049"/>
              <a:gd name="T59" fmla="*/ 2147483647 h 2048"/>
              <a:gd name="T60" fmla="*/ 2147483647 w 7049"/>
              <a:gd name="T61" fmla="*/ 2147483647 h 2048"/>
              <a:gd name="T62" fmla="*/ 2147483647 w 7049"/>
              <a:gd name="T63" fmla="*/ 2147483647 h 2048"/>
              <a:gd name="T64" fmla="*/ 2147483647 w 7049"/>
              <a:gd name="T65" fmla="*/ 2147483647 h 2048"/>
              <a:gd name="T66" fmla="*/ 2147483647 w 7049"/>
              <a:gd name="T67" fmla="*/ 2147483647 h 2048"/>
              <a:gd name="T68" fmla="*/ 2147483647 w 7049"/>
              <a:gd name="T69" fmla="*/ 2147483647 h 2048"/>
              <a:gd name="T70" fmla="*/ 2147483647 w 7049"/>
              <a:gd name="T71" fmla="*/ 2147483647 h 2048"/>
              <a:gd name="T72" fmla="*/ 2147483647 w 7049"/>
              <a:gd name="T73" fmla="*/ 2147483647 h 2048"/>
              <a:gd name="T74" fmla="*/ 2147483647 w 7049"/>
              <a:gd name="T75" fmla="*/ 2147483647 h 2048"/>
              <a:gd name="T76" fmla="*/ 2147483647 w 7049"/>
              <a:gd name="T77" fmla="*/ 2147483647 h 2048"/>
              <a:gd name="T78" fmla="*/ 2147483647 w 7049"/>
              <a:gd name="T79" fmla="*/ 2147483647 h 2048"/>
              <a:gd name="T80" fmla="*/ 2147483647 w 7049"/>
              <a:gd name="T81" fmla="*/ 2147483647 h 2048"/>
              <a:gd name="T82" fmla="*/ 2147483647 w 7049"/>
              <a:gd name="T83" fmla="*/ 2147483647 h 2048"/>
              <a:gd name="T84" fmla="*/ 2147483647 w 7049"/>
              <a:gd name="T85" fmla="*/ 2147483647 h 2048"/>
              <a:gd name="T86" fmla="*/ 2147483647 w 7049"/>
              <a:gd name="T87" fmla="*/ 2147483647 h 2048"/>
              <a:gd name="T88" fmla="*/ 2147483647 w 7049"/>
              <a:gd name="T89" fmla="*/ 2147483647 h 2048"/>
              <a:gd name="T90" fmla="*/ 2147483647 w 7049"/>
              <a:gd name="T91" fmla="*/ 2147483647 h 2048"/>
              <a:gd name="T92" fmla="*/ 2147483647 w 7049"/>
              <a:gd name="T93" fmla="*/ 2147483647 h 2048"/>
              <a:gd name="T94" fmla="*/ 2147483647 w 7049"/>
              <a:gd name="T95" fmla="*/ 2147483647 h 2048"/>
              <a:gd name="T96" fmla="*/ 2147483647 w 7049"/>
              <a:gd name="T97" fmla="*/ 2147483647 h 2048"/>
              <a:gd name="T98" fmla="*/ 2147483647 w 7049"/>
              <a:gd name="T99" fmla="*/ 2147483647 h 2048"/>
              <a:gd name="T100" fmla="*/ 2147483647 w 7049"/>
              <a:gd name="T101" fmla="*/ 2147483647 h 2048"/>
              <a:gd name="T102" fmla="*/ 2147483647 w 7049"/>
              <a:gd name="T103" fmla="*/ 2147483647 h 2048"/>
              <a:gd name="T104" fmla="*/ 2147483647 w 7049"/>
              <a:gd name="T105" fmla="*/ 2147483647 h 2048"/>
              <a:gd name="T106" fmla="*/ 2147483647 w 7049"/>
              <a:gd name="T107" fmla="*/ 2147483647 h 2048"/>
              <a:gd name="T108" fmla="*/ 2147483647 w 7049"/>
              <a:gd name="T109" fmla="*/ 2147483647 h 2048"/>
              <a:gd name="T110" fmla="*/ 2147483647 w 7049"/>
              <a:gd name="T111" fmla="*/ 2147483647 h 2048"/>
              <a:gd name="T112" fmla="*/ 2147483647 w 7049"/>
              <a:gd name="T113" fmla="*/ 2147483647 h 2048"/>
              <a:gd name="T114" fmla="*/ 2147483647 w 7049"/>
              <a:gd name="T115" fmla="*/ 2147483647 h 2048"/>
              <a:gd name="T116" fmla="*/ 2147483647 w 7049"/>
              <a:gd name="T117" fmla="*/ 2147483647 h 2048"/>
              <a:gd name="T118" fmla="*/ 2147483647 w 7049"/>
              <a:gd name="T119" fmla="*/ 2147483647 h 2048"/>
              <a:gd name="T120" fmla="*/ 2147483647 w 7049"/>
              <a:gd name="T121" fmla="*/ 2147483647 h 2048"/>
              <a:gd name="T122" fmla="*/ 2147483647 w 7049"/>
              <a:gd name="T123" fmla="*/ 2147483647 h 204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049" h="2048">
                <a:moveTo>
                  <a:pt x="365" y="1401"/>
                </a:moveTo>
                <a:lnTo>
                  <a:pt x="373" y="1401"/>
                </a:lnTo>
                <a:lnTo>
                  <a:pt x="405" y="1401"/>
                </a:lnTo>
                <a:lnTo>
                  <a:pt x="425" y="1388"/>
                </a:lnTo>
                <a:lnTo>
                  <a:pt x="471" y="1388"/>
                </a:lnTo>
                <a:lnTo>
                  <a:pt x="491" y="1401"/>
                </a:lnTo>
                <a:lnTo>
                  <a:pt x="519" y="1426"/>
                </a:lnTo>
                <a:lnTo>
                  <a:pt x="505" y="1451"/>
                </a:lnTo>
                <a:lnTo>
                  <a:pt x="558" y="1451"/>
                </a:lnTo>
                <a:lnTo>
                  <a:pt x="578" y="1499"/>
                </a:lnTo>
                <a:lnTo>
                  <a:pt x="604" y="1493"/>
                </a:lnTo>
                <a:lnTo>
                  <a:pt x="632" y="1512"/>
                </a:lnTo>
                <a:lnTo>
                  <a:pt x="665" y="1499"/>
                </a:lnTo>
                <a:lnTo>
                  <a:pt x="698" y="1524"/>
                </a:lnTo>
                <a:lnTo>
                  <a:pt x="737" y="1524"/>
                </a:lnTo>
                <a:lnTo>
                  <a:pt x="778" y="1543"/>
                </a:lnTo>
                <a:lnTo>
                  <a:pt x="817" y="1555"/>
                </a:lnTo>
                <a:lnTo>
                  <a:pt x="811" y="1586"/>
                </a:lnTo>
                <a:lnTo>
                  <a:pt x="804" y="1623"/>
                </a:lnTo>
                <a:lnTo>
                  <a:pt x="817" y="1647"/>
                </a:lnTo>
                <a:lnTo>
                  <a:pt x="784" y="1647"/>
                </a:lnTo>
                <a:lnTo>
                  <a:pt x="744" y="1660"/>
                </a:lnTo>
                <a:lnTo>
                  <a:pt x="737" y="1691"/>
                </a:lnTo>
                <a:lnTo>
                  <a:pt x="743" y="1690"/>
                </a:lnTo>
                <a:lnTo>
                  <a:pt x="757" y="1685"/>
                </a:lnTo>
                <a:lnTo>
                  <a:pt x="752" y="1691"/>
                </a:lnTo>
                <a:lnTo>
                  <a:pt x="747" y="1696"/>
                </a:lnTo>
                <a:lnTo>
                  <a:pt x="743" y="1701"/>
                </a:lnTo>
                <a:lnTo>
                  <a:pt x="737" y="1705"/>
                </a:lnTo>
                <a:lnTo>
                  <a:pt x="725" y="1713"/>
                </a:lnTo>
                <a:lnTo>
                  <a:pt x="711" y="1721"/>
                </a:lnTo>
                <a:lnTo>
                  <a:pt x="712" y="1724"/>
                </a:lnTo>
                <a:lnTo>
                  <a:pt x="715" y="1728"/>
                </a:lnTo>
                <a:lnTo>
                  <a:pt x="719" y="1731"/>
                </a:lnTo>
                <a:lnTo>
                  <a:pt x="725" y="1733"/>
                </a:lnTo>
                <a:lnTo>
                  <a:pt x="736" y="1738"/>
                </a:lnTo>
                <a:lnTo>
                  <a:pt x="744" y="1740"/>
                </a:lnTo>
                <a:lnTo>
                  <a:pt x="741" y="1749"/>
                </a:lnTo>
                <a:lnTo>
                  <a:pt x="738" y="1756"/>
                </a:lnTo>
                <a:lnTo>
                  <a:pt x="734" y="1763"/>
                </a:lnTo>
                <a:lnTo>
                  <a:pt x="728" y="1769"/>
                </a:lnTo>
                <a:lnTo>
                  <a:pt x="722" y="1774"/>
                </a:lnTo>
                <a:lnTo>
                  <a:pt x="715" y="1779"/>
                </a:lnTo>
                <a:lnTo>
                  <a:pt x="707" y="1785"/>
                </a:lnTo>
                <a:lnTo>
                  <a:pt x="698" y="1790"/>
                </a:lnTo>
                <a:lnTo>
                  <a:pt x="696" y="1796"/>
                </a:lnTo>
                <a:lnTo>
                  <a:pt x="698" y="1801"/>
                </a:lnTo>
                <a:lnTo>
                  <a:pt x="700" y="1806"/>
                </a:lnTo>
                <a:lnTo>
                  <a:pt x="702" y="1809"/>
                </a:lnTo>
                <a:lnTo>
                  <a:pt x="706" y="1812"/>
                </a:lnTo>
                <a:lnTo>
                  <a:pt x="711" y="1815"/>
                </a:lnTo>
                <a:lnTo>
                  <a:pt x="716" y="1817"/>
                </a:lnTo>
                <a:lnTo>
                  <a:pt x="722" y="1819"/>
                </a:lnTo>
                <a:lnTo>
                  <a:pt x="734" y="1823"/>
                </a:lnTo>
                <a:lnTo>
                  <a:pt x="747" y="1828"/>
                </a:lnTo>
                <a:lnTo>
                  <a:pt x="754" y="1831"/>
                </a:lnTo>
                <a:lnTo>
                  <a:pt x="759" y="1835"/>
                </a:lnTo>
                <a:lnTo>
                  <a:pt x="766" y="1840"/>
                </a:lnTo>
                <a:lnTo>
                  <a:pt x="771" y="1845"/>
                </a:lnTo>
                <a:lnTo>
                  <a:pt x="781" y="1854"/>
                </a:lnTo>
                <a:lnTo>
                  <a:pt x="794" y="1861"/>
                </a:lnTo>
                <a:lnTo>
                  <a:pt x="807" y="1868"/>
                </a:lnTo>
                <a:lnTo>
                  <a:pt x="823" y="1875"/>
                </a:lnTo>
                <a:lnTo>
                  <a:pt x="856" y="1887"/>
                </a:lnTo>
                <a:lnTo>
                  <a:pt x="890" y="1901"/>
                </a:lnTo>
                <a:lnTo>
                  <a:pt x="897" y="1901"/>
                </a:lnTo>
                <a:lnTo>
                  <a:pt x="950" y="1919"/>
                </a:lnTo>
                <a:lnTo>
                  <a:pt x="996" y="1931"/>
                </a:lnTo>
                <a:lnTo>
                  <a:pt x="1024" y="1919"/>
                </a:lnTo>
                <a:lnTo>
                  <a:pt x="1070" y="1937"/>
                </a:lnTo>
                <a:lnTo>
                  <a:pt x="1096" y="1956"/>
                </a:lnTo>
                <a:lnTo>
                  <a:pt x="1136" y="1950"/>
                </a:lnTo>
                <a:lnTo>
                  <a:pt x="1176" y="1962"/>
                </a:lnTo>
                <a:lnTo>
                  <a:pt x="1203" y="1980"/>
                </a:lnTo>
                <a:lnTo>
                  <a:pt x="1249" y="2005"/>
                </a:lnTo>
                <a:lnTo>
                  <a:pt x="1282" y="2030"/>
                </a:lnTo>
                <a:lnTo>
                  <a:pt x="1316" y="2048"/>
                </a:lnTo>
                <a:lnTo>
                  <a:pt x="1342" y="2011"/>
                </a:lnTo>
                <a:lnTo>
                  <a:pt x="1355" y="2011"/>
                </a:lnTo>
                <a:lnTo>
                  <a:pt x="1350" y="2009"/>
                </a:lnTo>
                <a:lnTo>
                  <a:pt x="1345" y="2006"/>
                </a:lnTo>
                <a:lnTo>
                  <a:pt x="1341" y="2001"/>
                </a:lnTo>
                <a:lnTo>
                  <a:pt x="1337" y="1998"/>
                </a:lnTo>
                <a:lnTo>
                  <a:pt x="1333" y="1994"/>
                </a:lnTo>
                <a:lnTo>
                  <a:pt x="1331" y="1989"/>
                </a:lnTo>
                <a:lnTo>
                  <a:pt x="1329" y="1985"/>
                </a:lnTo>
                <a:lnTo>
                  <a:pt x="1329" y="1980"/>
                </a:lnTo>
                <a:lnTo>
                  <a:pt x="1318" y="1972"/>
                </a:lnTo>
                <a:lnTo>
                  <a:pt x="1296" y="1952"/>
                </a:lnTo>
                <a:lnTo>
                  <a:pt x="1283" y="1941"/>
                </a:lnTo>
                <a:lnTo>
                  <a:pt x="1273" y="1931"/>
                </a:lnTo>
                <a:lnTo>
                  <a:pt x="1265" y="1923"/>
                </a:lnTo>
                <a:lnTo>
                  <a:pt x="1262" y="1919"/>
                </a:lnTo>
                <a:lnTo>
                  <a:pt x="1255" y="1887"/>
                </a:lnTo>
                <a:lnTo>
                  <a:pt x="1255" y="1869"/>
                </a:lnTo>
                <a:lnTo>
                  <a:pt x="1245" y="1869"/>
                </a:lnTo>
                <a:lnTo>
                  <a:pt x="1237" y="1866"/>
                </a:lnTo>
                <a:lnTo>
                  <a:pt x="1229" y="1862"/>
                </a:lnTo>
                <a:lnTo>
                  <a:pt x="1222" y="1857"/>
                </a:lnTo>
                <a:lnTo>
                  <a:pt x="1217" y="1851"/>
                </a:lnTo>
                <a:lnTo>
                  <a:pt x="1212" y="1844"/>
                </a:lnTo>
                <a:lnTo>
                  <a:pt x="1210" y="1835"/>
                </a:lnTo>
                <a:lnTo>
                  <a:pt x="1209" y="1826"/>
                </a:lnTo>
                <a:lnTo>
                  <a:pt x="1210" y="1821"/>
                </a:lnTo>
                <a:lnTo>
                  <a:pt x="1212" y="1814"/>
                </a:lnTo>
                <a:lnTo>
                  <a:pt x="1216" y="1807"/>
                </a:lnTo>
                <a:lnTo>
                  <a:pt x="1220" y="1799"/>
                </a:lnTo>
                <a:lnTo>
                  <a:pt x="1229" y="1786"/>
                </a:lnTo>
                <a:lnTo>
                  <a:pt x="1236" y="1777"/>
                </a:lnTo>
                <a:lnTo>
                  <a:pt x="1254" y="1767"/>
                </a:lnTo>
                <a:lnTo>
                  <a:pt x="1272" y="1758"/>
                </a:lnTo>
                <a:lnTo>
                  <a:pt x="1287" y="1749"/>
                </a:lnTo>
                <a:lnTo>
                  <a:pt x="1303" y="1740"/>
                </a:lnTo>
                <a:lnTo>
                  <a:pt x="1309" y="1728"/>
                </a:lnTo>
                <a:lnTo>
                  <a:pt x="1282" y="1721"/>
                </a:lnTo>
                <a:lnTo>
                  <a:pt x="1309" y="1703"/>
                </a:lnTo>
                <a:lnTo>
                  <a:pt x="1282" y="1679"/>
                </a:lnTo>
                <a:lnTo>
                  <a:pt x="1255" y="1654"/>
                </a:lnTo>
                <a:lnTo>
                  <a:pt x="1216" y="1654"/>
                </a:lnTo>
                <a:lnTo>
                  <a:pt x="1203" y="1629"/>
                </a:lnTo>
                <a:lnTo>
                  <a:pt x="1183" y="1617"/>
                </a:lnTo>
                <a:lnTo>
                  <a:pt x="1176" y="1586"/>
                </a:lnTo>
                <a:lnTo>
                  <a:pt x="1176" y="1549"/>
                </a:lnTo>
                <a:lnTo>
                  <a:pt x="1189" y="1524"/>
                </a:lnTo>
                <a:lnTo>
                  <a:pt x="1196" y="1499"/>
                </a:lnTo>
                <a:lnTo>
                  <a:pt x="1229" y="1518"/>
                </a:lnTo>
                <a:lnTo>
                  <a:pt x="1262" y="1530"/>
                </a:lnTo>
                <a:lnTo>
                  <a:pt x="1282" y="1524"/>
                </a:lnTo>
                <a:lnTo>
                  <a:pt x="1255" y="1493"/>
                </a:lnTo>
                <a:lnTo>
                  <a:pt x="1289" y="1475"/>
                </a:lnTo>
                <a:lnTo>
                  <a:pt x="1322" y="1444"/>
                </a:lnTo>
                <a:lnTo>
                  <a:pt x="1355" y="1438"/>
                </a:lnTo>
                <a:lnTo>
                  <a:pt x="1395" y="1438"/>
                </a:lnTo>
                <a:lnTo>
                  <a:pt x="1422" y="1426"/>
                </a:lnTo>
                <a:lnTo>
                  <a:pt x="1468" y="1438"/>
                </a:lnTo>
                <a:lnTo>
                  <a:pt x="1514" y="1457"/>
                </a:lnTo>
                <a:lnTo>
                  <a:pt x="1555" y="1493"/>
                </a:lnTo>
                <a:lnTo>
                  <a:pt x="1601" y="1487"/>
                </a:lnTo>
                <a:lnTo>
                  <a:pt x="1641" y="1469"/>
                </a:lnTo>
                <a:lnTo>
                  <a:pt x="1674" y="1469"/>
                </a:lnTo>
                <a:lnTo>
                  <a:pt x="1714" y="1463"/>
                </a:lnTo>
                <a:lnTo>
                  <a:pt x="1754" y="1481"/>
                </a:lnTo>
                <a:lnTo>
                  <a:pt x="1800" y="1493"/>
                </a:lnTo>
                <a:lnTo>
                  <a:pt x="1847" y="1487"/>
                </a:lnTo>
                <a:lnTo>
                  <a:pt x="1893" y="1469"/>
                </a:lnTo>
                <a:lnTo>
                  <a:pt x="1893" y="1444"/>
                </a:lnTo>
                <a:lnTo>
                  <a:pt x="1860" y="1438"/>
                </a:lnTo>
                <a:lnTo>
                  <a:pt x="1821" y="1426"/>
                </a:lnTo>
                <a:lnTo>
                  <a:pt x="1793" y="1414"/>
                </a:lnTo>
                <a:lnTo>
                  <a:pt x="1834" y="1401"/>
                </a:lnTo>
                <a:lnTo>
                  <a:pt x="1827" y="1364"/>
                </a:lnTo>
                <a:lnTo>
                  <a:pt x="1880" y="1358"/>
                </a:lnTo>
                <a:lnTo>
                  <a:pt x="1814" y="1309"/>
                </a:lnTo>
                <a:lnTo>
                  <a:pt x="1920" y="1291"/>
                </a:lnTo>
                <a:lnTo>
                  <a:pt x="2006" y="1284"/>
                </a:lnTo>
                <a:lnTo>
                  <a:pt x="2020" y="1259"/>
                </a:lnTo>
                <a:lnTo>
                  <a:pt x="2080" y="1253"/>
                </a:lnTo>
                <a:lnTo>
                  <a:pt x="2139" y="1241"/>
                </a:lnTo>
                <a:lnTo>
                  <a:pt x="2159" y="1216"/>
                </a:lnTo>
                <a:lnTo>
                  <a:pt x="2226" y="1229"/>
                </a:lnTo>
                <a:lnTo>
                  <a:pt x="2265" y="1222"/>
                </a:lnTo>
                <a:lnTo>
                  <a:pt x="2292" y="1241"/>
                </a:lnTo>
                <a:lnTo>
                  <a:pt x="2298" y="1291"/>
                </a:lnTo>
                <a:lnTo>
                  <a:pt x="2339" y="1291"/>
                </a:lnTo>
                <a:lnTo>
                  <a:pt x="2352" y="1277"/>
                </a:lnTo>
                <a:lnTo>
                  <a:pt x="2372" y="1291"/>
                </a:lnTo>
                <a:lnTo>
                  <a:pt x="2411" y="1297"/>
                </a:lnTo>
                <a:lnTo>
                  <a:pt x="2431" y="1297"/>
                </a:lnTo>
                <a:lnTo>
                  <a:pt x="2431" y="1333"/>
                </a:lnTo>
                <a:lnTo>
                  <a:pt x="2472" y="1327"/>
                </a:lnTo>
                <a:lnTo>
                  <a:pt x="2511" y="1309"/>
                </a:lnTo>
                <a:lnTo>
                  <a:pt x="2551" y="1277"/>
                </a:lnTo>
                <a:lnTo>
                  <a:pt x="2577" y="1265"/>
                </a:lnTo>
                <a:lnTo>
                  <a:pt x="2577" y="1297"/>
                </a:lnTo>
                <a:lnTo>
                  <a:pt x="2618" y="1315"/>
                </a:lnTo>
                <a:lnTo>
                  <a:pt x="2664" y="1333"/>
                </a:lnTo>
                <a:lnTo>
                  <a:pt x="2704" y="1376"/>
                </a:lnTo>
                <a:lnTo>
                  <a:pt x="2757" y="1420"/>
                </a:lnTo>
                <a:lnTo>
                  <a:pt x="2803" y="1457"/>
                </a:lnTo>
                <a:lnTo>
                  <a:pt x="2823" y="1487"/>
                </a:lnTo>
                <a:lnTo>
                  <a:pt x="2836" y="1457"/>
                </a:lnTo>
                <a:lnTo>
                  <a:pt x="2864" y="1451"/>
                </a:lnTo>
                <a:lnTo>
                  <a:pt x="2884" y="1475"/>
                </a:lnTo>
                <a:lnTo>
                  <a:pt x="2923" y="1487"/>
                </a:lnTo>
                <a:lnTo>
                  <a:pt x="2969" y="1481"/>
                </a:lnTo>
                <a:lnTo>
                  <a:pt x="2997" y="1469"/>
                </a:lnTo>
                <a:lnTo>
                  <a:pt x="3036" y="1499"/>
                </a:lnTo>
                <a:lnTo>
                  <a:pt x="3082" y="1524"/>
                </a:lnTo>
                <a:lnTo>
                  <a:pt x="3123" y="1549"/>
                </a:lnTo>
                <a:lnTo>
                  <a:pt x="3176" y="1555"/>
                </a:lnTo>
                <a:lnTo>
                  <a:pt x="3182" y="1562"/>
                </a:lnTo>
                <a:lnTo>
                  <a:pt x="3186" y="1560"/>
                </a:lnTo>
                <a:lnTo>
                  <a:pt x="3189" y="1557"/>
                </a:lnTo>
                <a:lnTo>
                  <a:pt x="3193" y="1556"/>
                </a:lnTo>
                <a:lnTo>
                  <a:pt x="3198" y="1555"/>
                </a:lnTo>
                <a:lnTo>
                  <a:pt x="3211" y="1555"/>
                </a:lnTo>
                <a:lnTo>
                  <a:pt x="3228" y="1555"/>
                </a:lnTo>
                <a:lnTo>
                  <a:pt x="3234" y="1554"/>
                </a:lnTo>
                <a:lnTo>
                  <a:pt x="3239" y="1552"/>
                </a:lnTo>
                <a:lnTo>
                  <a:pt x="3246" y="1549"/>
                </a:lnTo>
                <a:lnTo>
                  <a:pt x="3251" y="1546"/>
                </a:lnTo>
                <a:lnTo>
                  <a:pt x="3261" y="1539"/>
                </a:lnTo>
                <a:lnTo>
                  <a:pt x="3269" y="1537"/>
                </a:lnTo>
                <a:lnTo>
                  <a:pt x="3278" y="1536"/>
                </a:lnTo>
                <a:lnTo>
                  <a:pt x="3288" y="1534"/>
                </a:lnTo>
                <a:lnTo>
                  <a:pt x="3296" y="1531"/>
                </a:lnTo>
                <a:lnTo>
                  <a:pt x="3304" y="1527"/>
                </a:lnTo>
                <a:lnTo>
                  <a:pt x="3320" y="1517"/>
                </a:lnTo>
                <a:lnTo>
                  <a:pt x="3335" y="1506"/>
                </a:lnTo>
                <a:lnTo>
                  <a:pt x="3350" y="1494"/>
                </a:lnTo>
                <a:lnTo>
                  <a:pt x="3366" y="1485"/>
                </a:lnTo>
                <a:lnTo>
                  <a:pt x="3374" y="1481"/>
                </a:lnTo>
                <a:lnTo>
                  <a:pt x="3383" y="1478"/>
                </a:lnTo>
                <a:lnTo>
                  <a:pt x="3392" y="1476"/>
                </a:lnTo>
                <a:lnTo>
                  <a:pt x="3402" y="1475"/>
                </a:lnTo>
                <a:lnTo>
                  <a:pt x="3413" y="1476"/>
                </a:lnTo>
                <a:lnTo>
                  <a:pt x="3423" y="1477"/>
                </a:lnTo>
                <a:lnTo>
                  <a:pt x="3432" y="1479"/>
                </a:lnTo>
                <a:lnTo>
                  <a:pt x="3439" y="1481"/>
                </a:lnTo>
                <a:lnTo>
                  <a:pt x="3447" y="1483"/>
                </a:lnTo>
                <a:lnTo>
                  <a:pt x="3453" y="1485"/>
                </a:lnTo>
                <a:lnTo>
                  <a:pt x="3461" y="1487"/>
                </a:lnTo>
                <a:lnTo>
                  <a:pt x="3468" y="1487"/>
                </a:lnTo>
                <a:lnTo>
                  <a:pt x="3494" y="1475"/>
                </a:lnTo>
                <a:lnTo>
                  <a:pt x="3507" y="1475"/>
                </a:lnTo>
                <a:lnTo>
                  <a:pt x="3522" y="1475"/>
                </a:lnTo>
                <a:lnTo>
                  <a:pt x="3522" y="1483"/>
                </a:lnTo>
                <a:lnTo>
                  <a:pt x="3524" y="1490"/>
                </a:lnTo>
                <a:lnTo>
                  <a:pt x="3526" y="1496"/>
                </a:lnTo>
                <a:lnTo>
                  <a:pt x="3528" y="1501"/>
                </a:lnTo>
                <a:lnTo>
                  <a:pt x="3535" y="1510"/>
                </a:lnTo>
                <a:lnTo>
                  <a:pt x="3541" y="1518"/>
                </a:lnTo>
                <a:lnTo>
                  <a:pt x="3720" y="1518"/>
                </a:lnTo>
                <a:lnTo>
                  <a:pt x="3721" y="1510"/>
                </a:lnTo>
                <a:lnTo>
                  <a:pt x="3720" y="1501"/>
                </a:lnTo>
                <a:lnTo>
                  <a:pt x="3718" y="1494"/>
                </a:lnTo>
                <a:lnTo>
                  <a:pt x="3716" y="1488"/>
                </a:lnTo>
                <a:lnTo>
                  <a:pt x="3713" y="1482"/>
                </a:lnTo>
                <a:lnTo>
                  <a:pt x="3708" y="1477"/>
                </a:lnTo>
                <a:lnTo>
                  <a:pt x="3704" y="1472"/>
                </a:lnTo>
                <a:lnTo>
                  <a:pt x="3699" y="1467"/>
                </a:lnTo>
                <a:lnTo>
                  <a:pt x="3691" y="1459"/>
                </a:lnTo>
                <a:lnTo>
                  <a:pt x="3682" y="1449"/>
                </a:lnTo>
                <a:lnTo>
                  <a:pt x="3679" y="1443"/>
                </a:lnTo>
                <a:lnTo>
                  <a:pt x="3676" y="1438"/>
                </a:lnTo>
                <a:lnTo>
                  <a:pt x="3674" y="1432"/>
                </a:lnTo>
                <a:lnTo>
                  <a:pt x="3674" y="1426"/>
                </a:lnTo>
                <a:lnTo>
                  <a:pt x="3674" y="1418"/>
                </a:lnTo>
                <a:lnTo>
                  <a:pt x="3674" y="1411"/>
                </a:lnTo>
                <a:lnTo>
                  <a:pt x="3674" y="1404"/>
                </a:lnTo>
                <a:lnTo>
                  <a:pt x="3674" y="1395"/>
                </a:lnTo>
                <a:lnTo>
                  <a:pt x="3687" y="1388"/>
                </a:lnTo>
                <a:lnTo>
                  <a:pt x="3880" y="1426"/>
                </a:lnTo>
                <a:lnTo>
                  <a:pt x="3883" y="1437"/>
                </a:lnTo>
                <a:lnTo>
                  <a:pt x="3886" y="1446"/>
                </a:lnTo>
                <a:lnTo>
                  <a:pt x="3890" y="1456"/>
                </a:lnTo>
                <a:lnTo>
                  <a:pt x="3895" y="1464"/>
                </a:lnTo>
                <a:lnTo>
                  <a:pt x="3900" y="1472"/>
                </a:lnTo>
                <a:lnTo>
                  <a:pt x="3906" y="1478"/>
                </a:lnTo>
                <a:lnTo>
                  <a:pt x="3914" y="1484"/>
                </a:lnTo>
                <a:lnTo>
                  <a:pt x="3920" y="1489"/>
                </a:lnTo>
                <a:lnTo>
                  <a:pt x="3929" y="1493"/>
                </a:lnTo>
                <a:lnTo>
                  <a:pt x="3938" y="1496"/>
                </a:lnTo>
                <a:lnTo>
                  <a:pt x="3948" y="1499"/>
                </a:lnTo>
                <a:lnTo>
                  <a:pt x="3957" y="1502"/>
                </a:lnTo>
                <a:lnTo>
                  <a:pt x="3968" y="1504"/>
                </a:lnTo>
                <a:lnTo>
                  <a:pt x="3981" y="1505"/>
                </a:lnTo>
                <a:lnTo>
                  <a:pt x="3993" y="1506"/>
                </a:lnTo>
                <a:lnTo>
                  <a:pt x="4006" y="1506"/>
                </a:lnTo>
                <a:lnTo>
                  <a:pt x="4018" y="1506"/>
                </a:lnTo>
                <a:lnTo>
                  <a:pt x="4029" y="1502"/>
                </a:lnTo>
                <a:lnTo>
                  <a:pt x="4039" y="1500"/>
                </a:lnTo>
                <a:lnTo>
                  <a:pt x="4050" y="1496"/>
                </a:lnTo>
                <a:lnTo>
                  <a:pt x="4060" y="1493"/>
                </a:lnTo>
                <a:lnTo>
                  <a:pt x="4069" y="1490"/>
                </a:lnTo>
                <a:lnTo>
                  <a:pt x="4080" y="1488"/>
                </a:lnTo>
                <a:lnTo>
                  <a:pt x="4093" y="1487"/>
                </a:lnTo>
                <a:lnTo>
                  <a:pt x="4108" y="1488"/>
                </a:lnTo>
                <a:lnTo>
                  <a:pt x="4123" y="1490"/>
                </a:lnTo>
                <a:lnTo>
                  <a:pt x="4136" y="1492"/>
                </a:lnTo>
                <a:lnTo>
                  <a:pt x="4150" y="1496"/>
                </a:lnTo>
                <a:lnTo>
                  <a:pt x="4162" y="1500"/>
                </a:lnTo>
                <a:lnTo>
                  <a:pt x="4173" y="1506"/>
                </a:lnTo>
                <a:lnTo>
                  <a:pt x="4184" y="1511"/>
                </a:lnTo>
                <a:lnTo>
                  <a:pt x="4195" y="1517"/>
                </a:lnTo>
                <a:lnTo>
                  <a:pt x="4214" y="1528"/>
                </a:lnTo>
                <a:lnTo>
                  <a:pt x="4233" y="1539"/>
                </a:lnTo>
                <a:lnTo>
                  <a:pt x="4243" y="1544"/>
                </a:lnTo>
                <a:lnTo>
                  <a:pt x="4253" y="1548"/>
                </a:lnTo>
                <a:lnTo>
                  <a:pt x="4262" y="1552"/>
                </a:lnTo>
                <a:lnTo>
                  <a:pt x="4272" y="1555"/>
                </a:lnTo>
                <a:lnTo>
                  <a:pt x="4306" y="1555"/>
                </a:lnTo>
                <a:lnTo>
                  <a:pt x="4334" y="1555"/>
                </a:lnTo>
                <a:lnTo>
                  <a:pt x="4358" y="1555"/>
                </a:lnTo>
                <a:lnTo>
                  <a:pt x="4378" y="1555"/>
                </a:lnTo>
                <a:lnTo>
                  <a:pt x="4396" y="1555"/>
                </a:lnTo>
                <a:lnTo>
                  <a:pt x="4412" y="1555"/>
                </a:lnTo>
                <a:lnTo>
                  <a:pt x="4427" y="1555"/>
                </a:lnTo>
                <a:lnTo>
                  <a:pt x="4445" y="1555"/>
                </a:lnTo>
                <a:lnTo>
                  <a:pt x="4455" y="1554"/>
                </a:lnTo>
                <a:lnTo>
                  <a:pt x="4464" y="1553"/>
                </a:lnTo>
                <a:lnTo>
                  <a:pt x="4470" y="1550"/>
                </a:lnTo>
                <a:lnTo>
                  <a:pt x="4476" y="1547"/>
                </a:lnTo>
                <a:lnTo>
                  <a:pt x="4480" y="1544"/>
                </a:lnTo>
                <a:lnTo>
                  <a:pt x="4485" y="1539"/>
                </a:lnTo>
                <a:lnTo>
                  <a:pt x="4488" y="1535"/>
                </a:lnTo>
                <a:lnTo>
                  <a:pt x="4490" y="1530"/>
                </a:lnTo>
                <a:lnTo>
                  <a:pt x="4495" y="1522"/>
                </a:lnTo>
                <a:lnTo>
                  <a:pt x="4503" y="1514"/>
                </a:lnTo>
                <a:lnTo>
                  <a:pt x="4509" y="1511"/>
                </a:lnTo>
                <a:lnTo>
                  <a:pt x="4514" y="1508"/>
                </a:lnTo>
                <a:lnTo>
                  <a:pt x="4522" y="1507"/>
                </a:lnTo>
                <a:lnTo>
                  <a:pt x="4531" y="1506"/>
                </a:lnTo>
                <a:lnTo>
                  <a:pt x="4554" y="1507"/>
                </a:lnTo>
                <a:lnTo>
                  <a:pt x="4577" y="1509"/>
                </a:lnTo>
                <a:lnTo>
                  <a:pt x="4599" y="1512"/>
                </a:lnTo>
                <a:lnTo>
                  <a:pt x="4620" y="1515"/>
                </a:lnTo>
                <a:lnTo>
                  <a:pt x="4651" y="1522"/>
                </a:lnTo>
                <a:lnTo>
                  <a:pt x="4663" y="1524"/>
                </a:lnTo>
                <a:lnTo>
                  <a:pt x="4678" y="1524"/>
                </a:lnTo>
                <a:lnTo>
                  <a:pt x="4690" y="1524"/>
                </a:lnTo>
                <a:lnTo>
                  <a:pt x="4700" y="1524"/>
                </a:lnTo>
                <a:lnTo>
                  <a:pt x="4711" y="1524"/>
                </a:lnTo>
                <a:lnTo>
                  <a:pt x="4718" y="1524"/>
                </a:lnTo>
                <a:lnTo>
                  <a:pt x="4727" y="1521"/>
                </a:lnTo>
                <a:lnTo>
                  <a:pt x="4737" y="1518"/>
                </a:lnTo>
                <a:lnTo>
                  <a:pt x="4746" y="1513"/>
                </a:lnTo>
                <a:lnTo>
                  <a:pt x="4755" y="1508"/>
                </a:lnTo>
                <a:lnTo>
                  <a:pt x="4763" y="1501"/>
                </a:lnTo>
                <a:lnTo>
                  <a:pt x="4771" y="1494"/>
                </a:lnTo>
                <a:lnTo>
                  <a:pt x="4777" y="1487"/>
                </a:lnTo>
                <a:lnTo>
                  <a:pt x="4771" y="1484"/>
                </a:lnTo>
                <a:lnTo>
                  <a:pt x="4766" y="1481"/>
                </a:lnTo>
                <a:lnTo>
                  <a:pt x="4760" y="1476"/>
                </a:lnTo>
                <a:lnTo>
                  <a:pt x="4756" y="1471"/>
                </a:lnTo>
                <a:lnTo>
                  <a:pt x="4750" y="1465"/>
                </a:lnTo>
                <a:lnTo>
                  <a:pt x="4747" y="1458"/>
                </a:lnTo>
                <a:lnTo>
                  <a:pt x="4745" y="1452"/>
                </a:lnTo>
                <a:lnTo>
                  <a:pt x="4744" y="1444"/>
                </a:lnTo>
                <a:lnTo>
                  <a:pt x="4745" y="1435"/>
                </a:lnTo>
                <a:lnTo>
                  <a:pt x="4747" y="1428"/>
                </a:lnTo>
                <a:lnTo>
                  <a:pt x="4750" y="1422"/>
                </a:lnTo>
                <a:lnTo>
                  <a:pt x="4754" y="1417"/>
                </a:lnTo>
                <a:lnTo>
                  <a:pt x="4757" y="1411"/>
                </a:lnTo>
                <a:lnTo>
                  <a:pt x="4760" y="1405"/>
                </a:lnTo>
                <a:lnTo>
                  <a:pt x="4762" y="1398"/>
                </a:lnTo>
                <a:lnTo>
                  <a:pt x="4763" y="1388"/>
                </a:lnTo>
                <a:lnTo>
                  <a:pt x="4763" y="1382"/>
                </a:lnTo>
                <a:lnTo>
                  <a:pt x="4761" y="1377"/>
                </a:lnTo>
                <a:lnTo>
                  <a:pt x="4759" y="1372"/>
                </a:lnTo>
                <a:lnTo>
                  <a:pt x="4756" y="1369"/>
                </a:lnTo>
                <a:lnTo>
                  <a:pt x="4747" y="1363"/>
                </a:lnTo>
                <a:lnTo>
                  <a:pt x="4737" y="1359"/>
                </a:lnTo>
                <a:lnTo>
                  <a:pt x="4727" y="1355"/>
                </a:lnTo>
                <a:lnTo>
                  <a:pt x="4718" y="1350"/>
                </a:lnTo>
                <a:lnTo>
                  <a:pt x="4715" y="1347"/>
                </a:lnTo>
                <a:lnTo>
                  <a:pt x="4713" y="1343"/>
                </a:lnTo>
                <a:lnTo>
                  <a:pt x="4711" y="1339"/>
                </a:lnTo>
                <a:lnTo>
                  <a:pt x="4711" y="1333"/>
                </a:lnTo>
                <a:lnTo>
                  <a:pt x="4711" y="1324"/>
                </a:lnTo>
                <a:lnTo>
                  <a:pt x="4711" y="1315"/>
                </a:lnTo>
                <a:lnTo>
                  <a:pt x="4830" y="1297"/>
                </a:lnTo>
                <a:lnTo>
                  <a:pt x="4869" y="1307"/>
                </a:lnTo>
                <a:lnTo>
                  <a:pt x="4898" y="1315"/>
                </a:lnTo>
                <a:lnTo>
                  <a:pt x="4928" y="1322"/>
                </a:lnTo>
                <a:lnTo>
                  <a:pt x="4963" y="1333"/>
                </a:lnTo>
                <a:lnTo>
                  <a:pt x="4974" y="1338"/>
                </a:lnTo>
                <a:lnTo>
                  <a:pt x="4985" y="1343"/>
                </a:lnTo>
                <a:lnTo>
                  <a:pt x="4995" y="1349"/>
                </a:lnTo>
                <a:lnTo>
                  <a:pt x="5005" y="1356"/>
                </a:lnTo>
                <a:lnTo>
                  <a:pt x="5021" y="1371"/>
                </a:lnTo>
                <a:lnTo>
                  <a:pt x="5038" y="1386"/>
                </a:lnTo>
                <a:lnTo>
                  <a:pt x="5046" y="1395"/>
                </a:lnTo>
                <a:lnTo>
                  <a:pt x="5054" y="1402"/>
                </a:lnTo>
                <a:lnTo>
                  <a:pt x="5063" y="1408"/>
                </a:lnTo>
                <a:lnTo>
                  <a:pt x="5073" y="1414"/>
                </a:lnTo>
                <a:lnTo>
                  <a:pt x="5084" y="1419"/>
                </a:lnTo>
                <a:lnTo>
                  <a:pt x="5095" y="1423"/>
                </a:lnTo>
                <a:lnTo>
                  <a:pt x="5108" y="1425"/>
                </a:lnTo>
                <a:lnTo>
                  <a:pt x="5122" y="1426"/>
                </a:lnTo>
                <a:lnTo>
                  <a:pt x="5127" y="1438"/>
                </a:lnTo>
                <a:lnTo>
                  <a:pt x="5132" y="1449"/>
                </a:lnTo>
                <a:lnTo>
                  <a:pt x="5139" y="1459"/>
                </a:lnTo>
                <a:lnTo>
                  <a:pt x="5148" y="1468"/>
                </a:lnTo>
                <a:lnTo>
                  <a:pt x="5156" y="1476"/>
                </a:lnTo>
                <a:lnTo>
                  <a:pt x="5166" y="1484"/>
                </a:lnTo>
                <a:lnTo>
                  <a:pt x="5176" y="1490"/>
                </a:lnTo>
                <a:lnTo>
                  <a:pt x="5188" y="1496"/>
                </a:lnTo>
                <a:lnTo>
                  <a:pt x="5199" y="1502"/>
                </a:lnTo>
                <a:lnTo>
                  <a:pt x="5211" y="1508"/>
                </a:lnTo>
                <a:lnTo>
                  <a:pt x="5225" y="1512"/>
                </a:lnTo>
                <a:lnTo>
                  <a:pt x="5237" y="1516"/>
                </a:lnTo>
                <a:lnTo>
                  <a:pt x="5263" y="1524"/>
                </a:lnTo>
                <a:lnTo>
                  <a:pt x="5288" y="1530"/>
                </a:lnTo>
                <a:lnTo>
                  <a:pt x="5303" y="1536"/>
                </a:lnTo>
                <a:lnTo>
                  <a:pt x="5317" y="1542"/>
                </a:lnTo>
                <a:lnTo>
                  <a:pt x="5330" y="1550"/>
                </a:lnTo>
                <a:lnTo>
                  <a:pt x="5342" y="1558"/>
                </a:lnTo>
                <a:lnTo>
                  <a:pt x="5365" y="1577"/>
                </a:lnTo>
                <a:lnTo>
                  <a:pt x="5388" y="1595"/>
                </a:lnTo>
                <a:lnTo>
                  <a:pt x="5399" y="1604"/>
                </a:lnTo>
                <a:lnTo>
                  <a:pt x="5410" y="1612"/>
                </a:lnTo>
                <a:lnTo>
                  <a:pt x="5422" y="1621"/>
                </a:lnTo>
                <a:lnTo>
                  <a:pt x="5434" y="1628"/>
                </a:lnTo>
                <a:lnTo>
                  <a:pt x="5446" y="1633"/>
                </a:lnTo>
                <a:lnTo>
                  <a:pt x="5460" y="1638"/>
                </a:lnTo>
                <a:lnTo>
                  <a:pt x="5473" y="1640"/>
                </a:lnTo>
                <a:lnTo>
                  <a:pt x="5488" y="1641"/>
                </a:lnTo>
                <a:lnTo>
                  <a:pt x="5497" y="1641"/>
                </a:lnTo>
                <a:lnTo>
                  <a:pt x="5506" y="1640"/>
                </a:lnTo>
                <a:lnTo>
                  <a:pt x="5514" y="1638"/>
                </a:lnTo>
                <a:lnTo>
                  <a:pt x="5522" y="1635"/>
                </a:lnTo>
                <a:lnTo>
                  <a:pt x="5536" y="1628"/>
                </a:lnTo>
                <a:lnTo>
                  <a:pt x="5551" y="1620"/>
                </a:lnTo>
                <a:lnTo>
                  <a:pt x="5565" y="1611"/>
                </a:lnTo>
                <a:lnTo>
                  <a:pt x="5579" y="1605"/>
                </a:lnTo>
                <a:lnTo>
                  <a:pt x="5587" y="1602"/>
                </a:lnTo>
                <a:lnTo>
                  <a:pt x="5596" y="1600"/>
                </a:lnTo>
                <a:lnTo>
                  <a:pt x="5604" y="1599"/>
                </a:lnTo>
                <a:lnTo>
                  <a:pt x="5614" y="1598"/>
                </a:lnTo>
                <a:lnTo>
                  <a:pt x="5621" y="1599"/>
                </a:lnTo>
                <a:lnTo>
                  <a:pt x="5626" y="1601"/>
                </a:lnTo>
                <a:lnTo>
                  <a:pt x="5631" y="1604"/>
                </a:lnTo>
                <a:lnTo>
                  <a:pt x="5635" y="1607"/>
                </a:lnTo>
                <a:lnTo>
                  <a:pt x="5642" y="1613"/>
                </a:lnTo>
                <a:lnTo>
                  <a:pt x="5647" y="1617"/>
                </a:lnTo>
                <a:lnTo>
                  <a:pt x="5647" y="1629"/>
                </a:lnTo>
                <a:lnTo>
                  <a:pt x="5647" y="1638"/>
                </a:lnTo>
                <a:lnTo>
                  <a:pt x="5647" y="1645"/>
                </a:lnTo>
                <a:lnTo>
                  <a:pt x="5647" y="1654"/>
                </a:lnTo>
                <a:lnTo>
                  <a:pt x="5647" y="1662"/>
                </a:lnTo>
                <a:lnTo>
                  <a:pt x="5649" y="1672"/>
                </a:lnTo>
                <a:lnTo>
                  <a:pt x="5652" y="1679"/>
                </a:lnTo>
                <a:lnTo>
                  <a:pt x="5655" y="1686"/>
                </a:lnTo>
                <a:lnTo>
                  <a:pt x="5659" y="1693"/>
                </a:lnTo>
                <a:lnTo>
                  <a:pt x="5664" y="1699"/>
                </a:lnTo>
                <a:lnTo>
                  <a:pt x="5668" y="1704"/>
                </a:lnTo>
                <a:lnTo>
                  <a:pt x="5674" y="1709"/>
                </a:lnTo>
                <a:lnTo>
                  <a:pt x="5674" y="1790"/>
                </a:lnTo>
                <a:lnTo>
                  <a:pt x="5666" y="1791"/>
                </a:lnTo>
                <a:lnTo>
                  <a:pt x="5657" y="1792"/>
                </a:lnTo>
                <a:lnTo>
                  <a:pt x="5649" y="1792"/>
                </a:lnTo>
                <a:lnTo>
                  <a:pt x="5641" y="1792"/>
                </a:lnTo>
                <a:lnTo>
                  <a:pt x="5623" y="1790"/>
                </a:lnTo>
                <a:lnTo>
                  <a:pt x="5608" y="1790"/>
                </a:lnTo>
                <a:lnTo>
                  <a:pt x="5604" y="1790"/>
                </a:lnTo>
                <a:lnTo>
                  <a:pt x="5602" y="1792"/>
                </a:lnTo>
                <a:lnTo>
                  <a:pt x="5600" y="1794"/>
                </a:lnTo>
                <a:lnTo>
                  <a:pt x="5598" y="1796"/>
                </a:lnTo>
                <a:lnTo>
                  <a:pt x="5595" y="1802"/>
                </a:lnTo>
                <a:lnTo>
                  <a:pt x="5593" y="1808"/>
                </a:lnTo>
                <a:lnTo>
                  <a:pt x="5595" y="1818"/>
                </a:lnTo>
                <a:lnTo>
                  <a:pt x="5597" y="1827"/>
                </a:lnTo>
                <a:lnTo>
                  <a:pt x="5600" y="1835"/>
                </a:lnTo>
                <a:lnTo>
                  <a:pt x="5604" y="1844"/>
                </a:lnTo>
                <a:lnTo>
                  <a:pt x="5609" y="1852"/>
                </a:lnTo>
                <a:lnTo>
                  <a:pt x="5614" y="1859"/>
                </a:lnTo>
                <a:lnTo>
                  <a:pt x="5620" y="1865"/>
                </a:lnTo>
                <a:lnTo>
                  <a:pt x="5626" y="1871"/>
                </a:lnTo>
                <a:lnTo>
                  <a:pt x="5637" y="1881"/>
                </a:lnTo>
                <a:lnTo>
                  <a:pt x="5647" y="1890"/>
                </a:lnTo>
                <a:lnTo>
                  <a:pt x="5651" y="1896"/>
                </a:lnTo>
                <a:lnTo>
                  <a:pt x="5653" y="1899"/>
                </a:lnTo>
                <a:lnTo>
                  <a:pt x="5654" y="1903"/>
                </a:lnTo>
                <a:lnTo>
                  <a:pt x="5654" y="1907"/>
                </a:lnTo>
                <a:lnTo>
                  <a:pt x="5747" y="1919"/>
                </a:lnTo>
                <a:lnTo>
                  <a:pt x="5754" y="1918"/>
                </a:lnTo>
                <a:lnTo>
                  <a:pt x="5761" y="1917"/>
                </a:lnTo>
                <a:lnTo>
                  <a:pt x="5768" y="1915"/>
                </a:lnTo>
                <a:lnTo>
                  <a:pt x="5775" y="1912"/>
                </a:lnTo>
                <a:lnTo>
                  <a:pt x="5780" y="1908"/>
                </a:lnTo>
                <a:lnTo>
                  <a:pt x="5786" y="1904"/>
                </a:lnTo>
                <a:lnTo>
                  <a:pt x="5792" y="1899"/>
                </a:lnTo>
                <a:lnTo>
                  <a:pt x="5797" y="1892"/>
                </a:lnTo>
                <a:lnTo>
                  <a:pt x="5807" y="1880"/>
                </a:lnTo>
                <a:lnTo>
                  <a:pt x="5815" y="1865"/>
                </a:lnTo>
                <a:lnTo>
                  <a:pt x="5823" y="1850"/>
                </a:lnTo>
                <a:lnTo>
                  <a:pt x="5830" y="1832"/>
                </a:lnTo>
                <a:lnTo>
                  <a:pt x="5835" y="1815"/>
                </a:lnTo>
                <a:lnTo>
                  <a:pt x="5841" y="1797"/>
                </a:lnTo>
                <a:lnTo>
                  <a:pt x="5845" y="1779"/>
                </a:lnTo>
                <a:lnTo>
                  <a:pt x="5847" y="1763"/>
                </a:lnTo>
                <a:lnTo>
                  <a:pt x="5852" y="1733"/>
                </a:lnTo>
                <a:lnTo>
                  <a:pt x="5853" y="1709"/>
                </a:lnTo>
                <a:lnTo>
                  <a:pt x="5853" y="1694"/>
                </a:lnTo>
                <a:lnTo>
                  <a:pt x="5853" y="1677"/>
                </a:lnTo>
                <a:lnTo>
                  <a:pt x="5853" y="1657"/>
                </a:lnTo>
                <a:lnTo>
                  <a:pt x="5853" y="1635"/>
                </a:lnTo>
                <a:lnTo>
                  <a:pt x="5853" y="1623"/>
                </a:lnTo>
                <a:lnTo>
                  <a:pt x="5853" y="1612"/>
                </a:lnTo>
                <a:lnTo>
                  <a:pt x="5855" y="1607"/>
                </a:lnTo>
                <a:lnTo>
                  <a:pt x="5858" y="1604"/>
                </a:lnTo>
                <a:lnTo>
                  <a:pt x="5865" y="1601"/>
                </a:lnTo>
                <a:lnTo>
                  <a:pt x="5873" y="1598"/>
                </a:lnTo>
                <a:lnTo>
                  <a:pt x="5873" y="1568"/>
                </a:lnTo>
                <a:lnTo>
                  <a:pt x="5867" y="1564"/>
                </a:lnTo>
                <a:lnTo>
                  <a:pt x="5859" y="1558"/>
                </a:lnTo>
                <a:lnTo>
                  <a:pt x="5850" y="1551"/>
                </a:lnTo>
                <a:lnTo>
                  <a:pt x="5843" y="1543"/>
                </a:lnTo>
                <a:lnTo>
                  <a:pt x="5835" y="1534"/>
                </a:lnTo>
                <a:lnTo>
                  <a:pt x="5830" y="1525"/>
                </a:lnTo>
                <a:lnTo>
                  <a:pt x="5827" y="1520"/>
                </a:lnTo>
                <a:lnTo>
                  <a:pt x="5826" y="1516"/>
                </a:lnTo>
                <a:lnTo>
                  <a:pt x="5826" y="1511"/>
                </a:lnTo>
                <a:lnTo>
                  <a:pt x="5826" y="1506"/>
                </a:lnTo>
                <a:lnTo>
                  <a:pt x="5816" y="1498"/>
                </a:lnTo>
                <a:lnTo>
                  <a:pt x="5808" y="1490"/>
                </a:lnTo>
                <a:lnTo>
                  <a:pt x="5799" y="1481"/>
                </a:lnTo>
                <a:lnTo>
                  <a:pt x="5791" y="1472"/>
                </a:lnTo>
                <a:lnTo>
                  <a:pt x="5776" y="1451"/>
                </a:lnTo>
                <a:lnTo>
                  <a:pt x="5761" y="1428"/>
                </a:lnTo>
                <a:lnTo>
                  <a:pt x="5748" y="1404"/>
                </a:lnTo>
                <a:lnTo>
                  <a:pt x="5735" y="1378"/>
                </a:lnTo>
                <a:lnTo>
                  <a:pt x="5721" y="1353"/>
                </a:lnTo>
                <a:lnTo>
                  <a:pt x="5707" y="1327"/>
                </a:lnTo>
                <a:lnTo>
                  <a:pt x="5700" y="1316"/>
                </a:lnTo>
                <a:lnTo>
                  <a:pt x="5692" y="1307"/>
                </a:lnTo>
                <a:lnTo>
                  <a:pt x="5684" y="1299"/>
                </a:lnTo>
                <a:lnTo>
                  <a:pt x="5674" y="1291"/>
                </a:lnTo>
                <a:lnTo>
                  <a:pt x="5664" y="1285"/>
                </a:lnTo>
                <a:lnTo>
                  <a:pt x="5652" y="1279"/>
                </a:lnTo>
                <a:lnTo>
                  <a:pt x="5640" y="1274"/>
                </a:lnTo>
                <a:lnTo>
                  <a:pt x="5628" y="1270"/>
                </a:lnTo>
                <a:lnTo>
                  <a:pt x="5600" y="1263"/>
                </a:lnTo>
                <a:lnTo>
                  <a:pt x="5570" y="1256"/>
                </a:lnTo>
                <a:lnTo>
                  <a:pt x="5540" y="1249"/>
                </a:lnTo>
                <a:lnTo>
                  <a:pt x="5508" y="1241"/>
                </a:lnTo>
                <a:lnTo>
                  <a:pt x="5503" y="1252"/>
                </a:lnTo>
                <a:lnTo>
                  <a:pt x="5500" y="1265"/>
                </a:lnTo>
                <a:lnTo>
                  <a:pt x="5498" y="1272"/>
                </a:lnTo>
                <a:lnTo>
                  <a:pt x="5496" y="1279"/>
                </a:lnTo>
                <a:lnTo>
                  <a:pt x="5492" y="1285"/>
                </a:lnTo>
                <a:lnTo>
                  <a:pt x="5488" y="1291"/>
                </a:lnTo>
                <a:lnTo>
                  <a:pt x="5483" y="1284"/>
                </a:lnTo>
                <a:lnTo>
                  <a:pt x="5476" y="1278"/>
                </a:lnTo>
                <a:lnTo>
                  <a:pt x="5469" y="1275"/>
                </a:lnTo>
                <a:lnTo>
                  <a:pt x="5462" y="1272"/>
                </a:lnTo>
                <a:lnTo>
                  <a:pt x="5446" y="1267"/>
                </a:lnTo>
                <a:lnTo>
                  <a:pt x="5431" y="1264"/>
                </a:lnTo>
                <a:lnTo>
                  <a:pt x="5423" y="1262"/>
                </a:lnTo>
                <a:lnTo>
                  <a:pt x="5417" y="1260"/>
                </a:lnTo>
                <a:lnTo>
                  <a:pt x="5411" y="1257"/>
                </a:lnTo>
                <a:lnTo>
                  <a:pt x="5406" y="1254"/>
                </a:lnTo>
                <a:lnTo>
                  <a:pt x="5401" y="1249"/>
                </a:lnTo>
                <a:lnTo>
                  <a:pt x="5398" y="1244"/>
                </a:lnTo>
                <a:lnTo>
                  <a:pt x="5396" y="1237"/>
                </a:lnTo>
                <a:lnTo>
                  <a:pt x="5395" y="1229"/>
                </a:lnTo>
                <a:lnTo>
                  <a:pt x="5378" y="1226"/>
                </a:lnTo>
                <a:lnTo>
                  <a:pt x="5341" y="1218"/>
                </a:lnTo>
                <a:lnTo>
                  <a:pt x="5322" y="1214"/>
                </a:lnTo>
                <a:lnTo>
                  <a:pt x="5305" y="1210"/>
                </a:lnTo>
                <a:lnTo>
                  <a:pt x="5293" y="1207"/>
                </a:lnTo>
                <a:lnTo>
                  <a:pt x="5288" y="1204"/>
                </a:lnTo>
                <a:lnTo>
                  <a:pt x="5289" y="1197"/>
                </a:lnTo>
                <a:lnTo>
                  <a:pt x="5293" y="1191"/>
                </a:lnTo>
                <a:lnTo>
                  <a:pt x="5298" y="1185"/>
                </a:lnTo>
                <a:lnTo>
                  <a:pt x="5304" y="1180"/>
                </a:lnTo>
                <a:lnTo>
                  <a:pt x="5319" y="1167"/>
                </a:lnTo>
                <a:lnTo>
                  <a:pt x="5334" y="1154"/>
                </a:lnTo>
                <a:lnTo>
                  <a:pt x="5331" y="1147"/>
                </a:lnTo>
                <a:lnTo>
                  <a:pt x="5329" y="1140"/>
                </a:lnTo>
                <a:lnTo>
                  <a:pt x="5328" y="1132"/>
                </a:lnTo>
                <a:lnTo>
                  <a:pt x="5329" y="1125"/>
                </a:lnTo>
                <a:lnTo>
                  <a:pt x="5331" y="1117"/>
                </a:lnTo>
                <a:lnTo>
                  <a:pt x="5334" y="1108"/>
                </a:lnTo>
                <a:lnTo>
                  <a:pt x="5339" y="1100"/>
                </a:lnTo>
                <a:lnTo>
                  <a:pt x="5343" y="1092"/>
                </a:lnTo>
                <a:lnTo>
                  <a:pt x="5365" y="1064"/>
                </a:lnTo>
                <a:lnTo>
                  <a:pt x="5382" y="1043"/>
                </a:lnTo>
                <a:lnTo>
                  <a:pt x="5382" y="964"/>
                </a:lnTo>
                <a:lnTo>
                  <a:pt x="5388" y="962"/>
                </a:lnTo>
                <a:lnTo>
                  <a:pt x="5396" y="961"/>
                </a:lnTo>
                <a:lnTo>
                  <a:pt x="5402" y="961"/>
                </a:lnTo>
                <a:lnTo>
                  <a:pt x="5409" y="962"/>
                </a:lnTo>
                <a:lnTo>
                  <a:pt x="5423" y="963"/>
                </a:lnTo>
                <a:lnTo>
                  <a:pt x="5441" y="964"/>
                </a:lnTo>
                <a:lnTo>
                  <a:pt x="5465" y="964"/>
                </a:lnTo>
                <a:lnTo>
                  <a:pt x="5492" y="966"/>
                </a:lnTo>
                <a:lnTo>
                  <a:pt x="5521" y="968"/>
                </a:lnTo>
                <a:lnTo>
                  <a:pt x="5552" y="970"/>
                </a:lnTo>
                <a:lnTo>
                  <a:pt x="5583" y="972"/>
                </a:lnTo>
                <a:lnTo>
                  <a:pt x="5612" y="974"/>
                </a:lnTo>
                <a:lnTo>
                  <a:pt x="5641" y="975"/>
                </a:lnTo>
                <a:lnTo>
                  <a:pt x="5667" y="976"/>
                </a:lnTo>
                <a:lnTo>
                  <a:pt x="5671" y="975"/>
                </a:lnTo>
                <a:lnTo>
                  <a:pt x="5677" y="972"/>
                </a:lnTo>
                <a:lnTo>
                  <a:pt x="5682" y="968"/>
                </a:lnTo>
                <a:lnTo>
                  <a:pt x="5687" y="964"/>
                </a:lnTo>
                <a:lnTo>
                  <a:pt x="5674" y="945"/>
                </a:lnTo>
                <a:lnTo>
                  <a:pt x="5807" y="945"/>
                </a:lnTo>
                <a:lnTo>
                  <a:pt x="5809" y="949"/>
                </a:lnTo>
                <a:lnTo>
                  <a:pt x="5816" y="955"/>
                </a:lnTo>
                <a:lnTo>
                  <a:pt x="5825" y="962"/>
                </a:lnTo>
                <a:lnTo>
                  <a:pt x="5836" y="969"/>
                </a:lnTo>
                <a:lnTo>
                  <a:pt x="5857" y="982"/>
                </a:lnTo>
                <a:lnTo>
                  <a:pt x="5867" y="988"/>
                </a:lnTo>
                <a:lnTo>
                  <a:pt x="5871" y="988"/>
                </a:lnTo>
                <a:lnTo>
                  <a:pt x="5875" y="987"/>
                </a:lnTo>
                <a:lnTo>
                  <a:pt x="5878" y="985"/>
                </a:lnTo>
                <a:lnTo>
                  <a:pt x="5880" y="983"/>
                </a:lnTo>
                <a:lnTo>
                  <a:pt x="5884" y="979"/>
                </a:lnTo>
                <a:lnTo>
                  <a:pt x="5888" y="973"/>
                </a:lnTo>
                <a:lnTo>
                  <a:pt x="5892" y="967"/>
                </a:lnTo>
                <a:lnTo>
                  <a:pt x="5898" y="963"/>
                </a:lnTo>
                <a:lnTo>
                  <a:pt x="5902" y="961"/>
                </a:lnTo>
                <a:lnTo>
                  <a:pt x="5906" y="959"/>
                </a:lnTo>
                <a:lnTo>
                  <a:pt x="5913" y="958"/>
                </a:lnTo>
                <a:lnTo>
                  <a:pt x="5920" y="958"/>
                </a:lnTo>
                <a:lnTo>
                  <a:pt x="5911" y="954"/>
                </a:lnTo>
                <a:lnTo>
                  <a:pt x="5904" y="950"/>
                </a:lnTo>
                <a:lnTo>
                  <a:pt x="5900" y="945"/>
                </a:lnTo>
                <a:lnTo>
                  <a:pt x="5897" y="941"/>
                </a:lnTo>
                <a:lnTo>
                  <a:pt x="5894" y="935"/>
                </a:lnTo>
                <a:lnTo>
                  <a:pt x="5893" y="927"/>
                </a:lnTo>
                <a:lnTo>
                  <a:pt x="5893" y="916"/>
                </a:lnTo>
                <a:lnTo>
                  <a:pt x="5893" y="902"/>
                </a:lnTo>
                <a:lnTo>
                  <a:pt x="5893" y="886"/>
                </a:lnTo>
                <a:lnTo>
                  <a:pt x="5894" y="871"/>
                </a:lnTo>
                <a:lnTo>
                  <a:pt x="5897" y="858"/>
                </a:lnTo>
                <a:lnTo>
                  <a:pt x="5900" y="846"/>
                </a:lnTo>
                <a:lnTo>
                  <a:pt x="5902" y="841"/>
                </a:lnTo>
                <a:lnTo>
                  <a:pt x="5904" y="835"/>
                </a:lnTo>
                <a:lnTo>
                  <a:pt x="5906" y="831"/>
                </a:lnTo>
                <a:lnTo>
                  <a:pt x="5910" y="828"/>
                </a:lnTo>
                <a:lnTo>
                  <a:pt x="5913" y="825"/>
                </a:lnTo>
                <a:lnTo>
                  <a:pt x="5917" y="823"/>
                </a:lnTo>
                <a:lnTo>
                  <a:pt x="5922" y="822"/>
                </a:lnTo>
                <a:lnTo>
                  <a:pt x="5926" y="822"/>
                </a:lnTo>
                <a:lnTo>
                  <a:pt x="5945" y="822"/>
                </a:lnTo>
                <a:lnTo>
                  <a:pt x="5974" y="822"/>
                </a:lnTo>
                <a:lnTo>
                  <a:pt x="6006" y="822"/>
                </a:lnTo>
                <a:lnTo>
                  <a:pt x="6033" y="822"/>
                </a:lnTo>
                <a:lnTo>
                  <a:pt x="6037" y="828"/>
                </a:lnTo>
                <a:lnTo>
                  <a:pt x="6045" y="838"/>
                </a:lnTo>
                <a:lnTo>
                  <a:pt x="6055" y="849"/>
                </a:lnTo>
                <a:lnTo>
                  <a:pt x="6066" y="860"/>
                </a:lnTo>
                <a:lnTo>
                  <a:pt x="6077" y="871"/>
                </a:lnTo>
                <a:lnTo>
                  <a:pt x="6086" y="881"/>
                </a:lnTo>
                <a:lnTo>
                  <a:pt x="6094" y="887"/>
                </a:lnTo>
                <a:lnTo>
                  <a:pt x="6099" y="889"/>
                </a:lnTo>
                <a:lnTo>
                  <a:pt x="6102" y="881"/>
                </a:lnTo>
                <a:lnTo>
                  <a:pt x="6105" y="874"/>
                </a:lnTo>
                <a:lnTo>
                  <a:pt x="6108" y="867"/>
                </a:lnTo>
                <a:lnTo>
                  <a:pt x="6112" y="861"/>
                </a:lnTo>
                <a:lnTo>
                  <a:pt x="6116" y="855"/>
                </a:lnTo>
                <a:lnTo>
                  <a:pt x="6119" y="848"/>
                </a:lnTo>
                <a:lnTo>
                  <a:pt x="6123" y="839"/>
                </a:lnTo>
                <a:lnTo>
                  <a:pt x="6125" y="828"/>
                </a:lnTo>
                <a:lnTo>
                  <a:pt x="6128" y="830"/>
                </a:lnTo>
                <a:lnTo>
                  <a:pt x="6132" y="831"/>
                </a:lnTo>
                <a:lnTo>
                  <a:pt x="6135" y="832"/>
                </a:lnTo>
                <a:lnTo>
                  <a:pt x="6139" y="832"/>
                </a:lnTo>
                <a:lnTo>
                  <a:pt x="6144" y="832"/>
                </a:lnTo>
                <a:lnTo>
                  <a:pt x="6149" y="831"/>
                </a:lnTo>
                <a:lnTo>
                  <a:pt x="6153" y="830"/>
                </a:lnTo>
                <a:lnTo>
                  <a:pt x="6159" y="828"/>
                </a:lnTo>
                <a:lnTo>
                  <a:pt x="6148" y="815"/>
                </a:lnTo>
                <a:lnTo>
                  <a:pt x="6137" y="803"/>
                </a:lnTo>
                <a:lnTo>
                  <a:pt x="6133" y="796"/>
                </a:lnTo>
                <a:lnTo>
                  <a:pt x="6128" y="789"/>
                </a:lnTo>
                <a:lnTo>
                  <a:pt x="6126" y="782"/>
                </a:lnTo>
                <a:lnTo>
                  <a:pt x="6125" y="772"/>
                </a:lnTo>
                <a:lnTo>
                  <a:pt x="6126" y="767"/>
                </a:lnTo>
                <a:lnTo>
                  <a:pt x="6128" y="764"/>
                </a:lnTo>
                <a:lnTo>
                  <a:pt x="6132" y="761"/>
                </a:lnTo>
                <a:lnTo>
                  <a:pt x="6135" y="760"/>
                </a:lnTo>
                <a:lnTo>
                  <a:pt x="6140" y="759"/>
                </a:lnTo>
                <a:lnTo>
                  <a:pt x="6146" y="759"/>
                </a:lnTo>
                <a:lnTo>
                  <a:pt x="6152" y="760"/>
                </a:lnTo>
                <a:lnTo>
                  <a:pt x="6159" y="762"/>
                </a:lnTo>
                <a:lnTo>
                  <a:pt x="6188" y="771"/>
                </a:lnTo>
                <a:lnTo>
                  <a:pt x="6212" y="778"/>
                </a:lnTo>
                <a:lnTo>
                  <a:pt x="6202" y="779"/>
                </a:lnTo>
                <a:lnTo>
                  <a:pt x="6193" y="782"/>
                </a:lnTo>
                <a:lnTo>
                  <a:pt x="6184" y="784"/>
                </a:lnTo>
                <a:lnTo>
                  <a:pt x="6179" y="785"/>
                </a:lnTo>
                <a:lnTo>
                  <a:pt x="6180" y="792"/>
                </a:lnTo>
                <a:lnTo>
                  <a:pt x="6183" y="797"/>
                </a:lnTo>
                <a:lnTo>
                  <a:pt x="6186" y="802"/>
                </a:lnTo>
                <a:lnTo>
                  <a:pt x="6191" y="807"/>
                </a:lnTo>
                <a:lnTo>
                  <a:pt x="6201" y="815"/>
                </a:lnTo>
                <a:lnTo>
                  <a:pt x="6211" y="822"/>
                </a:lnTo>
                <a:lnTo>
                  <a:pt x="6222" y="829"/>
                </a:lnTo>
                <a:lnTo>
                  <a:pt x="6230" y="837"/>
                </a:lnTo>
                <a:lnTo>
                  <a:pt x="6234" y="842"/>
                </a:lnTo>
                <a:lnTo>
                  <a:pt x="6236" y="847"/>
                </a:lnTo>
                <a:lnTo>
                  <a:pt x="6238" y="853"/>
                </a:lnTo>
                <a:lnTo>
                  <a:pt x="6238" y="859"/>
                </a:lnTo>
                <a:lnTo>
                  <a:pt x="6237" y="867"/>
                </a:lnTo>
                <a:lnTo>
                  <a:pt x="6231" y="878"/>
                </a:lnTo>
                <a:lnTo>
                  <a:pt x="6224" y="893"/>
                </a:lnTo>
                <a:lnTo>
                  <a:pt x="6215" y="907"/>
                </a:lnTo>
                <a:lnTo>
                  <a:pt x="6206" y="922"/>
                </a:lnTo>
                <a:lnTo>
                  <a:pt x="6200" y="937"/>
                </a:lnTo>
                <a:lnTo>
                  <a:pt x="6196" y="944"/>
                </a:lnTo>
                <a:lnTo>
                  <a:pt x="6194" y="952"/>
                </a:lnTo>
                <a:lnTo>
                  <a:pt x="6192" y="958"/>
                </a:lnTo>
                <a:lnTo>
                  <a:pt x="6192" y="964"/>
                </a:lnTo>
                <a:lnTo>
                  <a:pt x="6193" y="970"/>
                </a:lnTo>
                <a:lnTo>
                  <a:pt x="6195" y="974"/>
                </a:lnTo>
                <a:lnTo>
                  <a:pt x="6198" y="977"/>
                </a:lnTo>
                <a:lnTo>
                  <a:pt x="6202" y="979"/>
                </a:lnTo>
                <a:lnTo>
                  <a:pt x="6205" y="981"/>
                </a:lnTo>
                <a:lnTo>
                  <a:pt x="6208" y="984"/>
                </a:lnTo>
                <a:lnTo>
                  <a:pt x="6211" y="988"/>
                </a:lnTo>
                <a:lnTo>
                  <a:pt x="6212" y="994"/>
                </a:lnTo>
                <a:lnTo>
                  <a:pt x="6212" y="1001"/>
                </a:lnTo>
                <a:lnTo>
                  <a:pt x="6211" y="1010"/>
                </a:lnTo>
                <a:lnTo>
                  <a:pt x="6208" y="1018"/>
                </a:lnTo>
                <a:lnTo>
                  <a:pt x="6204" y="1026"/>
                </a:lnTo>
                <a:lnTo>
                  <a:pt x="6202" y="1030"/>
                </a:lnTo>
                <a:lnTo>
                  <a:pt x="6200" y="1033"/>
                </a:lnTo>
                <a:lnTo>
                  <a:pt x="6196" y="1036"/>
                </a:lnTo>
                <a:lnTo>
                  <a:pt x="6192" y="1039"/>
                </a:lnTo>
                <a:lnTo>
                  <a:pt x="6188" y="1041"/>
                </a:lnTo>
                <a:lnTo>
                  <a:pt x="6183" y="1042"/>
                </a:lnTo>
                <a:lnTo>
                  <a:pt x="6178" y="1043"/>
                </a:lnTo>
                <a:lnTo>
                  <a:pt x="6172" y="1043"/>
                </a:lnTo>
                <a:lnTo>
                  <a:pt x="6173" y="1062"/>
                </a:lnTo>
                <a:lnTo>
                  <a:pt x="6175" y="1079"/>
                </a:lnTo>
                <a:lnTo>
                  <a:pt x="6181" y="1095"/>
                </a:lnTo>
                <a:lnTo>
                  <a:pt x="6186" y="1111"/>
                </a:lnTo>
                <a:lnTo>
                  <a:pt x="6194" y="1126"/>
                </a:lnTo>
                <a:lnTo>
                  <a:pt x="6204" y="1140"/>
                </a:lnTo>
                <a:lnTo>
                  <a:pt x="6214" y="1153"/>
                </a:lnTo>
                <a:lnTo>
                  <a:pt x="6226" y="1166"/>
                </a:lnTo>
                <a:lnTo>
                  <a:pt x="6238" y="1179"/>
                </a:lnTo>
                <a:lnTo>
                  <a:pt x="6252" y="1190"/>
                </a:lnTo>
                <a:lnTo>
                  <a:pt x="6267" y="1201"/>
                </a:lnTo>
                <a:lnTo>
                  <a:pt x="6281" y="1211"/>
                </a:lnTo>
                <a:lnTo>
                  <a:pt x="6296" y="1220"/>
                </a:lnTo>
                <a:lnTo>
                  <a:pt x="6313" y="1230"/>
                </a:lnTo>
                <a:lnTo>
                  <a:pt x="6328" y="1239"/>
                </a:lnTo>
                <a:lnTo>
                  <a:pt x="6345" y="1247"/>
                </a:lnTo>
                <a:lnTo>
                  <a:pt x="6352" y="1251"/>
                </a:lnTo>
                <a:lnTo>
                  <a:pt x="6360" y="1256"/>
                </a:lnTo>
                <a:lnTo>
                  <a:pt x="6365" y="1261"/>
                </a:lnTo>
                <a:lnTo>
                  <a:pt x="6371" y="1267"/>
                </a:lnTo>
                <a:lnTo>
                  <a:pt x="6379" y="1282"/>
                </a:lnTo>
                <a:lnTo>
                  <a:pt x="6387" y="1297"/>
                </a:lnTo>
                <a:lnTo>
                  <a:pt x="6392" y="1304"/>
                </a:lnTo>
                <a:lnTo>
                  <a:pt x="6396" y="1311"/>
                </a:lnTo>
                <a:lnTo>
                  <a:pt x="6402" y="1318"/>
                </a:lnTo>
                <a:lnTo>
                  <a:pt x="6407" y="1325"/>
                </a:lnTo>
                <a:lnTo>
                  <a:pt x="6415" y="1331"/>
                </a:lnTo>
                <a:lnTo>
                  <a:pt x="6422" y="1337"/>
                </a:lnTo>
                <a:lnTo>
                  <a:pt x="6432" y="1342"/>
                </a:lnTo>
                <a:lnTo>
                  <a:pt x="6444" y="1346"/>
                </a:lnTo>
                <a:lnTo>
                  <a:pt x="6452" y="1347"/>
                </a:lnTo>
                <a:lnTo>
                  <a:pt x="6464" y="1351"/>
                </a:lnTo>
                <a:lnTo>
                  <a:pt x="6471" y="1353"/>
                </a:lnTo>
                <a:lnTo>
                  <a:pt x="6476" y="1356"/>
                </a:lnTo>
                <a:lnTo>
                  <a:pt x="6481" y="1360"/>
                </a:lnTo>
                <a:lnTo>
                  <a:pt x="6484" y="1364"/>
                </a:lnTo>
                <a:lnTo>
                  <a:pt x="6491" y="1374"/>
                </a:lnTo>
                <a:lnTo>
                  <a:pt x="6497" y="1384"/>
                </a:lnTo>
                <a:lnTo>
                  <a:pt x="6506" y="1395"/>
                </a:lnTo>
                <a:lnTo>
                  <a:pt x="6515" y="1404"/>
                </a:lnTo>
                <a:lnTo>
                  <a:pt x="6525" y="1413"/>
                </a:lnTo>
                <a:lnTo>
                  <a:pt x="6533" y="1420"/>
                </a:lnTo>
                <a:lnTo>
                  <a:pt x="6538" y="1422"/>
                </a:lnTo>
                <a:lnTo>
                  <a:pt x="6542" y="1424"/>
                </a:lnTo>
                <a:lnTo>
                  <a:pt x="6547" y="1425"/>
                </a:lnTo>
                <a:lnTo>
                  <a:pt x="6551" y="1426"/>
                </a:lnTo>
                <a:lnTo>
                  <a:pt x="6554" y="1425"/>
                </a:lnTo>
                <a:lnTo>
                  <a:pt x="6558" y="1425"/>
                </a:lnTo>
                <a:lnTo>
                  <a:pt x="6561" y="1423"/>
                </a:lnTo>
                <a:lnTo>
                  <a:pt x="6564" y="1421"/>
                </a:lnTo>
                <a:lnTo>
                  <a:pt x="6570" y="1416"/>
                </a:lnTo>
                <a:lnTo>
                  <a:pt x="6575" y="1410"/>
                </a:lnTo>
                <a:lnTo>
                  <a:pt x="6578" y="1402"/>
                </a:lnTo>
                <a:lnTo>
                  <a:pt x="6582" y="1391"/>
                </a:lnTo>
                <a:lnTo>
                  <a:pt x="6583" y="1381"/>
                </a:lnTo>
                <a:lnTo>
                  <a:pt x="6584" y="1370"/>
                </a:lnTo>
                <a:lnTo>
                  <a:pt x="6583" y="1366"/>
                </a:lnTo>
                <a:lnTo>
                  <a:pt x="6582" y="1362"/>
                </a:lnTo>
                <a:lnTo>
                  <a:pt x="6579" y="1359"/>
                </a:lnTo>
                <a:lnTo>
                  <a:pt x="6576" y="1356"/>
                </a:lnTo>
                <a:lnTo>
                  <a:pt x="6570" y="1350"/>
                </a:lnTo>
                <a:lnTo>
                  <a:pt x="6561" y="1345"/>
                </a:lnTo>
                <a:lnTo>
                  <a:pt x="6552" y="1340"/>
                </a:lnTo>
                <a:lnTo>
                  <a:pt x="6544" y="1333"/>
                </a:lnTo>
                <a:lnTo>
                  <a:pt x="6542" y="1329"/>
                </a:lnTo>
                <a:lnTo>
                  <a:pt x="6539" y="1325"/>
                </a:lnTo>
                <a:lnTo>
                  <a:pt x="6538" y="1320"/>
                </a:lnTo>
                <a:lnTo>
                  <a:pt x="6538" y="1315"/>
                </a:lnTo>
                <a:lnTo>
                  <a:pt x="6539" y="1313"/>
                </a:lnTo>
                <a:lnTo>
                  <a:pt x="6542" y="1310"/>
                </a:lnTo>
                <a:lnTo>
                  <a:pt x="6547" y="1308"/>
                </a:lnTo>
                <a:lnTo>
                  <a:pt x="6552" y="1306"/>
                </a:lnTo>
                <a:lnTo>
                  <a:pt x="6565" y="1301"/>
                </a:lnTo>
                <a:lnTo>
                  <a:pt x="6577" y="1297"/>
                </a:lnTo>
                <a:lnTo>
                  <a:pt x="6569" y="1280"/>
                </a:lnTo>
                <a:lnTo>
                  <a:pt x="6560" y="1268"/>
                </a:lnTo>
                <a:lnTo>
                  <a:pt x="6550" y="1256"/>
                </a:lnTo>
                <a:lnTo>
                  <a:pt x="6538" y="1241"/>
                </a:lnTo>
                <a:lnTo>
                  <a:pt x="6540" y="1239"/>
                </a:lnTo>
                <a:lnTo>
                  <a:pt x="6544" y="1238"/>
                </a:lnTo>
                <a:lnTo>
                  <a:pt x="6550" y="1237"/>
                </a:lnTo>
                <a:lnTo>
                  <a:pt x="6556" y="1236"/>
                </a:lnTo>
                <a:lnTo>
                  <a:pt x="6572" y="1235"/>
                </a:lnTo>
                <a:lnTo>
                  <a:pt x="6590" y="1235"/>
                </a:lnTo>
                <a:lnTo>
                  <a:pt x="6583" y="1229"/>
                </a:lnTo>
                <a:lnTo>
                  <a:pt x="6572" y="1219"/>
                </a:lnTo>
                <a:lnTo>
                  <a:pt x="6566" y="1214"/>
                </a:lnTo>
                <a:lnTo>
                  <a:pt x="6562" y="1210"/>
                </a:lnTo>
                <a:lnTo>
                  <a:pt x="6559" y="1207"/>
                </a:lnTo>
                <a:lnTo>
                  <a:pt x="6558" y="1204"/>
                </a:lnTo>
                <a:lnTo>
                  <a:pt x="6550" y="1199"/>
                </a:lnTo>
                <a:lnTo>
                  <a:pt x="6544" y="1194"/>
                </a:lnTo>
                <a:lnTo>
                  <a:pt x="6540" y="1187"/>
                </a:lnTo>
                <a:lnTo>
                  <a:pt x="6537" y="1180"/>
                </a:lnTo>
                <a:lnTo>
                  <a:pt x="6533" y="1173"/>
                </a:lnTo>
                <a:lnTo>
                  <a:pt x="6532" y="1163"/>
                </a:lnTo>
                <a:lnTo>
                  <a:pt x="6531" y="1153"/>
                </a:lnTo>
                <a:lnTo>
                  <a:pt x="6531" y="1142"/>
                </a:lnTo>
                <a:lnTo>
                  <a:pt x="6536" y="1142"/>
                </a:lnTo>
                <a:lnTo>
                  <a:pt x="6540" y="1140"/>
                </a:lnTo>
                <a:lnTo>
                  <a:pt x="6545" y="1138"/>
                </a:lnTo>
                <a:lnTo>
                  <a:pt x="6549" y="1136"/>
                </a:lnTo>
                <a:lnTo>
                  <a:pt x="6552" y="1133"/>
                </a:lnTo>
                <a:lnTo>
                  <a:pt x="6555" y="1130"/>
                </a:lnTo>
                <a:lnTo>
                  <a:pt x="6556" y="1127"/>
                </a:lnTo>
                <a:lnTo>
                  <a:pt x="6558" y="1124"/>
                </a:lnTo>
                <a:lnTo>
                  <a:pt x="6539" y="1118"/>
                </a:lnTo>
                <a:lnTo>
                  <a:pt x="6522" y="1110"/>
                </a:lnTo>
                <a:lnTo>
                  <a:pt x="6508" y="1103"/>
                </a:lnTo>
                <a:lnTo>
                  <a:pt x="6496" y="1095"/>
                </a:lnTo>
                <a:lnTo>
                  <a:pt x="6476" y="1078"/>
                </a:lnTo>
                <a:lnTo>
                  <a:pt x="6460" y="1063"/>
                </a:lnTo>
                <a:lnTo>
                  <a:pt x="6452" y="1055"/>
                </a:lnTo>
                <a:lnTo>
                  <a:pt x="6444" y="1048"/>
                </a:lnTo>
                <a:lnTo>
                  <a:pt x="6437" y="1043"/>
                </a:lnTo>
                <a:lnTo>
                  <a:pt x="6427" y="1039"/>
                </a:lnTo>
                <a:lnTo>
                  <a:pt x="6417" y="1036"/>
                </a:lnTo>
                <a:lnTo>
                  <a:pt x="6406" y="1035"/>
                </a:lnTo>
                <a:lnTo>
                  <a:pt x="6393" y="1035"/>
                </a:lnTo>
                <a:lnTo>
                  <a:pt x="6377" y="1037"/>
                </a:lnTo>
                <a:lnTo>
                  <a:pt x="6375" y="1038"/>
                </a:lnTo>
                <a:lnTo>
                  <a:pt x="6373" y="1037"/>
                </a:lnTo>
                <a:lnTo>
                  <a:pt x="6372" y="1036"/>
                </a:lnTo>
                <a:lnTo>
                  <a:pt x="6370" y="1035"/>
                </a:lnTo>
                <a:lnTo>
                  <a:pt x="6368" y="1031"/>
                </a:lnTo>
                <a:lnTo>
                  <a:pt x="6365" y="1025"/>
                </a:lnTo>
                <a:lnTo>
                  <a:pt x="6363" y="1009"/>
                </a:lnTo>
                <a:lnTo>
                  <a:pt x="6360" y="990"/>
                </a:lnTo>
                <a:lnTo>
                  <a:pt x="6358" y="981"/>
                </a:lnTo>
                <a:lnTo>
                  <a:pt x="6354" y="972"/>
                </a:lnTo>
                <a:lnTo>
                  <a:pt x="6351" y="963"/>
                </a:lnTo>
                <a:lnTo>
                  <a:pt x="6346" y="956"/>
                </a:lnTo>
                <a:lnTo>
                  <a:pt x="6340" y="949"/>
                </a:lnTo>
                <a:lnTo>
                  <a:pt x="6332" y="943"/>
                </a:lnTo>
                <a:lnTo>
                  <a:pt x="6328" y="941"/>
                </a:lnTo>
                <a:lnTo>
                  <a:pt x="6323" y="940"/>
                </a:lnTo>
                <a:lnTo>
                  <a:pt x="6317" y="939"/>
                </a:lnTo>
                <a:lnTo>
                  <a:pt x="6312" y="939"/>
                </a:lnTo>
                <a:lnTo>
                  <a:pt x="6392" y="889"/>
                </a:lnTo>
                <a:lnTo>
                  <a:pt x="6396" y="890"/>
                </a:lnTo>
                <a:lnTo>
                  <a:pt x="6399" y="894"/>
                </a:lnTo>
                <a:lnTo>
                  <a:pt x="6403" y="898"/>
                </a:lnTo>
                <a:lnTo>
                  <a:pt x="6405" y="902"/>
                </a:lnTo>
                <a:lnTo>
                  <a:pt x="6408" y="907"/>
                </a:lnTo>
                <a:lnTo>
                  <a:pt x="6413" y="911"/>
                </a:lnTo>
                <a:lnTo>
                  <a:pt x="6415" y="912"/>
                </a:lnTo>
                <a:lnTo>
                  <a:pt x="6418" y="913"/>
                </a:lnTo>
                <a:lnTo>
                  <a:pt x="6421" y="914"/>
                </a:lnTo>
                <a:lnTo>
                  <a:pt x="6425" y="914"/>
                </a:lnTo>
                <a:lnTo>
                  <a:pt x="6435" y="913"/>
                </a:lnTo>
                <a:lnTo>
                  <a:pt x="6446" y="910"/>
                </a:lnTo>
                <a:lnTo>
                  <a:pt x="6458" y="906"/>
                </a:lnTo>
                <a:lnTo>
                  <a:pt x="6470" y="901"/>
                </a:lnTo>
                <a:lnTo>
                  <a:pt x="6495" y="888"/>
                </a:lnTo>
                <a:lnTo>
                  <a:pt x="6525" y="877"/>
                </a:lnTo>
                <a:lnTo>
                  <a:pt x="6544" y="877"/>
                </a:lnTo>
                <a:lnTo>
                  <a:pt x="6547" y="885"/>
                </a:lnTo>
                <a:lnTo>
                  <a:pt x="6551" y="893"/>
                </a:lnTo>
                <a:lnTo>
                  <a:pt x="6556" y="899"/>
                </a:lnTo>
                <a:lnTo>
                  <a:pt x="6562" y="905"/>
                </a:lnTo>
                <a:lnTo>
                  <a:pt x="6576" y="915"/>
                </a:lnTo>
                <a:lnTo>
                  <a:pt x="6590" y="927"/>
                </a:lnTo>
                <a:lnTo>
                  <a:pt x="6596" y="906"/>
                </a:lnTo>
                <a:lnTo>
                  <a:pt x="6601" y="884"/>
                </a:lnTo>
                <a:lnTo>
                  <a:pt x="6605" y="873"/>
                </a:lnTo>
                <a:lnTo>
                  <a:pt x="6609" y="863"/>
                </a:lnTo>
                <a:lnTo>
                  <a:pt x="6614" y="854"/>
                </a:lnTo>
                <a:lnTo>
                  <a:pt x="6619" y="845"/>
                </a:lnTo>
                <a:lnTo>
                  <a:pt x="6626" y="835"/>
                </a:lnTo>
                <a:lnTo>
                  <a:pt x="6633" y="827"/>
                </a:lnTo>
                <a:lnTo>
                  <a:pt x="6642" y="821"/>
                </a:lnTo>
                <a:lnTo>
                  <a:pt x="6651" y="815"/>
                </a:lnTo>
                <a:lnTo>
                  <a:pt x="6662" y="810"/>
                </a:lnTo>
                <a:lnTo>
                  <a:pt x="6674" y="806"/>
                </a:lnTo>
                <a:lnTo>
                  <a:pt x="6688" y="804"/>
                </a:lnTo>
                <a:lnTo>
                  <a:pt x="6704" y="803"/>
                </a:lnTo>
                <a:lnTo>
                  <a:pt x="6701" y="799"/>
                </a:lnTo>
                <a:lnTo>
                  <a:pt x="6700" y="794"/>
                </a:lnTo>
                <a:lnTo>
                  <a:pt x="6700" y="790"/>
                </a:lnTo>
                <a:lnTo>
                  <a:pt x="6701" y="785"/>
                </a:lnTo>
                <a:lnTo>
                  <a:pt x="6702" y="775"/>
                </a:lnTo>
                <a:lnTo>
                  <a:pt x="6704" y="766"/>
                </a:lnTo>
                <a:lnTo>
                  <a:pt x="6709" y="770"/>
                </a:lnTo>
                <a:lnTo>
                  <a:pt x="6715" y="773"/>
                </a:lnTo>
                <a:lnTo>
                  <a:pt x="6721" y="775"/>
                </a:lnTo>
                <a:lnTo>
                  <a:pt x="6729" y="777"/>
                </a:lnTo>
                <a:lnTo>
                  <a:pt x="6744" y="778"/>
                </a:lnTo>
                <a:lnTo>
                  <a:pt x="6763" y="778"/>
                </a:lnTo>
                <a:lnTo>
                  <a:pt x="6774" y="781"/>
                </a:lnTo>
                <a:lnTo>
                  <a:pt x="6787" y="784"/>
                </a:lnTo>
                <a:lnTo>
                  <a:pt x="6795" y="785"/>
                </a:lnTo>
                <a:lnTo>
                  <a:pt x="6801" y="784"/>
                </a:lnTo>
                <a:lnTo>
                  <a:pt x="6809" y="783"/>
                </a:lnTo>
                <a:lnTo>
                  <a:pt x="6817" y="778"/>
                </a:lnTo>
                <a:lnTo>
                  <a:pt x="6813" y="767"/>
                </a:lnTo>
                <a:lnTo>
                  <a:pt x="6813" y="762"/>
                </a:lnTo>
                <a:lnTo>
                  <a:pt x="6816" y="757"/>
                </a:lnTo>
                <a:lnTo>
                  <a:pt x="6817" y="742"/>
                </a:lnTo>
                <a:lnTo>
                  <a:pt x="6790" y="738"/>
                </a:lnTo>
                <a:lnTo>
                  <a:pt x="6766" y="733"/>
                </a:lnTo>
                <a:lnTo>
                  <a:pt x="6743" y="727"/>
                </a:lnTo>
                <a:lnTo>
                  <a:pt x="6722" y="720"/>
                </a:lnTo>
                <a:lnTo>
                  <a:pt x="6685" y="706"/>
                </a:lnTo>
                <a:lnTo>
                  <a:pt x="6650" y="692"/>
                </a:lnTo>
                <a:lnTo>
                  <a:pt x="6632" y="685"/>
                </a:lnTo>
                <a:lnTo>
                  <a:pt x="6616" y="678"/>
                </a:lnTo>
                <a:lnTo>
                  <a:pt x="6598" y="672"/>
                </a:lnTo>
                <a:lnTo>
                  <a:pt x="6579" y="666"/>
                </a:lnTo>
                <a:lnTo>
                  <a:pt x="6561" y="662"/>
                </a:lnTo>
                <a:lnTo>
                  <a:pt x="6541" y="658"/>
                </a:lnTo>
                <a:lnTo>
                  <a:pt x="6520" y="656"/>
                </a:lnTo>
                <a:lnTo>
                  <a:pt x="6497" y="655"/>
                </a:lnTo>
                <a:lnTo>
                  <a:pt x="6543" y="659"/>
                </a:lnTo>
                <a:lnTo>
                  <a:pt x="6582" y="663"/>
                </a:lnTo>
                <a:lnTo>
                  <a:pt x="6592" y="663"/>
                </a:lnTo>
                <a:lnTo>
                  <a:pt x="6600" y="663"/>
                </a:lnTo>
                <a:lnTo>
                  <a:pt x="6610" y="662"/>
                </a:lnTo>
                <a:lnTo>
                  <a:pt x="6619" y="660"/>
                </a:lnTo>
                <a:lnTo>
                  <a:pt x="6628" y="658"/>
                </a:lnTo>
                <a:lnTo>
                  <a:pt x="6638" y="654"/>
                </a:lnTo>
                <a:lnTo>
                  <a:pt x="6648" y="649"/>
                </a:lnTo>
                <a:lnTo>
                  <a:pt x="6657" y="643"/>
                </a:lnTo>
                <a:lnTo>
                  <a:pt x="6653" y="637"/>
                </a:lnTo>
                <a:lnTo>
                  <a:pt x="6649" y="632"/>
                </a:lnTo>
                <a:lnTo>
                  <a:pt x="6644" y="627"/>
                </a:lnTo>
                <a:lnTo>
                  <a:pt x="6639" y="624"/>
                </a:lnTo>
                <a:lnTo>
                  <a:pt x="6628" y="618"/>
                </a:lnTo>
                <a:lnTo>
                  <a:pt x="6616" y="612"/>
                </a:lnTo>
                <a:lnTo>
                  <a:pt x="6605" y="607"/>
                </a:lnTo>
                <a:lnTo>
                  <a:pt x="6593" y="601"/>
                </a:lnTo>
                <a:lnTo>
                  <a:pt x="6587" y="598"/>
                </a:lnTo>
                <a:lnTo>
                  <a:pt x="6581" y="593"/>
                </a:lnTo>
                <a:lnTo>
                  <a:pt x="6576" y="588"/>
                </a:lnTo>
                <a:lnTo>
                  <a:pt x="6571" y="582"/>
                </a:lnTo>
                <a:lnTo>
                  <a:pt x="6597" y="582"/>
                </a:lnTo>
                <a:lnTo>
                  <a:pt x="6600" y="587"/>
                </a:lnTo>
                <a:lnTo>
                  <a:pt x="6605" y="592"/>
                </a:lnTo>
                <a:lnTo>
                  <a:pt x="6610" y="599"/>
                </a:lnTo>
                <a:lnTo>
                  <a:pt x="6617" y="604"/>
                </a:lnTo>
                <a:lnTo>
                  <a:pt x="6626" y="610"/>
                </a:lnTo>
                <a:lnTo>
                  <a:pt x="6634" y="615"/>
                </a:lnTo>
                <a:lnTo>
                  <a:pt x="6640" y="617"/>
                </a:lnTo>
                <a:lnTo>
                  <a:pt x="6645" y="618"/>
                </a:lnTo>
                <a:lnTo>
                  <a:pt x="6651" y="619"/>
                </a:lnTo>
                <a:lnTo>
                  <a:pt x="6657" y="619"/>
                </a:lnTo>
                <a:lnTo>
                  <a:pt x="6665" y="618"/>
                </a:lnTo>
                <a:lnTo>
                  <a:pt x="6670" y="617"/>
                </a:lnTo>
                <a:lnTo>
                  <a:pt x="6673" y="615"/>
                </a:lnTo>
                <a:lnTo>
                  <a:pt x="6675" y="612"/>
                </a:lnTo>
                <a:lnTo>
                  <a:pt x="6678" y="610"/>
                </a:lnTo>
                <a:lnTo>
                  <a:pt x="6683" y="608"/>
                </a:lnTo>
                <a:lnTo>
                  <a:pt x="6691" y="606"/>
                </a:lnTo>
                <a:lnTo>
                  <a:pt x="6704" y="606"/>
                </a:lnTo>
                <a:lnTo>
                  <a:pt x="6718" y="606"/>
                </a:lnTo>
                <a:lnTo>
                  <a:pt x="6730" y="607"/>
                </a:lnTo>
                <a:lnTo>
                  <a:pt x="6742" y="609"/>
                </a:lnTo>
                <a:lnTo>
                  <a:pt x="6752" y="612"/>
                </a:lnTo>
                <a:lnTo>
                  <a:pt x="6762" y="616"/>
                </a:lnTo>
                <a:lnTo>
                  <a:pt x="6771" y="619"/>
                </a:lnTo>
                <a:lnTo>
                  <a:pt x="6778" y="623"/>
                </a:lnTo>
                <a:lnTo>
                  <a:pt x="6786" y="627"/>
                </a:lnTo>
                <a:lnTo>
                  <a:pt x="6799" y="636"/>
                </a:lnTo>
                <a:lnTo>
                  <a:pt x="6812" y="645"/>
                </a:lnTo>
                <a:lnTo>
                  <a:pt x="6827" y="654"/>
                </a:lnTo>
                <a:lnTo>
                  <a:pt x="6843" y="661"/>
                </a:lnTo>
                <a:lnTo>
                  <a:pt x="6943" y="661"/>
                </a:lnTo>
                <a:lnTo>
                  <a:pt x="6945" y="667"/>
                </a:lnTo>
                <a:lnTo>
                  <a:pt x="6950" y="673"/>
                </a:lnTo>
                <a:lnTo>
                  <a:pt x="6955" y="676"/>
                </a:lnTo>
                <a:lnTo>
                  <a:pt x="6961" y="678"/>
                </a:lnTo>
                <a:lnTo>
                  <a:pt x="6971" y="680"/>
                </a:lnTo>
                <a:lnTo>
                  <a:pt x="6982" y="680"/>
                </a:lnTo>
                <a:lnTo>
                  <a:pt x="6989" y="680"/>
                </a:lnTo>
                <a:lnTo>
                  <a:pt x="7006" y="680"/>
                </a:lnTo>
                <a:lnTo>
                  <a:pt x="7027" y="678"/>
                </a:lnTo>
                <a:lnTo>
                  <a:pt x="7049" y="674"/>
                </a:lnTo>
                <a:lnTo>
                  <a:pt x="7031" y="668"/>
                </a:lnTo>
                <a:lnTo>
                  <a:pt x="7011" y="659"/>
                </a:lnTo>
                <a:lnTo>
                  <a:pt x="7002" y="654"/>
                </a:lnTo>
                <a:lnTo>
                  <a:pt x="6996" y="647"/>
                </a:lnTo>
                <a:lnTo>
                  <a:pt x="6993" y="644"/>
                </a:lnTo>
                <a:lnTo>
                  <a:pt x="6991" y="640"/>
                </a:lnTo>
                <a:lnTo>
                  <a:pt x="6989" y="636"/>
                </a:lnTo>
                <a:lnTo>
                  <a:pt x="6989" y="631"/>
                </a:lnTo>
                <a:lnTo>
                  <a:pt x="6990" y="621"/>
                </a:lnTo>
                <a:lnTo>
                  <a:pt x="6991" y="614"/>
                </a:lnTo>
                <a:lnTo>
                  <a:pt x="6992" y="608"/>
                </a:lnTo>
                <a:lnTo>
                  <a:pt x="6992" y="602"/>
                </a:lnTo>
                <a:lnTo>
                  <a:pt x="6991" y="593"/>
                </a:lnTo>
                <a:lnTo>
                  <a:pt x="6989" y="582"/>
                </a:lnTo>
                <a:lnTo>
                  <a:pt x="6975" y="581"/>
                </a:lnTo>
                <a:lnTo>
                  <a:pt x="6961" y="579"/>
                </a:lnTo>
                <a:lnTo>
                  <a:pt x="6947" y="577"/>
                </a:lnTo>
                <a:lnTo>
                  <a:pt x="6934" y="573"/>
                </a:lnTo>
                <a:lnTo>
                  <a:pt x="6910" y="564"/>
                </a:lnTo>
                <a:lnTo>
                  <a:pt x="6886" y="553"/>
                </a:lnTo>
                <a:lnTo>
                  <a:pt x="6861" y="543"/>
                </a:lnTo>
                <a:lnTo>
                  <a:pt x="6835" y="535"/>
                </a:lnTo>
                <a:lnTo>
                  <a:pt x="6821" y="531"/>
                </a:lnTo>
                <a:lnTo>
                  <a:pt x="6807" y="529"/>
                </a:lnTo>
                <a:lnTo>
                  <a:pt x="6793" y="527"/>
                </a:lnTo>
                <a:lnTo>
                  <a:pt x="6776" y="526"/>
                </a:lnTo>
                <a:lnTo>
                  <a:pt x="6769" y="527"/>
                </a:lnTo>
                <a:lnTo>
                  <a:pt x="6761" y="531"/>
                </a:lnTo>
                <a:lnTo>
                  <a:pt x="6756" y="533"/>
                </a:lnTo>
                <a:lnTo>
                  <a:pt x="6753" y="536"/>
                </a:lnTo>
                <a:lnTo>
                  <a:pt x="6751" y="540"/>
                </a:lnTo>
                <a:lnTo>
                  <a:pt x="6750" y="544"/>
                </a:lnTo>
                <a:lnTo>
                  <a:pt x="6751" y="547"/>
                </a:lnTo>
                <a:lnTo>
                  <a:pt x="6752" y="548"/>
                </a:lnTo>
                <a:lnTo>
                  <a:pt x="6754" y="550"/>
                </a:lnTo>
                <a:lnTo>
                  <a:pt x="6757" y="552"/>
                </a:lnTo>
                <a:lnTo>
                  <a:pt x="6765" y="555"/>
                </a:lnTo>
                <a:lnTo>
                  <a:pt x="6775" y="559"/>
                </a:lnTo>
                <a:lnTo>
                  <a:pt x="6785" y="563"/>
                </a:lnTo>
                <a:lnTo>
                  <a:pt x="6795" y="567"/>
                </a:lnTo>
                <a:lnTo>
                  <a:pt x="6799" y="570"/>
                </a:lnTo>
                <a:lnTo>
                  <a:pt x="6803" y="574"/>
                </a:lnTo>
                <a:lnTo>
                  <a:pt x="6807" y="577"/>
                </a:lnTo>
                <a:lnTo>
                  <a:pt x="6810" y="582"/>
                </a:lnTo>
                <a:lnTo>
                  <a:pt x="6778" y="567"/>
                </a:lnTo>
                <a:lnTo>
                  <a:pt x="6751" y="552"/>
                </a:lnTo>
                <a:lnTo>
                  <a:pt x="6728" y="539"/>
                </a:lnTo>
                <a:lnTo>
                  <a:pt x="6706" y="528"/>
                </a:lnTo>
                <a:lnTo>
                  <a:pt x="6684" y="517"/>
                </a:lnTo>
                <a:lnTo>
                  <a:pt x="6660" y="506"/>
                </a:lnTo>
                <a:lnTo>
                  <a:pt x="6631" y="494"/>
                </a:lnTo>
                <a:lnTo>
                  <a:pt x="6597" y="483"/>
                </a:lnTo>
                <a:lnTo>
                  <a:pt x="6573" y="477"/>
                </a:lnTo>
                <a:lnTo>
                  <a:pt x="6548" y="471"/>
                </a:lnTo>
                <a:lnTo>
                  <a:pt x="6525" y="466"/>
                </a:lnTo>
                <a:lnTo>
                  <a:pt x="6500" y="462"/>
                </a:lnTo>
                <a:lnTo>
                  <a:pt x="6454" y="455"/>
                </a:lnTo>
                <a:lnTo>
                  <a:pt x="6408" y="450"/>
                </a:lnTo>
                <a:lnTo>
                  <a:pt x="6363" y="443"/>
                </a:lnTo>
                <a:lnTo>
                  <a:pt x="6318" y="436"/>
                </a:lnTo>
                <a:lnTo>
                  <a:pt x="6295" y="432"/>
                </a:lnTo>
                <a:lnTo>
                  <a:pt x="6272" y="427"/>
                </a:lnTo>
                <a:lnTo>
                  <a:pt x="6249" y="422"/>
                </a:lnTo>
                <a:lnTo>
                  <a:pt x="6225" y="415"/>
                </a:lnTo>
                <a:lnTo>
                  <a:pt x="6146" y="415"/>
                </a:lnTo>
                <a:lnTo>
                  <a:pt x="6133" y="407"/>
                </a:lnTo>
                <a:lnTo>
                  <a:pt x="6121" y="402"/>
                </a:lnTo>
                <a:lnTo>
                  <a:pt x="6114" y="400"/>
                </a:lnTo>
                <a:lnTo>
                  <a:pt x="6106" y="398"/>
                </a:lnTo>
                <a:lnTo>
                  <a:pt x="6096" y="397"/>
                </a:lnTo>
                <a:lnTo>
                  <a:pt x="6085" y="397"/>
                </a:lnTo>
                <a:lnTo>
                  <a:pt x="6071" y="398"/>
                </a:lnTo>
                <a:lnTo>
                  <a:pt x="6058" y="400"/>
                </a:lnTo>
                <a:lnTo>
                  <a:pt x="6045" y="403"/>
                </a:lnTo>
                <a:lnTo>
                  <a:pt x="6033" y="406"/>
                </a:lnTo>
                <a:lnTo>
                  <a:pt x="6020" y="410"/>
                </a:lnTo>
                <a:lnTo>
                  <a:pt x="6007" y="412"/>
                </a:lnTo>
                <a:lnTo>
                  <a:pt x="5993" y="415"/>
                </a:lnTo>
                <a:lnTo>
                  <a:pt x="5979" y="415"/>
                </a:lnTo>
                <a:lnTo>
                  <a:pt x="5971" y="415"/>
                </a:lnTo>
                <a:lnTo>
                  <a:pt x="5960" y="412"/>
                </a:lnTo>
                <a:lnTo>
                  <a:pt x="5945" y="409"/>
                </a:lnTo>
                <a:lnTo>
                  <a:pt x="5929" y="405"/>
                </a:lnTo>
                <a:lnTo>
                  <a:pt x="5913" y="400"/>
                </a:lnTo>
                <a:lnTo>
                  <a:pt x="5899" y="395"/>
                </a:lnTo>
                <a:lnTo>
                  <a:pt x="5887" y="389"/>
                </a:lnTo>
                <a:lnTo>
                  <a:pt x="5880" y="384"/>
                </a:lnTo>
                <a:lnTo>
                  <a:pt x="5833" y="384"/>
                </a:lnTo>
                <a:lnTo>
                  <a:pt x="5835" y="394"/>
                </a:lnTo>
                <a:lnTo>
                  <a:pt x="5838" y="402"/>
                </a:lnTo>
                <a:lnTo>
                  <a:pt x="5843" y="410"/>
                </a:lnTo>
                <a:lnTo>
                  <a:pt x="5847" y="417"/>
                </a:lnTo>
                <a:lnTo>
                  <a:pt x="5853" y="423"/>
                </a:lnTo>
                <a:lnTo>
                  <a:pt x="5859" y="429"/>
                </a:lnTo>
                <a:lnTo>
                  <a:pt x="5866" y="435"/>
                </a:lnTo>
                <a:lnTo>
                  <a:pt x="5872" y="439"/>
                </a:lnTo>
                <a:lnTo>
                  <a:pt x="5895" y="454"/>
                </a:lnTo>
                <a:lnTo>
                  <a:pt x="5906" y="459"/>
                </a:lnTo>
                <a:lnTo>
                  <a:pt x="5883" y="448"/>
                </a:lnTo>
                <a:lnTo>
                  <a:pt x="5860" y="435"/>
                </a:lnTo>
                <a:lnTo>
                  <a:pt x="5848" y="430"/>
                </a:lnTo>
                <a:lnTo>
                  <a:pt x="5834" y="425"/>
                </a:lnTo>
                <a:lnTo>
                  <a:pt x="5826" y="424"/>
                </a:lnTo>
                <a:lnTo>
                  <a:pt x="5819" y="422"/>
                </a:lnTo>
                <a:lnTo>
                  <a:pt x="5810" y="422"/>
                </a:lnTo>
                <a:lnTo>
                  <a:pt x="5800" y="421"/>
                </a:lnTo>
                <a:lnTo>
                  <a:pt x="5804" y="417"/>
                </a:lnTo>
                <a:lnTo>
                  <a:pt x="5807" y="412"/>
                </a:lnTo>
                <a:lnTo>
                  <a:pt x="5809" y="405"/>
                </a:lnTo>
                <a:lnTo>
                  <a:pt x="5813" y="397"/>
                </a:lnTo>
                <a:lnTo>
                  <a:pt x="5796" y="397"/>
                </a:lnTo>
                <a:lnTo>
                  <a:pt x="5781" y="396"/>
                </a:lnTo>
                <a:lnTo>
                  <a:pt x="5767" y="395"/>
                </a:lnTo>
                <a:lnTo>
                  <a:pt x="5754" y="390"/>
                </a:lnTo>
                <a:lnTo>
                  <a:pt x="5753" y="395"/>
                </a:lnTo>
                <a:lnTo>
                  <a:pt x="5752" y="399"/>
                </a:lnTo>
                <a:lnTo>
                  <a:pt x="5751" y="402"/>
                </a:lnTo>
                <a:lnTo>
                  <a:pt x="5748" y="405"/>
                </a:lnTo>
                <a:lnTo>
                  <a:pt x="5745" y="407"/>
                </a:lnTo>
                <a:lnTo>
                  <a:pt x="5742" y="409"/>
                </a:lnTo>
                <a:lnTo>
                  <a:pt x="5737" y="411"/>
                </a:lnTo>
                <a:lnTo>
                  <a:pt x="5733" y="412"/>
                </a:lnTo>
                <a:lnTo>
                  <a:pt x="5724" y="414"/>
                </a:lnTo>
                <a:lnTo>
                  <a:pt x="5714" y="415"/>
                </a:lnTo>
                <a:lnTo>
                  <a:pt x="5703" y="415"/>
                </a:lnTo>
                <a:lnTo>
                  <a:pt x="5693" y="415"/>
                </a:lnTo>
                <a:lnTo>
                  <a:pt x="5667" y="415"/>
                </a:lnTo>
                <a:lnTo>
                  <a:pt x="5643" y="413"/>
                </a:lnTo>
                <a:lnTo>
                  <a:pt x="5621" y="411"/>
                </a:lnTo>
                <a:lnTo>
                  <a:pt x="5599" y="409"/>
                </a:lnTo>
                <a:lnTo>
                  <a:pt x="5578" y="407"/>
                </a:lnTo>
                <a:lnTo>
                  <a:pt x="5557" y="408"/>
                </a:lnTo>
                <a:lnTo>
                  <a:pt x="5546" y="409"/>
                </a:lnTo>
                <a:lnTo>
                  <a:pt x="5536" y="410"/>
                </a:lnTo>
                <a:lnTo>
                  <a:pt x="5525" y="412"/>
                </a:lnTo>
                <a:lnTo>
                  <a:pt x="5514" y="415"/>
                </a:lnTo>
                <a:lnTo>
                  <a:pt x="5528" y="430"/>
                </a:lnTo>
                <a:lnTo>
                  <a:pt x="5539" y="439"/>
                </a:lnTo>
                <a:lnTo>
                  <a:pt x="5551" y="450"/>
                </a:lnTo>
                <a:lnTo>
                  <a:pt x="5567" y="465"/>
                </a:lnTo>
                <a:lnTo>
                  <a:pt x="5531" y="450"/>
                </a:lnTo>
                <a:lnTo>
                  <a:pt x="5497" y="437"/>
                </a:lnTo>
                <a:lnTo>
                  <a:pt x="5465" y="426"/>
                </a:lnTo>
                <a:lnTo>
                  <a:pt x="5433" y="414"/>
                </a:lnTo>
                <a:lnTo>
                  <a:pt x="5419" y="407"/>
                </a:lnTo>
                <a:lnTo>
                  <a:pt x="5404" y="400"/>
                </a:lnTo>
                <a:lnTo>
                  <a:pt x="5388" y="392"/>
                </a:lnTo>
                <a:lnTo>
                  <a:pt x="5374" y="383"/>
                </a:lnTo>
                <a:lnTo>
                  <a:pt x="5360" y="373"/>
                </a:lnTo>
                <a:lnTo>
                  <a:pt x="5344" y="362"/>
                </a:lnTo>
                <a:lnTo>
                  <a:pt x="5330" y="350"/>
                </a:lnTo>
                <a:lnTo>
                  <a:pt x="5315" y="336"/>
                </a:lnTo>
                <a:lnTo>
                  <a:pt x="5109" y="336"/>
                </a:lnTo>
                <a:lnTo>
                  <a:pt x="5104" y="337"/>
                </a:lnTo>
                <a:lnTo>
                  <a:pt x="5099" y="339"/>
                </a:lnTo>
                <a:lnTo>
                  <a:pt x="5094" y="343"/>
                </a:lnTo>
                <a:lnTo>
                  <a:pt x="5090" y="348"/>
                </a:lnTo>
                <a:lnTo>
                  <a:pt x="5009" y="354"/>
                </a:lnTo>
                <a:lnTo>
                  <a:pt x="5003" y="353"/>
                </a:lnTo>
                <a:lnTo>
                  <a:pt x="4996" y="353"/>
                </a:lnTo>
                <a:lnTo>
                  <a:pt x="4991" y="351"/>
                </a:lnTo>
                <a:lnTo>
                  <a:pt x="4986" y="349"/>
                </a:lnTo>
                <a:lnTo>
                  <a:pt x="4979" y="344"/>
                </a:lnTo>
                <a:lnTo>
                  <a:pt x="4972" y="339"/>
                </a:lnTo>
                <a:lnTo>
                  <a:pt x="4964" y="332"/>
                </a:lnTo>
                <a:lnTo>
                  <a:pt x="4956" y="327"/>
                </a:lnTo>
                <a:lnTo>
                  <a:pt x="4951" y="325"/>
                </a:lnTo>
                <a:lnTo>
                  <a:pt x="4945" y="324"/>
                </a:lnTo>
                <a:lnTo>
                  <a:pt x="4938" y="323"/>
                </a:lnTo>
                <a:lnTo>
                  <a:pt x="4929" y="323"/>
                </a:lnTo>
                <a:lnTo>
                  <a:pt x="4924" y="323"/>
                </a:lnTo>
                <a:lnTo>
                  <a:pt x="4918" y="324"/>
                </a:lnTo>
                <a:lnTo>
                  <a:pt x="4916" y="326"/>
                </a:lnTo>
                <a:lnTo>
                  <a:pt x="4913" y="329"/>
                </a:lnTo>
                <a:lnTo>
                  <a:pt x="4911" y="331"/>
                </a:lnTo>
                <a:lnTo>
                  <a:pt x="4907" y="333"/>
                </a:lnTo>
                <a:lnTo>
                  <a:pt x="4903" y="334"/>
                </a:lnTo>
                <a:lnTo>
                  <a:pt x="4896" y="336"/>
                </a:lnTo>
                <a:lnTo>
                  <a:pt x="4884" y="334"/>
                </a:lnTo>
                <a:lnTo>
                  <a:pt x="4873" y="332"/>
                </a:lnTo>
                <a:lnTo>
                  <a:pt x="4863" y="328"/>
                </a:lnTo>
                <a:lnTo>
                  <a:pt x="4853" y="324"/>
                </a:lnTo>
                <a:lnTo>
                  <a:pt x="4836" y="314"/>
                </a:lnTo>
                <a:lnTo>
                  <a:pt x="4816" y="304"/>
                </a:lnTo>
                <a:lnTo>
                  <a:pt x="4830" y="292"/>
                </a:lnTo>
                <a:lnTo>
                  <a:pt x="4826" y="290"/>
                </a:lnTo>
                <a:lnTo>
                  <a:pt x="4816" y="286"/>
                </a:lnTo>
                <a:lnTo>
                  <a:pt x="4808" y="284"/>
                </a:lnTo>
                <a:lnTo>
                  <a:pt x="4799" y="282"/>
                </a:lnTo>
                <a:lnTo>
                  <a:pt x="4789" y="281"/>
                </a:lnTo>
                <a:lnTo>
                  <a:pt x="4777" y="279"/>
                </a:lnTo>
                <a:lnTo>
                  <a:pt x="4766" y="281"/>
                </a:lnTo>
                <a:lnTo>
                  <a:pt x="4757" y="281"/>
                </a:lnTo>
                <a:lnTo>
                  <a:pt x="4748" y="283"/>
                </a:lnTo>
                <a:lnTo>
                  <a:pt x="4740" y="285"/>
                </a:lnTo>
                <a:lnTo>
                  <a:pt x="4728" y="290"/>
                </a:lnTo>
                <a:lnTo>
                  <a:pt x="4717" y="295"/>
                </a:lnTo>
                <a:lnTo>
                  <a:pt x="4710" y="301"/>
                </a:lnTo>
                <a:lnTo>
                  <a:pt x="4701" y="306"/>
                </a:lnTo>
                <a:lnTo>
                  <a:pt x="4698" y="308"/>
                </a:lnTo>
                <a:lnTo>
                  <a:pt x="4693" y="309"/>
                </a:lnTo>
                <a:lnTo>
                  <a:pt x="4689" y="310"/>
                </a:lnTo>
                <a:lnTo>
                  <a:pt x="4683" y="310"/>
                </a:lnTo>
                <a:lnTo>
                  <a:pt x="4670" y="310"/>
                </a:lnTo>
                <a:lnTo>
                  <a:pt x="4657" y="310"/>
                </a:lnTo>
                <a:lnTo>
                  <a:pt x="4657" y="279"/>
                </a:lnTo>
                <a:lnTo>
                  <a:pt x="4650" y="275"/>
                </a:lnTo>
                <a:lnTo>
                  <a:pt x="4644" y="272"/>
                </a:lnTo>
                <a:lnTo>
                  <a:pt x="4638" y="271"/>
                </a:lnTo>
                <a:lnTo>
                  <a:pt x="4633" y="270"/>
                </a:lnTo>
                <a:lnTo>
                  <a:pt x="4627" y="271"/>
                </a:lnTo>
                <a:lnTo>
                  <a:pt x="4621" y="272"/>
                </a:lnTo>
                <a:lnTo>
                  <a:pt x="4613" y="275"/>
                </a:lnTo>
                <a:lnTo>
                  <a:pt x="4604" y="279"/>
                </a:lnTo>
                <a:lnTo>
                  <a:pt x="4603" y="277"/>
                </a:lnTo>
                <a:lnTo>
                  <a:pt x="4601" y="275"/>
                </a:lnTo>
                <a:lnTo>
                  <a:pt x="4599" y="273"/>
                </a:lnTo>
                <a:lnTo>
                  <a:pt x="4597" y="272"/>
                </a:lnTo>
                <a:lnTo>
                  <a:pt x="4589" y="270"/>
                </a:lnTo>
                <a:lnTo>
                  <a:pt x="4579" y="268"/>
                </a:lnTo>
                <a:lnTo>
                  <a:pt x="4557" y="267"/>
                </a:lnTo>
                <a:lnTo>
                  <a:pt x="4532" y="267"/>
                </a:lnTo>
                <a:lnTo>
                  <a:pt x="4486" y="271"/>
                </a:lnTo>
                <a:lnTo>
                  <a:pt x="4465" y="273"/>
                </a:lnTo>
                <a:lnTo>
                  <a:pt x="4398" y="273"/>
                </a:lnTo>
                <a:lnTo>
                  <a:pt x="4399" y="276"/>
                </a:lnTo>
                <a:lnTo>
                  <a:pt x="4400" y="279"/>
                </a:lnTo>
                <a:lnTo>
                  <a:pt x="4402" y="283"/>
                </a:lnTo>
                <a:lnTo>
                  <a:pt x="4405" y="285"/>
                </a:lnTo>
                <a:lnTo>
                  <a:pt x="4409" y="288"/>
                </a:lnTo>
                <a:lnTo>
                  <a:pt x="4412" y="290"/>
                </a:lnTo>
                <a:lnTo>
                  <a:pt x="4415" y="292"/>
                </a:lnTo>
                <a:lnTo>
                  <a:pt x="4418" y="292"/>
                </a:lnTo>
                <a:lnTo>
                  <a:pt x="4420" y="299"/>
                </a:lnTo>
                <a:lnTo>
                  <a:pt x="4425" y="307"/>
                </a:lnTo>
                <a:lnTo>
                  <a:pt x="4432" y="316"/>
                </a:lnTo>
                <a:lnTo>
                  <a:pt x="4438" y="323"/>
                </a:lnTo>
                <a:lnTo>
                  <a:pt x="4429" y="323"/>
                </a:lnTo>
                <a:lnTo>
                  <a:pt x="4420" y="324"/>
                </a:lnTo>
                <a:lnTo>
                  <a:pt x="4412" y="326"/>
                </a:lnTo>
                <a:lnTo>
                  <a:pt x="4403" y="329"/>
                </a:lnTo>
                <a:lnTo>
                  <a:pt x="4394" y="331"/>
                </a:lnTo>
                <a:lnTo>
                  <a:pt x="4383" y="333"/>
                </a:lnTo>
                <a:lnTo>
                  <a:pt x="4373" y="334"/>
                </a:lnTo>
                <a:lnTo>
                  <a:pt x="4358" y="336"/>
                </a:lnTo>
                <a:lnTo>
                  <a:pt x="4337" y="334"/>
                </a:lnTo>
                <a:lnTo>
                  <a:pt x="4317" y="331"/>
                </a:lnTo>
                <a:lnTo>
                  <a:pt x="4295" y="327"/>
                </a:lnTo>
                <a:lnTo>
                  <a:pt x="4272" y="323"/>
                </a:lnTo>
                <a:lnTo>
                  <a:pt x="4250" y="318"/>
                </a:lnTo>
                <a:lnTo>
                  <a:pt x="4228" y="314"/>
                </a:lnTo>
                <a:lnTo>
                  <a:pt x="4206" y="311"/>
                </a:lnTo>
                <a:lnTo>
                  <a:pt x="4186" y="310"/>
                </a:lnTo>
                <a:lnTo>
                  <a:pt x="4176" y="310"/>
                </a:lnTo>
                <a:lnTo>
                  <a:pt x="4166" y="310"/>
                </a:lnTo>
                <a:lnTo>
                  <a:pt x="4166" y="348"/>
                </a:lnTo>
                <a:lnTo>
                  <a:pt x="4139" y="348"/>
                </a:lnTo>
                <a:lnTo>
                  <a:pt x="4131" y="345"/>
                </a:lnTo>
                <a:lnTo>
                  <a:pt x="4122" y="342"/>
                </a:lnTo>
                <a:lnTo>
                  <a:pt x="4113" y="340"/>
                </a:lnTo>
                <a:lnTo>
                  <a:pt x="4102" y="338"/>
                </a:lnTo>
                <a:lnTo>
                  <a:pt x="4082" y="333"/>
                </a:lnTo>
                <a:lnTo>
                  <a:pt x="4060" y="330"/>
                </a:lnTo>
                <a:lnTo>
                  <a:pt x="4039" y="326"/>
                </a:lnTo>
                <a:lnTo>
                  <a:pt x="4019" y="321"/>
                </a:lnTo>
                <a:lnTo>
                  <a:pt x="4009" y="318"/>
                </a:lnTo>
                <a:lnTo>
                  <a:pt x="4000" y="314"/>
                </a:lnTo>
                <a:lnTo>
                  <a:pt x="3993" y="310"/>
                </a:lnTo>
                <a:lnTo>
                  <a:pt x="3986" y="304"/>
                </a:lnTo>
                <a:lnTo>
                  <a:pt x="3946" y="304"/>
                </a:lnTo>
                <a:lnTo>
                  <a:pt x="3953" y="317"/>
                </a:lnTo>
                <a:lnTo>
                  <a:pt x="3960" y="329"/>
                </a:lnTo>
                <a:lnTo>
                  <a:pt x="3941" y="318"/>
                </a:lnTo>
                <a:lnTo>
                  <a:pt x="3920" y="305"/>
                </a:lnTo>
                <a:lnTo>
                  <a:pt x="3898" y="294"/>
                </a:lnTo>
                <a:lnTo>
                  <a:pt x="3880" y="286"/>
                </a:lnTo>
                <a:lnTo>
                  <a:pt x="3820" y="286"/>
                </a:lnTo>
                <a:lnTo>
                  <a:pt x="3820" y="287"/>
                </a:lnTo>
                <a:lnTo>
                  <a:pt x="3819" y="288"/>
                </a:lnTo>
                <a:lnTo>
                  <a:pt x="3818" y="288"/>
                </a:lnTo>
                <a:lnTo>
                  <a:pt x="3816" y="287"/>
                </a:lnTo>
                <a:lnTo>
                  <a:pt x="3809" y="286"/>
                </a:lnTo>
                <a:lnTo>
                  <a:pt x="3800" y="283"/>
                </a:lnTo>
                <a:lnTo>
                  <a:pt x="3777" y="274"/>
                </a:lnTo>
                <a:lnTo>
                  <a:pt x="3752" y="265"/>
                </a:lnTo>
                <a:lnTo>
                  <a:pt x="3727" y="256"/>
                </a:lnTo>
                <a:lnTo>
                  <a:pt x="3706" y="249"/>
                </a:lnTo>
                <a:lnTo>
                  <a:pt x="3698" y="247"/>
                </a:lnTo>
                <a:lnTo>
                  <a:pt x="3694" y="246"/>
                </a:lnTo>
                <a:lnTo>
                  <a:pt x="3693" y="246"/>
                </a:lnTo>
                <a:lnTo>
                  <a:pt x="3692" y="247"/>
                </a:lnTo>
                <a:lnTo>
                  <a:pt x="3693" y="248"/>
                </a:lnTo>
                <a:lnTo>
                  <a:pt x="3694" y="249"/>
                </a:lnTo>
                <a:lnTo>
                  <a:pt x="3677" y="249"/>
                </a:lnTo>
                <a:lnTo>
                  <a:pt x="3663" y="251"/>
                </a:lnTo>
                <a:lnTo>
                  <a:pt x="3650" y="253"/>
                </a:lnTo>
                <a:lnTo>
                  <a:pt x="3637" y="255"/>
                </a:lnTo>
                <a:lnTo>
                  <a:pt x="3624" y="257"/>
                </a:lnTo>
                <a:lnTo>
                  <a:pt x="3608" y="259"/>
                </a:lnTo>
                <a:lnTo>
                  <a:pt x="3593" y="261"/>
                </a:lnTo>
                <a:lnTo>
                  <a:pt x="3574" y="261"/>
                </a:lnTo>
                <a:lnTo>
                  <a:pt x="3559" y="261"/>
                </a:lnTo>
                <a:lnTo>
                  <a:pt x="3544" y="260"/>
                </a:lnTo>
                <a:lnTo>
                  <a:pt x="3528" y="258"/>
                </a:lnTo>
                <a:lnTo>
                  <a:pt x="3515" y="256"/>
                </a:lnTo>
                <a:lnTo>
                  <a:pt x="3488" y="252"/>
                </a:lnTo>
                <a:lnTo>
                  <a:pt x="3461" y="246"/>
                </a:lnTo>
                <a:lnTo>
                  <a:pt x="3435" y="240"/>
                </a:lnTo>
                <a:lnTo>
                  <a:pt x="3408" y="236"/>
                </a:lnTo>
                <a:lnTo>
                  <a:pt x="3394" y="234"/>
                </a:lnTo>
                <a:lnTo>
                  <a:pt x="3379" y="232"/>
                </a:lnTo>
                <a:lnTo>
                  <a:pt x="3365" y="231"/>
                </a:lnTo>
                <a:lnTo>
                  <a:pt x="3348" y="231"/>
                </a:lnTo>
                <a:lnTo>
                  <a:pt x="3334" y="227"/>
                </a:lnTo>
                <a:lnTo>
                  <a:pt x="3313" y="219"/>
                </a:lnTo>
                <a:lnTo>
                  <a:pt x="3304" y="216"/>
                </a:lnTo>
                <a:lnTo>
                  <a:pt x="3296" y="214"/>
                </a:lnTo>
                <a:lnTo>
                  <a:pt x="3293" y="214"/>
                </a:lnTo>
                <a:lnTo>
                  <a:pt x="3291" y="215"/>
                </a:lnTo>
                <a:lnTo>
                  <a:pt x="3289" y="216"/>
                </a:lnTo>
                <a:lnTo>
                  <a:pt x="3289" y="218"/>
                </a:lnTo>
                <a:lnTo>
                  <a:pt x="3289" y="221"/>
                </a:lnTo>
                <a:lnTo>
                  <a:pt x="3290" y="226"/>
                </a:lnTo>
                <a:lnTo>
                  <a:pt x="3292" y="229"/>
                </a:lnTo>
                <a:lnTo>
                  <a:pt x="3295" y="233"/>
                </a:lnTo>
                <a:lnTo>
                  <a:pt x="3302" y="240"/>
                </a:lnTo>
                <a:lnTo>
                  <a:pt x="3310" y="247"/>
                </a:lnTo>
                <a:lnTo>
                  <a:pt x="3320" y="252"/>
                </a:lnTo>
                <a:lnTo>
                  <a:pt x="3328" y="257"/>
                </a:lnTo>
                <a:lnTo>
                  <a:pt x="3336" y="260"/>
                </a:lnTo>
                <a:lnTo>
                  <a:pt x="3341" y="261"/>
                </a:lnTo>
                <a:lnTo>
                  <a:pt x="3332" y="260"/>
                </a:lnTo>
                <a:lnTo>
                  <a:pt x="3323" y="257"/>
                </a:lnTo>
                <a:lnTo>
                  <a:pt x="3314" y="255"/>
                </a:lnTo>
                <a:lnTo>
                  <a:pt x="3305" y="251"/>
                </a:lnTo>
                <a:lnTo>
                  <a:pt x="3290" y="244"/>
                </a:lnTo>
                <a:lnTo>
                  <a:pt x="3273" y="235"/>
                </a:lnTo>
                <a:lnTo>
                  <a:pt x="3257" y="225"/>
                </a:lnTo>
                <a:lnTo>
                  <a:pt x="3239" y="213"/>
                </a:lnTo>
                <a:lnTo>
                  <a:pt x="3219" y="203"/>
                </a:lnTo>
                <a:lnTo>
                  <a:pt x="3195" y="193"/>
                </a:lnTo>
                <a:lnTo>
                  <a:pt x="3198" y="192"/>
                </a:lnTo>
                <a:lnTo>
                  <a:pt x="3200" y="190"/>
                </a:lnTo>
                <a:lnTo>
                  <a:pt x="3201" y="186"/>
                </a:lnTo>
                <a:lnTo>
                  <a:pt x="3201" y="181"/>
                </a:lnTo>
                <a:lnTo>
                  <a:pt x="3202" y="173"/>
                </a:lnTo>
                <a:lnTo>
                  <a:pt x="3202" y="169"/>
                </a:lnTo>
                <a:lnTo>
                  <a:pt x="3169" y="169"/>
                </a:lnTo>
                <a:lnTo>
                  <a:pt x="3164" y="170"/>
                </a:lnTo>
                <a:lnTo>
                  <a:pt x="3159" y="173"/>
                </a:lnTo>
                <a:lnTo>
                  <a:pt x="3154" y="177"/>
                </a:lnTo>
                <a:lnTo>
                  <a:pt x="3149" y="181"/>
                </a:lnTo>
                <a:lnTo>
                  <a:pt x="3153" y="187"/>
                </a:lnTo>
                <a:lnTo>
                  <a:pt x="3156" y="193"/>
                </a:lnTo>
                <a:lnTo>
                  <a:pt x="3144" y="196"/>
                </a:lnTo>
                <a:lnTo>
                  <a:pt x="3133" y="199"/>
                </a:lnTo>
                <a:lnTo>
                  <a:pt x="3122" y="203"/>
                </a:lnTo>
                <a:lnTo>
                  <a:pt x="3112" y="206"/>
                </a:lnTo>
                <a:lnTo>
                  <a:pt x="3093" y="215"/>
                </a:lnTo>
                <a:lnTo>
                  <a:pt x="3076" y="225"/>
                </a:lnTo>
                <a:lnTo>
                  <a:pt x="3058" y="235"/>
                </a:lnTo>
                <a:lnTo>
                  <a:pt x="3040" y="245"/>
                </a:lnTo>
                <a:lnTo>
                  <a:pt x="3030" y="249"/>
                </a:lnTo>
                <a:lnTo>
                  <a:pt x="3020" y="253"/>
                </a:lnTo>
                <a:lnTo>
                  <a:pt x="3008" y="257"/>
                </a:lnTo>
                <a:lnTo>
                  <a:pt x="2997" y="261"/>
                </a:lnTo>
                <a:lnTo>
                  <a:pt x="2997" y="257"/>
                </a:lnTo>
                <a:lnTo>
                  <a:pt x="2998" y="252"/>
                </a:lnTo>
                <a:lnTo>
                  <a:pt x="2999" y="248"/>
                </a:lnTo>
                <a:lnTo>
                  <a:pt x="3002" y="243"/>
                </a:lnTo>
                <a:lnTo>
                  <a:pt x="3008" y="235"/>
                </a:lnTo>
                <a:lnTo>
                  <a:pt x="3016" y="226"/>
                </a:lnTo>
                <a:lnTo>
                  <a:pt x="3026" y="217"/>
                </a:lnTo>
                <a:lnTo>
                  <a:pt x="3038" y="209"/>
                </a:lnTo>
                <a:lnTo>
                  <a:pt x="3052" y="201"/>
                </a:lnTo>
                <a:lnTo>
                  <a:pt x="3065" y="193"/>
                </a:lnTo>
                <a:lnTo>
                  <a:pt x="3093" y="179"/>
                </a:lnTo>
                <a:lnTo>
                  <a:pt x="3122" y="165"/>
                </a:lnTo>
                <a:lnTo>
                  <a:pt x="3148" y="154"/>
                </a:lnTo>
                <a:lnTo>
                  <a:pt x="3169" y="144"/>
                </a:lnTo>
                <a:lnTo>
                  <a:pt x="3157" y="136"/>
                </a:lnTo>
                <a:lnTo>
                  <a:pt x="3144" y="129"/>
                </a:lnTo>
                <a:lnTo>
                  <a:pt x="3130" y="122"/>
                </a:lnTo>
                <a:lnTo>
                  <a:pt x="3114" y="115"/>
                </a:lnTo>
                <a:lnTo>
                  <a:pt x="3098" y="107"/>
                </a:lnTo>
                <a:lnTo>
                  <a:pt x="3080" y="102"/>
                </a:lnTo>
                <a:lnTo>
                  <a:pt x="3063" y="96"/>
                </a:lnTo>
                <a:lnTo>
                  <a:pt x="3044" y="91"/>
                </a:lnTo>
                <a:lnTo>
                  <a:pt x="3024" y="86"/>
                </a:lnTo>
                <a:lnTo>
                  <a:pt x="3004" y="82"/>
                </a:lnTo>
                <a:lnTo>
                  <a:pt x="2985" y="79"/>
                </a:lnTo>
                <a:lnTo>
                  <a:pt x="2965" y="76"/>
                </a:lnTo>
                <a:lnTo>
                  <a:pt x="2944" y="74"/>
                </a:lnTo>
                <a:lnTo>
                  <a:pt x="2923" y="72"/>
                </a:lnTo>
                <a:lnTo>
                  <a:pt x="2903" y="71"/>
                </a:lnTo>
                <a:lnTo>
                  <a:pt x="2884" y="70"/>
                </a:lnTo>
                <a:lnTo>
                  <a:pt x="2875" y="71"/>
                </a:lnTo>
                <a:lnTo>
                  <a:pt x="2867" y="72"/>
                </a:lnTo>
                <a:lnTo>
                  <a:pt x="2862" y="74"/>
                </a:lnTo>
                <a:lnTo>
                  <a:pt x="2856" y="76"/>
                </a:lnTo>
                <a:lnTo>
                  <a:pt x="2850" y="79"/>
                </a:lnTo>
                <a:lnTo>
                  <a:pt x="2843" y="81"/>
                </a:lnTo>
                <a:lnTo>
                  <a:pt x="2834" y="82"/>
                </a:lnTo>
                <a:lnTo>
                  <a:pt x="2823" y="83"/>
                </a:lnTo>
                <a:lnTo>
                  <a:pt x="2723" y="64"/>
                </a:lnTo>
                <a:lnTo>
                  <a:pt x="2724" y="58"/>
                </a:lnTo>
                <a:lnTo>
                  <a:pt x="2726" y="52"/>
                </a:lnTo>
                <a:lnTo>
                  <a:pt x="2729" y="47"/>
                </a:lnTo>
                <a:lnTo>
                  <a:pt x="2731" y="42"/>
                </a:lnTo>
                <a:lnTo>
                  <a:pt x="2738" y="33"/>
                </a:lnTo>
                <a:lnTo>
                  <a:pt x="2744" y="21"/>
                </a:lnTo>
                <a:lnTo>
                  <a:pt x="2743" y="19"/>
                </a:lnTo>
                <a:lnTo>
                  <a:pt x="2742" y="17"/>
                </a:lnTo>
                <a:lnTo>
                  <a:pt x="2739" y="15"/>
                </a:lnTo>
                <a:lnTo>
                  <a:pt x="2735" y="13"/>
                </a:lnTo>
                <a:lnTo>
                  <a:pt x="2727" y="10"/>
                </a:lnTo>
                <a:lnTo>
                  <a:pt x="2717" y="9"/>
                </a:lnTo>
                <a:lnTo>
                  <a:pt x="2712" y="5"/>
                </a:lnTo>
                <a:lnTo>
                  <a:pt x="2707" y="1"/>
                </a:lnTo>
                <a:lnTo>
                  <a:pt x="2701" y="0"/>
                </a:lnTo>
                <a:lnTo>
                  <a:pt x="2696" y="0"/>
                </a:lnTo>
                <a:lnTo>
                  <a:pt x="2691" y="3"/>
                </a:lnTo>
                <a:lnTo>
                  <a:pt x="2687" y="7"/>
                </a:lnTo>
                <a:lnTo>
                  <a:pt x="2685" y="13"/>
                </a:lnTo>
                <a:lnTo>
                  <a:pt x="2684" y="21"/>
                </a:lnTo>
                <a:lnTo>
                  <a:pt x="2667" y="24"/>
                </a:lnTo>
                <a:lnTo>
                  <a:pt x="2653" y="29"/>
                </a:lnTo>
                <a:lnTo>
                  <a:pt x="2641" y="34"/>
                </a:lnTo>
                <a:lnTo>
                  <a:pt x="2630" y="40"/>
                </a:lnTo>
                <a:lnTo>
                  <a:pt x="2610" y="53"/>
                </a:lnTo>
                <a:lnTo>
                  <a:pt x="2590" y="64"/>
                </a:lnTo>
                <a:lnTo>
                  <a:pt x="2618" y="83"/>
                </a:lnTo>
                <a:lnTo>
                  <a:pt x="2611" y="83"/>
                </a:lnTo>
                <a:lnTo>
                  <a:pt x="2597" y="83"/>
                </a:lnTo>
                <a:lnTo>
                  <a:pt x="2575" y="83"/>
                </a:lnTo>
                <a:lnTo>
                  <a:pt x="2551" y="83"/>
                </a:lnTo>
                <a:lnTo>
                  <a:pt x="2567" y="97"/>
                </a:lnTo>
                <a:lnTo>
                  <a:pt x="2587" y="118"/>
                </a:lnTo>
                <a:lnTo>
                  <a:pt x="2598" y="128"/>
                </a:lnTo>
                <a:lnTo>
                  <a:pt x="2610" y="136"/>
                </a:lnTo>
                <a:lnTo>
                  <a:pt x="2617" y="140"/>
                </a:lnTo>
                <a:lnTo>
                  <a:pt x="2623" y="142"/>
                </a:lnTo>
                <a:lnTo>
                  <a:pt x="2630" y="144"/>
                </a:lnTo>
                <a:lnTo>
                  <a:pt x="2638" y="144"/>
                </a:lnTo>
                <a:lnTo>
                  <a:pt x="2630" y="144"/>
                </a:lnTo>
                <a:lnTo>
                  <a:pt x="2623" y="142"/>
                </a:lnTo>
                <a:lnTo>
                  <a:pt x="2618" y="140"/>
                </a:lnTo>
                <a:lnTo>
                  <a:pt x="2611" y="137"/>
                </a:lnTo>
                <a:lnTo>
                  <a:pt x="2600" y="130"/>
                </a:lnTo>
                <a:lnTo>
                  <a:pt x="2590" y="121"/>
                </a:lnTo>
                <a:lnTo>
                  <a:pt x="2579" y="110"/>
                </a:lnTo>
                <a:lnTo>
                  <a:pt x="2567" y="100"/>
                </a:lnTo>
                <a:lnTo>
                  <a:pt x="2561" y="95"/>
                </a:lnTo>
                <a:lnTo>
                  <a:pt x="2554" y="90"/>
                </a:lnTo>
                <a:lnTo>
                  <a:pt x="2547" y="86"/>
                </a:lnTo>
                <a:lnTo>
                  <a:pt x="2538" y="83"/>
                </a:lnTo>
                <a:lnTo>
                  <a:pt x="2465" y="114"/>
                </a:lnTo>
                <a:lnTo>
                  <a:pt x="2462" y="110"/>
                </a:lnTo>
                <a:lnTo>
                  <a:pt x="2455" y="104"/>
                </a:lnTo>
                <a:lnTo>
                  <a:pt x="2451" y="100"/>
                </a:lnTo>
                <a:lnTo>
                  <a:pt x="2446" y="98"/>
                </a:lnTo>
                <a:lnTo>
                  <a:pt x="2439" y="95"/>
                </a:lnTo>
                <a:lnTo>
                  <a:pt x="2431" y="95"/>
                </a:lnTo>
                <a:lnTo>
                  <a:pt x="2410" y="95"/>
                </a:lnTo>
                <a:lnTo>
                  <a:pt x="2391" y="98"/>
                </a:lnTo>
                <a:lnTo>
                  <a:pt x="2372" y="101"/>
                </a:lnTo>
                <a:lnTo>
                  <a:pt x="2354" y="105"/>
                </a:lnTo>
                <a:lnTo>
                  <a:pt x="2319" y="117"/>
                </a:lnTo>
                <a:lnTo>
                  <a:pt x="2284" y="129"/>
                </a:lnTo>
                <a:lnTo>
                  <a:pt x="2250" y="141"/>
                </a:lnTo>
                <a:lnTo>
                  <a:pt x="2214" y="152"/>
                </a:lnTo>
                <a:lnTo>
                  <a:pt x="2195" y="156"/>
                </a:lnTo>
                <a:lnTo>
                  <a:pt x="2175" y="159"/>
                </a:lnTo>
                <a:lnTo>
                  <a:pt x="2155" y="161"/>
                </a:lnTo>
                <a:lnTo>
                  <a:pt x="2133" y="162"/>
                </a:lnTo>
                <a:lnTo>
                  <a:pt x="2134" y="167"/>
                </a:lnTo>
                <a:lnTo>
                  <a:pt x="2137" y="173"/>
                </a:lnTo>
                <a:lnTo>
                  <a:pt x="2142" y="178"/>
                </a:lnTo>
                <a:lnTo>
                  <a:pt x="2149" y="183"/>
                </a:lnTo>
                <a:lnTo>
                  <a:pt x="2157" y="187"/>
                </a:lnTo>
                <a:lnTo>
                  <a:pt x="2167" y="190"/>
                </a:lnTo>
                <a:lnTo>
                  <a:pt x="2175" y="193"/>
                </a:lnTo>
                <a:lnTo>
                  <a:pt x="2185" y="193"/>
                </a:lnTo>
                <a:lnTo>
                  <a:pt x="2186" y="198"/>
                </a:lnTo>
                <a:lnTo>
                  <a:pt x="2187" y="203"/>
                </a:lnTo>
                <a:lnTo>
                  <a:pt x="2190" y="208"/>
                </a:lnTo>
                <a:lnTo>
                  <a:pt x="2192" y="213"/>
                </a:lnTo>
                <a:lnTo>
                  <a:pt x="2198" y="225"/>
                </a:lnTo>
                <a:lnTo>
                  <a:pt x="2207" y="235"/>
                </a:lnTo>
                <a:lnTo>
                  <a:pt x="2216" y="244"/>
                </a:lnTo>
                <a:lnTo>
                  <a:pt x="2225" y="251"/>
                </a:lnTo>
                <a:lnTo>
                  <a:pt x="2233" y="257"/>
                </a:lnTo>
                <a:lnTo>
                  <a:pt x="2239" y="261"/>
                </a:lnTo>
                <a:lnTo>
                  <a:pt x="2233" y="261"/>
                </a:lnTo>
                <a:lnTo>
                  <a:pt x="2227" y="260"/>
                </a:lnTo>
                <a:lnTo>
                  <a:pt x="2223" y="259"/>
                </a:lnTo>
                <a:lnTo>
                  <a:pt x="2217" y="257"/>
                </a:lnTo>
                <a:lnTo>
                  <a:pt x="2214" y="254"/>
                </a:lnTo>
                <a:lnTo>
                  <a:pt x="2209" y="251"/>
                </a:lnTo>
                <a:lnTo>
                  <a:pt x="2206" y="248"/>
                </a:lnTo>
                <a:lnTo>
                  <a:pt x="2203" y="244"/>
                </a:lnTo>
                <a:lnTo>
                  <a:pt x="2198" y="236"/>
                </a:lnTo>
                <a:lnTo>
                  <a:pt x="2195" y="225"/>
                </a:lnTo>
                <a:lnTo>
                  <a:pt x="2193" y="213"/>
                </a:lnTo>
                <a:lnTo>
                  <a:pt x="2192" y="200"/>
                </a:lnTo>
                <a:lnTo>
                  <a:pt x="2190" y="201"/>
                </a:lnTo>
                <a:lnTo>
                  <a:pt x="2186" y="202"/>
                </a:lnTo>
                <a:lnTo>
                  <a:pt x="2182" y="202"/>
                </a:lnTo>
                <a:lnTo>
                  <a:pt x="2179" y="202"/>
                </a:lnTo>
                <a:lnTo>
                  <a:pt x="2169" y="200"/>
                </a:lnTo>
                <a:lnTo>
                  <a:pt x="2159" y="200"/>
                </a:lnTo>
                <a:lnTo>
                  <a:pt x="2150" y="200"/>
                </a:lnTo>
                <a:lnTo>
                  <a:pt x="2141" y="202"/>
                </a:lnTo>
                <a:lnTo>
                  <a:pt x="2134" y="205"/>
                </a:lnTo>
                <a:lnTo>
                  <a:pt x="2126" y="209"/>
                </a:lnTo>
                <a:lnTo>
                  <a:pt x="2118" y="212"/>
                </a:lnTo>
                <a:lnTo>
                  <a:pt x="2111" y="215"/>
                </a:lnTo>
                <a:lnTo>
                  <a:pt x="2102" y="217"/>
                </a:lnTo>
                <a:lnTo>
                  <a:pt x="2093" y="218"/>
                </a:lnTo>
                <a:lnTo>
                  <a:pt x="2083" y="217"/>
                </a:lnTo>
                <a:lnTo>
                  <a:pt x="2073" y="214"/>
                </a:lnTo>
                <a:lnTo>
                  <a:pt x="2066" y="210"/>
                </a:lnTo>
                <a:lnTo>
                  <a:pt x="2059" y="206"/>
                </a:lnTo>
                <a:lnTo>
                  <a:pt x="2020" y="218"/>
                </a:lnTo>
                <a:lnTo>
                  <a:pt x="2013" y="218"/>
                </a:lnTo>
                <a:lnTo>
                  <a:pt x="2000" y="219"/>
                </a:lnTo>
                <a:lnTo>
                  <a:pt x="1992" y="221"/>
                </a:lnTo>
                <a:lnTo>
                  <a:pt x="1985" y="223"/>
                </a:lnTo>
                <a:lnTo>
                  <a:pt x="1983" y="225"/>
                </a:lnTo>
                <a:lnTo>
                  <a:pt x="1981" y="227"/>
                </a:lnTo>
                <a:lnTo>
                  <a:pt x="1980" y="229"/>
                </a:lnTo>
                <a:lnTo>
                  <a:pt x="1980" y="231"/>
                </a:lnTo>
                <a:lnTo>
                  <a:pt x="1980" y="234"/>
                </a:lnTo>
                <a:lnTo>
                  <a:pt x="1982" y="238"/>
                </a:lnTo>
                <a:lnTo>
                  <a:pt x="1984" y="242"/>
                </a:lnTo>
                <a:lnTo>
                  <a:pt x="1988" y="245"/>
                </a:lnTo>
                <a:lnTo>
                  <a:pt x="1996" y="253"/>
                </a:lnTo>
                <a:lnTo>
                  <a:pt x="2009" y="261"/>
                </a:lnTo>
                <a:lnTo>
                  <a:pt x="2023" y="270"/>
                </a:lnTo>
                <a:lnTo>
                  <a:pt x="2038" y="278"/>
                </a:lnTo>
                <a:lnTo>
                  <a:pt x="2056" y="287"/>
                </a:lnTo>
                <a:lnTo>
                  <a:pt x="2074" y="295"/>
                </a:lnTo>
                <a:lnTo>
                  <a:pt x="2112" y="311"/>
                </a:lnTo>
                <a:lnTo>
                  <a:pt x="2148" y="324"/>
                </a:lnTo>
                <a:lnTo>
                  <a:pt x="2178" y="334"/>
                </a:lnTo>
                <a:lnTo>
                  <a:pt x="2198" y="342"/>
                </a:lnTo>
                <a:lnTo>
                  <a:pt x="2200" y="352"/>
                </a:lnTo>
                <a:lnTo>
                  <a:pt x="2202" y="361"/>
                </a:lnTo>
                <a:lnTo>
                  <a:pt x="2204" y="369"/>
                </a:lnTo>
                <a:lnTo>
                  <a:pt x="2207" y="376"/>
                </a:lnTo>
                <a:lnTo>
                  <a:pt x="2216" y="389"/>
                </a:lnTo>
                <a:lnTo>
                  <a:pt x="2226" y="403"/>
                </a:lnTo>
                <a:lnTo>
                  <a:pt x="2214" y="405"/>
                </a:lnTo>
                <a:lnTo>
                  <a:pt x="2203" y="404"/>
                </a:lnTo>
                <a:lnTo>
                  <a:pt x="2193" y="402"/>
                </a:lnTo>
                <a:lnTo>
                  <a:pt x="2184" y="399"/>
                </a:lnTo>
                <a:lnTo>
                  <a:pt x="2177" y="394"/>
                </a:lnTo>
                <a:lnTo>
                  <a:pt x="2169" y="387"/>
                </a:lnTo>
                <a:lnTo>
                  <a:pt x="2161" y="381"/>
                </a:lnTo>
                <a:lnTo>
                  <a:pt x="2155" y="374"/>
                </a:lnTo>
                <a:lnTo>
                  <a:pt x="2142" y="360"/>
                </a:lnTo>
                <a:lnTo>
                  <a:pt x="2129" y="345"/>
                </a:lnTo>
                <a:lnTo>
                  <a:pt x="2123" y="339"/>
                </a:lnTo>
                <a:lnTo>
                  <a:pt x="2115" y="332"/>
                </a:lnTo>
                <a:lnTo>
                  <a:pt x="2107" y="327"/>
                </a:lnTo>
                <a:lnTo>
                  <a:pt x="2100" y="323"/>
                </a:lnTo>
                <a:lnTo>
                  <a:pt x="2065" y="315"/>
                </a:lnTo>
                <a:lnTo>
                  <a:pt x="2020" y="305"/>
                </a:lnTo>
                <a:lnTo>
                  <a:pt x="2009" y="302"/>
                </a:lnTo>
                <a:lnTo>
                  <a:pt x="1999" y="298"/>
                </a:lnTo>
                <a:lnTo>
                  <a:pt x="1989" y="293"/>
                </a:lnTo>
                <a:lnTo>
                  <a:pt x="1980" y="288"/>
                </a:lnTo>
                <a:lnTo>
                  <a:pt x="1972" y="281"/>
                </a:lnTo>
                <a:lnTo>
                  <a:pt x="1967" y="273"/>
                </a:lnTo>
                <a:lnTo>
                  <a:pt x="1964" y="269"/>
                </a:lnTo>
                <a:lnTo>
                  <a:pt x="1962" y="265"/>
                </a:lnTo>
                <a:lnTo>
                  <a:pt x="1960" y="260"/>
                </a:lnTo>
                <a:lnTo>
                  <a:pt x="1960" y="255"/>
                </a:lnTo>
                <a:lnTo>
                  <a:pt x="1947" y="255"/>
                </a:lnTo>
                <a:lnTo>
                  <a:pt x="1940" y="255"/>
                </a:lnTo>
                <a:lnTo>
                  <a:pt x="1933" y="256"/>
                </a:lnTo>
                <a:lnTo>
                  <a:pt x="1927" y="258"/>
                </a:lnTo>
                <a:lnTo>
                  <a:pt x="1922" y="261"/>
                </a:lnTo>
                <a:lnTo>
                  <a:pt x="1916" y="264"/>
                </a:lnTo>
                <a:lnTo>
                  <a:pt x="1910" y="267"/>
                </a:lnTo>
                <a:lnTo>
                  <a:pt x="1903" y="270"/>
                </a:lnTo>
                <a:lnTo>
                  <a:pt x="1895" y="272"/>
                </a:lnTo>
                <a:lnTo>
                  <a:pt x="1887" y="273"/>
                </a:lnTo>
                <a:lnTo>
                  <a:pt x="1882" y="287"/>
                </a:lnTo>
                <a:lnTo>
                  <a:pt x="1879" y="297"/>
                </a:lnTo>
                <a:lnTo>
                  <a:pt x="1877" y="301"/>
                </a:lnTo>
                <a:lnTo>
                  <a:pt x="1875" y="305"/>
                </a:lnTo>
                <a:lnTo>
                  <a:pt x="1871" y="308"/>
                </a:lnTo>
                <a:lnTo>
                  <a:pt x="1867" y="310"/>
                </a:lnTo>
                <a:lnTo>
                  <a:pt x="1871" y="316"/>
                </a:lnTo>
                <a:lnTo>
                  <a:pt x="1876" y="320"/>
                </a:lnTo>
                <a:lnTo>
                  <a:pt x="1882" y="325"/>
                </a:lnTo>
                <a:lnTo>
                  <a:pt x="1889" y="328"/>
                </a:lnTo>
                <a:lnTo>
                  <a:pt x="1903" y="334"/>
                </a:lnTo>
                <a:lnTo>
                  <a:pt x="1921" y="340"/>
                </a:lnTo>
                <a:lnTo>
                  <a:pt x="1959" y="349"/>
                </a:lnTo>
                <a:lnTo>
                  <a:pt x="2000" y="360"/>
                </a:lnTo>
                <a:lnTo>
                  <a:pt x="1954" y="360"/>
                </a:lnTo>
                <a:lnTo>
                  <a:pt x="1929" y="354"/>
                </a:lnTo>
                <a:lnTo>
                  <a:pt x="1906" y="349"/>
                </a:lnTo>
                <a:lnTo>
                  <a:pt x="1886" y="344"/>
                </a:lnTo>
                <a:lnTo>
                  <a:pt x="1866" y="338"/>
                </a:lnTo>
                <a:lnTo>
                  <a:pt x="1857" y="333"/>
                </a:lnTo>
                <a:lnTo>
                  <a:pt x="1849" y="328"/>
                </a:lnTo>
                <a:lnTo>
                  <a:pt x="1842" y="322"/>
                </a:lnTo>
                <a:lnTo>
                  <a:pt x="1835" y="315"/>
                </a:lnTo>
                <a:lnTo>
                  <a:pt x="1828" y="307"/>
                </a:lnTo>
                <a:lnTo>
                  <a:pt x="1823" y="298"/>
                </a:lnTo>
                <a:lnTo>
                  <a:pt x="1817" y="287"/>
                </a:lnTo>
                <a:lnTo>
                  <a:pt x="1814" y="273"/>
                </a:lnTo>
                <a:lnTo>
                  <a:pt x="1787" y="273"/>
                </a:lnTo>
                <a:lnTo>
                  <a:pt x="1787" y="282"/>
                </a:lnTo>
                <a:lnTo>
                  <a:pt x="1786" y="288"/>
                </a:lnTo>
                <a:lnTo>
                  <a:pt x="1785" y="293"/>
                </a:lnTo>
                <a:lnTo>
                  <a:pt x="1782" y="298"/>
                </a:lnTo>
                <a:lnTo>
                  <a:pt x="1776" y="306"/>
                </a:lnTo>
                <a:lnTo>
                  <a:pt x="1767" y="316"/>
                </a:lnTo>
                <a:lnTo>
                  <a:pt x="1771" y="323"/>
                </a:lnTo>
                <a:lnTo>
                  <a:pt x="1775" y="328"/>
                </a:lnTo>
                <a:lnTo>
                  <a:pt x="1779" y="332"/>
                </a:lnTo>
                <a:lnTo>
                  <a:pt x="1785" y="336"/>
                </a:lnTo>
                <a:lnTo>
                  <a:pt x="1793" y="342"/>
                </a:lnTo>
                <a:lnTo>
                  <a:pt x="1803" y="346"/>
                </a:lnTo>
                <a:lnTo>
                  <a:pt x="1813" y="351"/>
                </a:lnTo>
                <a:lnTo>
                  <a:pt x="1823" y="358"/>
                </a:lnTo>
                <a:lnTo>
                  <a:pt x="1827" y="363"/>
                </a:lnTo>
                <a:lnTo>
                  <a:pt x="1832" y="369"/>
                </a:lnTo>
                <a:lnTo>
                  <a:pt x="1836" y="376"/>
                </a:lnTo>
                <a:lnTo>
                  <a:pt x="1841" y="384"/>
                </a:lnTo>
                <a:lnTo>
                  <a:pt x="1842" y="389"/>
                </a:lnTo>
                <a:lnTo>
                  <a:pt x="1843" y="396"/>
                </a:lnTo>
                <a:lnTo>
                  <a:pt x="1844" y="402"/>
                </a:lnTo>
                <a:lnTo>
                  <a:pt x="1844" y="409"/>
                </a:lnTo>
                <a:lnTo>
                  <a:pt x="1844" y="415"/>
                </a:lnTo>
                <a:lnTo>
                  <a:pt x="1844" y="420"/>
                </a:lnTo>
                <a:lnTo>
                  <a:pt x="1845" y="424"/>
                </a:lnTo>
                <a:lnTo>
                  <a:pt x="1847" y="427"/>
                </a:lnTo>
                <a:lnTo>
                  <a:pt x="1859" y="436"/>
                </a:lnTo>
                <a:lnTo>
                  <a:pt x="1868" y="444"/>
                </a:lnTo>
                <a:lnTo>
                  <a:pt x="1872" y="448"/>
                </a:lnTo>
                <a:lnTo>
                  <a:pt x="1878" y="451"/>
                </a:lnTo>
                <a:lnTo>
                  <a:pt x="1884" y="452"/>
                </a:lnTo>
                <a:lnTo>
                  <a:pt x="1893" y="453"/>
                </a:lnTo>
                <a:lnTo>
                  <a:pt x="1902" y="452"/>
                </a:lnTo>
                <a:lnTo>
                  <a:pt x="1910" y="450"/>
                </a:lnTo>
                <a:lnTo>
                  <a:pt x="1917" y="446"/>
                </a:lnTo>
                <a:lnTo>
                  <a:pt x="1923" y="443"/>
                </a:lnTo>
                <a:lnTo>
                  <a:pt x="1929" y="439"/>
                </a:lnTo>
                <a:lnTo>
                  <a:pt x="1936" y="436"/>
                </a:lnTo>
                <a:lnTo>
                  <a:pt x="1944" y="434"/>
                </a:lnTo>
                <a:lnTo>
                  <a:pt x="1954" y="433"/>
                </a:lnTo>
                <a:lnTo>
                  <a:pt x="1961" y="434"/>
                </a:lnTo>
                <a:lnTo>
                  <a:pt x="1970" y="435"/>
                </a:lnTo>
                <a:lnTo>
                  <a:pt x="1978" y="437"/>
                </a:lnTo>
                <a:lnTo>
                  <a:pt x="1985" y="439"/>
                </a:lnTo>
                <a:lnTo>
                  <a:pt x="1999" y="445"/>
                </a:lnTo>
                <a:lnTo>
                  <a:pt x="2013" y="453"/>
                </a:lnTo>
                <a:lnTo>
                  <a:pt x="2027" y="459"/>
                </a:lnTo>
                <a:lnTo>
                  <a:pt x="2041" y="465"/>
                </a:lnTo>
                <a:lnTo>
                  <a:pt x="2048" y="467"/>
                </a:lnTo>
                <a:lnTo>
                  <a:pt x="2056" y="469"/>
                </a:lnTo>
                <a:lnTo>
                  <a:pt x="2065" y="470"/>
                </a:lnTo>
                <a:lnTo>
                  <a:pt x="2073" y="471"/>
                </a:lnTo>
                <a:lnTo>
                  <a:pt x="2076" y="482"/>
                </a:lnTo>
                <a:lnTo>
                  <a:pt x="2078" y="492"/>
                </a:lnTo>
                <a:lnTo>
                  <a:pt x="2082" y="503"/>
                </a:lnTo>
                <a:lnTo>
                  <a:pt x="2086" y="511"/>
                </a:lnTo>
                <a:lnTo>
                  <a:pt x="2090" y="515"/>
                </a:lnTo>
                <a:lnTo>
                  <a:pt x="2093" y="518"/>
                </a:lnTo>
                <a:lnTo>
                  <a:pt x="2097" y="522"/>
                </a:lnTo>
                <a:lnTo>
                  <a:pt x="2102" y="525"/>
                </a:lnTo>
                <a:lnTo>
                  <a:pt x="2106" y="527"/>
                </a:lnTo>
                <a:lnTo>
                  <a:pt x="2113" y="529"/>
                </a:lnTo>
                <a:lnTo>
                  <a:pt x="2118" y="531"/>
                </a:lnTo>
                <a:lnTo>
                  <a:pt x="2126" y="532"/>
                </a:lnTo>
                <a:lnTo>
                  <a:pt x="2111" y="532"/>
                </a:lnTo>
                <a:lnTo>
                  <a:pt x="2100" y="532"/>
                </a:lnTo>
                <a:lnTo>
                  <a:pt x="2093" y="532"/>
                </a:lnTo>
                <a:lnTo>
                  <a:pt x="2086" y="531"/>
                </a:lnTo>
                <a:lnTo>
                  <a:pt x="2081" y="530"/>
                </a:lnTo>
                <a:lnTo>
                  <a:pt x="2076" y="529"/>
                </a:lnTo>
                <a:lnTo>
                  <a:pt x="2067" y="524"/>
                </a:lnTo>
                <a:lnTo>
                  <a:pt x="2059" y="519"/>
                </a:lnTo>
                <a:lnTo>
                  <a:pt x="2052" y="513"/>
                </a:lnTo>
                <a:lnTo>
                  <a:pt x="2046" y="506"/>
                </a:lnTo>
                <a:lnTo>
                  <a:pt x="2040" y="497"/>
                </a:lnTo>
                <a:lnTo>
                  <a:pt x="2035" y="489"/>
                </a:lnTo>
                <a:lnTo>
                  <a:pt x="2030" y="481"/>
                </a:lnTo>
                <a:lnTo>
                  <a:pt x="2024" y="473"/>
                </a:lnTo>
                <a:lnTo>
                  <a:pt x="2017" y="466"/>
                </a:lnTo>
                <a:lnTo>
                  <a:pt x="2011" y="460"/>
                </a:lnTo>
                <a:lnTo>
                  <a:pt x="2002" y="454"/>
                </a:lnTo>
                <a:lnTo>
                  <a:pt x="1992" y="450"/>
                </a:lnTo>
                <a:lnTo>
                  <a:pt x="1980" y="448"/>
                </a:lnTo>
                <a:lnTo>
                  <a:pt x="1967" y="446"/>
                </a:lnTo>
                <a:lnTo>
                  <a:pt x="1959" y="446"/>
                </a:lnTo>
                <a:lnTo>
                  <a:pt x="1953" y="449"/>
                </a:lnTo>
                <a:lnTo>
                  <a:pt x="1946" y="451"/>
                </a:lnTo>
                <a:lnTo>
                  <a:pt x="1939" y="453"/>
                </a:lnTo>
                <a:lnTo>
                  <a:pt x="1927" y="459"/>
                </a:lnTo>
                <a:lnTo>
                  <a:pt x="1913" y="465"/>
                </a:lnTo>
                <a:lnTo>
                  <a:pt x="1918" y="477"/>
                </a:lnTo>
                <a:lnTo>
                  <a:pt x="1932" y="499"/>
                </a:lnTo>
                <a:lnTo>
                  <a:pt x="1939" y="512"/>
                </a:lnTo>
                <a:lnTo>
                  <a:pt x="1947" y="523"/>
                </a:lnTo>
                <a:lnTo>
                  <a:pt x="1954" y="532"/>
                </a:lnTo>
                <a:lnTo>
                  <a:pt x="1960" y="538"/>
                </a:lnTo>
                <a:lnTo>
                  <a:pt x="1945" y="554"/>
                </a:lnTo>
                <a:lnTo>
                  <a:pt x="1929" y="573"/>
                </a:lnTo>
                <a:lnTo>
                  <a:pt x="1924" y="578"/>
                </a:lnTo>
                <a:lnTo>
                  <a:pt x="1918" y="581"/>
                </a:lnTo>
                <a:lnTo>
                  <a:pt x="1913" y="585"/>
                </a:lnTo>
                <a:lnTo>
                  <a:pt x="1906" y="588"/>
                </a:lnTo>
                <a:lnTo>
                  <a:pt x="1900" y="590"/>
                </a:lnTo>
                <a:lnTo>
                  <a:pt x="1892" y="592"/>
                </a:lnTo>
                <a:lnTo>
                  <a:pt x="1883" y="593"/>
                </a:lnTo>
                <a:lnTo>
                  <a:pt x="1873" y="594"/>
                </a:lnTo>
                <a:lnTo>
                  <a:pt x="1855" y="595"/>
                </a:lnTo>
                <a:lnTo>
                  <a:pt x="1838" y="597"/>
                </a:lnTo>
                <a:lnTo>
                  <a:pt x="1823" y="600"/>
                </a:lnTo>
                <a:lnTo>
                  <a:pt x="1810" y="603"/>
                </a:lnTo>
                <a:lnTo>
                  <a:pt x="1797" y="604"/>
                </a:lnTo>
                <a:lnTo>
                  <a:pt x="1785" y="604"/>
                </a:lnTo>
                <a:lnTo>
                  <a:pt x="1779" y="603"/>
                </a:lnTo>
                <a:lnTo>
                  <a:pt x="1772" y="601"/>
                </a:lnTo>
                <a:lnTo>
                  <a:pt x="1767" y="598"/>
                </a:lnTo>
                <a:lnTo>
                  <a:pt x="1760" y="594"/>
                </a:lnTo>
                <a:lnTo>
                  <a:pt x="1778" y="593"/>
                </a:lnTo>
                <a:lnTo>
                  <a:pt x="1793" y="591"/>
                </a:lnTo>
                <a:lnTo>
                  <a:pt x="1806" y="589"/>
                </a:lnTo>
                <a:lnTo>
                  <a:pt x="1821" y="588"/>
                </a:lnTo>
                <a:lnTo>
                  <a:pt x="1826" y="587"/>
                </a:lnTo>
                <a:lnTo>
                  <a:pt x="1832" y="586"/>
                </a:lnTo>
                <a:lnTo>
                  <a:pt x="1837" y="585"/>
                </a:lnTo>
                <a:lnTo>
                  <a:pt x="1843" y="583"/>
                </a:lnTo>
                <a:lnTo>
                  <a:pt x="1847" y="580"/>
                </a:lnTo>
                <a:lnTo>
                  <a:pt x="1852" y="577"/>
                </a:lnTo>
                <a:lnTo>
                  <a:pt x="1856" y="573"/>
                </a:lnTo>
                <a:lnTo>
                  <a:pt x="1859" y="569"/>
                </a:lnTo>
                <a:lnTo>
                  <a:pt x="1866" y="560"/>
                </a:lnTo>
                <a:lnTo>
                  <a:pt x="1870" y="548"/>
                </a:lnTo>
                <a:lnTo>
                  <a:pt x="1872" y="538"/>
                </a:lnTo>
                <a:lnTo>
                  <a:pt x="1873" y="526"/>
                </a:lnTo>
                <a:lnTo>
                  <a:pt x="1873" y="520"/>
                </a:lnTo>
                <a:lnTo>
                  <a:pt x="1873" y="512"/>
                </a:lnTo>
                <a:lnTo>
                  <a:pt x="1873" y="499"/>
                </a:lnTo>
                <a:lnTo>
                  <a:pt x="1873" y="483"/>
                </a:lnTo>
                <a:lnTo>
                  <a:pt x="1860" y="480"/>
                </a:lnTo>
                <a:lnTo>
                  <a:pt x="1849" y="476"/>
                </a:lnTo>
                <a:lnTo>
                  <a:pt x="1839" y="470"/>
                </a:lnTo>
                <a:lnTo>
                  <a:pt x="1832" y="464"/>
                </a:lnTo>
                <a:lnTo>
                  <a:pt x="1824" y="457"/>
                </a:lnTo>
                <a:lnTo>
                  <a:pt x="1817" y="449"/>
                </a:lnTo>
                <a:lnTo>
                  <a:pt x="1812" y="440"/>
                </a:lnTo>
                <a:lnTo>
                  <a:pt x="1806" y="431"/>
                </a:lnTo>
                <a:lnTo>
                  <a:pt x="1796" y="413"/>
                </a:lnTo>
                <a:lnTo>
                  <a:pt x="1785" y="396"/>
                </a:lnTo>
                <a:lnTo>
                  <a:pt x="1778" y="387"/>
                </a:lnTo>
                <a:lnTo>
                  <a:pt x="1771" y="379"/>
                </a:lnTo>
                <a:lnTo>
                  <a:pt x="1764" y="372"/>
                </a:lnTo>
                <a:lnTo>
                  <a:pt x="1754" y="366"/>
                </a:lnTo>
                <a:lnTo>
                  <a:pt x="1708" y="348"/>
                </a:lnTo>
                <a:lnTo>
                  <a:pt x="1705" y="342"/>
                </a:lnTo>
                <a:lnTo>
                  <a:pt x="1707" y="333"/>
                </a:lnTo>
                <a:lnTo>
                  <a:pt x="1708" y="324"/>
                </a:lnTo>
                <a:lnTo>
                  <a:pt x="1709" y="313"/>
                </a:lnTo>
                <a:lnTo>
                  <a:pt x="1710" y="303"/>
                </a:lnTo>
                <a:lnTo>
                  <a:pt x="1709" y="294"/>
                </a:lnTo>
                <a:lnTo>
                  <a:pt x="1708" y="290"/>
                </a:lnTo>
                <a:lnTo>
                  <a:pt x="1707" y="286"/>
                </a:lnTo>
                <a:lnTo>
                  <a:pt x="1704" y="283"/>
                </a:lnTo>
                <a:lnTo>
                  <a:pt x="1701" y="279"/>
                </a:lnTo>
                <a:lnTo>
                  <a:pt x="1698" y="276"/>
                </a:lnTo>
                <a:lnTo>
                  <a:pt x="1693" y="273"/>
                </a:lnTo>
                <a:lnTo>
                  <a:pt x="1689" y="271"/>
                </a:lnTo>
                <a:lnTo>
                  <a:pt x="1682" y="269"/>
                </a:lnTo>
                <a:lnTo>
                  <a:pt x="1669" y="266"/>
                </a:lnTo>
                <a:lnTo>
                  <a:pt x="1654" y="263"/>
                </a:lnTo>
                <a:lnTo>
                  <a:pt x="1618" y="261"/>
                </a:lnTo>
                <a:lnTo>
                  <a:pt x="1581" y="261"/>
                </a:lnTo>
                <a:lnTo>
                  <a:pt x="1596" y="257"/>
                </a:lnTo>
                <a:lnTo>
                  <a:pt x="1609" y="253"/>
                </a:lnTo>
                <a:lnTo>
                  <a:pt x="1613" y="249"/>
                </a:lnTo>
                <a:lnTo>
                  <a:pt x="1618" y="245"/>
                </a:lnTo>
                <a:lnTo>
                  <a:pt x="1620" y="239"/>
                </a:lnTo>
                <a:lnTo>
                  <a:pt x="1621" y="231"/>
                </a:lnTo>
                <a:lnTo>
                  <a:pt x="1608" y="231"/>
                </a:lnTo>
                <a:lnTo>
                  <a:pt x="1596" y="231"/>
                </a:lnTo>
                <a:lnTo>
                  <a:pt x="1581" y="231"/>
                </a:lnTo>
                <a:lnTo>
                  <a:pt x="1562" y="231"/>
                </a:lnTo>
                <a:lnTo>
                  <a:pt x="1559" y="246"/>
                </a:lnTo>
                <a:lnTo>
                  <a:pt x="1555" y="263"/>
                </a:lnTo>
                <a:lnTo>
                  <a:pt x="1550" y="279"/>
                </a:lnTo>
                <a:lnTo>
                  <a:pt x="1548" y="292"/>
                </a:lnTo>
                <a:lnTo>
                  <a:pt x="1548" y="294"/>
                </a:lnTo>
                <a:lnTo>
                  <a:pt x="1550" y="295"/>
                </a:lnTo>
                <a:lnTo>
                  <a:pt x="1552" y="295"/>
                </a:lnTo>
                <a:lnTo>
                  <a:pt x="1555" y="295"/>
                </a:lnTo>
                <a:lnTo>
                  <a:pt x="1559" y="293"/>
                </a:lnTo>
                <a:lnTo>
                  <a:pt x="1562" y="292"/>
                </a:lnTo>
                <a:lnTo>
                  <a:pt x="1562" y="323"/>
                </a:lnTo>
                <a:lnTo>
                  <a:pt x="1552" y="327"/>
                </a:lnTo>
                <a:lnTo>
                  <a:pt x="1543" y="331"/>
                </a:lnTo>
                <a:lnTo>
                  <a:pt x="1537" y="332"/>
                </a:lnTo>
                <a:lnTo>
                  <a:pt x="1531" y="334"/>
                </a:lnTo>
                <a:lnTo>
                  <a:pt x="1524" y="334"/>
                </a:lnTo>
                <a:lnTo>
                  <a:pt x="1514" y="336"/>
                </a:lnTo>
                <a:lnTo>
                  <a:pt x="1514" y="345"/>
                </a:lnTo>
                <a:lnTo>
                  <a:pt x="1514" y="354"/>
                </a:lnTo>
                <a:lnTo>
                  <a:pt x="1532" y="375"/>
                </a:lnTo>
                <a:lnTo>
                  <a:pt x="1555" y="404"/>
                </a:lnTo>
                <a:lnTo>
                  <a:pt x="1562" y="411"/>
                </a:lnTo>
                <a:lnTo>
                  <a:pt x="1569" y="418"/>
                </a:lnTo>
                <a:lnTo>
                  <a:pt x="1577" y="424"/>
                </a:lnTo>
                <a:lnTo>
                  <a:pt x="1585" y="429"/>
                </a:lnTo>
                <a:lnTo>
                  <a:pt x="1593" y="433"/>
                </a:lnTo>
                <a:lnTo>
                  <a:pt x="1602" y="437"/>
                </a:lnTo>
                <a:lnTo>
                  <a:pt x="1611" y="439"/>
                </a:lnTo>
                <a:lnTo>
                  <a:pt x="1621" y="439"/>
                </a:lnTo>
                <a:lnTo>
                  <a:pt x="1622" y="445"/>
                </a:lnTo>
                <a:lnTo>
                  <a:pt x="1623" y="451"/>
                </a:lnTo>
                <a:lnTo>
                  <a:pt x="1625" y="455"/>
                </a:lnTo>
                <a:lnTo>
                  <a:pt x="1629" y="458"/>
                </a:lnTo>
                <a:lnTo>
                  <a:pt x="1636" y="465"/>
                </a:lnTo>
                <a:lnTo>
                  <a:pt x="1645" y="471"/>
                </a:lnTo>
                <a:lnTo>
                  <a:pt x="1654" y="477"/>
                </a:lnTo>
                <a:lnTo>
                  <a:pt x="1663" y="483"/>
                </a:lnTo>
                <a:lnTo>
                  <a:pt x="1667" y="487"/>
                </a:lnTo>
                <a:lnTo>
                  <a:pt x="1670" y="491"/>
                </a:lnTo>
                <a:lnTo>
                  <a:pt x="1673" y="496"/>
                </a:lnTo>
                <a:lnTo>
                  <a:pt x="1674" y="501"/>
                </a:lnTo>
                <a:lnTo>
                  <a:pt x="1667" y="501"/>
                </a:lnTo>
                <a:lnTo>
                  <a:pt x="1654" y="501"/>
                </a:lnTo>
                <a:lnTo>
                  <a:pt x="1645" y="499"/>
                </a:lnTo>
                <a:lnTo>
                  <a:pt x="1625" y="494"/>
                </a:lnTo>
                <a:lnTo>
                  <a:pt x="1599" y="487"/>
                </a:lnTo>
                <a:lnTo>
                  <a:pt x="1568" y="478"/>
                </a:lnTo>
                <a:lnTo>
                  <a:pt x="1539" y="468"/>
                </a:lnTo>
                <a:lnTo>
                  <a:pt x="1513" y="458"/>
                </a:lnTo>
                <a:lnTo>
                  <a:pt x="1502" y="453"/>
                </a:lnTo>
                <a:lnTo>
                  <a:pt x="1495" y="448"/>
                </a:lnTo>
                <a:lnTo>
                  <a:pt x="1492" y="445"/>
                </a:lnTo>
                <a:lnTo>
                  <a:pt x="1490" y="443"/>
                </a:lnTo>
                <a:lnTo>
                  <a:pt x="1488" y="441"/>
                </a:lnTo>
                <a:lnTo>
                  <a:pt x="1488" y="439"/>
                </a:lnTo>
                <a:lnTo>
                  <a:pt x="1467" y="439"/>
                </a:lnTo>
                <a:lnTo>
                  <a:pt x="1432" y="436"/>
                </a:lnTo>
                <a:lnTo>
                  <a:pt x="1389" y="432"/>
                </a:lnTo>
                <a:lnTo>
                  <a:pt x="1343" y="425"/>
                </a:lnTo>
                <a:lnTo>
                  <a:pt x="1320" y="421"/>
                </a:lnTo>
                <a:lnTo>
                  <a:pt x="1298" y="417"/>
                </a:lnTo>
                <a:lnTo>
                  <a:pt x="1277" y="412"/>
                </a:lnTo>
                <a:lnTo>
                  <a:pt x="1260" y="406"/>
                </a:lnTo>
                <a:lnTo>
                  <a:pt x="1251" y="403"/>
                </a:lnTo>
                <a:lnTo>
                  <a:pt x="1244" y="400"/>
                </a:lnTo>
                <a:lnTo>
                  <a:pt x="1238" y="397"/>
                </a:lnTo>
                <a:lnTo>
                  <a:pt x="1232" y="394"/>
                </a:lnTo>
                <a:lnTo>
                  <a:pt x="1228" y="389"/>
                </a:lnTo>
                <a:lnTo>
                  <a:pt x="1225" y="386"/>
                </a:lnTo>
                <a:lnTo>
                  <a:pt x="1223" y="382"/>
                </a:lnTo>
                <a:lnTo>
                  <a:pt x="1222" y="378"/>
                </a:lnTo>
                <a:lnTo>
                  <a:pt x="1210" y="381"/>
                </a:lnTo>
                <a:lnTo>
                  <a:pt x="1203" y="384"/>
                </a:lnTo>
                <a:lnTo>
                  <a:pt x="1203" y="389"/>
                </a:lnTo>
                <a:lnTo>
                  <a:pt x="1204" y="395"/>
                </a:lnTo>
                <a:lnTo>
                  <a:pt x="1205" y="399"/>
                </a:lnTo>
                <a:lnTo>
                  <a:pt x="1207" y="403"/>
                </a:lnTo>
                <a:lnTo>
                  <a:pt x="1211" y="410"/>
                </a:lnTo>
                <a:lnTo>
                  <a:pt x="1218" y="416"/>
                </a:lnTo>
                <a:lnTo>
                  <a:pt x="1225" y="421"/>
                </a:lnTo>
                <a:lnTo>
                  <a:pt x="1233" y="425"/>
                </a:lnTo>
                <a:lnTo>
                  <a:pt x="1243" y="429"/>
                </a:lnTo>
                <a:lnTo>
                  <a:pt x="1253" y="433"/>
                </a:lnTo>
                <a:lnTo>
                  <a:pt x="1274" y="442"/>
                </a:lnTo>
                <a:lnTo>
                  <a:pt x="1295" y="452"/>
                </a:lnTo>
                <a:lnTo>
                  <a:pt x="1305" y="458"/>
                </a:lnTo>
                <a:lnTo>
                  <a:pt x="1313" y="465"/>
                </a:lnTo>
                <a:lnTo>
                  <a:pt x="1322" y="473"/>
                </a:lnTo>
                <a:lnTo>
                  <a:pt x="1329" y="483"/>
                </a:lnTo>
                <a:lnTo>
                  <a:pt x="1319" y="483"/>
                </a:lnTo>
                <a:lnTo>
                  <a:pt x="1309" y="483"/>
                </a:lnTo>
                <a:lnTo>
                  <a:pt x="1297" y="481"/>
                </a:lnTo>
                <a:lnTo>
                  <a:pt x="1281" y="477"/>
                </a:lnTo>
                <a:lnTo>
                  <a:pt x="1272" y="475"/>
                </a:lnTo>
                <a:lnTo>
                  <a:pt x="1262" y="473"/>
                </a:lnTo>
                <a:lnTo>
                  <a:pt x="1252" y="471"/>
                </a:lnTo>
                <a:lnTo>
                  <a:pt x="1242" y="471"/>
                </a:lnTo>
                <a:lnTo>
                  <a:pt x="1232" y="471"/>
                </a:lnTo>
                <a:lnTo>
                  <a:pt x="1221" y="473"/>
                </a:lnTo>
                <a:lnTo>
                  <a:pt x="1210" y="475"/>
                </a:lnTo>
                <a:lnTo>
                  <a:pt x="1198" y="477"/>
                </a:lnTo>
                <a:lnTo>
                  <a:pt x="1174" y="484"/>
                </a:lnTo>
                <a:lnTo>
                  <a:pt x="1149" y="492"/>
                </a:lnTo>
                <a:lnTo>
                  <a:pt x="1122" y="500"/>
                </a:lnTo>
                <a:lnTo>
                  <a:pt x="1097" y="508"/>
                </a:lnTo>
                <a:lnTo>
                  <a:pt x="1085" y="510"/>
                </a:lnTo>
                <a:lnTo>
                  <a:pt x="1073" y="512"/>
                </a:lnTo>
                <a:lnTo>
                  <a:pt x="1061" y="514"/>
                </a:lnTo>
                <a:lnTo>
                  <a:pt x="1050" y="514"/>
                </a:lnTo>
                <a:lnTo>
                  <a:pt x="1046" y="513"/>
                </a:lnTo>
                <a:lnTo>
                  <a:pt x="1042" y="511"/>
                </a:lnTo>
                <a:lnTo>
                  <a:pt x="1040" y="507"/>
                </a:lnTo>
                <a:lnTo>
                  <a:pt x="1040" y="503"/>
                </a:lnTo>
                <a:lnTo>
                  <a:pt x="1040" y="496"/>
                </a:lnTo>
                <a:lnTo>
                  <a:pt x="1042" y="490"/>
                </a:lnTo>
                <a:lnTo>
                  <a:pt x="1046" y="484"/>
                </a:lnTo>
                <a:lnTo>
                  <a:pt x="1050" y="477"/>
                </a:lnTo>
                <a:lnTo>
                  <a:pt x="1040" y="473"/>
                </a:lnTo>
                <a:lnTo>
                  <a:pt x="1030" y="472"/>
                </a:lnTo>
                <a:lnTo>
                  <a:pt x="1019" y="471"/>
                </a:lnTo>
                <a:lnTo>
                  <a:pt x="1009" y="471"/>
                </a:lnTo>
                <a:lnTo>
                  <a:pt x="1007" y="475"/>
                </a:lnTo>
                <a:lnTo>
                  <a:pt x="1004" y="477"/>
                </a:lnTo>
                <a:lnTo>
                  <a:pt x="999" y="479"/>
                </a:lnTo>
                <a:lnTo>
                  <a:pt x="994" y="480"/>
                </a:lnTo>
                <a:lnTo>
                  <a:pt x="984" y="480"/>
                </a:lnTo>
                <a:lnTo>
                  <a:pt x="972" y="479"/>
                </a:lnTo>
                <a:lnTo>
                  <a:pt x="961" y="477"/>
                </a:lnTo>
                <a:lnTo>
                  <a:pt x="949" y="477"/>
                </a:lnTo>
                <a:lnTo>
                  <a:pt x="943" y="477"/>
                </a:lnTo>
                <a:lnTo>
                  <a:pt x="939" y="478"/>
                </a:lnTo>
                <a:lnTo>
                  <a:pt x="934" y="480"/>
                </a:lnTo>
                <a:lnTo>
                  <a:pt x="930" y="483"/>
                </a:lnTo>
                <a:lnTo>
                  <a:pt x="924" y="489"/>
                </a:lnTo>
                <a:lnTo>
                  <a:pt x="916" y="495"/>
                </a:lnTo>
                <a:lnTo>
                  <a:pt x="908" y="500"/>
                </a:lnTo>
                <a:lnTo>
                  <a:pt x="900" y="505"/>
                </a:lnTo>
                <a:lnTo>
                  <a:pt x="882" y="513"/>
                </a:lnTo>
                <a:lnTo>
                  <a:pt x="864" y="522"/>
                </a:lnTo>
                <a:lnTo>
                  <a:pt x="857" y="526"/>
                </a:lnTo>
                <a:lnTo>
                  <a:pt x="849" y="532"/>
                </a:lnTo>
                <a:lnTo>
                  <a:pt x="841" y="538"/>
                </a:lnTo>
                <a:lnTo>
                  <a:pt x="836" y="545"/>
                </a:lnTo>
                <a:lnTo>
                  <a:pt x="830" y="553"/>
                </a:lnTo>
                <a:lnTo>
                  <a:pt x="827" y="564"/>
                </a:lnTo>
                <a:lnTo>
                  <a:pt x="825" y="575"/>
                </a:lnTo>
                <a:lnTo>
                  <a:pt x="824" y="588"/>
                </a:lnTo>
                <a:lnTo>
                  <a:pt x="810" y="584"/>
                </a:lnTo>
                <a:lnTo>
                  <a:pt x="797" y="581"/>
                </a:lnTo>
                <a:lnTo>
                  <a:pt x="791" y="581"/>
                </a:lnTo>
                <a:lnTo>
                  <a:pt x="784" y="582"/>
                </a:lnTo>
                <a:lnTo>
                  <a:pt x="778" y="584"/>
                </a:lnTo>
                <a:lnTo>
                  <a:pt x="771" y="588"/>
                </a:lnTo>
                <a:lnTo>
                  <a:pt x="758" y="582"/>
                </a:lnTo>
                <a:lnTo>
                  <a:pt x="740" y="575"/>
                </a:lnTo>
                <a:lnTo>
                  <a:pt x="732" y="571"/>
                </a:lnTo>
                <a:lnTo>
                  <a:pt x="724" y="566"/>
                </a:lnTo>
                <a:lnTo>
                  <a:pt x="716" y="562"/>
                </a:lnTo>
                <a:lnTo>
                  <a:pt x="711" y="556"/>
                </a:lnTo>
                <a:lnTo>
                  <a:pt x="711" y="526"/>
                </a:lnTo>
                <a:lnTo>
                  <a:pt x="721" y="526"/>
                </a:lnTo>
                <a:lnTo>
                  <a:pt x="730" y="526"/>
                </a:lnTo>
                <a:lnTo>
                  <a:pt x="738" y="526"/>
                </a:lnTo>
                <a:lnTo>
                  <a:pt x="744" y="526"/>
                </a:lnTo>
                <a:lnTo>
                  <a:pt x="740" y="516"/>
                </a:lnTo>
                <a:lnTo>
                  <a:pt x="736" y="507"/>
                </a:lnTo>
                <a:lnTo>
                  <a:pt x="730" y="499"/>
                </a:lnTo>
                <a:lnTo>
                  <a:pt x="723" y="493"/>
                </a:lnTo>
                <a:lnTo>
                  <a:pt x="714" y="488"/>
                </a:lnTo>
                <a:lnTo>
                  <a:pt x="704" y="485"/>
                </a:lnTo>
                <a:lnTo>
                  <a:pt x="692" y="483"/>
                </a:lnTo>
                <a:lnTo>
                  <a:pt x="678" y="483"/>
                </a:lnTo>
                <a:lnTo>
                  <a:pt x="668" y="483"/>
                </a:lnTo>
                <a:lnTo>
                  <a:pt x="656" y="483"/>
                </a:lnTo>
                <a:lnTo>
                  <a:pt x="643" y="483"/>
                </a:lnTo>
                <a:lnTo>
                  <a:pt x="624" y="483"/>
                </a:lnTo>
                <a:lnTo>
                  <a:pt x="627" y="487"/>
                </a:lnTo>
                <a:lnTo>
                  <a:pt x="632" y="491"/>
                </a:lnTo>
                <a:lnTo>
                  <a:pt x="636" y="495"/>
                </a:lnTo>
                <a:lnTo>
                  <a:pt x="640" y="498"/>
                </a:lnTo>
                <a:lnTo>
                  <a:pt x="645" y="501"/>
                </a:lnTo>
                <a:lnTo>
                  <a:pt x="648" y="506"/>
                </a:lnTo>
                <a:lnTo>
                  <a:pt x="650" y="510"/>
                </a:lnTo>
                <a:lnTo>
                  <a:pt x="651" y="514"/>
                </a:lnTo>
                <a:lnTo>
                  <a:pt x="650" y="519"/>
                </a:lnTo>
                <a:lnTo>
                  <a:pt x="649" y="523"/>
                </a:lnTo>
                <a:lnTo>
                  <a:pt x="648" y="525"/>
                </a:lnTo>
                <a:lnTo>
                  <a:pt x="646" y="528"/>
                </a:lnTo>
                <a:lnTo>
                  <a:pt x="643" y="530"/>
                </a:lnTo>
                <a:lnTo>
                  <a:pt x="638" y="532"/>
                </a:lnTo>
                <a:lnTo>
                  <a:pt x="647" y="541"/>
                </a:lnTo>
                <a:lnTo>
                  <a:pt x="656" y="550"/>
                </a:lnTo>
                <a:lnTo>
                  <a:pt x="661" y="554"/>
                </a:lnTo>
                <a:lnTo>
                  <a:pt x="668" y="557"/>
                </a:lnTo>
                <a:lnTo>
                  <a:pt x="676" y="561"/>
                </a:lnTo>
                <a:lnTo>
                  <a:pt x="684" y="564"/>
                </a:lnTo>
                <a:lnTo>
                  <a:pt x="684" y="619"/>
                </a:lnTo>
                <a:lnTo>
                  <a:pt x="677" y="619"/>
                </a:lnTo>
                <a:lnTo>
                  <a:pt x="665" y="619"/>
                </a:lnTo>
                <a:lnTo>
                  <a:pt x="659" y="610"/>
                </a:lnTo>
                <a:lnTo>
                  <a:pt x="654" y="604"/>
                </a:lnTo>
                <a:lnTo>
                  <a:pt x="647" y="599"/>
                </a:lnTo>
                <a:lnTo>
                  <a:pt x="639" y="595"/>
                </a:lnTo>
                <a:lnTo>
                  <a:pt x="623" y="589"/>
                </a:lnTo>
                <a:lnTo>
                  <a:pt x="604" y="582"/>
                </a:lnTo>
                <a:lnTo>
                  <a:pt x="602" y="585"/>
                </a:lnTo>
                <a:lnTo>
                  <a:pt x="599" y="589"/>
                </a:lnTo>
                <a:lnTo>
                  <a:pt x="594" y="593"/>
                </a:lnTo>
                <a:lnTo>
                  <a:pt x="588" y="597"/>
                </a:lnTo>
                <a:lnTo>
                  <a:pt x="575" y="606"/>
                </a:lnTo>
                <a:lnTo>
                  <a:pt x="559" y="615"/>
                </a:lnTo>
                <a:lnTo>
                  <a:pt x="544" y="624"/>
                </a:lnTo>
                <a:lnTo>
                  <a:pt x="531" y="631"/>
                </a:lnTo>
                <a:lnTo>
                  <a:pt x="525" y="635"/>
                </a:lnTo>
                <a:lnTo>
                  <a:pt x="522" y="638"/>
                </a:lnTo>
                <a:lnTo>
                  <a:pt x="519" y="641"/>
                </a:lnTo>
                <a:lnTo>
                  <a:pt x="519" y="643"/>
                </a:lnTo>
                <a:lnTo>
                  <a:pt x="519" y="647"/>
                </a:lnTo>
                <a:lnTo>
                  <a:pt x="520" y="651"/>
                </a:lnTo>
                <a:lnTo>
                  <a:pt x="521" y="655"/>
                </a:lnTo>
                <a:lnTo>
                  <a:pt x="523" y="658"/>
                </a:lnTo>
                <a:lnTo>
                  <a:pt x="528" y="663"/>
                </a:lnTo>
                <a:lnTo>
                  <a:pt x="536" y="667"/>
                </a:lnTo>
                <a:lnTo>
                  <a:pt x="543" y="673"/>
                </a:lnTo>
                <a:lnTo>
                  <a:pt x="549" y="678"/>
                </a:lnTo>
                <a:lnTo>
                  <a:pt x="551" y="681"/>
                </a:lnTo>
                <a:lnTo>
                  <a:pt x="555" y="685"/>
                </a:lnTo>
                <a:lnTo>
                  <a:pt x="557" y="688"/>
                </a:lnTo>
                <a:lnTo>
                  <a:pt x="558" y="693"/>
                </a:lnTo>
                <a:lnTo>
                  <a:pt x="471" y="693"/>
                </a:lnTo>
                <a:lnTo>
                  <a:pt x="467" y="705"/>
                </a:lnTo>
                <a:lnTo>
                  <a:pt x="464" y="721"/>
                </a:lnTo>
                <a:lnTo>
                  <a:pt x="460" y="730"/>
                </a:lnTo>
                <a:lnTo>
                  <a:pt x="457" y="736"/>
                </a:lnTo>
                <a:lnTo>
                  <a:pt x="454" y="739"/>
                </a:lnTo>
                <a:lnTo>
                  <a:pt x="452" y="740"/>
                </a:lnTo>
                <a:lnTo>
                  <a:pt x="448" y="742"/>
                </a:lnTo>
                <a:lnTo>
                  <a:pt x="445" y="742"/>
                </a:lnTo>
                <a:lnTo>
                  <a:pt x="433" y="742"/>
                </a:lnTo>
                <a:lnTo>
                  <a:pt x="420" y="741"/>
                </a:lnTo>
                <a:lnTo>
                  <a:pt x="407" y="739"/>
                </a:lnTo>
                <a:lnTo>
                  <a:pt x="393" y="736"/>
                </a:lnTo>
                <a:lnTo>
                  <a:pt x="380" y="733"/>
                </a:lnTo>
                <a:lnTo>
                  <a:pt x="367" y="729"/>
                </a:lnTo>
                <a:lnTo>
                  <a:pt x="355" y="723"/>
                </a:lnTo>
                <a:lnTo>
                  <a:pt x="344" y="718"/>
                </a:lnTo>
                <a:lnTo>
                  <a:pt x="333" y="711"/>
                </a:lnTo>
                <a:lnTo>
                  <a:pt x="323" y="704"/>
                </a:lnTo>
                <a:lnTo>
                  <a:pt x="314" y="696"/>
                </a:lnTo>
                <a:lnTo>
                  <a:pt x="307" y="687"/>
                </a:lnTo>
                <a:lnTo>
                  <a:pt x="301" y="678"/>
                </a:lnTo>
                <a:lnTo>
                  <a:pt x="296" y="666"/>
                </a:lnTo>
                <a:lnTo>
                  <a:pt x="293" y="655"/>
                </a:lnTo>
                <a:lnTo>
                  <a:pt x="292" y="643"/>
                </a:lnTo>
                <a:lnTo>
                  <a:pt x="289" y="636"/>
                </a:lnTo>
                <a:lnTo>
                  <a:pt x="286" y="625"/>
                </a:lnTo>
                <a:lnTo>
                  <a:pt x="273" y="622"/>
                </a:lnTo>
                <a:lnTo>
                  <a:pt x="254" y="616"/>
                </a:lnTo>
                <a:lnTo>
                  <a:pt x="232" y="609"/>
                </a:lnTo>
                <a:lnTo>
                  <a:pt x="209" y="601"/>
                </a:lnTo>
                <a:lnTo>
                  <a:pt x="188" y="592"/>
                </a:lnTo>
                <a:lnTo>
                  <a:pt x="169" y="582"/>
                </a:lnTo>
                <a:lnTo>
                  <a:pt x="163" y="578"/>
                </a:lnTo>
                <a:lnTo>
                  <a:pt x="157" y="573"/>
                </a:lnTo>
                <a:lnTo>
                  <a:pt x="154" y="568"/>
                </a:lnTo>
                <a:lnTo>
                  <a:pt x="153" y="564"/>
                </a:lnTo>
                <a:lnTo>
                  <a:pt x="162" y="567"/>
                </a:lnTo>
                <a:lnTo>
                  <a:pt x="183" y="574"/>
                </a:lnTo>
                <a:lnTo>
                  <a:pt x="211" y="582"/>
                </a:lnTo>
                <a:lnTo>
                  <a:pt x="244" y="590"/>
                </a:lnTo>
                <a:lnTo>
                  <a:pt x="277" y="598"/>
                </a:lnTo>
                <a:lnTo>
                  <a:pt x="308" y="605"/>
                </a:lnTo>
                <a:lnTo>
                  <a:pt x="332" y="610"/>
                </a:lnTo>
                <a:lnTo>
                  <a:pt x="345" y="612"/>
                </a:lnTo>
                <a:lnTo>
                  <a:pt x="368" y="612"/>
                </a:lnTo>
                <a:lnTo>
                  <a:pt x="390" y="612"/>
                </a:lnTo>
                <a:lnTo>
                  <a:pt x="414" y="612"/>
                </a:lnTo>
                <a:lnTo>
                  <a:pt x="445" y="612"/>
                </a:lnTo>
                <a:lnTo>
                  <a:pt x="454" y="612"/>
                </a:lnTo>
                <a:lnTo>
                  <a:pt x="461" y="611"/>
                </a:lnTo>
                <a:lnTo>
                  <a:pt x="469" y="609"/>
                </a:lnTo>
                <a:lnTo>
                  <a:pt x="477" y="607"/>
                </a:lnTo>
                <a:lnTo>
                  <a:pt x="490" y="601"/>
                </a:lnTo>
                <a:lnTo>
                  <a:pt x="502" y="594"/>
                </a:lnTo>
                <a:lnTo>
                  <a:pt x="514" y="585"/>
                </a:lnTo>
                <a:lnTo>
                  <a:pt x="524" y="576"/>
                </a:lnTo>
                <a:lnTo>
                  <a:pt x="535" y="567"/>
                </a:lnTo>
                <a:lnTo>
                  <a:pt x="545" y="556"/>
                </a:lnTo>
                <a:lnTo>
                  <a:pt x="536" y="547"/>
                </a:lnTo>
                <a:lnTo>
                  <a:pt x="527" y="536"/>
                </a:lnTo>
                <a:lnTo>
                  <a:pt x="523" y="531"/>
                </a:lnTo>
                <a:lnTo>
                  <a:pt x="517" y="527"/>
                </a:lnTo>
                <a:lnTo>
                  <a:pt x="512" y="523"/>
                </a:lnTo>
                <a:lnTo>
                  <a:pt x="505" y="520"/>
                </a:lnTo>
                <a:lnTo>
                  <a:pt x="500" y="518"/>
                </a:lnTo>
                <a:lnTo>
                  <a:pt x="484" y="511"/>
                </a:lnTo>
                <a:lnTo>
                  <a:pt x="459" y="499"/>
                </a:lnTo>
                <a:lnTo>
                  <a:pt x="424" y="487"/>
                </a:lnTo>
                <a:lnTo>
                  <a:pt x="403" y="481"/>
                </a:lnTo>
                <a:lnTo>
                  <a:pt x="379" y="475"/>
                </a:lnTo>
                <a:lnTo>
                  <a:pt x="352" y="469"/>
                </a:lnTo>
                <a:lnTo>
                  <a:pt x="323" y="463"/>
                </a:lnTo>
                <a:lnTo>
                  <a:pt x="291" y="458"/>
                </a:lnTo>
                <a:lnTo>
                  <a:pt x="256" y="453"/>
                </a:lnTo>
                <a:lnTo>
                  <a:pt x="219" y="449"/>
                </a:lnTo>
                <a:lnTo>
                  <a:pt x="179" y="446"/>
                </a:lnTo>
                <a:lnTo>
                  <a:pt x="172" y="446"/>
                </a:lnTo>
                <a:lnTo>
                  <a:pt x="165" y="445"/>
                </a:lnTo>
                <a:lnTo>
                  <a:pt x="158" y="444"/>
                </a:lnTo>
                <a:lnTo>
                  <a:pt x="152" y="442"/>
                </a:lnTo>
                <a:lnTo>
                  <a:pt x="150" y="440"/>
                </a:lnTo>
                <a:lnTo>
                  <a:pt x="146" y="438"/>
                </a:lnTo>
                <a:lnTo>
                  <a:pt x="144" y="436"/>
                </a:lnTo>
                <a:lnTo>
                  <a:pt x="143" y="433"/>
                </a:lnTo>
                <a:lnTo>
                  <a:pt x="141" y="425"/>
                </a:lnTo>
                <a:lnTo>
                  <a:pt x="140" y="415"/>
                </a:lnTo>
                <a:lnTo>
                  <a:pt x="120" y="420"/>
                </a:lnTo>
                <a:lnTo>
                  <a:pt x="99" y="425"/>
                </a:lnTo>
                <a:lnTo>
                  <a:pt x="77" y="431"/>
                </a:lnTo>
                <a:lnTo>
                  <a:pt x="53" y="439"/>
                </a:lnTo>
                <a:lnTo>
                  <a:pt x="50" y="441"/>
                </a:lnTo>
                <a:lnTo>
                  <a:pt x="43" y="445"/>
                </a:lnTo>
                <a:lnTo>
                  <a:pt x="40" y="446"/>
                </a:lnTo>
                <a:lnTo>
                  <a:pt x="37" y="448"/>
                </a:lnTo>
                <a:lnTo>
                  <a:pt x="34" y="448"/>
                </a:lnTo>
                <a:lnTo>
                  <a:pt x="33" y="446"/>
                </a:lnTo>
                <a:lnTo>
                  <a:pt x="0" y="483"/>
                </a:lnTo>
                <a:lnTo>
                  <a:pt x="4" y="488"/>
                </a:lnTo>
                <a:lnTo>
                  <a:pt x="8" y="493"/>
                </a:lnTo>
                <a:lnTo>
                  <a:pt x="13" y="498"/>
                </a:lnTo>
                <a:lnTo>
                  <a:pt x="18" y="503"/>
                </a:lnTo>
                <a:lnTo>
                  <a:pt x="29" y="509"/>
                </a:lnTo>
                <a:lnTo>
                  <a:pt x="40" y="515"/>
                </a:lnTo>
                <a:lnTo>
                  <a:pt x="62" y="524"/>
                </a:lnTo>
                <a:lnTo>
                  <a:pt x="79" y="532"/>
                </a:lnTo>
                <a:lnTo>
                  <a:pt x="77" y="540"/>
                </a:lnTo>
                <a:lnTo>
                  <a:pt x="74" y="547"/>
                </a:lnTo>
                <a:lnTo>
                  <a:pt x="71" y="552"/>
                </a:lnTo>
                <a:lnTo>
                  <a:pt x="67" y="556"/>
                </a:lnTo>
                <a:lnTo>
                  <a:pt x="64" y="562"/>
                </a:lnTo>
                <a:lnTo>
                  <a:pt x="62" y="567"/>
                </a:lnTo>
                <a:lnTo>
                  <a:pt x="61" y="574"/>
                </a:lnTo>
                <a:lnTo>
                  <a:pt x="60" y="582"/>
                </a:lnTo>
                <a:lnTo>
                  <a:pt x="61" y="589"/>
                </a:lnTo>
                <a:lnTo>
                  <a:pt x="65" y="597"/>
                </a:lnTo>
                <a:lnTo>
                  <a:pt x="71" y="605"/>
                </a:lnTo>
                <a:lnTo>
                  <a:pt x="77" y="614"/>
                </a:lnTo>
                <a:lnTo>
                  <a:pt x="84" y="621"/>
                </a:lnTo>
                <a:lnTo>
                  <a:pt x="90" y="626"/>
                </a:lnTo>
                <a:lnTo>
                  <a:pt x="96" y="630"/>
                </a:lnTo>
                <a:lnTo>
                  <a:pt x="99" y="631"/>
                </a:lnTo>
                <a:lnTo>
                  <a:pt x="100" y="647"/>
                </a:lnTo>
                <a:lnTo>
                  <a:pt x="102" y="662"/>
                </a:lnTo>
                <a:lnTo>
                  <a:pt x="106" y="677"/>
                </a:lnTo>
                <a:lnTo>
                  <a:pt x="111" y="689"/>
                </a:lnTo>
                <a:lnTo>
                  <a:pt x="117" y="700"/>
                </a:lnTo>
                <a:lnTo>
                  <a:pt x="123" y="710"/>
                </a:lnTo>
                <a:lnTo>
                  <a:pt x="131" y="719"/>
                </a:lnTo>
                <a:lnTo>
                  <a:pt x="140" y="728"/>
                </a:lnTo>
                <a:lnTo>
                  <a:pt x="149" y="736"/>
                </a:lnTo>
                <a:lnTo>
                  <a:pt x="158" y="743"/>
                </a:lnTo>
                <a:lnTo>
                  <a:pt x="168" y="750"/>
                </a:lnTo>
                <a:lnTo>
                  <a:pt x="178" y="756"/>
                </a:lnTo>
                <a:lnTo>
                  <a:pt x="199" y="767"/>
                </a:lnTo>
                <a:lnTo>
                  <a:pt x="219" y="778"/>
                </a:lnTo>
                <a:lnTo>
                  <a:pt x="184" y="815"/>
                </a:lnTo>
                <a:lnTo>
                  <a:pt x="146" y="856"/>
                </a:lnTo>
                <a:lnTo>
                  <a:pt x="128" y="875"/>
                </a:lnTo>
                <a:lnTo>
                  <a:pt x="109" y="892"/>
                </a:lnTo>
                <a:lnTo>
                  <a:pt x="100" y="899"/>
                </a:lnTo>
                <a:lnTo>
                  <a:pt x="90" y="905"/>
                </a:lnTo>
                <a:lnTo>
                  <a:pt x="82" y="910"/>
                </a:lnTo>
                <a:lnTo>
                  <a:pt x="73" y="914"/>
                </a:lnTo>
                <a:lnTo>
                  <a:pt x="74" y="917"/>
                </a:lnTo>
                <a:lnTo>
                  <a:pt x="75" y="920"/>
                </a:lnTo>
                <a:lnTo>
                  <a:pt x="77" y="923"/>
                </a:lnTo>
                <a:lnTo>
                  <a:pt x="80" y="926"/>
                </a:lnTo>
                <a:lnTo>
                  <a:pt x="88" y="934"/>
                </a:lnTo>
                <a:lnTo>
                  <a:pt x="96" y="942"/>
                </a:lnTo>
                <a:lnTo>
                  <a:pt x="105" y="951"/>
                </a:lnTo>
                <a:lnTo>
                  <a:pt x="112" y="958"/>
                </a:lnTo>
                <a:lnTo>
                  <a:pt x="118" y="965"/>
                </a:lnTo>
                <a:lnTo>
                  <a:pt x="120" y="970"/>
                </a:lnTo>
                <a:lnTo>
                  <a:pt x="116" y="976"/>
                </a:lnTo>
                <a:lnTo>
                  <a:pt x="112" y="981"/>
                </a:lnTo>
                <a:lnTo>
                  <a:pt x="110" y="987"/>
                </a:lnTo>
                <a:lnTo>
                  <a:pt x="109" y="993"/>
                </a:lnTo>
                <a:lnTo>
                  <a:pt x="109" y="1005"/>
                </a:lnTo>
                <a:lnTo>
                  <a:pt x="111" y="1017"/>
                </a:lnTo>
                <a:lnTo>
                  <a:pt x="113" y="1029"/>
                </a:lnTo>
                <a:lnTo>
                  <a:pt x="116" y="1042"/>
                </a:lnTo>
                <a:lnTo>
                  <a:pt x="117" y="1048"/>
                </a:lnTo>
                <a:lnTo>
                  <a:pt x="116" y="1054"/>
                </a:lnTo>
                <a:lnTo>
                  <a:pt x="114" y="1062"/>
                </a:lnTo>
                <a:lnTo>
                  <a:pt x="113" y="1069"/>
                </a:lnTo>
                <a:lnTo>
                  <a:pt x="120" y="1090"/>
                </a:lnTo>
                <a:lnTo>
                  <a:pt x="130" y="1115"/>
                </a:lnTo>
                <a:lnTo>
                  <a:pt x="142" y="1139"/>
                </a:lnTo>
                <a:lnTo>
                  <a:pt x="153" y="1160"/>
                </a:lnTo>
                <a:lnTo>
                  <a:pt x="192" y="1180"/>
                </a:lnTo>
                <a:lnTo>
                  <a:pt x="232" y="1180"/>
                </a:lnTo>
                <a:lnTo>
                  <a:pt x="240" y="1204"/>
                </a:lnTo>
                <a:lnTo>
                  <a:pt x="279" y="1192"/>
                </a:lnTo>
                <a:lnTo>
                  <a:pt x="312" y="1204"/>
                </a:lnTo>
                <a:lnTo>
                  <a:pt x="319" y="1253"/>
                </a:lnTo>
                <a:lnTo>
                  <a:pt x="365" y="1291"/>
                </a:lnTo>
                <a:lnTo>
                  <a:pt x="399" y="1309"/>
                </a:lnTo>
                <a:lnTo>
                  <a:pt x="425" y="1327"/>
                </a:lnTo>
                <a:lnTo>
                  <a:pt x="399" y="1346"/>
                </a:lnTo>
                <a:lnTo>
                  <a:pt x="352" y="1333"/>
                </a:lnTo>
                <a:lnTo>
                  <a:pt x="358" y="1358"/>
                </a:lnTo>
                <a:lnTo>
                  <a:pt x="373" y="1370"/>
                </a:lnTo>
                <a:lnTo>
                  <a:pt x="373" y="1401"/>
                </a:lnTo>
                <a:lnTo>
                  <a:pt x="365" y="1401"/>
                </a:lnTo>
              </a:path>
            </a:pathLst>
          </a:custGeom>
          <a:solidFill>
            <a:schemeClr val="tx1"/>
          </a:solidFill>
          <a:ln w="9525" cap="flat" cmpd="sng">
            <a:solidFill>
              <a:srgbClr val="FFFFFF"/>
            </a:solidFill>
            <a:prstDash val="solid"/>
            <a:round/>
            <a:headEnd type="none" w="med" len="med"/>
            <a:tailEnd type="none" w="med" len="med"/>
          </a:ln>
        </p:spPr>
        <p:txBody>
          <a:bodyPr/>
          <a:lstStyle/>
          <a:p>
            <a:endParaRPr lang="en-US" dirty="0"/>
          </a:p>
        </p:txBody>
      </p:sp>
      <p:sp>
        <p:nvSpPr>
          <p:cNvPr id="2067" name="Freeform 23"/>
          <p:cNvSpPr>
            <a:spLocks/>
          </p:cNvSpPr>
          <p:nvPr>
            <p:custDataLst>
              <p:tags r:id="rId9"/>
            </p:custDataLst>
          </p:nvPr>
        </p:nvSpPr>
        <p:spPr bwMode="auto">
          <a:xfrm>
            <a:off x="6137275" y="2974975"/>
            <a:ext cx="280988" cy="247650"/>
          </a:xfrm>
          <a:custGeom>
            <a:avLst/>
            <a:gdLst>
              <a:gd name="T0" fmla="*/ 176323 w 647"/>
              <a:gd name="T1" fmla="*/ 14227 h 470"/>
              <a:gd name="T2" fmla="*/ 185877 w 647"/>
              <a:gd name="T3" fmla="*/ 23711 h 470"/>
              <a:gd name="T4" fmla="*/ 198906 w 647"/>
              <a:gd name="T5" fmla="*/ 31615 h 470"/>
              <a:gd name="T6" fmla="*/ 222358 w 647"/>
              <a:gd name="T7" fmla="*/ 41099 h 470"/>
              <a:gd name="T8" fmla="*/ 233649 w 647"/>
              <a:gd name="T9" fmla="*/ 42680 h 470"/>
              <a:gd name="T10" fmla="*/ 244072 w 647"/>
              <a:gd name="T11" fmla="*/ 52165 h 470"/>
              <a:gd name="T12" fmla="*/ 246244 w 647"/>
              <a:gd name="T13" fmla="*/ 51111 h 470"/>
              <a:gd name="T14" fmla="*/ 249718 w 647"/>
              <a:gd name="T15" fmla="*/ 44788 h 470"/>
              <a:gd name="T16" fmla="*/ 253192 w 647"/>
              <a:gd name="T17" fmla="*/ 41099 h 470"/>
              <a:gd name="T18" fmla="*/ 261878 w 647"/>
              <a:gd name="T19" fmla="*/ 42153 h 470"/>
              <a:gd name="T20" fmla="*/ 270998 w 647"/>
              <a:gd name="T21" fmla="*/ 41626 h 470"/>
              <a:gd name="T22" fmla="*/ 277947 w 647"/>
              <a:gd name="T23" fmla="*/ 44261 h 470"/>
              <a:gd name="T24" fmla="*/ 280553 w 647"/>
              <a:gd name="T25" fmla="*/ 54272 h 470"/>
              <a:gd name="T26" fmla="*/ 280553 w 647"/>
              <a:gd name="T27" fmla="*/ 64811 h 470"/>
              <a:gd name="T28" fmla="*/ 268393 w 647"/>
              <a:gd name="T29" fmla="*/ 69026 h 470"/>
              <a:gd name="T30" fmla="*/ 254495 w 647"/>
              <a:gd name="T31" fmla="*/ 76930 h 470"/>
              <a:gd name="T32" fmla="*/ 243204 w 647"/>
              <a:gd name="T33" fmla="*/ 86941 h 470"/>
              <a:gd name="T34" fmla="*/ 218883 w 647"/>
              <a:gd name="T35" fmla="*/ 112760 h 470"/>
              <a:gd name="T36" fmla="*/ 212369 w 647"/>
              <a:gd name="T37" fmla="*/ 119610 h 470"/>
              <a:gd name="T38" fmla="*/ 205854 w 647"/>
              <a:gd name="T39" fmla="*/ 133836 h 470"/>
              <a:gd name="T40" fmla="*/ 205420 w 647"/>
              <a:gd name="T41" fmla="*/ 148590 h 470"/>
              <a:gd name="T42" fmla="*/ 205420 w 647"/>
              <a:gd name="T43" fmla="*/ 163871 h 470"/>
              <a:gd name="T44" fmla="*/ 201077 w 647"/>
              <a:gd name="T45" fmla="*/ 179151 h 470"/>
              <a:gd name="T46" fmla="*/ 195431 w 647"/>
              <a:gd name="T47" fmla="*/ 186528 h 470"/>
              <a:gd name="T48" fmla="*/ 178494 w 647"/>
              <a:gd name="T49" fmla="*/ 202335 h 470"/>
              <a:gd name="T50" fmla="*/ 166334 w 647"/>
              <a:gd name="T51" fmla="*/ 216562 h 470"/>
              <a:gd name="T52" fmla="*/ 162425 w 647"/>
              <a:gd name="T53" fmla="*/ 223939 h 470"/>
              <a:gd name="T54" fmla="*/ 160254 w 647"/>
              <a:gd name="T55" fmla="*/ 227627 h 470"/>
              <a:gd name="T56" fmla="*/ 134631 w 647"/>
              <a:gd name="T57" fmla="*/ 226046 h 470"/>
              <a:gd name="T58" fmla="*/ 111613 w 647"/>
              <a:gd name="T59" fmla="*/ 228681 h 470"/>
              <a:gd name="T60" fmla="*/ 97281 w 647"/>
              <a:gd name="T61" fmla="*/ 235004 h 470"/>
              <a:gd name="T62" fmla="*/ 83818 w 647"/>
              <a:gd name="T63" fmla="*/ 246069 h 470"/>
              <a:gd name="T64" fmla="*/ 77738 w 647"/>
              <a:gd name="T65" fmla="*/ 247123 h 470"/>
              <a:gd name="T66" fmla="*/ 73395 w 647"/>
              <a:gd name="T67" fmla="*/ 242908 h 470"/>
              <a:gd name="T68" fmla="*/ 66447 w 647"/>
              <a:gd name="T69" fmla="*/ 227627 h 470"/>
              <a:gd name="T70" fmla="*/ 60801 w 647"/>
              <a:gd name="T71" fmla="*/ 218143 h 470"/>
              <a:gd name="T72" fmla="*/ 52984 w 647"/>
              <a:gd name="T73" fmla="*/ 210766 h 470"/>
              <a:gd name="T74" fmla="*/ 49509 w 647"/>
              <a:gd name="T75" fmla="*/ 199701 h 470"/>
              <a:gd name="T76" fmla="*/ 54721 w 647"/>
              <a:gd name="T77" fmla="*/ 177043 h 470"/>
              <a:gd name="T78" fmla="*/ 55155 w 647"/>
              <a:gd name="T79" fmla="*/ 140686 h 470"/>
              <a:gd name="T80" fmla="*/ 63841 w 647"/>
              <a:gd name="T81" fmla="*/ 108544 h 470"/>
              <a:gd name="T82" fmla="*/ 72961 w 647"/>
              <a:gd name="T83" fmla="*/ 78510 h 470"/>
              <a:gd name="T84" fmla="*/ 74698 w 647"/>
              <a:gd name="T85" fmla="*/ 69026 h 470"/>
              <a:gd name="T86" fmla="*/ 50378 w 647"/>
              <a:gd name="T87" fmla="*/ 64811 h 470"/>
              <a:gd name="T88" fmla="*/ 26926 w 647"/>
              <a:gd name="T89" fmla="*/ 57434 h 470"/>
              <a:gd name="T90" fmla="*/ 7383 w 647"/>
              <a:gd name="T91" fmla="*/ 49003 h 470"/>
              <a:gd name="T92" fmla="*/ 0 w 647"/>
              <a:gd name="T93" fmla="*/ 20023 h 470"/>
              <a:gd name="T94" fmla="*/ 9989 w 647"/>
              <a:gd name="T95" fmla="*/ 17915 h 470"/>
              <a:gd name="T96" fmla="*/ 22149 w 647"/>
              <a:gd name="T97" fmla="*/ 10538 h 470"/>
              <a:gd name="T98" fmla="*/ 31703 w 647"/>
              <a:gd name="T99" fmla="*/ 2108 h 470"/>
              <a:gd name="T100" fmla="*/ 37349 w 647"/>
              <a:gd name="T101" fmla="*/ 0 h 470"/>
              <a:gd name="T102" fmla="*/ 57327 w 647"/>
              <a:gd name="T103" fmla="*/ 3688 h 470"/>
              <a:gd name="T104" fmla="*/ 74264 w 647"/>
              <a:gd name="T105" fmla="*/ 8958 h 470"/>
              <a:gd name="T106" fmla="*/ 90767 w 647"/>
              <a:gd name="T107" fmla="*/ 10538 h 470"/>
              <a:gd name="T108" fmla="*/ 102059 w 647"/>
              <a:gd name="T109" fmla="*/ 15281 h 470"/>
              <a:gd name="T110" fmla="*/ 112047 w 647"/>
              <a:gd name="T111" fmla="*/ 19496 h 470"/>
              <a:gd name="T112" fmla="*/ 167202 w 647"/>
              <a:gd name="T113" fmla="*/ 13700 h 4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47" h="470">
                <a:moveTo>
                  <a:pt x="399" y="14"/>
                </a:moveTo>
                <a:lnTo>
                  <a:pt x="402" y="20"/>
                </a:lnTo>
                <a:lnTo>
                  <a:pt x="406" y="27"/>
                </a:lnTo>
                <a:lnTo>
                  <a:pt x="413" y="33"/>
                </a:lnTo>
                <a:lnTo>
                  <a:pt x="421" y="39"/>
                </a:lnTo>
                <a:lnTo>
                  <a:pt x="428" y="45"/>
                </a:lnTo>
                <a:lnTo>
                  <a:pt x="438" y="51"/>
                </a:lnTo>
                <a:lnTo>
                  <a:pt x="448" y="56"/>
                </a:lnTo>
                <a:lnTo>
                  <a:pt x="458" y="60"/>
                </a:lnTo>
                <a:lnTo>
                  <a:pt x="480" y="70"/>
                </a:lnTo>
                <a:lnTo>
                  <a:pt x="501" y="76"/>
                </a:lnTo>
                <a:lnTo>
                  <a:pt x="512" y="78"/>
                </a:lnTo>
                <a:lnTo>
                  <a:pt x="521" y="80"/>
                </a:lnTo>
                <a:lnTo>
                  <a:pt x="530" y="81"/>
                </a:lnTo>
                <a:lnTo>
                  <a:pt x="538" y="81"/>
                </a:lnTo>
                <a:lnTo>
                  <a:pt x="548" y="88"/>
                </a:lnTo>
                <a:lnTo>
                  <a:pt x="561" y="99"/>
                </a:lnTo>
                <a:lnTo>
                  <a:pt x="562" y="99"/>
                </a:lnTo>
                <a:lnTo>
                  <a:pt x="564" y="99"/>
                </a:lnTo>
                <a:lnTo>
                  <a:pt x="566" y="98"/>
                </a:lnTo>
                <a:lnTo>
                  <a:pt x="567" y="97"/>
                </a:lnTo>
                <a:lnTo>
                  <a:pt x="570" y="93"/>
                </a:lnTo>
                <a:lnTo>
                  <a:pt x="572" y="89"/>
                </a:lnTo>
                <a:lnTo>
                  <a:pt x="575" y="85"/>
                </a:lnTo>
                <a:lnTo>
                  <a:pt x="578" y="81"/>
                </a:lnTo>
                <a:lnTo>
                  <a:pt x="580" y="79"/>
                </a:lnTo>
                <a:lnTo>
                  <a:pt x="583" y="78"/>
                </a:lnTo>
                <a:lnTo>
                  <a:pt x="590" y="80"/>
                </a:lnTo>
                <a:lnTo>
                  <a:pt x="596" y="80"/>
                </a:lnTo>
                <a:lnTo>
                  <a:pt x="603" y="80"/>
                </a:lnTo>
                <a:lnTo>
                  <a:pt x="609" y="80"/>
                </a:lnTo>
                <a:lnTo>
                  <a:pt x="617" y="79"/>
                </a:lnTo>
                <a:lnTo>
                  <a:pt x="624" y="79"/>
                </a:lnTo>
                <a:lnTo>
                  <a:pt x="631" y="80"/>
                </a:lnTo>
                <a:lnTo>
                  <a:pt x="638" y="81"/>
                </a:lnTo>
                <a:lnTo>
                  <a:pt x="640" y="84"/>
                </a:lnTo>
                <a:lnTo>
                  <a:pt x="642" y="89"/>
                </a:lnTo>
                <a:lnTo>
                  <a:pt x="645" y="95"/>
                </a:lnTo>
                <a:lnTo>
                  <a:pt x="646" y="103"/>
                </a:lnTo>
                <a:lnTo>
                  <a:pt x="647" y="111"/>
                </a:lnTo>
                <a:lnTo>
                  <a:pt x="647" y="118"/>
                </a:lnTo>
                <a:lnTo>
                  <a:pt x="646" y="123"/>
                </a:lnTo>
                <a:lnTo>
                  <a:pt x="645" y="124"/>
                </a:lnTo>
                <a:lnTo>
                  <a:pt x="631" y="127"/>
                </a:lnTo>
                <a:lnTo>
                  <a:pt x="618" y="131"/>
                </a:lnTo>
                <a:lnTo>
                  <a:pt x="607" y="135"/>
                </a:lnTo>
                <a:lnTo>
                  <a:pt x="596" y="140"/>
                </a:lnTo>
                <a:lnTo>
                  <a:pt x="586" y="146"/>
                </a:lnTo>
                <a:lnTo>
                  <a:pt x="577" y="152"/>
                </a:lnTo>
                <a:lnTo>
                  <a:pt x="569" y="158"/>
                </a:lnTo>
                <a:lnTo>
                  <a:pt x="560" y="165"/>
                </a:lnTo>
                <a:lnTo>
                  <a:pt x="533" y="191"/>
                </a:lnTo>
                <a:lnTo>
                  <a:pt x="512" y="210"/>
                </a:lnTo>
                <a:lnTo>
                  <a:pt x="504" y="214"/>
                </a:lnTo>
                <a:lnTo>
                  <a:pt x="499" y="218"/>
                </a:lnTo>
                <a:lnTo>
                  <a:pt x="493" y="222"/>
                </a:lnTo>
                <a:lnTo>
                  <a:pt x="489" y="227"/>
                </a:lnTo>
                <a:lnTo>
                  <a:pt x="481" y="236"/>
                </a:lnTo>
                <a:lnTo>
                  <a:pt x="477" y="245"/>
                </a:lnTo>
                <a:lnTo>
                  <a:pt x="474" y="254"/>
                </a:lnTo>
                <a:lnTo>
                  <a:pt x="473" y="263"/>
                </a:lnTo>
                <a:lnTo>
                  <a:pt x="472" y="272"/>
                </a:lnTo>
                <a:lnTo>
                  <a:pt x="473" y="282"/>
                </a:lnTo>
                <a:lnTo>
                  <a:pt x="473" y="292"/>
                </a:lnTo>
                <a:lnTo>
                  <a:pt x="474" y="301"/>
                </a:lnTo>
                <a:lnTo>
                  <a:pt x="473" y="311"/>
                </a:lnTo>
                <a:lnTo>
                  <a:pt x="472" y="320"/>
                </a:lnTo>
                <a:lnTo>
                  <a:pt x="469" y="330"/>
                </a:lnTo>
                <a:lnTo>
                  <a:pt x="463" y="340"/>
                </a:lnTo>
                <a:lnTo>
                  <a:pt x="460" y="345"/>
                </a:lnTo>
                <a:lnTo>
                  <a:pt x="456" y="349"/>
                </a:lnTo>
                <a:lnTo>
                  <a:pt x="450" y="354"/>
                </a:lnTo>
                <a:lnTo>
                  <a:pt x="445" y="358"/>
                </a:lnTo>
                <a:lnTo>
                  <a:pt x="426" y="372"/>
                </a:lnTo>
                <a:lnTo>
                  <a:pt x="411" y="384"/>
                </a:lnTo>
                <a:lnTo>
                  <a:pt x="399" y="394"/>
                </a:lnTo>
                <a:lnTo>
                  <a:pt x="390" y="404"/>
                </a:lnTo>
                <a:lnTo>
                  <a:pt x="383" y="411"/>
                </a:lnTo>
                <a:lnTo>
                  <a:pt x="379" y="417"/>
                </a:lnTo>
                <a:lnTo>
                  <a:pt x="376" y="422"/>
                </a:lnTo>
                <a:lnTo>
                  <a:pt x="374" y="425"/>
                </a:lnTo>
                <a:lnTo>
                  <a:pt x="373" y="430"/>
                </a:lnTo>
                <a:lnTo>
                  <a:pt x="373" y="432"/>
                </a:lnTo>
                <a:lnTo>
                  <a:pt x="369" y="432"/>
                </a:lnTo>
                <a:lnTo>
                  <a:pt x="358" y="432"/>
                </a:lnTo>
                <a:lnTo>
                  <a:pt x="333" y="430"/>
                </a:lnTo>
                <a:lnTo>
                  <a:pt x="310" y="429"/>
                </a:lnTo>
                <a:lnTo>
                  <a:pt x="290" y="429"/>
                </a:lnTo>
                <a:lnTo>
                  <a:pt x="272" y="431"/>
                </a:lnTo>
                <a:lnTo>
                  <a:pt x="257" y="434"/>
                </a:lnTo>
                <a:lnTo>
                  <a:pt x="245" y="437"/>
                </a:lnTo>
                <a:lnTo>
                  <a:pt x="234" y="441"/>
                </a:lnTo>
                <a:lnTo>
                  <a:pt x="224" y="446"/>
                </a:lnTo>
                <a:lnTo>
                  <a:pt x="209" y="456"/>
                </a:lnTo>
                <a:lnTo>
                  <a:pt x="198" y="464"/>
                </a:lnTo>
                <a:lnTo>
                  <a:pt x="193" y="467"/>
                </a:lnTo>
                <a:lnTo>
                  <a:pt x="189" y="469"/>
                </a:lnTo>
                <a:lnTo>
                  <a:pt x="183" y="470"/>
                </a:lnTo>
                <a:lnTo>
                  <a:pt x="179" y="469"/>
                </a:lnTo>
                <a:lnTo>
                  <a:pt x="176" y="468"/>
                </a:lnTo>
                <a:lnTo>
                  <a:pt x="172" y="465"/>
                </a:lnTo>
                <a:lnTo>
                  <a:pt x="169" y="461"/>
                </a:lnTo>
                <a:lnTo>
                  <a:pt x="166" y="456"/>
                </a:lnTo>
                <a:lnTo>
                  <a:pt x="159" y="444"/>
                </a:lnTo>
                <a:lnTo>
                  <a:pt x="153" y="432"/>
                </a:lnTo>
                <a:lnTo>
                  <a:pt x="148" y="426"/>
                </a:lnTo>
                <a:lnTo>
                  <a:pt x="144" y="420"/>
                </a:lnTo>
                <a:lnTo>
                  <a:pt x="140" y="414"/>
                </a:lnTo>
                <a:lnTo>
                  <a:pt x="134" y="409"/>
                </a:lnTo>
                <a:lnTo>
                  <a:pt x="129" y="404"/>
                </a:lnTo>
                <a:lnTo>
                  <a:pt x="122" y="400"/>
                </a:lnTo>
                <a:lnTo>
                  <a:pt x="114" y="397"/>
                </a:lnTo>
                <a:lnTo>
                  <a:pt x="107" y="396"/>
                </a:lnTo>
                <a:lnTo>
                  <a:pt x="114" y="379"/>
                </a:lnTo>
                <a:lnTo>
                  <a:pt x="121" y="365"/>
                </a:lnTo>
                <a:lnTo>
                  <a:pt x="124" y="351"/>
                </a:lnTo>
                <a:lnTo>
                  <a:pt x="126" y="336"/>
                </a:lnTo>
                <a:lnTo>
                  <a:pt x="126" y="309"/>
                </a:lnTo>
                <a:lnTo>
                  <a:pt x="126" y="278"/>
                </a:lnTo>
                <a:lnTo>
                  <a:pt x="127" y="267"/>
                </a:lnTo>
                <a:lnTo>
                  <a:pt x="132" y="250"/>
                </a:lnTo>
                <a:lnTo>
                  <a:pt x="138" y="229"/>
                </a:lnTo>
                <a:lnTo>
                  <a:pt x="147" y="206"/>
                </a:lnTo>
                <a:lnTo>
                  <a:pt x="155" y="184"/>
                </a:lnTo>
                <a:lnTo>
                  <a:pt x="163" y="163"/>
                </a:lnTo>
                <a:lnTo>
                  <a:pt x="168" y="149"/>
                </a:lnTo>
                <a:lnTo>
                  <a:pt x="172" y="143"/>
                </a:lnTo>
                <a:lnTo>
                  <a:pt x="172" y="137"/>
                </a:lnTo>
                <a:lnTo>
                  <a:pt x="172" y="131"/>
                </a:lnTo>
                <a:lnTo>
                  <a:pt x="153" y="130"/>
                </a:lnTo>
                <a:lnTo>
                  <a:pt x="135" y="127"/>
                </a:lnTo>
                <a:lnTo>
                  <a:pt x="116" y="123"/>
                </a:lnTo>
                <a:lnTo>
                  <a:pt x="99" y="118"/>
                </a:lnTo>
                <a:lnTo>
                  <a:pt x="80" y="113"/>
                </a:lnTo>
                <a:lnTo>
                  <a:pt x="62" y="109"/>
                </a:lnTo>
                <a:lnTo>
                  <a:pt x="42" y="106"/>
                </a:lnTo>
                <a:lnTo>
                  <a:pt x="20" y="105"/>
                </a:lnTo>
                <a:lnTo>
                  <a:pt x="17" y="93"/>
                </a:lnTo>
                <a:lnTo>
                  <a:pt x="10" y="72"/>
                </a:lnTo>
                <a:lnTo>
                  <a:pt x="3" y="50"/>
                </a:lnTo>
                <a:lnTo>
                  <a:pt x="0" y="38"/>
                </a:lnTo>
                <a:lnTo>
                  <a:pt x="8" y="37"/>
                </a:lnTo>
                <a:lnTo>
                  <a:pt x="15" y="36"/>
                </a:lnTo>
                <a:lnTo>
                  <a:pt x="23" y="34"/>
                </a:lnTo>
                <a:lnTo>
                  <a:pt x="29" y="32"/>
                </a:lnTo>
                <a:lnTo>
                  <a:pt x="41" y="26"/>
                </a:lnTo>
                <a:lnTo>
                  <a:pt x="51" y="20"/>
                </a:lnTo>
                <a:lnTo>
                  <a:pt x="59" y="13"/>
                </a:lnTo>
                <a:lnTo>
                  <a:pt x="68" y="7"/>
                </a:lnTo>
                <a:lnTo>
                  <a:pt x="73" y="4"/>
                </a:lnTo>
                <a:lnTo>
                  <a:pt x="77" y="2"/>
                </a:lnTo>
                <a:lnTo>
                  <a:pt x="81" y="1"/>
                </a:lnTo>
                <a:lnTo>
                  <a:pt x="86" y="0"/>
                </a:lnTo>
                <a:lnTo>
                  <a:pt x="102" y="1"/>
                </a:lnTo>
                <a:lnTo>
                  <a:pt x="118" y="3"/>
                </a:lnTo>
                <a:lnTo>
                  <a:pt x="132" y="7"/>
                </a:lnTo>
                <a:lnTo>
                  <a:pt x="145" y="11"/>
                </a:lnTo>
                <a:lnTo>
                  <a:pt x="158" y="14"/>
                </a:lnTo>
                <a:lnTo>
                  <a:pt x="171" y="17"/>
                </a:lnTo>
                <a:lnTo>
                  <a:pt x="185" y="19"/>
                </a:lnTo>
                <a:lnTo>
                  <a:pt x="199" y="20"/>
                </a:lnTo>
                <a:lnTo>
                  <a:pt x="209" y="20"/>
                </a:lnTo>
                <a:lnTo>
                  <a:pt x="217" y="22"/>
                </a:lnTo>
                <a:lnTo>
                  <a:pt x="226" y="25"/>
                </a:lnTo>
                <a:lnTo>
                  <a:pt x="235" y="29"/>
                </a:lnTo>
                <a:lnTo>
                  <a:pt x="243" y="32"/>
                </a:lnTo>
                <a:lnTo>
                  <a:pt x="250" y="35"/>
                </a:lnTo>
                <a:lnTo>
                  <a:pt x="258" y="37"/>
                </a:lnTo>
                <a:lnTo>
                  <a:pt x="266" y="38"/>
                </a:lnTo>
                <a:lnTo>
                  <a:pt x="372" y="38"/>
                </a:lnTo>
                <a:lnTo>
                  <a:pt x="385" y="26"/>
                </a:lnTo>
                <a:lnTo>
                  <a:pt x="399" y="14"/>
                </a:lnTo>
              </a:path>
            </a:pathLst>
          </a:custGeom>
          <a:solidFill>
            <a:schemeClr val="tx1"/>
          </a:solidFill>
          <a:ln w="9525" cap="flat" cmpd="sng">
            <a:solidFill>
              <a:srgbClr val="FFFFFF"/>
            </a:solidFill>
            <a:prstDash val="solid"/>
            <a:round/>
            <a:headEnd type="none" w="med" len="med"/>
            <a:tailEnd type="none" w="med" len="med"/>
          </a:ln>
          <a:effectLst/>
        </p:spPr>
        <p:txBody>
          <a:bodyPr/>
          <a:lstStyle/>
          <a:p>
            <a:pPr>
              <a:defRPr/>
            </a:pPr>
            <a:endParaRPr lang="en-US" dirty="0"/>
          </a:p>
        </p:txBody>
      </p:sp>
      <p:sp>
        <p:nvSpPr>
          <p:cNvPr id="18443" name="Freeform 24"/>
          <p:cNvSpPr>
            <a:spLocks/>
          </p:cNvSpPr>
          <p:nvPr>
            <p:custDataLst>
              <p:tags r:id="rId10"/>
            </p:custDataLst>
          </p:nvPr>
        </p:nvSpPr>
        <p:spPr bwMode="auto">
          <a:xfrm>
            <a:off x="8769351" y="3713163"/>
            <a:ext cx="207963" cy="455612"/>
          </a:xfrm>
          <a:custGeom>
            <a:avLst/>
            <a:gdLst>
              <a:gd name="T0" fmla="*/ 2147483647 w 479"/>
              <a:gd name="T1" fmla="*/ 2147483647 h 868"/>
              <a:gd name="T2" fmla="*/ 2147483647 w 479"/>
              <a:gd name="T3" fmla="*/ 2147483647 h 868"/>
              <a:gd name="T4" fmla="*/ 2147483647 w 479"/>
              <a:gd name="T5" fmla="*/ 2147483647 h 868"/>
              <a:gd name="T6" fmla="*/ 2147483647 w 479"/>
              <a:gd name="T7" fmla="*/ 2147483647 h 868"/>
              <a:gd name="T8" fmla="*/ 2147483647 w 479"/>
              <a:gd name="T9" fmla="*/ 2147483647 h 868"/>
              <a:gd name="T10" fmla="*/ 2147483647 w 479"/>
              <a:gd name="T11" fmla="*/ 2147483647 h 868"/>
              <a:gd name="T12" fmla="*/ 2147483647 w 479"/>
              <a:gd name="T13" fmla="*/ 2147483647 h 868"/>
              <a:gd name="T14" fmla="*/ 2147483647 w 479"/>
              <a:gd name="T15" fmla="*/ 2147483647 h 868"/>
              <a:gd name="T16" fmla="*/ 2147483647 w 479"/>
              <a:gd name="T17" fmla="*/ 2147483647 h 868"/>
              <a:gd name="T18" fmla="*/ 2147483647 w 479"/>
              <a:gd name="T19" fmla="*/ 2147483647 h 868"/>
              <a:gd name="T20" fmla="*/ 2147483647 w 479"/>
              <a:gd name="T21" fmla="*/ 2147483647 h 868"/>
              <a:gd name="T22" fmla="*/ 2147483647 w 479"/>
              <a:gd name="T23" fmla="*/ 2147483647 h 868"/>
              <a:gd name="T24" fmla="*/ 2147483647 w 479"/>
              <a:gd name="T25" fmla="*/ 2147483647 h 868"/>
              <a:gd name="T26" fmla="*/ 2147483647 w 479"/>
              <a:gd name="T27" fmla="*/ 2147483647 h 868"/>
              <a:gd name="T28" fmla="*/ 2147483647 w 479"/>
              <a:gd name="T29" fmla="*/ 2147483647 h 868"/>
              <a:gd name="T30" fmla="*/ 2147483647 w 479"/>
              <a:gd name="T31" fmla="*/ 2147483647 h 868"/>
              <a:gd name="T32" fmla="*/ 2147483647 w 479"/>
              <a:gd name="T33" fmla="*/ 2147483647 h 868"/>
              <a:gd name="T34" fmla="*/ 2147483647 w 479"/>
              <a:gd name="T35" fmla="*/ 2147483647 h 868"/>
              <a:gd name="T36" fmla="*/ 2147483647 w 479"/>
              <a:gd name="T37" fmla="*/ 2147483647 h 868"/>
              <a:gd name="T38" fmla="*/ 2147483647 w 479"/>
              <a:gd name="T39" fmla="*/ 2147483647 h 868"/>
              <a:gd name="T40" fmla="*/ 2147483647 w 479"/>
              <a:gd name="T41" fmla="*/ 2147483647 h 868"/>
              <a:gd name="T42" fmla="*/ 2147483647 w 479"/>
              <a:gd name="T43" fmla="*/ 2147483647 h 868"/>
              <a:gd name="T44" fmla="*/ 2147483647 w 479"/>
              <a:gd name="T45" fmla="*/ 2147483647 h 868"/>
              <a:gd name="T46" fmla="*/ 2147483647 w 479"/>
              <a:gd name="T47" fmla="*/ 2147483647 h 868"/>
              <a:gd name="T48" fmla="*/ 2147483647 w 479"/>
              <a:gd name="T49" fmla="*/ 2147483647 h 868"/>
              <a:gd name="T50" fmla="*/ 2147483647 w 479"/>
              <a:gd name="T51" fmla="*/ 2147483647 h 868"/>
              <a:gd name="T52" fmla="*/ 2147483647 w 479"/>
              <a:gd name="T53" fmla="*/ 2147483647 h 868"/>
              <a:gd name="T54" fmla="*/ 2147483647 w 479"/>
              <a:gd name="T55" fmla="*/ 2147483647 h 868"/>
              <a:gd name="T56" fmla="*/ 2147483647 w 479"/>
              <a:gd name="T57" fmla="*/ 2147483647 h 868"/>
              <a:gd name="T58" fmla="*/ 2147483647 w 479"/>
              <a:gd name="T59" fmla="*/ 2147483647 h 868"/>
              <a:gd name="T60" fmla="*/ 2147483647 w 479"/>
              <a:gd name="T61" fmla="*/ 2147483647 h 868"/>
              <a:gd name="T62" fmla="*/ 2147483647 w 479"/>
              <a:gd name="T63" fmla="*/ 2147483647 h 868"/>
              <a:gd name="T64" fmla="*/ 2147483647 w 479"/>
              <a:gd name="T65" fmla="*/ 2147483647 h 868"/>
              <a:gd name="T66" fmla="*/ 2147483647 w 479"/>
              <a:gd name="T67" fmla="*/ 2147483647 h 868"/>
              <a:gd name="T68" fmla="*/ 2147483647 w 479"/>
              <a:gd name="T69" fmla="*/ 2147483647 h 868"/>
              <a:gd name="T70" fmla="*/ 2147483647 w 479"/>
              <a:gd name="T71" fmla="*/ 2147483647 h 868"/>
              <a:gd name="T72" fmla="*/ 2147483647 w 479"/>
              <a:gd name="T73" fmla="*/ 2147483647 h 868"/>
              <a:gd name="T74" fmla="*/ 2147483647 w 479"/>
              <a:gd name="T75" fmla="*/ 2147483647 h 868"/>
              <a:gd name="T76" fmla="*/ 2147483647 w 479"/>
              <a:gd name="T77" fmla="*/ 2147483647 h 868"/>
              <a:gd name="T78" fmla="*/ 2147483647 w 479"/>
              <a:gd name="T79" fmla="*/ 2147483647 h 868"/>
              <a:gd name="T80" fmla="*/ 2147483647 w 479"/>
              <a:gd name="T81" fmla="*/ 2147483647 h 868"/>
              <a:gd name="T82" fmla="*/ 2147483647 w 479"/>
              <a:gd name="T83" fmla="*/ 0 h 868"/>
              <a:gd name="T84" fmla="*/ 2147483647 w 479"/>
              <a:gd name="T85" fmla="*/ 2147483647 h 868"/>
              <a:gd name="T86" fmla="*/ 2147483647 w 479"/>
              <a:gd name="T87" fmla="*/ 2147483647 h 868"/>
              <a:gd name="T88" fmla="*/ 2147483647 w 479"/>
              <a:gd name="T89" fmla="*/ 2147483647 h 868"/>
              <a:gd name="T90" fmla="*/ 2147483647 w 479"/>
              <a:gd name="T91" fmla="*/ 2147483647 h 868"/>
              <a:gd name="T92" fmla="*/ 2147483647 w 479"/>
              <a:gd name="T93" fmla="*/ 2147483647 h 868"/>
              <a:gd name="T94" fmla="*/ 2147483647 w 479"/>
              <a:gd name="T95" fmla="*/ 2147483647 h 868"/>
              <a:gd name="T96" fmla="*/ 2147483647 w 479"/>
              <a:gd name="T97" fmla="*/ 2147483647 h 868"/>
              <a:gd name="T98" fmla="*/ 2147483647 w 479"/>
              <a:gd name="T99" fmla="*/ 2147483647 h 868"/>
              <a:gd name="T100" fmla="*/ 2147483647 w 479"/>
              <a:gd name="T101" fmla="*/ 2147483647 h 868"/>
              <a:gd name="T102" fmla="*/ 2147483647 w 479"/>
              <a:gd name="T103" fmla="*/ 2147483647 h 868"/>
              <a:gd name="T104" fmla="*/ 2147483647 w 479"/>
              <a:gd name="T105" fmla="*/ 2147483647 h 868"/>
              <a:gd name="T106" fmla="*/ 2147483647 w 479"/>
              <a:gd name="T107" fmla="*/ 2147483647 h 868"/>
              <a:gd name="T108" fmla="*/ 2147483647 w 479"/>
              <a:gd name="T109" fmla="*/ 2147483647 h 868"/>
              <a:gd name="T110" fmla="*/ 2147483647 w 479"/>
              <a:gd name="T111" fmla="*/ 2147483647 h 8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79" h="868">
                <a:moveTo>
                  <a:pt x="445" y="357"/>
                </a:moveTo>
                <a:lnTo>
                  <a:pt x="425" y="357"/>
                </a:lnTo>
                <a:lnTo>
                  <a:pt x="408" y="357"/>
                </a:lnTo>
                <a:lnTo>
                  <a:pt x="391" y="357"/>
                </a:lnTo>
                <a:lnTo>
                  <a:pt x="379" y="357"/>
                </a:lnTo>
                <a:lnTo>
                  <a:pt x="370" y="358"/>
                </a:lnTo>
                <a:lnTo>
                  <a:pt x="360" y="359"/>
                </a:lnTo>
                <a:lnTo>
                  <a:pt x="349" y="362"/>
                </a:lnTo>
                <a:lnTo>
                  <a:pt x="338" y="367"/>
                </a:lnTo>
                <a:lnTo>
                  <a:pt x="333" y="370"/>
                </a:lnTo>
                <a:lnTo>
                  <a:pt x="329" y="374"/>
                </a:lnTo>
                <a:lnTo>
                  <a:pt x="324" y="377"/>
                </a:lnTo>
                <a:lnTo>
                  <a:pt x="320" y="381"/>
                </a:lnTo>
                <a:lnTo>
                  <a:pt x="316" y="385"/>
                </a:lnTo>
                <a:lnTo>
                  <a:pt x="314" y="390"/>
                </a:lnTo>
                <a:lnTo>
                  <a:pt x="313" y="395"/>
                </a:lnTo>
                <a:lnTo>
                  <a:pt x="312" y="400"/>
                </a:lnTo>
                <a:lnTo>
                  <a:pt x="313" y="410"/>
                </a:lnTo>
                <a:lnTo>
                  <a:pt x="314" y="419"/>
                </a:lnTo>
                <a:lnTo>
                  <a:pt x="316" y="428"/>
                </a:lnTo>
                <a:lnTo>
                  <a:pt x="320" y="436"/>
                </a:lnTo>
                <a:lnTo>
                  <a:pt x="327" y="451"/>
                </a:lnTo>
                <a:lnTo>
                  <a:pt x="336" y="464"/>
                </a:lnTo>
                <a:lnTo>
                  <a:pt x="344" y="477"/>
                </a:lnTo>
                <a:lnTo>
                  <a:pt x="352" y="492"/>
                </a:lnTo>
                <a:lnTo>
                  <a:pt x="355" y="499"/>
                </a:lnTo>
                <a:lnTo>
                  <a:pt x="357" y="507"/>
                </a:lnTo>
                <a:lnTo>
                  <a:pt x="358" y="515"/>
                </a:lnTo>
                <a:lnTo>
                  <a:pt x="359" y="523"/>
                </a:lnTo>
                <a:lnTo>
                  <a:pt x="359" y="530"/>
                </a:lnTo>
                <a:lnTo>
                  <a:pt x="359" y="539"/>
                </a:lnTo>
                <a:lnTo>
                  <a:pt x="360" y="544"/>
                </a:lnTo>
                <a:lnTo>
                  <a:pt x="361" y="548"/>
                </a:lnTo>
                <a:lnTo>
                  <a:pt x="364" y="552"/>
                </a:lnTo>
                <a:lnTo>
                  <a:pt x="366" y="555"/>
                </a:lnTo>
                <a:lnTo>
                  <a:pt x="354" y="552"/>
                </a:lnTo>
                <a:lnTo>
                  <a:pt x="344" y="547"/>
                </a:lnTo>
                <a:lnTo>
                  <a:pt x="336" y="541"/>
                </a:lnTo>
                <a:lnTo>
                  <a:pt x="329" y="533"/>
                </a:lnTo>
                <a:lnTo>
                  <a:pt x="323" y="526"/>
                </a:lnTo>
                <a:lnTo>
                  <a:pt x="319" y="517"/>
                </a:lnTo>
                <a:lnTo>
                  <a:pt x="315" y="508"/>
                </a:lnTo>
                <a:lnTo>
                  <a:pt x="312" y="499"/>
                </a:lnTo>
                <a:lnTo>
                  <a:pt x="311" y="495"/>
                </a:lnTo>
                <a:lnTo>
                  <a:pt x="309" y="492"/>
                </a:lnTo>
                <a:lnTo>
                  <a:pt x="307" y="489"/>
                </a:lnTo>
                <a:lnTo>
                  <a:pt x="303" y="486"/>
                </a:lnTo>
                <a:lnTo>
                  <a:pt x="297" y="479"/>
                </a:lnTo>
                <a:lnTo>
                  <a:pt x="288" y="475"/>
                </a:lnTo>
                <a:lnTo>
                  <a:pt x="269" y="467"/>
                </a:lnTo>
                <a:lnTo>
                  <a:pt x="247" y="459"/>
                </a:lnTo>
                <a:lnTo>
                  <a:pt x="237" y="455"/>
                </a:lnTo>
                <a:lnTo>
                  <a:pt x="228" y="450"/>
                </a:lnTo>
                <a:lnTo>
                  <a:pt x="218" y="445"/>
                </a:lnTo>
                <a:lnTo>
                  <a:pt x="210" y="439"/>
                </a:lnTo>
                <a:lnTo>
                  <a:pt x="202" y="431"/>
                </a:lnTo>
                <a:lnTo>
                  <a:pt x="198" y="422"/>
                </a:lnTo>
                <a:lnTo>
                  <a:pt x="196" y="417"/>
                </a:lnTo>
                <a:lnTo>
                  <a:pt x="195" y="412"/>
                </a:lnTo>
                <a:lnTo>
                  <a:pt x="193" y="406"/>
                </a:lnTo>
                <a:lnTo>
                  <a:pt x="192" y="400"/>
                </a:lnTo>
                <a:lnTo>
                  <a:pt x="153" y="394"/>
                </a:lnTo>
                <a:lnTo>
                  <a:pt x="153" y="450"/>
                </a:lnTo>
                <a:lnTo>
                  <a:pt x="154" y="463"/>
                </a:lnTo>
                <a:lnTo>
                  <a:pt x="156" y="477"/>
                </a:lnTo>
                <a:lnTo>
                  <a:pt x="158" y="492"/>
                </a:lnTo>
                <a:lnTo>
                  <a:pt x="159" y="505"/>
                </a:lnTo>
                <a:lnTo>
                  <a:pt x="159" y="512"/>
                </a:lnTo>
                <a:lnTo>
                  <a:pt x="158" y="518"/>
                </a:lnTo>
                <a:lnTo>
                  <a:pt x="156" y="524"/>
                </a:lnTo>
                <a:lnTo>
                  <a:pt x="154" y="529"/>
                </a:lnTo>
                <a:lnTo>
                  <a:pt x="150" y="539"/>
                </a:lnTo>
                <a:lnTo>
                  <a:pt x="143" y="551"/>
                </a:lnTo>
                <a:lnTo>
                  <a:pt x="136" y="562"/>
                </a:lnTo>
                <a:lnTo>
                  <a:pt x="132" y="575"/>
                </a:lnTo>
                <a:lnTo>
                  <a:pt x="130" y="583"/>
                </a:lnTo>
                <a:lnTo>
                  <a:pt x="128" y="591"/>
                </a:lnTo>
                <a:lnTo>
                  <a:pt x="127" y="600"/>
                </a:lnTo>
                <a:lnTo>
                  <a:pt x="127" y="610"/>
                </a:lnTo>
                <a:lnTo>
                  <a:pt x="128" y="621"/>
                </a:lnTo>
                <a:lnTo>
                  <a:pt x="130" y="630"/>
                </a:lnTo>
                <a:lnTo>
                  <a:pt x="134" y="637"/>
                </a:lnTo>
                <a:lnTo>
                  <a:pt x="140" y="643"/>
                </a:lnTo>
                <a:lnTo>
                  <a:pt x="146" y="647"/>
                </a:lnTo>
                <a:lnTo>
                  <a:pt x="154" y="650"/>
                </a:lnTo>
                <a:lnTo>
                  <a:pt x="163" y="653"/>
                </a:lnTo>
                <a:lnTo>
                  <a:pt x="173" y="653"/>
                </a:lnTo>
                <a:lnTo>
                  <a:pt x="173" y="667"/>
                </a:lnTo>
                <a:lnTo>
                  <a:pt x="174" y="679"/>
                </a:lnTo>
                <a:lnTo>
                  <a:pt x="175" y="685"/>
                </a:lnTo>
                <a:lnTo>
                  <a:pt x="176" y="689"/>
                </a:lnTo>
                <a:lnTo>
                  <a:pt x="177" y="693"/>
                </a:lnTo>
                <a:lnTo>
                  <a:pt x="179" y="696"/>
                </a:lnTo>
                <a:lnTo>
                  <a:pt x="179" y="721"/>
                </a:lnTo>
                <a:lnTo>
                  <a:pt x="185" y="730"/>
                </a:lnTo>
                <a:lnTo>
                  <a:pt x="191" y="740"/>
                </a:lnTo>
                <a:lnTo>
                  <a:pt x="199" y="750"/>
                </a:lnTo>
                <a:lnTo>
                  <a:pt x="208" y="760"/>
                </a:lnTo>
                <a:lnTo>
                  <a:pt x="217" y="771"/>
                </a:lnTo>
                <a:lnTo>
                  <a:pt x="226" y="780"/>
                </a:lnTo>
                <a:lnTo>
                  <a:pt x="236" y="790"/>
                </a:lnTo>
                <a:lnTo>
                  <a:pt x="247" y="799"/>
                </a:lnTo>
                <a:lnTo>
                  <a:pt x="258" y="808"/>
                </a:lnTo>
                <a:lnTo>
                  <a:pt x="269" y="816"/>
                </a:lnTo>
                <a:lnTo>
                  <a:pt x="281" y="825"/>
                </a:lnTo>
                <a:lnTo>
                  <a:pt x="292" y="832"/>
                </a:lnTo>
                <a:lnTo>
                  <a:pt x="304" y="838"/>
                </a:lnTo>
                <a:lnTo>
                  <a:pt x="316" y="843"/>
                </a:lnTo>
                <a:lnTo>
                  <a:pt x="327" y="847"/>
                </a:lnTo>
                <a:lnTo>
                  <a:pt x="340" y="850"/>
                </a:lnTo>
                <a:lnTo>
                  <a:pt x="333" y="854"/>
                </a:lnTo>
                <a:lnTo>
                  <a:pt x="327" y="858"/>
                </a:lnTo>
                <a:lnTo>
                  <a:pt x="320" y="861"/>
                </a:lnTo>
                <a:lnTo>
                  <a:pt x="312" y="864"/>
                </a:lnTo>
                <a:lnTo>
                  <a:pt x="298" y="867"/>
                </a:lnTo>
                <a:lnTo>
                  <a:pt x="286" y="868"/>
                </a:lnTo>
                <a:lnTo>
                  <a:pt x="281" y="868"/>
                </a:lnTo>
                <a:lnTo>
                  <a:pt x="277" y="867"/>
                </a:lnTo>
                <a:lnTo>
                  <a:pt x="273" y="866"/>
                </a:lnTo>
                <a:lnTo>
                  <a:pt x="269" y="864"/>
                </a:lnTo>
                <a:lnTo>
                  <a:pt x="262" y="859"/>
                </a:lnTo>
                <a:lnTo>
                  <a:pt x="254" y="853"/>
                </a:lnTo>
                <a:lnTo>
                  <a:pt x="245" y="848"/>
                </a:lnTo>
                <a:lnTo>
                  <a:pt x="234" y="843"/>
                </a:lnTo>
                <a:lnTo>
                  <a:pt x="229" y="841"/>
                </a:lnTo>
                <a:lnTo>
                  <a:pt x="222" y="839"/>
                </a:lnTo>
                <a:lnTo>
                  <a:pt x="214" y="838"/>
                </a:lnTo>
                <a:lnTo>
                  <a:pt x="207" y="838"/>
                </a:lnTo>
                <a:lnTo>
                  <a:pt x="203" y="830"/>
                </a:lnTo>
                <a:lnTo>
                  <a:pt x="200" y="823"/>
                </a:lnTo>
                <a:lnTo>
                  <a:pt x="196" y="815"/>
                </a:lnTo>
                <a:lnTo>
                  <a:pt x="191" y="809"/>
                </a:lnTo>
                <a:lnTo>
                  <a:pt x="180" y="797"/>
                </a:lnTo>
                <a:lnTo>
                  <a:pt x="168" y="785"/>
                </a:lnTo>
                <a:lnTo>
                  <a:pt x="137" y="759"/>
                </a:lnTo>
                <a:lnTo>
                  <a:pt x="100" y="727"/>
                </a:lnTo>
                <a:lnTo>
                  <a:pt x="95" y="728"/>
                </a:lnTo>
                <a:lnTo>
                  <a:pt x="89" y="729"/>
                </a:lnTo>
                <a:lnTo>
                  <a:pt x="86" y="730"/>
                </a:lnTo>
                <a:lnTo>
                  <a:pt x="83" y="730"/>
                </a:lnTo>
                <a:lnTo>
                  <a:pt x="78" y="729"/>
                </a:lnTo>
                <a:lnTo>
                  <a:pt x="74" y="727"/>
                </a:lnTo>
                <a:lnTo>
                  <a:pt x="74" y="714"/>
                </a:lnTo>
                <a:lnTo>
                  <a:pt x="74" y="700"/>
                </a:lnTo>
                <a:lnTo>
                  <a:pt x="74" y="688"/>
                </a:lnTo>
                <a:lnTo>
                  <a:pt x="74" y="678"/>
                </a:lnTo>
                <a:lnTo>
                  <a:pt x="74" y="671"/>
                </a:lnTo>
                <a:lnTo>
                  <a:pt x="75" y="665"/>
                </a:lnTo>
                <a:lnTo>
                  <a:pt x="77" y="659"/>
                </a:lnTo>
                <a:lnTo>
                  <a:pt x="80" y="653"/>
                </a:lnTo>
                <a:lnTo>
                  <a:pt x="83" y="645"/>
                </a:lnTo>
                <a:lnTo>
                  <a:pt x="85" y="638"/>
                </a:lnTo>
                <a:lnTo>
                  <a:pt x="86" y="631"/>
                </a:lnTo>
                <a:lnTo>
                  <a:pt x="87" y="622"/>
                </a:lnTo>
                <a:lnTo>
                  <a:pt x="88" y="617"/>
                </a:lnTo>
                <a:lnTo>
                  <a:pt x="92" y="604"/>
                </a:lnTo>
                <a:lnTo>
                  <a:pt x="99" y="583"/>
                </a:lnTo>
                <a:lnTo>
                  <a:pt x="107" y="558"/>
                </a:lnTo>
                <a:lnTo>
                  <a:pt x="113" y="528"/>
                </a:lnTo>
                <a:lnTo>
                  <a:pt x="120" y="498"/>
                </a:lnTo>
                <a:lnTo>
                  <a:pt x="123" y="481"/>
                </a:lnTo>
                <a:lnTo>
                  <a:pt x="124" y="466"/>
                </a:lnTo>
                <a:lnTo>
                  <a:pt x="127" y="452"/>
                </a:lnTo>
                <a:lnTo>
                  <a:pt x="127" y="438"/>
                </a:lnTo>
                <a:lnTo>
                  <a:pt x="108" y="404"/>
                </a:lnTo>
                <a:lnTo>
                  <a:pt x="86" y="369"/>
                </a:lnTo>
                <a:lnTo>
                  <a:pt x="76" y="352"/>
                </a:lnTo>
                <a:lnTo>
                  <a:pt x="67" y="335"/>
                </a:lnTo>
                <a:lnTo>
                  <a:pt x="64" y="327"/>
                </a:lnTo>
                <a:lnTo>
                  <a:pt x="62" y="319"/>
                </a:lnTo>
                <a:lnTo>
                  <a:pt x="61" y="310"/>
                </a:lnTo>
                <a:lnTo>
                  <a:pt x="60" y="302"/>
                </a:lnTo>
                <a:lnTo>
                  <a:pt x="61" y="295"/>
                </a:lnTo>
                <a:lnTo>
                  <a:pt x="62" y="290"/>
                </a:lnTo>
                <a:lnTo>
                  <a:pt x="64" y="285"/>
                </a:lnTo>
                <a:lnTo>
                  <a:pt x="66" y="281"/>
                </a:lnTo>
                <a:lnTo>
                  <a:pt x="69" y="277"/>
                </a:lnTo>
                <a:lnTo>
                  <a:pt x="72" y="274"/>
                </a:lnTo>
                <a:lnTo>
                  <a:pt x="73" y="270"/>
                </a:lnTo>
                <a:lnTo>
                  <a:pt x="74" y="265"/>
                </a:lnTo>
                <a:lnTo>
                  <a:pt x="73" y="249"/>
                </a:lnTo>
                <a:lnTo>
                  <a:pt x="71" y="236"/>
                </a:lnTo>
                <a:lnTo>
                  <a:pt x="66" y="224"/>
                </a:lnTo>
                <a:lnTo>
                  <a:pt x="62" y="213"/>
                </a:lnTo>
                <a:lnTo>
                  <a:pt x="56" y="202"/>
                </a:lnTo>
                <a:lnTo>
                  <a:pt x="50" y="193"/>
                </a:lnTo>
                <a:lnTo>
                  <a:pt x="43" y="184"/>
                </a:lnTo>
                <a:lnTo>
                  <a:pt x="36" y="176"/>
                </a:lnTo>
                <a:lnTo>
                  <a:pt x="30" y="167"/>
                </a:lnTo>
                <a:lnTo>
                  <a:pt x="23" y="158"/>
                </a:lnTo>
                <a:lnTo>
                  <a:pt x="17" y="148"/>
                </a:lnTo>
                <a:lnTo>
                  <a:pt x="11" y="138"/>
                </a:lnTo>
                <a:lnTo>
                  <a:pt x="7" y="127"/>
                </a:lnTo>
                <a:lnTo>
                  <a:pt x="4" y="115"/>
                </a:lnTo>
                <a:lnTo>
                  <a:pt x="1" y="102"/>
                </a:lnTo>
                <a:lnTo>
                  <a:pt x="0" y="86"/>
                </a:lnTo>
                <a:lnTo>
                  <a:pt x="1" y="73"/>
                </a:lnTo>
                <a:lnTo>
                  <a:pt x="4" y="62"/>
                </a:lnTo>
                <a:lnTo>
                  <a:pt x="7" y="52"/>
                </a:lnTo>
                <a:lnTo>
                  <a:pt x="11" y="44"/>
                </a:lnTo>
                <a:lnTo>
                  <a:pt x="17" y="35"/>
                </a:lnTo>
                <a:lnTo>
                  <a:pt x="24" y="29"/>
                </a:lnTo>
                <a:lnTo>
                  <a:pt x="32" y="24"/>
                </a:lnTo>
                <a:lnTo>
                  <a:pt x="40" y="20"/>
                </a:lnTo>
                <a:lnTo>
                  <a:pt x="49" y="16"/>
                </a:lnTo>
                <a:lnTo>
                  <a:pt x="58" y="13"/>
                </a:lnTo>
                <a:lnTo>
                  <a:pt x="68" y="11"/>
                </a:lnTo>
                <a:lnTo>
                  <a:pt x="78" y="8"/>
                </a:lnTo>
                <a:lnTo>
                  <a:pt x="99" y="4"/>
                </a:lnTo>
                <a:lnTo>
                  <a:pt x="120" y="0"/>
                </a:lnTo>
                <a:lnTo>
                  <a:pt x="129" y="5"/>
                </a:lnTo>
                <a:lnTo>
                  <a:pt x="136" y="11"/>
                </a:lnTo>
                <a:lnTo>
                  <a:pt x="143" y="17"/>
                </a:lnTo>
                <a:lnTo>
                  <a:pt x="150" y="23"/>
                </a:lnTo>
                <a:lnTo>
                  <a:pt x="156" y="28"/>
                </a:lnTo>
                <a:lnTo>
                  <a:pt x="163" y="32"/>
                </a:lnTo>
                <a:lnTo>
                  <a:pt x="166" y="34"/>
                </a:lnTo>
                <a:lnTo>
                  <a:pt x="170" y="35"/>
                </a:lnTo>
                <a:lnTo>
                  <a:pt x="175" y="36"/>
                </a:lnTo>
                <a:lnTo>
                  <a:pt x="179" y="36"/>
                </a:lnTo>
                <a:lnTo>
                  <a:pt x="184" y="55"/>
                </a:lnTo>
                <a:lnTo>
                  <a:pt x="188" y="75"/>
                </a:lnTo>
                <a:lnTo>
                  <a:pt x="190" y="97"/>
                </a:lnTo>
                <a:lnTo>
                  <a:pt x="193" y="118"/>
                </a:lnTo>
                <a:lnTo>
                  <a:pt x="197" y="136"/>
                </a:lnTo>
                <a:lnTo>
                  <a:pt x="201" y="153"/>
                </a:lnTo>
                <a:lnTo>
                  <a:pt x="203" y="158"/>
                </a:lnTo>
                <a:lnTo>
                  <a:pt x="207" y="163"/>
                </a:lnTo>
                <a:lnTo>
                  <a:pt x="209" y="166"/>
                </a:lnTo>
                <a:lnTo>
                  <a:pt x="213" y="166"/>
                </a:lnTo>
                <a:lnTo>
                  <a:pt x="217" y="166"/>
                </a:lnTo>
                <a:lnTo>
                  <a:pt x="220" y="165"/>
                </a:lnTo>
                <a:lnTo>
                  <a:pt x="223" y="163"/>
                </a:lnTo>
                <a:lnTo>
                  <a:pt x="225" y="161"/>
                </a:lnTo>
                <a:lnTo>
                  <a:pt x="231" y="155"/>
                </a:lnTo>
                <a:lnTo>
                  <a:pt x="234" y="147"/>
                </a:lnTo>
                <a:lnTo>
                  <a:pt x="241" y="132"/>
                </a:lnTo>
                <a:lnTo>
                  <a:pt x="246" y="123"/>
                </a:lnTo>
                <a:lnTo>
                  <a:pt x="253" y="124"/>
                </a:lnTo>
                <a:lnTo>
                  <a:pt x="258" y="126"/>
                </a:lnTo>
                <a:lnTo>
                  <a:pt x="264" y="129"/>
                </a:lnTo>
                <a:lnTo>
                  <a:pt x="268" y="132"/>
                </a:lnTo>
                <a:lnTo>
                  <a:pt x="273" y="136"/>
                </a:lnTo>
                <a:lnTo>
                  <a:pt x="277" y="138"/>
                </a:lnTo>
                <a:lnTo>
                  <a:pt x="281" y="141"/>
                </a:lnTo>
                <a:lnTo>
                  <a:pt x="286" y="141"/>
                </a:lnTo>
                <a:lnTo>
                  <a:pt x="289" y="141"/>
                </a:lnTo>
                <a:lnTo>
                  <a:pt x="292" y="140"/>
                </a:lnTo>
                <a:lnTo>
                  <a:pt x="296" y="138"/>
                </a:lnTo>
                <a:lnTo>
                  <a:pt x="298" y="136"/>
                </a:lnTo>
                <a:lnTo>
                  <a:pt x="302" y="130"/>
                </a:lnTo>
                <a:lnTo>
                  <a:pt x="305" y="123"/>
                </a:lnTo>
                <a:lnTo>
                  <a:pt x="310" y="116"/>
                </a:lnTo>
                <a:lnTo>
                  <a:pt x="314" y="111"/>
                </a:lnTo>
                <a:lnTo>
                  <a:pt x="316" y="108"/>
                </a:lnTo>
                <a:lnTo>
                  <a:pt x="319" y="107"/>
                </a:lnTo>
                <a:lnTo>
                  <a:pt x="322" y="105"/>
                </a:lnTo>
                <a:lnTo>
                  <a:pt x="325" y="105"/>
                </a:lnTo>
                <a:lnTo>
                  <a:pt x="337" y="106"/>
                </a:lnTo>
                <a:lnTo>
                  <a:pt x="346" y="108"/>
                </a:lnTo>
                <a:lnTo>
                  <a:pt x="354" y="111"/>
                </a:lnTo>
                <a:lnTo>
                  <a:pt x="359" y="116"/>
                </a:lnTo>
                <a:lnTo>
                  <a:pt x="367" y="125"/>
                </a:lnTo>
                <a:lnTo>
                  <a:pt x="372" y="135"/>
                </a:lnTo>
                <a:lnTo>
                  <a:pt x="387" y="157"/>
                </a:lnTo>
                <a:lnTo>
                  <a:pt x="403" y="178"/>
                </a:lnTo>
                <a:lnTo>
                  <a:pt x="421" y="200"/>
                </a:lnTo>
                <a:lnTo>
                  <a:pt x="438" y="223"/>
                </a:lnTo>
                <a:lnTo>
                  <a:pt x="446" y="235"/>
                </a:lnTo>
                <a:lnTo>
                  <a:pt x="454" y="246"/>
                </a:lnTo>
                <a:lnTo>
                  <a:pt x="460" y="258"/>
                </a:lnTo>
                <a:lnTo>
                  <a:pt x="467" y="271"/>
                </a:lnTo>
                <a:lnTo>
                  <a:pt x="471" y="283"/>
                </a:lnTo>
                <a:lnTo>
                  <a:pt x="476" y="295"/>
                </a:lnTo>
                <a:lnTo>
                  <a:pt x="478" y="307"/>
                </a:lnTo>
                <a:lnTo>
                  <a:pt x="479" y="321"/>
                </a:lnTo>
                <a:lnTo>
                  <a:pt x="478" y="325"/>
                </a:lnTo>
                <a:lnTo>
                  <a:pt x="476" y="330"/>
                </a:lnTo>
                <a:lnTo>
                  <a:pt x="472" y="334"/>
                </a:lnTo>
                <a:lnTo>
                  <a:pt x="468" y="338"/>
                </a:lnTo>
                <a:lnTo>
                  <a:pt x="459" y="345"/>
                </a:lnTo>
                <a:lnTo>
                  <a:pt x="452" y="351"/>
                </a:lnTo>
                <a:lnTo>
                  <a:pt x="445" y="357"/>
                </a:lnTo>
              </a:path>
            </a:pathLst>
          </a:custGeom>
          <a:solidFill>
            <a:schemeClr val="tx1"/>
          </a:solidFill>
          <a:ln w="9525" cmpd="sng">
            <a:solidFill>
              <a:srgbClr val="FFFFFF"/>
            </a:solidFill>
            <a:prstDash val="solid"/>
            <a:round/>
            <a:headEnd/>
            <a:tailEnd/>
          </a:ln>
        </p:spPr>
        <p:txBody>
          <a:bodyPr/>
          <a:lstStyle/>
          <a:p>
            <a:endParaRPr lang="en-US" dirty="0"/>
          </a:p>
        </p:txBody>
      </p:sp>
      <p:sp>
        <p:nvSpPr>
          <p:cNvPr id="18444" name="Freeform 30"/>
          <p:cNvSpPr>
            <a:spLocks/>
          </p:cNvSpPr>
          <p:nvPr>
            <p:custDataLst>
              <p:tags r:id="rId11"/>
            </p:custDataLst>
          </p:nvPr>
        </p:nvSpPr>
        <p:spPr bwMode="auto">
          <a:xfrm>
            <a:off x="7383463" y="2625725"/>
            <a:ext cx="874712" cy="452438"/>
          </a:xfrm>
          <a:custGeom>
            <a:avLst/>
            <a:gdLst>
              <a:gd name="T0" fmla="*/ 2147483647 w 2006"/>
              <a:gd name="T1" fmla="*/ 2147483647 h 863"/>
              <a:gd name="T2" fmla="*/ 2147483647 w 2006"/>
              <a:gd name="T3" fmla="*/ 2147483647 h 863"/>
              <a:gd name="T4" fmla="*/ 2147483647 w 2006"/>
              <a:gd name="T5" fmla="*/ 2147483647 h 863"/>
              <a:gd name="T6" fmla="*/ 2147483647 w 2006"/>
              <a:gd name="T7" fmla="*/ 2147483647 h 863"/>
              <a:gd name="T8" fmla="*/ 2147483647 w 2006"/>
              <a:gd name="T9" fmla="*/ 2147483647 h 863"/>
              <a:gd name="T10" fmla="*/ 2147483647 w 2006"/>
              <a:gd name="T11" fmla="*/ 2147483647 h 863"/>
              <a:gd name="T12" fmla="*/ 2147483647 w 2006"/>
              <a:gd name="T13" fmla="*/ 2147483647 h 863"/>
              <a:gd name="T14" fmla="*/ 2147483647 w 2006"/>
              <a:gd name="T15" fmla="*/ 2147483647 h 863"/>
              <a:gd name="T16" fmla="*/ 2147483647 w 2006"/>
              <a:gd name="T17" fmla="*/ 2147483647 h 863"/>
              <a:gd name="T18" fmla="*/ 2147483647 w 2006"/>
              <a:gd name="T19" fmla="*/ 2147483647 h 863"/>
              <a:gd name="T20" fmla="*/ 2147483647 w 2006"/>
              <a:gd name="T21" fmla="*/ 2147483647 h 863"/>
              <a:gd name="T22" fmla="*/ 2147483647 w 2006"/>
              <a:gd name="T23" fmla="*/ 2147483647 h 863"/>
              <a:gd name="T24" fmla="*/ 2147483647 w 2006"/>
              <a:gd name="T25" fmla="*/ 2147483647 h 863"/>
              <a:gd name="T26" fmla="*/ 2147483647 w 2006"/>
              <a:gd name="T27" fmla="*/ 2147483647 h 863"/>
              <a:gd name="T28" fmla="*/ 2147483647 w 2006"/>
              <a:gd name="T29" fmla="*/ 2147483647 h 863"/>
              <a:gd name="T30" fmla="*/ 2147483647 w 2006"/>
              <a:gd name="T31" fmla="*/ 2147483647 h 863"/>
              <a:gd name="T32" fmla="*/ 2147483647 w 2006"/>
              <a:gd name="T33" fmla="*/ 2147483647 h 863"/>
              <a:gd name="T34" fmla="*/ 2147483647 w 2006"/>
              <a:gd name="T35" fmla="*/ 2147483647 h 863"/>
              <a:gd name="T36" fmla="*/ 2147483647 w 2006"/>
              <a:gd name="T37" fmla="*/ 2147483647 h 863"/>
              <a:gd name="T38" fmla="*/ 2147483647 w 2006"/>
              <a:gd name="T39" fmla="*/ 2147483647 h 863"/>
              <a:gd name="T40" fmla="*/ 2147483647 w 2006"/>
              <a:gd name="T41" fmla="*/ 2147483647 h 863"/>
              <a:gd name="T42" fmla="*/ 2147483647 w 2006"/>
              <a:gd name="T43" fmla="*/ 2147483647 h 863"/>
              <a:gd name="T44" fmla="*/ 2147483647 w 2006"/>
              <a:gd name="T45" fmla="*/ 2147483647 h 863"/>
              <a:gd name="T46" fmla="*/ 2147483647 w 2006"/>
              <a:gd name="T47" fmla="*/ 2147483647 h 863"/>
              <a:gd name="T48" fmla="*/ 2147483647 w 2006"/>
              <a:gd name="T49" fmla="*/ 2147483647 h 863"/>
              <a:gd name="T50" fmla="*/ 2147483647 w 2006"/>
              <a:gd name="T51" fmla="*/ 2147483647 h 863"/>
              <a:gd name="T52" fmla="*/ 2147483647 w 2006"/>
              <a:gd name="T53" fmla="*/ 2147483647 h 863"/>
              <a:gd name="T54" fmla="*/ 2147483647 w 2006"/>
              <a:gd name="T55" fmla="*/ 2147483647 h 863"/>
              <a:gd name="T56" fmla="*/ 2147483647 w 2006"/>
              <a:gd name="T57" fmla="*/ 2147483647 h 863"/>
              <a:gd name="T58" fmla="*/ 2147483647 w 2006"/>
              <a:gd name="T59" fmla="*/ 2147483647 h 863"/>
              <a:gd name="T60" fmla="*/ 2147483647 w 2006"/>
              <a:gd name="T61" fmla="*/ 2147483647 h 863"/>
              <a:gd name="T62" fmla="*/ 2147483647 w 2006"/>
              <a:gd name="T63" fmla="*/ 2147483647 h 863"/>
              <a:gd name="T64" fmla="*/ 2147483647 w 2006"/>
              <a:gd name="T65" fmla="*/ 2147483647 h 863"/>
              <a:gd name="T66" fmla="*/ 2147483647 w 2006"/>
              <a:gd name="T67" fmla="*/ 2147483647 h 863"/>
              <a:gd name="T68" fmla="*/ 2147483647 w 2006"/>
              <a:gd name="T69" fmla="*/ 2147483647 h 863"/>
              <a:gd name="T70" fmla="*/ 2147483647 w 2006"/>
              <a:gd name="T71" fmla="*/ 2147483647 h 863"/>
              <a:gd name="T72" fmla="*/ 2147483647 w 2006"/>
              <a:gd name="T73" fmla="*/ 2147483647 h 863"/>
              <a:gd name="T74" fmla="*/ 2147483647 w 2006"/>
              <a:gd name="T75" fmla="*/ 2147483647 h 863"/>
              <a:gd name="T76" fmla="*/ 2147483647 w 2006"/>
              <a:gd name="T77" fmla="*/ 2147483647 h 863"/>
              <a:gd name="T78" fmla="*/ 2147483647 w 2006"/>
              <a:gd name="T79" fmla="*/ 2147483647 h 863"/>
              <a:gd name="T80" fmla="*/ 2147483647 w 2006"/>
              <a:gd name="T81" fmla="*/ 2147483647 h 863"/>
              <a:gd name="T82" fmla="*/ 2147483647 w 2006"/>
              <a:gd name="T83" fmla="*/ 2147483647 h 863"/>
              <a:gd name="T84" fmla="*/ 2147483647 w 2006"/>
              <a:gd name="T85" fmla="*/ 2147483647 h 863"/>
              <a:gd name="T86" fmla="*/ 2147483647 w 2006"/>
              <a:gd name="T87" fmla="*/ 2147483647 h 863"/>
              <a:gd name="T88" fmla="*/ 2147483647 w 2006"/>
              <a:gd name="T89" fmla="*/ 2147483647 h 863"/>
              <a:gd name="T90" fmla="*/ 2147483647 w 2006"/>
              <a:gd name="T91" fmla="*/ 2147483647 h 863"/>
              <a:gd name="T92" fmla="*/ 2147483647 w 2006"/>
              <a:gd name="T93" fmla="*/ 2147483647 h 863"/>
              <a:gd name="T94" fmla="*/ 2147483647 w 2006"/>
              <a:gd name="T95" fmla="*/ 2147483647 h 863"/>
              <a:gd name="T96" fmla="*/ 2147483647 w 2006"/>
              <a:gd name="T97" fmla="*/ 2147483647 h 863"/>
              <a:gd name="T98" fmla="*/ 2147483647 w 2006"/>
              <a:gd name="T99" fmla="*/ 2147483647 h 863"/>
              <a:gd name="T100" fmla="*/ 2147483647 w 2006"/>
              <a:gd name="T101" fmla="*/ 2147483647 h 863"/>
              <a:gd name="T102" fmla="*/ 2147483647 w 2006"/>
              <a:gd name="T103" fmla="*/ 2147483647 h 863"/>
              <a:gd name="T104" fmla="*/ 2147483647 w 2006"/>
              <a:gd name="T105" fmla="*/ 2147483647 h 863"/>
              <a:gd name="T106" fmla="*/ 2147483647 w 2006"/>
              <a:gd name="T107" fmla="*/ 2147483647 h 863"/>
              <a:gd name="T108" fmla="*/ 2147483647 w 2006"/>
              <a:gd name="T109" fmla="*/ 2147483647 h 863"/>
              <a:gd name="T110" fmla="*/ 2147483647 w 2006"/>
              <a:gd name="T111" fmla="*/ 2147483647 h 863"/>
              <a:gd name="T112" fmla="*/ 2147483647 w 2006"/>
              <a:gd name="T113" fmla="*/ 2147483647 h 863"/>
              <a:gd name="T114" fmla="*/ 2147483647 w 2006"/>
              <a:gd name="T115" fmla="*/ 2147483647 h 8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006" h="863">
                <a:moveTo>
                  <a:pt x="571" y="826"/>
                </a:moveTo>
                <a:lnTo>
                  <a:pt x="538" y="826"/>
                </a:lnTo>
                <a:lnTo>
                  <a:pt x="512" y="789"/>
                </a:lnTo>
                <a:lnTo>
                  <a:pt x="438" y="764"/>
                </a:lnTo>
                <a:lnTo>
                  <a:pt x="433" y="765"/>
                </a:lnTo>
                <a:lnTo>
                  <a:pt x="427" y="766"/>
                </a:lnTo>
                <a:lnTo>
                  <a:pt x="424" y="767"/>
                </a:lnTo>
                <a:lnTo>
                  <a:pt x="421" y="767"/>
                </a:lnTo>
                <a:lnTo>
                  <a:pt x="416" y="766"/>
                </a:lnTo>
                <a:lnTo>
                  <a:pt x="412" y="764"/>
                </a:lnTo>
                <a:lnTo>
                  <a:pt x="405" y="772"/>
                </a:lnTo>
                <a:lnTo>
                  <a:pt x="397" y="778"/>
                </a:lnTo>
                <a:lnTo>
                  <a:pt x="393" y="782"/>
                </a:lnTo>
                <a:lnTo>
                  <a:pt x="391" y="786"/>
                </a:lnTo>
                <a:lnTo>
                  <a:pt x="390" y="794"/>
                </a:lnTo>
                <a:lnTo>
                  <a:pt x="392" y="802"/>
                </a:lnTo>
                <a:lnTo>
                  <a:pt x="386" y="800"/>
                </a:lnTo>
                <a:lnTo>
                  <a:pt x="381" y="798"/>
                </a:lnTo>
                <a:lnTo>
                  <a:pt x="378" y="795"/>
                </a:lnTo>
                <a:lnTo>
                  <a:pt x="375" y="792"/>
                </a:lnTo>
                <a:lnTo>
                  <a:pt x="372" y="787"/>
                </a:lnTo>
                <a:lnTo>
                  <a:pt x="371" y="783"/>
                </a:lnTo>
                <a:lnTo>
                  <a:pt x="370" y="778"/>
                </a:lnTo>
                <a:lnTo>
                  <a:pt x="369" y="773"/>
                </a:lnTo>
                <a:lnTo>
                  <a:pt x="370" y="751"/>
                </a:lnTo>
                <a:lnTo>
                  <a:pt x="372" y="727"/>
                </a:lnTo>
                <a:lnTo>
                  <a:pt x="352" y="727"/>
                </a:lnTo>
                <a:lnTo>
                  <a:pt x="332" y="726"/>
                </a:lnTo>
                <a:lnTo>
                  <a:pt x="327" y="725"/>
                </a:lnTo>
                <a:lnTo>
                  <a:pt x="324" y="724"/>
                </a:lnTo>
                <a:lnTo>
                  <a:pt x="321" y="722"/>
                </a:lnTo>
                <a:lnTo>
                  <a:pt x="318" y="719"/>
                </a:lnTo>
                <a:lnTo>
                  <a:pt x="315" y="716"/>
                </a:lnTo>
                <a:lnTo>
                  <a:pt x="313" y="712"/>
                </a:lnTo>
                <a:lnTo>
                  <a:pt x="312" y="708"/>
                </a:lnTo>
                <a:lnTo>
                  <a:pt x="312" y="703"/>
                </a:lnTo>
                <a:lnTo>
                  <a:pt x="305" y="702"/>
                </a:lnTo>
                <a:lnTo>
                  <a:pt x="299" y="700"/>
                </a:lnTo>
                <a:lnTo>
                  <a:pt x="293" y="697"/>
                </a:lnTo>
                <a:lnTo>
                  <a:pt x="288" y="692"/>
                </a:lnTo>
                <a:lnTo>
                  <a:pt x="280" y="682"/>
                </a:lnTo>
                <a:lnTo>
                  <a:pt x="273" y="668"/>
                </a:lnTo>
                <a:lnTo>
                  <a:pt x="265" y="656"/>
                </a:lnTo>
                <a:lnTo>
                  <a:pt x="256" y="646"/>
                </a:lnTo>
                <a:lnTo>
                  <a:pt x="251" y="641"/>
                </a:lnTo>
                <a:lnTo>
                  <a:pt x="245" y="638"/>
                </a:lnTo>
                <a:lnTo>
                  <a:pt x="240" y="636"/>
                </a:lnTo>
                <a:lnTo>
                  <a:pt x="232" y="635"/>
                </a:lnTo>
                <a:lnTo>
                  <a:pt x="232" y="623"/>
                </a:lnTo>
                <a:lnTo>
                  <a:pt x="232" y="610"/>
                </a:lnTo>
                <a:lnTo>
                  <a:pt x="239" y="608"/>
                </a:lnTo>
                <a:lnTo>
                  <a:pt x="245" y="604"/>
                </a:lnTo>
                <a:lnTo>
                  <a:pt x="251" y="600"/>
                </a:lnTo>
                <a:lnTo>
                  <a:pt x="253" y="598"/>
                </a:lnTo>
                <a:lnTo>
                  <a:pt x="253" y="594"/>
                </a:lnTo>
                <a:lnTo>
                  <a:pt x="254" y="591"/>
                </a:lnTo>
                <a:lnTo>
                  <a:pt x="256" y="588"/>
                </a:lnTo>
                <a:lnTo>
                  <a:pt x="259" y="585"/>
                </a:lnTo>
                <a:lnTo>
                  <a:pt x="268" y="578"/>
                </a:lnTo>
                <a:lnTo>
                  <a:pt x="279" y="573"/>
                </a:lnTo>
                <a:lnTo>
                  <a:pt x="292" y="568"/>
                </a:lnTo>
                <a:lnTo>
                  <a:pt x="309" y="564"/>
                </a:lnTo>
                <a:lnTo>
                  <a:pt x="326" y="561"/>
                </a:lnTo>
                <a:lnTo>
                  <a:pt x="345" y="561"/>
                </a:lnTo>
                <a:lnTo>
                  <a:pt x="338" y="544"/>
                </a:lnTo>
                <a:lnTo>
                  <a:pt x="330" y="529"/>
                </a:lnTo>
                <a:lnTo>
                  <a:pt x="325" y="520"/>
                </a:lnTo>
                <a:lnTo>
                  <a:pt x="322" y="511"/>
                </a:lnTo>
                <a:lnTo>
                  <a:pt x="320" y="499"/>
                </a:lnTo>
                <a:lnTo>
                  <a:pt x="319" y="487"/>
                </a:lnTo>
                <a:lnTo>
                  <a:pt x="307" y="486"/>
                </a:lnTo>
                <a:lnTo>
                  <a:pt x="293" y="484"/>
                </a:lnTo>
                <a:lnTo>
                  <a:pt x="281" y="481"/>
                </a:lnTo>
                <a:lnTo>
                  <a:pt x="269" y="478"/>
                </a:lnTo>
                <a:lnTo>
                  <a:pt x="258" y="475"/>
                </a:lnTo>
                <a:lnTo>
                  <a:pt x="247" y="472"/>
                </a:lnTo>
                <a:lnTo>
                  <a:pt x="236" y="470"/>
                </a:lnTo>
                <a:lnTo>
                  <a:pt x="225" y="469"/>
                </a:lnTo>
                <a:lnTo>
                  <a:pt x="218" y="469"/>
                </a:lnTo>
                <a:lnTo>
                  <a:pt x="209" y="470"/>
                </a:lnTo>
                <a:lnTo>
                  <a:pt x="201" y="472"/>
                </a:lnTo>
                <a:lnTo>
                  <a:pt x="195" y="474"/>
                </a:lnTo>
                <a:lnTo>
                  <a:pt x="180" y="480"/>
                </a:lnTo>
                <a:lnTo>
                  <a:pt x="168" y="487"/>
                </a:lnTo>
                <a:lnTo>
                  <a:pt x="157" y="495"/>
                </a:lnTo>
                <a:lnTo>
                  <a:pt x="146" y="505"/>
                </a:lnTo>
                <a:lnTo>
                  <a:pt x="136" y="515"/>
                </a:lnTo>
                <a:lnTo>
                  <a:pt x="127" y="524"/>
                </a:lnTo>
                <a:lnTo>
                  <a:pt x="133" y="512"/>
                </a:lnTo>
                <a:lnTo>
                  <a:pt x="106" y="505"/>
                </a:lnTo>
                <a:lnTo>
                  <a:pt x="133" y="487"/>
                </a:lnTo>
                <a:lnTo>
                  <a:pt x="106" y="463"/>
                </a:lnTo>
                <a:lnTo>
                  <a:pt x="79" y="438"/>
                </a:lnTo>
                <a:lnTo>
                  <a:pt x="40" y="438"/>
                </a:lnTo>
                <a:lnTo>
                  <a:pt x="27" y="413"/>
                </a:lnTo>
                <a:lnTo>
                  <a:pt x="7" y="401"/>
                </a:lnTo>
                <a:lnTo>
                  <a:pt x="0" y="370"/>
                </a:lnTo>
                <a:lnTo>
                  <a:pt x="0" y="333"/>
                </a:lnTo>
                <a:lnTo>
                  <a:pt x="13" y="308"/>
                </a:lnTo>
                <a:lnTo>
                  <a:pt x="20" y="283"/>
                </a:lnTo>
                <a:lnTo>
                  <a:pt x="53" y="302"/>
                </a:lnTo>
                <a:lnTo>
                  <a:pt x="86" y="314"/>
                </a:lnTo>
                <a:lnTo>
                  <a:pt x="106" y="308"/>
                </a:lnTo>
                <a:lnTo>
                  <a:pt x="79" y="277"/>
                </a:lnTo>
                <a:lnTo>
                  <a:pt x="113" y="259"/>
                </a:lnTo>
                <a:lnTo>
                  <a:pt x="146" y="228"/>
                </a:lnTo>
                <a:lnTo>
                  <a:pt x="179" y="222"/>
                </a:lnTo>
                <a:lnTo>
                  <a:pt x="219" y="222"/>
                </a:lnTo>
                <a:lnTo>
                  <a:pt x="246" y="210"/>
                </a:lnTo>
                <a:lnTo>
                  <a:pt x="292" y="222"/>
                </a:lnTo>
                <a:lnTo>
                  <a:pt x="338" y="241"/>
                </a:lnTo>
                <a:lnTo>
                  <a:pt x="379" y="277"/>
                </a:lnTo>
                <a:lnTo>
                  <a:pt x="425" y="271"/>
                </a:lnTo>
                <a:lnTo>
                  <a:pt x="465" y="253"/>
                </a:lnTo>
                <a:lnTo>
                  <a:pt x="498" y="253"/>
                </a:lnTo>
                <a:lnTo>
                  <a:pt x="538" y="247"/>
                </a:lnTo>
                <a:lnTo>
                  <a:pt x="578" y="265"/>
                </a:lnTo>
                <a:lnTo>
                  <a:pt x="624" y="277"/>
                </a:lnTo>
                <a:lnTo>
                  <a:pt x="671" y="271"/>
                </a:lnTo>
                <a:lnTo>
                  <a:pt x="717" y="253"/>
                </a:lnTo>
                <a:lnTo>
                  <a:pt x="717" y="228"/>
                </a:lnTo>
                <a:lnTo>
                  <a:pt x="684" y="222"/>
                </a:lnTo>
                <a:lnTo>
                  <a:pt x="645" y="210"/>
                </a:lnTo>
                <a:lnTo>
                  <a:pt x="617" y="198"/>
                </a:lnTo>
                <a:lnTo>
                  <a:pt x="658" y="185"/>
                </a:lnTo>
                <a:lnTo>
                  <a:pt x="651" y="148"/>
                </a:lnTo>
                <a:lnTo>
                  <a:pt x="704" y="142"/>
                </a:lnTo>
                <a:lnTo>
                  <a:pt x="638" y="93"/>
                </a:lnTo>
                <a:lnTo>
                  <a:pt x="744" y="75"/>
                </a:lnTo>
                <a:lnTo>
                  <a:pt x="830" y="68"/>
                </a:lnTo>
                <a:lnTo>
                  <a:pt x="844" y="43"/>
                </a:lnTo>
                <a:lnTo>
                  <a:pt x="904" y="37"/>
                </a:lnTo>
                <a:lnTo>
                  <a:pt x="963" y="25"/>
                </a:lnTo>
                <a:lnTo>
                  <a:pt x="983" y="0"/>
                </a:lnTo>
                <a:lnTo>
                  <a:pt x="1050" y="13"/>
                </a:lnTo>
                <a:lnTo>
                  <a:pt x="1089" y="6"/>
                </a:lnTo>
                <a:lnTo>
                  <a:pt x="1116" y="25"/>
                </a:lnTo>
                <a:lnTo>
                  <a:pt x="1122" y="75"/>
                </a:lnTo>
                <a:lnTo>
                  <a:pt x="1163" y="75"/>
                </a:lnTo>
                <a:lnTo>
                  <a:pt x="1176" y="61"/>
                </a:lnTo>
                <a:lnTo>
                  <a:pt x="1196" y="75"/>
                </a:lnTo>
                <a:lnTo>
                  <a:pt x="1235" y="81"/>
                </a:lnTo>
                <a:lnTo>
                  <a:pt x="1255" y="81"/>
                </a:lnTo>
                <a:lnTo>
                  <a:pt x="1255" y="117"/>
                </a:lnTo>
                <a:lnTo>
                  <a:pt x="1296" y="111"/>
                </a:lnTo>
                <a:lnTo>
                  <a:pt x="1335" y="93"/>
                </a:lnTo>
                <a:lnTo>
                  <a:pt x="1375" y="61"/>
                </a:lnTo>
                <a:lnTo>
                  <a:pt x="1401" y="49"/>
                </a:lnTo>
                <a:lnTo>
                  <a:pt x="1401" y="81"/>
                </a:lnTo>
                <a:lnTo>
                  <a:pt x="1442" y="99"/>
                </a:lnTo>
                <a:lnTo>
                  <a:pt x="1488" y="117"/>
                </a:lnTo>
                <a:lnTo>
                  <a:pt x="1528" y="160"/>
                </a:lnTo>
                <a:lnTo>
                  <a:pt x="1581" y="204"/>
                </a:lnTo>
                <a:lnTo>
                  <a:pt x="1627" y="241"/>
                </a:lnTo>
                <a:lnTo>
                  <a:pt x="1647" y="271"/>
                </a:lnTo>
                <a:lnTo>
                  <a:pt x="1660" y="241"/>
                </a:lnTo>
                <a:lnTo>
                  <a:pt x="1688" y="235"/>
                </a:lnTo>
                <a:lnTo>
                  <a:pt x="1708" y="259"/>
                </a:lnTo>
                <a:lnTo>
                  <a:pt x="1747" y="271"/>
                </a:lnTo>
                <a:lnTo>
                  <a:pt x="1793" y="265"/>
                </a:lnTo>
                <a:lnTo>
                  <a:pt x="1821" y="253"/>
                </a:lnTo>
                <a:lnTo>
                  <a:pt x="1860" y="283"/>
                </a:lnTo>
                <a:lnTo>
                  <a:pt x="1906" y="308"/>
                </a:lnTo>
                <a:lnTo>
                  <a:pt x="1947" y="333"/>
                </a:lnTo>
                <a:lnTo>
                  <a:pt x="2000" y="339"/>
                </a:lnTo>
                <a:lnTo>
                  <a:pt x="2006" y="346"/>
                </a:lnTo>
                <a:lnTo>
                  <a:pt x="2005" y="358"/>
                </a:lnTo>
                <a:lnTo>
                  <a:pt x="2004" y="373"/>
                </a:lnTo>
                <a:lnTo>
                  <a:pt x="2004" y="377"/>
                </a:lnTo>
                <a:lnTo>
                  <a:pt x="2002" y="381"/>
                </a:lnTo>
                <a:lnTo>
                  <a:pt x="2000" y="385"/>
                </a:lnTo>
                <a:lnTo>
                  <a:pt x="1996" y="388"/>
                </a:lnTo>
                <a:lnTo>
                  <a:pt x="1993" y="392"/>
                </a:lnTo>
                <a:lnTo>
                  <a:pt x="1988" y="395"/>
                </a:lnTo>
                <a:lnTo>
                  <a:pt x="1981" y="399"/>
                </a:lnTo>
                <a:lnTo>
                  <a:pt x="1973" y="401"/>
                </a:lnTo>
                <a:lnTo>
                  <a:pt x="1969" y="401"/>
                </a:lnTo>
                <a:lnTo>
                  <a:pt x="1965" y="402"/>
                </a:lnTo>
                <a:lnTo>
                  <a:pt x="1962" y="403"/>
                </a:lnTo>
                <a:lnTo>
                  <a:pt x="1960" y="404"/>
                </a:lnTo>
                <a:lnTo>
                  <a:pt x="1959" y="406"/>
                </a:lnTo>
                <a:lnTo>
                  <a:pt x="1958" y="408"/>
                </a:lnTo>
                <a:lnTo>
                  <a:pt x="1958" y="410"/>
                </a:lnTo>
                <a:lnTo>
                  <a:pt x="1958" y="413"/>
                </a:lnTo>
                <a:lnTo>
                  <a:pt x="1963" y="425"/>
                </a:lnTo>
                <a:lnTo>
                  <a:pt x="1972" y="438"/>
                </a:lnTo>
                <a:lnTo>
                  <a:pt x="1977" y="445"/>
                </a:lnTo>
                <a:lnTo>
                  <a:pt x="1981" y="452"/>
                </a:lnTo>
                <a:lnTo>
                  <a:pt x="1983" y="460"/>
                </a:lnTo>
                <a:lnTo>
                  <a:pt x="1985" y="466"/>
                </a:lnTo>
                <a:lnTo>
                  <a:pt x="1985" y="469"/>
                </a:lnTo>
                <a:lnTo>
                  <a:pt x="1984" y="471"/>
                </a:lnTo>
                <a:lnTo>
                  <a:pt x="1983" y="474"/>
                </a:lnTo>
                <a:lnTo>
                  <a:pt x="1982" y="476"/>
                </a:lnTo>
                <a:lnTo>
                  <a:pt x="1979" y="478"/>
                </a:lnTo>
                <a:lnTo>
                  <a:pt x="1976" y="479"/>
                </a:lnTo>
                <a:lnTo>
                  <a:pt x="1971" y="480"/>
                </a:lnTo>
                <a:lnTo>
                  <a:pt x="1967" y="481"/>
                </a:lnTo>
                <a:lnTo>
                  <a:pt x="1954" y="481"/>
                </a:lnTo>
                <a:lnTo>
                  <a:pt x="1939" y="481"/>
                </a:lnTo>
                <a:lnTo>
                  <a:pt x="1932" y="481"/>
                </a:lnTo>
                <a:lnTo>
                  <a:pt x="1923" y="480"/>
                </a:lnTo>
                <a:lnTo>
                  <a:pt x="1913" y="478"/>
                </a:lnTo>
                <a:lnTo>
                  <a:pt x="1903" y="476"/>
                </a:lnTo>
                <a:lnTo>
                  <a:pt x="1893" y="474"/>
                </a:lnTo>
                <a:lnTo>
                  <a:pt x="1883" y="471"/>
                </a:lnTo>
                <a:lnTo>
                  <a:pt x="1875" y="467"/>
                </a:lnTo>
                <a:lnTo>
                  <a:pt x="1867" y="463"/>
                </a:lnTo>
                <a:lnTo>
                  <a:pt x="1865" y="468"/>
                </a:lnTo>
                <a:lnTo>
                  <a:pt x="1864" y="474"/>
                </a:lnTo>
                <a:lnTo>
                  <a:pt x="1865" y="482"/>
                </a:lnTo>
                <a:lnTo>
                  <a:pt x="1865" y="490"/>
                </a:lnTo>
                <a:lnTo>
                  <a:pt x="1869" y="508"/>
                </a:lnTo>
                <a:lnTo>
                  <a:pt x="1873" y="529"/>
                </a:lnTo>
                <a:lnTo>
                  <a:pt x="1878" y="548"/>
                </a:lnTo>
                <a:lnTo>
                  <a:pt x="1882" y="564"/>
                </a:lnTo>
                <a:lnTo>
                  <a:pt x="1882" y="572"/>
                </a:lnTo>
                <a:lnTo>
                  <a:pt x="1882" y="578"/>
                </a:lnTo>
                <a:lnTo>
                  <a:pt x="1882" y="583"/>
                </a:lnTo>
                <a:lnTo>
                  <a:pt x="1880" y="586"/>
                </a:lnTo>
                <a:lnTo>
                  <a:pt x="1854" y="584"/>
                </a:lnTo>
                <a:lnTo>
                  <a:pt x="1816" y="584"/>
                </a:lnTo>
                <a:lnTo>
                  <a:pt x="1806" y="585"/>
                </a:lnTo>
                <a:lnTo>
                  <a:pt x="1798" y="586"/>
                </a:lnTo>
                <a:lnTo>
                  <a:pt x="1789" y="588"/>
                </a:lnTo>
                <a:lnTo>
                  <a:pt x="1782" y="591"/>
                </a:lnTo>
                <a:lnTo>
                  <a:pt x="1776" y="594"/>
                </a:lnTo>
                <a:lnTo>
                  <a:pt x="1771" y="598"/>
                </a:lnTo>
                <a:lnTo>
                  <a:pt x="1769" y="601"/>
                </a:lnTo>
                <a:lnTo>
                  <a:pt x="1768" y="604"/>
                </a:lnTo>
                <a:lnTo>
                  <a:pt x="1767" y="607"/>
                </a:lnTo>
                <a:lnTo>
                  <a:pt x="1767" y="610"/>
                </a:lnTo>
                <a:lnTo>
                  <a:pt x="1778" y="612"/>
                </a:lnTo>
                <a:lnTo>
                  <a:pt x="1788" y="615"/>
                </a:lnTo>
                <a:lnTo>
                  <a:pt x="1795" y="619"/>
                </a:lnTo>
                <a:lnTo>
                  <a:pt x="1801" y="625"/>
                </a:lnTo>
                <a:lnTo>
                  <a:pt x="1805" y="631"/>
                </a:lnTo>
                <a:lnTo>
                  <a:pt x="1809" y="637"/>
                </a:lnTo>
                <a:lnTo>
                  <a:pt x="1812" y="644"/>
                </a:lnTo>
                <a:lnTo>
                  <a:pt x="1814" y="650"/>
                </a:lnTo>
                <a:lnTo>
                  <a:pt x="1817" y="664"/>
                </a:lnTo>
                <a:lnTo>
                  <a:pt x="1822" y="676"/>
                </a:lnTo>
                <a:lnTo>
                  <a:pt x="1824" y="682"/>
                </a:lnTo>
                <a:lnTo>
                  <a:pt x="1828" y="686"/>
                </a:lnTo>
                <a:lnTo>
                  <a:pt x="1834" y="689"/>
                </a:lnTo>
                <a:lnTo>
                  <a:pt x="1840" y="691"/>
                </a:lnTo>
                <a:lnTo>
                  <a:pt x="1838" y="695"/>
                </a:lnTo>
                <a:lnTo>
                  <a:pt x="1837" y="699"/>
                </a:lnTo>
                <a:lnTo>
                  <a:pt x="1837" y="702"/>
                </a:lnTo>
                <a:lnTo>
                  <a:pt x="1837" y="706"/>
                </a:lnTo>
                <a:lnTo>
                  <a:pt x="1839" y="713"/>
                </a:lnTo>
                <a:lnTo>
                  <a:pt x="1840" y="721"/>
                </a:lnTo>
                <a:lnTo>
                  <a:pt x="1840" y="735"/>
                </a:lnTo>
                <a:lnTo>
                  <a:pt x="1838" y="748"/>
                </a:lnTo>
                <a:lnTo>
                  <a:pt x="1837" y="754"/>
                </a:lnTo>
                <a:lnTo>
                  <a:pt x="1835" y="760"/>
                </a:lnTo>
                <a:lnTo>
                  <a:pt x="1832" y="765"/>
                </a:lnTo>
                <a:lnTo>
                  <a:pt x="1827" y="770"/>
                </a:lnTo>
                <a:lnTo>
                  <a:pt x="1814" y="764"/>
                </a:lnTo>
                <a:lnTo>
                  <a:pt x="1741" y="740"/>
                </a:lnTo>
                <a:lnTo>
                  <a:pt x="1674" y="740"/>
                </a:lnTo>
                <a:lnTo>
                  <a:pt x="1614" y="734"/>
                </a:lnTo>
                <a:lnTo>
                  <a:pt x="1534" y="727"/>
                </a:lnTo>
                <a:lnTo>
                  <a:pt x="1488" y="715"/>
                </a:lnTo>
                <a:lnTo>
                  <a:pt x="1475" y="764"/>
                </a:lnTo>
                <a:lnTo>
                  <a:pt x="1414" y="740"/>
                </a:lnTo>
                <a:lnTo>
                  <a:pt x="1368" y="734"/>
                </a:lnTo>
                <a:lnTo>
                  <a:pt x="1342" y="758"/>
                </a:lnTo>
                <a:lnTo>
                  <a:pt x="1342" y="770"/>
                </a:lnTo>
                <a:lnTo>
                  <a:pt x="1316" y="795"/>
                </a:lnTo>
                <a:lnTo>
                  <a:pt x="1282" y="808"/>
                </a:lnTo>
                <a:lnTo>
                  <a:pt x="1255" y="838"/>
                </a:lnTo>
                <a:lnTo>
                  <a:pt x="1235" y="863"/>
                </a:lnTo>
                <a:lnTo>
                  <a:pt x="1196" y="832"/>
                </a:lnTo>
                <a:lnTo>
                  <a:pt x="1142" y="838"/>
                </a:lnTo>
                <a:lnTo>
                  <a:pt x="1122" y="808"/>
                </a:lnTo>
                <a:lnTo>
                  <a:pt x="1083" y="746"/>
                </a:lnTo>
                <a:lnTo>
                  <a:pt x="1050" y="715"/>
                </a:lnTo>
                <a:lnTo>
                  <a:pt x="1003" y="685"/>
                </a:lnTo>
                <a:lnTo>
                  <a:pt x="963" y="697"/>
                </a:lnTo>
                <a:lnTo>
                  <a:pt x="917" y="691"/>
                </a:lnTo>
                <a:lnTo>
                  <a:pt x="857" y="697"/>
                </a:lnTo>
                <a:lnTo>
                  <a:pt x="730" y="616"/>
                </a:lnTo>
                <a:lnTo>
                  <a:pt x="682" y="595"/>
                </a:lnTo>
                <a:lnTo>
                  <a:pt x="684" y="586"/>
                </a:lnTo>
                <a:lnTo>
                  <a:pt x="638" y="548"/>
                </a:lnTo>
                <a:lnTo>
                  <a:pt x="610" y="580"/>
                </a:lnTo>
                <a:lnTo>
                  <a:pt x="525" y="604"/>
                </a:lnTo>
                <a:lnTo>
                  <a:pt x="565" y="826"/>
                </a:lnTo>
                <a:lnTo>
                  <a:pt x="584" y="832"/>
                </a:lnTo>
                <a:lnTo>
                  <a:pt x="571" y="826"/>
                </a:lnTo>
              </a:path>
            </a:pathLst>
          </a:custGeom>
          <a:solidFill>
            <a:schemeClr val="tx1"/>
          </a:solidFill>
          <a:ln w="9525" cmpd="sng">
            <a:solidFill>
              <a:srgbClr val="FFFFFF"/>
            </a:solidFill>
            <a:prstDash val="solid"/>
            <a:round/>
            <a:headEnd/>
            <a:tailEnd/>
          </a:ln>
        </p:spPr>
        <p:txBody>
          <a:bodyPr/>
          <a:lstStyle/>
          <a:p>
            <a:endParaRPr lang="en-US" dirty="0"/>
          </a:p>
        </p:txBody>
      </p:sp>
      <p:sp>
        <p:nvSpPr>
          <p:cNvPr id="18445" name="Freeform 31"/>
          <p:cNvSpPr>
            <a:spLocks/>
          </p:cNvSpPr>
          <p:nvPr>
            <p:custDataLst>
              <p:tags r:id="rId12"/>
            </p:custDataLst>
          </p:nvPr>
        </p:nvSpPr>
        <p:spPr bwMode="auto">
          <a:xfrm>
            <a:off x="7613651" y="2928939"/>
            <a:ext cx="409575" cy="249237"/>
          </a:xfrm>
          <a:custGeom>
            <a:avLst/>
            <a:gdLst>
              <a:gd name="T0" fmla="*/ 2147483647 w 950"/>
              <a:gd name="T1" fmla="*/ 2147483647 h 468"/>
              <a:gd name="T2" fmla="*/ 2147483647 w 950"/>
              <a:gd name="T3" fmla="*/ 2147483647 h 468"/>
              <a:gd name="T4" fmla="*/ 2147483647 w 950"/>
              <a:gd name="T5" fmla="*/ 2147483647 h 468"/>
              <a:gd name="T6" fmla="*/ 2147483647 w 950"/>
              <a:gd name="T7" fmla="*/ 2147483647 h 468"/>
              <a:gd name="T8" fmla="*/ 2147483647 w 950"/>
              <a:gd name="T9" fmla="*/ 2147483647 h 468"/>
              <a:gd name="T10" fmla="*/ 2147483647 w 950"/>
              <a:gd name="T11" fmla="*/ 2147483647 h 468"/>
              <a:gd name="T12" fmla="*/ 2147483647 w 950"/>
              <a:gd name="T13" fmla="*/ 2147483647 h 468"/>
              <a:gd name="T14" fmla="*/ 2147483647 w 950"/>
              <a:gd name="T15" fmla="*/ 2147483647 h 468"/>
              <a:gd name="T16" fmla="*/ 2147483647 w 950"/>
              <a:gd name="T17" fmla="*/ 2147483647 h 468"/>
              <a:gd name="T18" fmla="*/ 2147483647 w 950"/>
              <a:gd name="T19" fmla="*/ 2147483647 h 468"/>
              <a:gd name="T20" fmla="*/ 0 w 950"/>
              <a:gd name="T21" fmla="*/ 2147483647 h 468"/>
              <a:gd name="T22" fmla="*/ 2147483647 w 950"/>
              <a:gd name="T23" fmla="*/ 2147483647 h 468"/>
              <a:gd name="T24" fmla="*/ 2147483647 w 950"/>
              <a:gd name="T25" fmla="*/ 2147483647 h 468"/>
              <a:gd name="T26" fmla="*/ 2147483647 w 950"/>
              <a:gd name="T27" fmla="*/ 2147483647 h 468"/>
              <a:gd name="T28" fmla="*/ 2147483647 w 950"/>
              <a:gd name="T29" fmla="*/ 2147483647 h 468"/>
              <a:gd name="T30" fmla="*/ 2147483647 w 950"/>
              <a:gd name="T31" fmla="*/ 2147483647 h 468"/>
              <a:gd name="T32" fmla="*/ 2147483647 w 950"/>
              <a:gd name="T33" fmla="*/ 2147483647 h 468"/>
              <a:gd name="T34" fmla="*/ 2147483647 w 950"/>
              <a:gd name="T35" fmla="*/ 2147483647 h 468"/>
              <a:gd name="T36" fmla="*/ 2147483647 w 950"/>
              <a:gd name="T37" fmla="*/ 2147483647 h 468"/>
              <a:gd name="T38" fmla="*/ 2147483647 w 950"/>
              <a:gd name="T39" fmla="*/ 2147483647 h 468"/>
              <a:gd name="T40" fmla="*/ 2147483647 w 950"/>
              <a:gd name="T41" fmla="*/ 2147483647 h 468"/>
              <a:gd name="T42" fmla="*/ 2147483647 w 950"/>
              <a:gd name="T43" fmla="*/ 2147483647 h 468"/>
              <a:gd name="T44" fmla="*/ 2147483647 w 950"/>
              <a:gd name="T45" fmla="*/ 2147483647 h 468"/>
              <a:gd name="T46" fmla="*/ 2147483647 w 950"/>
              <a:gd name="T47" fmla="*/ 2147483647 h 468"/>
              <a:gd name="T48" fmla="*/ 2147483647 w 950"/>
              <a:gd name="T49" fmla="*/ 2147483647 h 468"/>
              <a:gd name="T50" fmla="*/ 2147483647 w 950"/>
              <a:gd name="T51" fmla="*/ 2147483647 h 468"/>
              <a:gd name="T52" fmla="*/ 2147483647 w 950"/>
              <a:gd name="T53" fmla="*/ 2147483647 h 468"/>
              <a:gd name="T54" fmla="*/ 2147483647 w 950"/>
              <a:gd name="T55" fmla="*/ 2147483647 h 468"/>
              <a:gd name="T56" fmla="*/ 2147483647 w 950"/>
              <a:gd name="T57" fmla="*/ 2147483647 h 468"/>
              <a:gd name="T58" fmla="*/ 2147483647 w 950"/>
              <a:gd name="T59" fmla="*/ 2147483647 h 468"/>
              <a:gd name="T60" fmla="*/ 2147483647 w 950"/>
              <a:gd name="T61" fmla="*/ 2147483647 h 468"/>
              <a:gd name="T62" fmla="*/ 2147483647 w 950"/>
              <a:gd name="T63" fmla="*/ 2147483647 h 468"/>
              <a:gd name="T64" fmla="*/ 2147483647 w 950"/>
              <a:gd name="T65" fmla="*/ 2147483647 h 468"/>
              <a:gd name="T66" fmla="*/ 2147483647 w 950"/>
              <a:gd name="T67" fmla="*/ 2147483647 h 468"/>
              <a:gd name="T68" fmla="*/ 2147483647 w 950"/>
              <a:gd name="T69" fmla="*/ 2147483647 h 468"/>
              <a:gd name="T70" fmla="*/ 2147483647 w 950"/>
              <a:gd name="T71" fmla="*/ 2147483647 h 4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950" h="468">
                <a:moveTo>
                  <a:pt x="664" y="455"/>
                </a:moveTo>
                <a:lnTo>
                  <a:pt x="638" y="443"/>
                </a:lnTo>
                <a:lnTo>
                  <a:pt x="604" y="431"/>
                </a:lnTo>
                <a:lnTo>
                  <a:pt x="558" y="418"/>
                </a:lnTo>
                <a:lnTo>
                  <a:pt x="512" y="388"/>
                </a:lnTo>
                <a:lnTo>
                  <a:pt x="471" y="376"/>
                </a:lnTo>
                <a:lnTo>
                  <a:pt x="425" y="345"/>
                </a:lnTo>
                <a:lnTo>
                  <a:pt x="392" y="307"/>
                </a:lnTo>
                <a:lnTo>
                  <a:pt x="345" y="258"/>
                </a:lnTo>
                <a:lnTo>
                  <a:pt x="305" y="258"/>
                </a:lnTo>
                <a:lnTo>
                  <a:pt x="266" y="246"/>
                </a:lnTo>
                <a:lnTo>
                  <a:pt x="253" y="209"/>
                </a:lnTo>
                <a:lnTo>
                  <a:pt x="219" y="190"/>
                </a:lnTo>
                <a:lnTo>
                  <a:pt x="186" y="172"/>
                </a:lnTo>
                <a:lnTo>
                  <a:pt x="153" y="166"/>
                </a:lnTo>
                <a:lnTo>
                  <a:pt x="133" y="190"/>
                </a:lnTo>
                <a:lnTo>
                  <a:pt x="92" y="209"/>
                </a:lnTo>
                <a:lnTo>
                  <a:pt x="99" y="240"/>
                </a:lnTo>
                <a:lnTo>
                  <a:pt x="59" y="252"/>
                </a:lnTo>
                <a:lnTo>
                  <a:pt x="40" y="246"/>
                </a:lnTo>
                <a:lnTo>
                  <a:pt x="46" y="240"/>
                </a:lnTo>
                <a:lnTo>
                  <a:pt x="0" y="24"/>
                </a:lnTo>
                <a:lnTo>
                  <a:pt x="85" y="0"/>
                </a:lnTo>
                <a:lnTo>
                  <a:pt x="79" y="6"/>
                </a:lnTo>
                <a:lnTo>
                  <a:pt x="86" y="55"/>
                </a:lnTo>
                <a:lnTo>
                  <a:pt x="133" y="55"/>
                </a:lnTo>
                <a:lnTo>
                  <a:pt x="153" y="30"/>
                </a:lnTo>
                <a:lnTo>
                  <a:pt x="157" y="15"/>
                </a:lnTo>
                <a:lnTo>
                  <a:pt x="205" y="36"/>
                </a:lnTo>
                <a:lnTo>
                  <a:pt x="332" y="117"/>
                </a:lnTo>
                <a:lnTo>
                  <a:pt x="392" y="111"/>
                </a:lnTo>
                <a:lnTo>
                  <a:pt x="438" y="117"/>
                </a:lnTo>
                <a:lnTo>
                  <a:pt x="478" y="105"/>
                </a:lnTo>
                <a:lnTo>
                  <a:pt x="525" y="135"/>
                </a:lnTo>
                <a:lnTo>
                  <a:pt x="558" y="166"/>
                </a:lnTo>
                <a:lnTo>
                  <a:pt x="597" y="228"/>
                </a:lnTo>
                <a:lnTo>
                  <a:pt x="617" y="258"/>
                </a:lnTo>
                <a:lnTo>
                  <a:pt x="671" y="252"/>
                </a:lnTo>
                <a:lnTo>
                  <a:pt x="710" y="283"/>
                </a:lnTo>
                <a:lnTo>
                  <a:pt x="730" y="258"/>
                </a:lnTo>
                <a:lnTo>
                  <a:pt x="757" y="228"/>
                </a:lnTo>
                <a:lnTo>
                  <a:pt x="791" y="215"/>
                </a:lnTo>
                <a:lnTo>
                  <a:pt x="817" y="190"/>
                </a:lnTo>
                <a:lnTo>
                  <a:pt x="843" y="196"/>
                </a:lnTo>
                <a:lnTo>
                  <a:pt x="810" y="228"/>
                </a:lnTo>
                <a:lnTo>
                  <a:pt x="824" y="252"/>
                </a:lnTo>
                <a:lnTo>
                  <a:pt x="850" y="258"/>
                </a:lnTo>
                <a:lnTo>
                  <a:pt x="870" y="240"/>
                </a:lnTo>
                <a:lnTo>
                  <a:pt x="910" y="258"/>
                </a:lnTo>
                <a:lnTo>
                  <a:pt x="950" y="283"/>
                </a:lnTo>
                <a:lnTo>
                  <a:pt x="917" y="313"/>
                </a:lnTo>
                <a:lnTo>
                  <a:pt x="883" y="320"/>
                </a:lnTo>
                <a:lnTo>
                  <a:pt x="837" y="313"/>
                </a:lnTo>
                <a:lnTo>
                  <a:pt x="824" y="283"/>
                </a:lnTo>
                <a:lnTo>
                  <a:pt x="804" y="271"/>
                </a:lnTo>
                <a:lnTo>
                  <a:pt x="764" y="277"/>
                </a:lnTo>
                <a:lnTo>
                  <a:pt x="757" y="301"/>
                </a:lnTo>
                <a:lnTo>
                  <a:pt x="737" y="320"/>
                </a:lnTo>
                <a:lnTo>
                  <a:pt x="724" y="351"/>
                </a:lnTo>
                <a:lnTo>
                  <a:pt x="684" y="357"/>
                </a:lnTo>
                <a:lnTo>
                  <a:pt x="671" y="369"/>
                </a:lnTo>
                <a:lnTo>
                  <a:pt x="710" y="388"/>
                </a:lnTo>
                <a:lnTo>
                  <a:pt x="730" y="406"/>
                </a:lnTo>
                <a:lnTo>
                  <a:pt x="743" y="437"/>
                </a:lnTo>
                <a:lnTo>
                  <a:pt x="730" y="468"/>
                </a:lnTo>
                <a:lnTo>
                  <a:pt x="717" y="468"/>
                </a:lnTo>
                <a:lnTo>
                  <a:pt x="712" y="467"/>
                </a:lnTo>
                <a:lnTo>
                  <a:pt x="703" y="465"/>
                </a:lnTo>
                <a:lnTo>
                  <a:pt x="694" y="462"/>
                </a:lnTo>
                <a:lnTo>
                  <a:pt x="684" y="461"/>
                </a:lnTo>
                <a:lnTo>
                  <a:pt x="669" y="461"/>
                </a:lnTo>
                <a:lnTo>
                  <a:pt x="658" y="461"/>
                </a:lnTo>
                <a:lnTo>
                  <a:pt x="664" y="455"/>
                </a:lnTo>
              </a:path>
            </a:pathLst>
          </a:custGeom>
          <a:solidFill>
            <a:schemeClr val="tx1"/>
          </a:solidFill>
          <a:ln w="9525" cmpd="sng">
            <a:solidFill>
              <a:srgbClr val="FFFFFF"/>
            </a:solidFill>
            <a:prstDash val="solid"/>
            <a:round/>
            <a:headEnd/>
            <a:tailEnd/>
          </a:ln>
        </p:spPr>
        <p:txBody>
          <a:bodyPr/>
          <a:lstStyle/>
          <a:p>
            <a:endParaRPr lang="en-US" dirty="0"/>
          </a:p>
        </p:txBody>
      </p:sp>
      <p:sp>
        <p:nvSpPr>
          <p:cNvPr id="18446" name="Freeform 34"/>
          <p:cNvSpPr>
            <a:spLocks/>
          </p:cNvSpPr>
          <p:nvPr>
            <p:custDataLst>
              <p:tags r:id="rId13"/>
            </p:custDataLst>
          </p:nvPr>
        </p:nvSpPr>
        <p:spPr bwMode="auto">
          <a:xfrm>
            <a:off x="6726238" y="2801938"/>
            <a:ext cx="125412" cy="57150"/>
          </a:xfrm>
          <a:custGeom>
            <a:avLst/>
            <a:gdLst>
              <a:gd name="T0" fmla="*/ 2147483647 w 292"/>
              <a:gd name="T1" fmla="*/ 0 h 99"/>
              <a:gd name="T2" fmla="*/ 2147483647 w 292"/>
              <a:gd name="T3" fmla="*/ 0 h 99"/>
              <a:gd name="T4" fmla="*/ 2147483647 w 292"/>
              <a:gd name="T5" fmla="*/ 2147483647 h 99"/>
              <a:gd name="T6" fmla="*/ 2147483647 w 292"/>
              <a:gd name="T7" fmla="*/ 2147483647 h 99"/>
              <a:gd name="T8" fmla="*/ 2147483647 w 292"/>
              <a:gd name="T9" fmla="*/ 2147483647 h 99"/>
              <a:gd name="T10" fmla="*/ 2147483647 w 292"/>
              <a:gd name="T11" fmla="*/ 2147483647 h 99"/>
              <a:gd name="T12" fmla="*/ 2147483647 w 292"/>
              <a:gd name="T13" fmla="*/ 2147483647 h 99"/>
              <a:gd name="T14" fmla="*/ 2147483647 w 292"/>
              <a:gd name="T15" fmla="*/ 2147483647 h 99"/>
              <a:gd name="T16" fmla="*/ 2147483647 w 292"/>
              <a:gd name="T17" fmla="*/ 2147483647 h 99"/>
              <a:gd name="T18" fmla="*/ 2147483647 w 292"/>
              <a:gd name="T19" fmla="*/ 2147483647 h 99"/>
              <a:gd name="T20" fmla="*/ 2147483647 w 292"/>
              <a:gd name="T21" fmla="*/ 2147483647 h 99"/>
              <a:gd name="T22" fmla="*/ 2147483647 w 292"/>
              <a:gd name="T23" fmla="*/ 2147483647 h 99"/>
              <a:gd name="T24" fmla="*/ 2147483647 w 292"/>
              <a:gd name="T25" fmla="*/ 2147483647 h 99"/>
              <a:gd name="T26" fmla="*/ 2147483647 w 292"/>
              <a:gd name="T27" fmla="*/ 2147483647 h 99"/>
              <a:gd name="T28" fmla="*/ 2147483647 w 292"/>
              <a:gd name="T29" fmla="*/ 2147483647 h 99"/>
              <a:gd name="T30" fmla="*/ 2147483647 w 292"/>
              <a:gd name="T31" fmla="*/ 2147483647 h 99"/>
              <a:gd name="T32" fmla="*/ 2147483647 w 292"/>
              <a:gd name="T33" fmla="*/ 2147483647 h 99"/>
              <a:gd name="T34" fmla="*/ 2147483647 w 292"/>
              <a:gd name="T35" fmla="*/ 2147483647 h 99"/>
              <a:gd name="T36" fmla="*/ 0 w 292"/>
              <a:gd name="T37" fmla="*/ 2147483647 h 99"/>
              <a:gd name="T38" fmla="*/ 2147483647 w 292"/>
              <a:gd name="T39" fmla="*/ 2147483647 h 99"/>
              <a:gd name="T40" fmla="*/ 2147483647 w 292"/>
              <a:gd name="T41" fmla="*/ 2147483647 h 99"/>
              <a:gd name="T42" fmla="*/ 2147483647 w 292"/>
              <a:gd name="T43" fmla="*/ 2147483647 h 99"/>
              <a:gd name="T44" fmla="*/ 2147483647 w 292"/>
              <a:gd name="T45" fmla="*/ 2147483647 h 99"/>
              <a:gd name="T46" fmla="*/ 2147483647 w 292"/>
              <a:gd name="T47" fmla="*/ 2147483647 h 99"/>
              <a:gd name="T48" fmla="*/ 2147483647 w 292"/>
              <a:gd name="T49" fmla="*/ 2147483647 h 99"/>
              <a:gd name="T50" fmla="*/ 2147483647 w 292"/>
              <a:gd name="T51" fmla="*/ 2147483647 h 99"/>
              <a:gd name="T52" fmla="*/ 2147483647 w 292"/>
              <a:gd name="T53" fmla="*/ 2147483647 h 99"/>
              <a:gd name="T54" fmla="*/ 2147483647 w 292"/>
              <a:gd name="T55" fmla="*/ 2147483647 h 99"/>
              <a:gd name="T56" fmla="*/ 2147483647 w 292"/>
              <a:gd name="T57" fmla="*/ 2147483647 h 99"/>
              <a:gd name="T58" fmla="*/ 2147483647 w 292"/>
              <a:gd name="T59" fmla="*/ 2147483647 h 99"/>
              <a:gd name="T60" fmla="*/ 2147483647 w 292"/>
              <a:gd name="T61" fmla="*/ 2147483647 h 99"/>
              <a:gd name="T62" fmla="*/ 2147483647 w 292"/>
              <a:gd name="T63" fmla="*/ 2147483647 h 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92" h="99">
                <a:moveTo>
                  <a:pt x="113" y="0"/>
                </a:moveTo>
                <a:lnTo>
                  <a:pt x="126" y="0"/>
                </a:lnTo>
                <a:lnTo>
                  <a:pt x="138" y="0"/>
                </a:lnTo>
                <a:lnTo>
                  <a:pt x="153" y="0"/>
                </a:lnTo>
                <a:lnTo>
                  <a:pt x="172" y="0"/>
                </a:lnTo>
                <a:lnTo>
                  <a:pt x="198" y="1"/>
                </a:lnTo>
                <a:lnTo>
                  <a:pt x="224" y="3"/>
                </a:lnTo>
                <a:lnTo>
                  <a:pt x="250" y="6"/>
                </a:lnTo>
                <a:lnTo>
                  <a:pt x="279" y="7"/>
                </a:lnTo>
                <a:lnTo>
                  <a:pt x="292" y="7"/>
                </a:lnTo>
                <a:lnTo>
                  <a:pt x="292" y="14"/>
                </a:lnTo>
                <a:lnTo>
                  <a:pt x="290" y="20"/>
                </a:lnTo>
                <a:lnTo>
                  <a:pt x="288" y="27"/>
                </a:lnTo>
                <a:lnTo>
                  <a:pt x="285" y="33"/>
                </a:lnTo>
                <a:lnTo>
                  <a:pt x="281" y="45"/>
                </a:lnTo>
                <a:lnTo>
                  <a:pt x="279" y="55"/>
                </a:lnTo>
                <a:lnTo>
                  <a:pt x="153" y="62"/>
                </a:lnTo>
                <a:lnTo>
                  <a:pt x="135" y="70"/>
                </a:lnTo>
                <a:lnTo>
                  <a:pt x="111" y="83"/>
                </a:lnTo>
                <a:lnTo>
                  <a:pt x="99" y="89"/>
                </a:lnTo>
                <a:lnTo>
                  <a:pt x="86" y="94"/>
                </a:lnTo>
                <a:lnTo>
                  <a:pt x="79" y="96"/>
                </a:lnTo>
                <a:lnTo>
                  <a:pt x="72" y="97"/>
                </a:lnTo>
                <a:lnTo>
                  <a:pt x="66" y="98"/>
                </a:lnTo>
                <a:lnTo>
                  <a:pt x="60" y="99"/>
                </a:lnTo>
                <a:lnTo>
                  <a:pt x="55" y="98"/>
                </a:lnTo>
                <a:lnTo>
                  <a:pt x="51" y="97"/>
                </a:lnTo>
                <a:lnTo>
                  <a:pt x="45" y="94"/>
                </a:lnTo>
                <a:lnTo>
                  <a:pt x="41" y="92"/>
                </a:lnTo>
                <a:lnTo>
                  <a:pt x="33" y="86"/>
                </a:lnTo>
                <a:lnTo>
                  <a:pt x="26" y="80"/>
                </a:lnTo>
                <a:lnTo>
                  <a:pt x="20" y="77"/>
                </a:lnTo>
                <a:lnTo>
                  <a:pt x="11" y="72"/>
                </a:lnTo>
                <a:lnTo>
                  <a:pt x="7" y="69"/>
                </a:lnTo>
                <a:lnTo>
                  <a:pt x="3" y="64"/>
                </a:lnTo>
                <a:lnTo>
                  <a:pt x="1" y="57"/>
                </a:lnTo>
                <a:lnTo>
                  <a:pt x="0" y="49"/>
                </a:lnTo>
                <a:lnTo>
                  <a:pt x="0" y="42"/>
                </a:lnTo>
                <a:lnTo>
                  <a:pt x="0" y="28"/>
                </a:lnTo>
                <a:lnTo>
                  <a:pt x="1" y="25"/>
                </a:lnTo>
                <a:lnTo>
                  <a:pt x="2" y="22"/>
                </a:lnTo>
                <a:lnTo>
                  <a:pt x="3" y="20"/>
                </a:lnTo>
                <a:lnTo>
                  <a:pt x="5" y="18"/>
                </a:lnTo>
                <a:lnTo>
                  <a:pt x="9" y="18"/>
                </a:lnTo>
                <a:lnTo>
                  <a:pt x="11" y="19"/>
                </a:lnTo>
                <a:lnTo>
                  <a:pt x="15" y="21"/>
                </a:lnTo>
                <a:lnTo>
                  <a:pt x="20" y="25"/>
                </a:lnTo>
                <a:lnTo>
                  <a:pt x="25" y="28"/>
                </a:lnTo>
                <a:lnTo>
                  <a:pt x="30" y="30"/>
                </a:lnTo>
                <a:lnTo>
                  <a:pt x="35" y="32"/>
                </a:lnTo>
                <a:lnTo>
                  <a:pt x="40" y="33"/>
                </a:lnTo>
                <a:lnTo>
                  <a:pt x="45" y="34"/>
                </a:lnTo>
                <a:lnTo>
                  <a:pt x="49" y="34"/>
                </a:lnTo>
                <a:lnTo>
                  <a:pt x="54" y="33"/>
                </a:lnTo>
                <a:lnTo>
                  <a:pt x="58" y="32"/>
                </a:lnTo>
                <a:lnTo>
                  <a:pt x="67" y="29"/>
                </a:lnTo>
                <a:lnTo>
                  <a:pt x="75" y="25"/>
                </a:lnTo>
                <a:lnTo>
                  <a:pt x="81" y="19"/>
                </a:lnTo>
                <a:lnTo>
                  <a:pt x="87" y="13"/>
                </a:lnTo>
                <a:lnTo>
                  <a:pt x="88" y="11"/>
                </a:lnTo>
                <a:lnTo>
                  <a:pt x="91" y="8"/>
                </a:lnTo>
                <a:lnTo>
                  <a:pt x="94" y="6"/>
                </a:lnTo>
                <a:lnTo>
                  <a:pt x="100" y="3"/>
                </a:lnTo>
                <a:lnTo>
                  <a:pt x="109" y="1"/>
                </a:lnTo>
                <a:lnTo>
                  <a:pt x="113" y="0"/>
                </a:lnTo>
              </a:path>
            </a:pathLst>
          </a:custGeom>
          <a:solidFill>
            <a:schemeClr val="tx1"/>
          </a:solidFill>
          <a:ln w="9525" cap="flat" cmpd="sng">
            <a:solidFill>
              <a:srgbClr val="FFFFFF"/>
            </a:solidFill>
            <a:prstDash val="solid"/>
            <a:round/>
            <a:headEnd type="none" w="med" len="med"/>
            <a:tailEnd type="none" w="med" len="med"/>
          </a:ln>
        </p:spPr>
        <p:txBody>
          <a:bodyPr/>
          <a:lstStyle/>
          <a:p>
            <a:endParaRPr lang="en-US" dirty="0"/>
          </a:p>
        </p:txBody>
      </p:sp>
      <p:sp>
        <p:nvSpPr>
          <p:cNvPr id="18447" name="Freeform 35"/>
          <p:cNvSpPr>
            <a:spLocks/>
          </p:cNvSpPr>
          <p:nvPr>
            <p:custDataLst>
              <p:tags r:id="rId14"/>
            </p:custDataLst>
          </p:nvPr>
        </p:nvSpPr>
        <p:spPr bwMode="auto">
          <a:xfrm>
            <a:off x="7589838" y="3522663"/>
            <a:ext cx="19050" cy="57150"/>
          </a:xfrm>
          <a:custGeom>
            <a:avLst/>
            <a:gdLst>
              <a:gd name="T0" fmla="*/ 2147483647 w 43"/>
              <a:gd name="T1" fmla="*/ 2147483647 h 93"/>
              <a:gd name="T2" fmla="*/ 2147483647 w 43"/>
              <a:gd name="T3" fmla="*/ 2147483647 h 93"/>
              <a:gd name="T4" fmla="*/ 2147483647 w 43"/>
              <a:gd name="T5" fmla="*/ 2147483647 h 93"/>
              <a:gd name="T6" fmla="*/ 2147483647 w 43"/>
              <a:gd name="T7" fmla="*/ 2147483647 h 93"/>
              <a:gd name="T8" fmla="*/ 2147483647 w 43"/>
              <a:gd name="T9" fmla="*/ 2147483647 h 93"/>
              <a:gd name="T10" fmla="*/ 2147483647 w 43"/>
              <a:gd name="T11" fmla="*/ 2147483647 h 93"/>
              <a:gd name="T12" fmla="*/ 2147483647 w 43"/>
              <a:gd name="T13" fmla="*/ 2147483647 h 93"/>
              <a:gd name="T14" fmla="*/ 2147483647 w 43"/>
              <a:gd name="T15" fmla="*/ 2147483647 h 93"/>
              <a:gd name="T16" fmla="*/ 2147483647 w 43"/>
              <a:gd name="T17" fmla="*/ 2147483647 h 93"/>
              <a:gd name="T18" fmla="*/ 2147483647 w 43"/>
              <a:gd name="T19" fmla="*/ 2147483647 h 93"/>
              <a:gd name="T20" fmla="*/ 2147483647 w 43"/>
              <a:gd name="T21" fmla="*/ 2147483647 h 93"/>
              <a:gd name="T22" fmla="*/ 2147483647 w 43"/>
              <a:gd name="T23" fmla="*/ 2147483647 h 93"/>
              <a:gd name="T24" fmla="*/ 2147483647 w 43"/>
              <a:gd name="T25" fmla="*/ 2147483647 h 93"/>
              <a:gd name="T26" fmla="*/ 2147483647 w 43"/>
              <a:gd name="T27" fmla="*/ 2147483647 h 93"/>
              <a:gd name="T28" fmla="*/ 0 w 43"/>
              <a:gd name="T29" fmla="*/ 2147483647 h 93"/>
              <a:gd name="T30" fmla="*/ 2147483647 w 43"/>
              <a:gd name="T31" fmla="*/ 2147483647 h 93"/>
              <a:gd name="T32" fmla="*/ 2147483647 w 43"/>
              <a:gd name="T33" fmla="*/ 2147483647 h 93"/>
              <a:gd name="T34" fmla="*/ 2147483647 w 43"/>
              <a:gd name="T35" fmla="*/ 2147483647 h 93"/>
              <a:gd name="T36" fmla="*/ 2147483647 w 43"/>
              <a:gd name="T37" fmla="*/ 2147483647 h 93"/>
              <a:gd name="T38" fmla="*/ 2147483647 w 43"/>
              <a:gd name="T39" fmla="*/ 2147483647 h 93"/>
              <a:gd name="T40" fmla="*/ 2147483647 w 43"/>
              <a:gd name="T41" fmla="*/ 2147483647 h 93"/>
              <a:gd name="T42" fmla="*/ 2147483647 w 43"/>
              <a:gd name="T43" fmla="*/ 2147483647 h 93"/>
              <a:gd name="T44" fmla="*/ 2147483647 w 43"/>
              <a:gd name="T45" fmla="*/ 2147483647 h 93"/>
              <a:gd name="T46" fmla="*/ 2147483647 w 43"/>
              <a:gd name="T47" fmla="*/ 2147483647 h 93"/>
              <a:gd name="T48" fmla="*/ 2147483647 w 43"/>
              <a:gd name="T49" fmla="*/ 2147483647 h 93"/>
              <a:gd name="T50" fmla="*/ 2147483647 w 43"/>
              <a:gd name="T51" fmla="*/ 2147483647 h 93"/>
              <a:gd name="T52" fmla="*/ 2147483647 w 43"/>
              <a:gd name="T53" fmla="*/ 2147483647 h 93"/>
              <a:gd name="T54" fmla="*/ 2147483647 w 43"/>
              <a:gd name="T55" fmla="*/ 0 h 93"/>
              <a:gd name="T56" fmla="*/ 2147483647 w 43"/>
              <a:gd name="T57" fmla="*/ 0 h 93"/>
              <a:gd name="T58" fmla="*/ 2147483647 w 43"/>
              <a:gd name="T59" fmla="*/ 2147483647 h 93"/>
              <a:gd name="T60" fmla="*/ 2147483647 w 43"/>
              <a:gd name="T61" fmla="*/ 2147483647 h 93"/>
              <a:gd name="T62" fmla="*/ 2147483647 w 43"/>
              <a:gd name="T63" fmla="*/ 2147483647 h 93"/>
              <a:gd name="T64" fmla="*/ 2147483647 w 43"/>
              <a:gd name="T65" fmla="*/ 2147483647 h 93"/>
              <a:gd name="T66" fmla="*/ 2147483647 w 43"/>
              <a:gd name="T67" fmla="*/ 2147483647 h 93"/>
              <a:gd name="T68" fmla="*/ 2147483647 w 43"/>
              <a:gd name="T69" fmla="*/ 2147483647 h 93"/>
              <a:gd name="T70" fmla="*/ 2147483647 w 43"/>
              <a:gd name="T71" fmla="*/ 2147483647 h 93"/>
              <a:gd name="T72" fmla="*/ 2147483647 w 43"/>
              <a:gd name="T73" fmla="*/ 2147483647 h 93"/>
              <a:gd name="T74" fmla="*/ 2147483647 w 43"/>
              <a:gd name="T75" fmla="*/ 2147483647 h 93"/>
              <a:gd name="T76" fmla="*/ 2147483647 w 43"/>
              <a:gd name="T77" fmla="*/ 2147483647 h 93"/>
              <a:gd name="T78" fmla="*/ 2147483647 w 43"/>
              <a:gd name="T79" fmla="*/ 2147483647 h 93"/>
              <a:gd name="T80" fmla="*/ 2147483647 w 43"/>
              <a:gd name="T81" fmla="*/ 2147483647 h 93"/>
              <a:gd name="T82" fmla="*/ 2147483647 w 43"/>
              <a:gd name="T83" fmla="*/ 2147483647 h 93"/>
              <a:gd name="T84" fmla="*/ 2147483647 w 43"/>
              <a:gd name="T85" fmla="*/ 2147483647 h 93"/>
              <a:gd name="T86" fmla="*/ 2147483647 w 43"/>
              <a:gd name="T87" fmla="*/ 2147483647 h 93"/>
              <a:gd name="T88" fmla="*/ 2147483647 w 43"/>
              <a:gd name="T89" fmla="*/ 2147483647 h 93"/>
              <a:gd name="T90" fmla="*/ 2147483647 w 43"/>
              <a:gd name="T91" fmla="*/ 2147483647 h 93"/>
              <a:gd name="T92" fmla="*/ 2147483647 w 43"/>
              <a:gd name="T93" fmla="*/ 2147483647 h 93"/>
              <a:gd name="T94" fmla="*/ 2147483647 w 43"/>
              <a:gd name="T95" fmla="*/ 2147483647 h 93"/>
              <a:gd name="T96" fmla="*/ 2147483647 w 43"/>
              <a:gd name="T97" fmla="*/ 2147483647 h 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3" h="93">
                <a:moveTo>
                  <a:pt x="39" y="93"/>
                </a:moveTo>
                <a:lnTo>
                  <a:pt x="31" y="91"/>
                </a:lnTo>
                <a:lnTo>
                  <a:pt x="26" y="89"/>
                </a:lnTo>
                <a:lnTo>
                  <a:pt x="21" y="87"/>
                </a:lnTo>
                <a:lnTo>
                  <a:pt x="18" y="84"/>
                </a:lnTo>
                <a:lnTo>
                  <a:pt x="15" y="79"/>
                </a:lnTo>
                <a:lnTo>
                  <a:pt x="14" y="73"/>
                </a:lnTo>
                <a:lnTo>
                  <a:pt x="13" y="65"/>
                </a:lnTo>
                <a:lnTo>
                  <a:pt x="11" y="55"/>
                </a:lnTo>
                <a:lnTo>
                  <a:pt x="11" y="48"/>
                </a:lnTo>
                <a:lnTo>
                  <a:pt x="9" y="42"/>
                </a:lnTo>
                <a:lnTo>
                  <a:pt x="6" y="38"/>
                </a:lnTo>
                <a:lnTo>
                  <a:pt x="4" y="36"/>
                </a:lnTo>
                <a:lnTo>
                  <a:pt x="2" y="34"/>
                </a:lnTo>
                <a:lnTo>
                  <a:pt x="0" y="32"/>
                </a:lnTo>
                <a:lnTo>
                  <a:pt x="2" y="29"/>
                </a:lnTo>
                <a:lnTo>
                  <a:pt x="5" y="24"/>
                </a:lnTo>
                <a:lnTo>
                  <a:pt x="6" y="28"/>
                </a:lnTo>
                <a:lnTo>
                  <a:pt x="7" y="29"/>
                </a:lnTo>
                <a:lnTo>
                  <a:pt x="8" y="30"/>
                </a:lnTo>
                <a:lnTo>
                  <a:pt x="9" y="29"/>
                </a:lnTo>
                <a:lnTo>
                  <a:pt x="11" y="25"/>
                </a:lnTo>
                <a:lnTo>
                  <a:pt x="14" y="19"/>
                </a:lnTo>
                <a:lnTo>
                  <a:pt x="16" y="12"/>
                </a:lnTo>
                <a:lnTo>
                  <a:pt x="20" y="6"/>
                </a:lnTo>
                <a:lnTo>
                  <a:pt x="22" y="4"/>
                </a:lnTo>
                <a:lnTo>
                  <a:pt x="25" y="2"/>
                </a:lnTo>
                <a:lnTo>
                  <a:pt x="28" y="0"/>
                </a:lnTo>
                <a:lnTo>
                  <a:pt x="32" y="0"/>
                </a:lnTo>
                <a:lnTo>
                  <a:pt x="33" y="10"/>
                </a:lnTo>
                <a:lnTo>
                  <a:pt x="33" y="16"/>
                </a:lnTo>
                <a:lnTo>
                  <a:pt x="33" y="20"/>
                </a:lnTo>
                <a:lnTo>
                  <a:pt x="32" y="23"/>
                </a:lnTo>
                <a:lnTo>
                  <a:pt x="32" y="27"/>
                </a:lnTo>
                <a:lnTo>
                  <a:pt x="32" y="31"/>
                </a:lnTo>
                <a:lnTo>
                  <a:pt x="35" y="36"/>
                </a:lnTo>
                <a:lnTo>
                  <a:pt x="39" y="43"/>
                </a:lnTo>
                <a:lnTo>
                  <a:pt x="38" y="44"/>
                </a:lnTo>
                <a:lnTo>
                  <a:pt x="37" y="45"/>
                </a:lnTo>
                <a:lnTo>
                  <a:pt x="37" y="48"/>
                </a:lnTo>
                <a:lnTo>
                  <a:pt x="38" y="51"/>
                </a:lnTo>
                <a:lnTo>
                  <a:pt x="39" y="59"/>
                </a:lnTo>
                <a:lnTo>
                  <a:pt x="41" y="68"/>
                </a:lnTo>
                <a:lnTo>
                  <a:pt x="42" y="76"/>
                </a:lnTo>
                <a:lnTo>
                  <a:pt x="43" y="85"/>
                </a:lnTo>
                <a:lnTo>
                  <a:pt x="43" y="88"/>
                </a:lnTo>
                <a:lnTo>
                  <a:pt x="42" y="91"/>
                </a:lnTo>
                <a:lnTo>
                  <a:pt x="40" y="92"/>
                </a:lnTo>
                <a:lnTo>
                  <a:pt x="39" y="93"/>
                </a:lnTo>
              </a:path>
            </a:pathLst>
          </a:custGeom>
          <a:solidFill>
            <a:schemeClr val="tx1"/>
          </a:solidFill>
          <a:ln w="9525" cmpd="sng">
            <a:solidFill>
              <a:srgbClr val="FFFFFF"/>
            </a:solidFill>
            <a:prstDash val="solid"/>
            <a:round/>
            <a:headEnd/>
            <a:tailEnd/>
          </a:ln>
        </p:spPr>
        <p:txBody>
          <a:bodyPr/>
          <a:lstStyle/>
          <a:p>
            <a:endParaRPr lang="en-US" dirty="0"/>
          </a:p>
        </p:txBody>
      </p:sp>
      <p:sp>
        <p:nvSpPr>
          <p:cNvPr id="18448" name="Freeform 36"/>
          <p:cNvSpPr>
            <a:spLocks/>
          </p:cNvSpPr>
          <p:nvPr>
            <p:custDataLst>
              <p:tags r:id="rId15"/>
            </p:custDataLst>
          </p:nvPr>
        </p:nvSpPr>
        <p:spPr bwMode="auto">
          <a:xfrm>
            <a:off x="7708900" y="3527425"/>
            <a:ext cx="14288" cy="57150"/>
          </a:xfrm>
          <a:custGeom>
            <a:avLst/>
            <a:gdLst>
              <a:gd name="T0" fmla="*/ 2147483647 w 40"/>
              <a:gd name="T1" fmla="*/ 2147483647 h 56"/>
              <a:gd name="T2" fmla="*/ 2147483647 w 40"/>
              <a:gd name="T3" fmla="*/ 2147483647 h 56"/>
              <a:gd name="T4" fmla="*/ 2147483647 w 40"/>
              <a:gd name="T5" fmla="*/ 2147483647 h 56"/>
              <a:gd name="T6" fmla="*/ 2147483647 w 40"/>
              <a:gd name="T7" fmla="*/ 2147483647 h 56"/>
              <a:gd name="T8" fmla="*/ 2147483647 w 40"/>
              <a:gd name="T9" fmla="*/ 2147483647 h 56"/>
              <a:gd name="T10" fmla="*/ 2147483647 w 40"/>
              <a:gd name="T11" fmla="*/ 2147483647 h 56"/>
              <a:gd name="T12" fmla="*/ 0 w 40"/>
              <a:gd name="T13" fmla="*/ 2147483647 h 56"/>
              <a:gd name="T14" fmla="*/ 2147483647 w 40"/>
              <a:gd name="T15" fmla="*/ 2147483647 h 56"/>
              <a:gd name="T16" fmla="*/ 2147483647 w 40"/>
              <a:gd name="T17" fmla="*/ 0 h 56"/>
              <a:gd name="T18" fmla="*/ 2147483647 w 40"/>
              <a:gd name="T19" fmla="*/ 2147483647 h 56"/>
              <a:gd name="T20" fmla="*/ 2147483647 w 40"/>
              <a:gd name="T21" fmla="*/ 2147483647 h 56"/>
              <a:gd name="T22" fmla="*/ 2147483647 w 40"/>
              <a:gd name="T23" fmla="*/ 2147483647 h 56"/>
              <a:gd name="T24" fmla="*/ 2147483647 w 40"/>
              <a:gd name="T25" fmla="*/ 2147483647 h 56"/>
              <a:gd name="T26" fmla="*/ 2147483647 w 40"/>
              <a:gd name="T27" fmla="*/ 2147483647 h 56"/>
              <a:gd name="T28" fmla="*/ 2147483647 w 40"/>
              <a:gd name="T29" fmla="*/ 2147483647 h 56"/>
              <a:gd name="T30" fmla="*/ 2147483647 w 40"/>
              <a:gd name="T31" fmla="*/ 2147483647 h 56"/>
              <a:gd name="T32" fmla="*/ 2147483647 w 40"/>
              <a:gd name="T33" fmla="*/ 2147483647 h 56"/>
              <a:gd name="T34" fmla="*/ 2147483647 w 40"/>
              <a:gd name="T35" fmla="*/ 2147483647 h 56"/>
              <a:gd name="T36" fmla="*/ 2147483647 w 40"/>
              <a:gd name="T37" fmla="*/ 2147483647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 h="56">
                <a:moveTo>
                  <a:pt x="40" y="56"/>
                </a:moveTo>
                <a:lnTo>
                  <a:pt x="37" y="46"/>
                </a:lnTo>
                <a:lnTo>
                  <a:pt x="33" y="38"/>
                </a:lnTo>
                <a:lnTo>
                  <a:pt x="28" y="32"/>
                </a:lnTo>
                <a:lnTo>
                  <a:pt x="23" y="28"/>
                </a:lnTo>
                <a:lnTo>
                  <a:pt x="11" y="21"/>
                </a:lnTo>
                <a:lnTo>
                  <a:pt x="0" y="12"/>
                </a:lnTo>
                <a:lnTo>
                  <a:pt x="13" y="4"/>
                </a:lnTo>
                <a:lnTo>
                  <a:pt x="20" y="0"/>
                </a:lnTo>
                <a:lnTo>
                  <a:pt x="28" y="12"/>
                </a:lnTo>
                <a:lnTo>
                  <a:pt x="35" y="22"/>
                </a:lnTo>
                <a:lnTo>
                  <a:pt x="37" y="25"/>
                </a:lnTo>
                <a:lnTo>
                  <a:pt x="39" y="29"/>
                </a:lnTo>
                <a:lnTo>
                  <a:pt x="39" y="33"/>
                </a:lnTo>
                <a:lnTo>
                  <a:pt x="40" y="37"/>
                </a:lnTo>
                <a:lnTo>
                  <a:pt x="40" y="44"/>
                </a:lnTo>
                <a:lnTo>
                  <a:pt x="40" y="46"/>
                </a:lnTo>
                <a:lnTo>
                  <a:pt x="40" y="49"/>
                </a:lnTo>
                <a:lnTo>
                  <a:pt x="40" y="56"/>
                </a:lnTo>
              </a:path>
            </a:pathLst>
          </a:custGeom>
          <a:solidFill>
            <a:schemeClr val="tx1"/>
          </a:solidFill>
          <a:ln w="9525" cmpd="sng">
            <a:solidFill>
              <a:srgbClr val="FFFFFF"/>
            </a:solidFill>
            <a:prstDash val="solid"/>
            <a:round/>
            <a:headEnd/>
            <a:tailEnd/>
          </a:ln>
        </p:spPr>
        <p:txBody>
          <a:bodyPr/>
          <a:lstStyle/>
          <a:p>
            <a:endParaRPr lang="en-US" dirty="0"/>
          </a:p>
        </p:txBody>
      </p:sp>
      <p:sp>
        <p:nvSpPr>
          <p:cNvPr id="18449" name="Freeform 82"/>
          <p:cNvSpPr>
            <a:spLocks/>
          </p:cNvSpPr>
          <p:nvPr>
            <p:custDataLst>
              <p:tags r:id="rId16"/>
            </p:custDataLst>
          </p:nvPr>
        </p:nvSpPr>
        <p:spPr bwMode="auto">
          <a:xfrm>
            <a:off x="9939338" y="3917950"/>
            <a:ext cx="4762" cy="57150"/>
          </a:xfrm>
          <a:custGeom>
            <a:avLst/>
            <a:gdLst>
              <a:gd name="T0" fmla="*/ 0 w 14"/>
              <a:gd name="T1" fmla="*/ 0 h 18"/>
              <a:gd name="T2" fmla="*/ 2147483647 w 14"/>
              <a:gd name="T3" fmla="*/ 2147483647 h 18"/>
              <a:gd name="T4" fmla="*/ 2147483647 w 14"/>
              <a:gd name="T5" fmla="*/ 2147483647 h 18"/>
              <a:gd name="T6" fmla="*/ 2147483647 w 14"/>
              <a:gd name="T7" fmla="*/ 2147483647 h 18"/>
              <a:gd name="T8" fmla="*/ 2147483647 w 14"/>
              <a:gd name="T9" fmla="*/ 2147483647 h 18"/>
              <a:gd name="T10" fmla="*/ 2147483647 w 14"/>
              <a:gd name="T11" fmla="*/ 2147483647 h 18"/>
              <a:gd name="T12" fmla="*/ 2147483647 w 14"/>
              <a:gd name="T13" fmla="*/ 2147483647 h 18"/>
              <a:gd name="T14" fmla="*/ 0 w 14"/>
              <a:gd name="T15" fmla="*/ 0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18">
                <a:moveTo>
                  <a:pt x="0" y="0"/>
                </a:moveTo>
                <a:lnTo>
                  <a:pt x="3" y="1"/>
                </a:lnTo>
                <a:lnTo>
                  <a:pt x="5" y="2"/>
                </a:lnTo>
                <a:lnTo>
                  <a:pt x="7" y="4"/>
                </a:lnTo>
                <a:lnTo>
                  <a:pt x="9" y="7"/>
                </a:lnTo>
                <a:lnTo>
                  <a:pt x="13" y="13"/>
                </a:lnTo>
                <a:lnTo>
                  <a:pt x="14" y="18"/>
                </a:lnTo>
                <a:lnTo>
                  <a:pt x="0" y="0"/>
                </a:lnTo>
              </a:path>
            </a:pathLst>
          </a:custGeom>
          <a:solidFill>
            <a:schemeClr val="tx1"/>
          </a:solidFill>
          <a:ln w="9525" cmpd="sng">
            <a:solidFill>
              <a:srgbClr val="FFFFFF"/>
            </a:solidFill>
            <a:prstDash val="solid"/>
            <a:round/>
            <a:headEnd/>
            <a:tailEnd/>
          </a:ln>
        </p:spPr>
        <p:txBody>
          <a:bodyPr/>
          <a:lstStyle/>
          <a:p>
            <a:endParaRPr lang="en-US" dirty="0"/>
          </a:p>
        </p:txBody>
      </p:sp>
      <p:sp>
        <p:nvSpPr>
          <p:cNvPr id="18450" name="Freeform 104"/>
          <p:cNvSpPr>
            <a:spLocks/>
          </p:cNvSpPr>
          <p:nvPr>
            <p:custDataLst>
              <p:tags r:id="rId17"/>
            </p:custDataLst>
          </p:nvPr>
        </p:nvSpPr>
        <p:spPr bwMode="auto">
          <a:xfrm>
            <a:off x="8651875" y="3929063"/>
            <a:ext cx="6350" cy="57150"/>
          </a:xfrm>
          <a:custGeom>
            <a:avLst/>
            <a:gdLst>
              <a:gd name="T0" fmla="*/ 2147483647 w 26"/>
              <a:gd name="T1" fmla="*/ 2147483647 h 111"/>
              <a:gd name="T2" fmla="*/ 2147483647 w 26"/>
              <a:gd name="T3" fmla="*/ 2147483647 h 111"/>
              <a:gd name="T4" fmla="*/ 2147483647 w 26"/>
              <a:gd name="T5" fmla="*/ 2147483647 h 111"/>
              <a:gd name="T6" fmla="*/ 2147483647 w 26"/>
              <a:gd name="T7" fmla="*/ 2147483647 h 111"/>
              <a:gd name="T8" fmla="*/ 2147483647 w 26"/>
              <a:gd name="T9" fmla="*/ 2147483647 h 111"/>
              <a:gd name="T10" fmla="*/ 0 w 26"/>
              <a:gd name="T11" fmla="*/ 2147483647 h 111"/>
              <a:gd name="T12" fmla="*/ 0 w 26"/>
              <a:gd name="T13" fmla="*/ 2147483647 h 111"/>
              <a:gd name="T14" fmla="*/ 0 w 26"/>
              <a:gd name="T15" fmla="*/ 2147483647 h 111"/>
              <a:gd name="T16" fmla="*/ 2147483647 w 26"/>
              <a:gd name="T17" fmla="*/ 2147483647 h 111"/>
              <a:gd name="T18" fmla="*/ 2147483647 w 26"/>
              <a:gd name="T19" fmla="*/ 2147483647 h 111"/>
              <a:gd name="T20" fmla="*/ 2147483647 w 26"/>
              <a:gd name="T21" fmla="*/ 2147483647 h 111"/>
              <a:gd name="T22" fmla="*/ 2147483647 w 26"/>
              <a:gd name="T23" fmla="*/ 2147483647 h 111"/>
              <a:gd name="T24" fmla="*/ 2147483647 w 26"/>
              <a:gd name="T25" fmla="*/ 2147483647 h 111"/>
              <a:gd name="T26" fmla="*/ 2147483647 w 26"/>
              <a:gd name="T27" fmla="*/ 2147483647 h 111"/>
              <a:gd name="T28" fmla="*/ 2147483647 w 26"/>
              <a:gd name="T29" fmla="*/ 0 h 111"/>
              <a:gd name="T30" fmla="*/ 2147483647 w 26"/>
              <a:gd name="T31" fmla="*/ 2147483647 h 111"/>
              <a:gd name="T32" fmla="*/ 2147483647 w 26"/>
              <a:gd name="T33" fmla="*/ 2147483647 h 111"/>
              <a:gd name="T34" fmla="*/ 2147483647 w 26"/>
              <a:gd name="T35" fmla="*/ 2147483647 h 111"/>
              <a:gd name="T36" fmla="*/ 2147483647 w 26"/>
              <a:gd name="T37" fmla="*/ 2147483647 h 111"/>
              <a:gd name="T38" fmla="*/ 2147483647 w 26"/>
              <a:gd name="T39" fmla="*/ 2147483647 h 111"/>
              <a:gd name="T40" fmla="*/ 2147483647 w 26"/>
              <a:gd name="T41" fmla="*/ 2147483647 h 111"/>
              <a:gd name="T42" fmla="*/ 2147483647 w 26"/>
              <a:gd name="T43" fmla="*/ 2147483647 h 111"/>
              <a:gd name="T44" fmla="*/ 2147483647 w 26"/>
              <a:gd name="T45" fmla="*/ 2147483647 h 111"/>
              <a:gd name="T46" fmla="*/ 2147483647 w 26"/>
              <a:gd name="T47" fmla="*/ 2147483647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 h="111">
                <a:moveTo>
                  <a:pt x="13" y="111"/>
                </a:moveTo>
                <a:lnTo>
                  <a:pt x="9" y="103"/>
                </a:lnTo>
                <a:lnTo>
                  <a:pt x="4" y="95"/>
                </a:lnTo>
                <a:lnTo>
                  <a:pt x="2" y="91"/>
                </a:lnTo>
                <a:lnTo>
                  <a:pt x="1" y="87"/>
                </a:lnTo>
                <a:lnTo>
                  <a:pt x="0" y="80"/>
                </a:lnTo>
                <a:lnTo>
                  <a:pt x="0" y="74"/>
                </a:lnTo>
                <a:lnTo>
                  <a:pt x="0" y="61"/>
                </a:lnTo>
                <a:lnTo>
                  <a:pt x="1" y="51"/>
                </a:lnTo>
                <a:lnTo>
                  <a:pt x="3" y="41"/>
                </a:lnTo>
                <a:lnTo>
                  <a:pt x="5" y="33"/>
                </a:lnTo>
                <a:lnTo>
                  <a:pt x="9" y="24"/>
                </a:lnTo>
                <a:lnTo>
                  <a:pt x="14" y="17"/>
                </a:lnTo>
                <a:lnTo>
                  <a:pt x="20" y="9"/>
                </a:lnTo>
                <a:lnTo>
                  <a:pt x="26" y="0"/>
                </a:lnTo>
                <a:lnTo>
                  <a:pt x="26" y="6"/>
                </a:lnTo>
                <a:lnTo>
                  <a:pt x="26" y="13"/>
                </a:lnTo>
                <a:lnTo>
                  <a:pt x="26" y="22"/>
                </a:lnTo>
                <a:lnTo>
                  <a:pt x="26" y="32"/>
                </a:lnTo>
                <a:lnTo>
                  <a:pt x="25" y="44"/>
                </a:lnTo>
                <a:lnTo>
                  <a:pt x="22" y="56"/>
                </a:lnTo>
                <a:lnTo>
                  <a:pt x="18" y="67"/>
                </a:lnTo>
                <a:lnTo>
                  <a:pt x="13" y="80"/>
                </a:lnTo>
                <a:lnTo>
                  <a:pt x="13" y="111"/>
                </a:lnTo>
              </a:path>
            </a:pathLst>
          </a:custGeom>
          <a:solidFill>
            <a:schemeClr val="tx1"/>
          </a:solidFill>
          <a:ln w="9525" cmpd="sng">
            <a:solidFill>
              <a:srgbClr val="FFFFFF"/>
            </a:solidFill>
            <a:prstDash val="solid"/>
            <a:round/>
            <a:headEnd/>
            <a:tailEnd/>
          </a:ln>
        </p:spPr>
        <p:txBody>
          <a:bodyPr/>
          <a:lstStyle/>
          <a:p>
            <a:endParaRPr lang="en-US" dirty="0"/>
          </a:p>
        </p:txBody>
      </p:sp>
      <p:sp>
        <p:nvSpPr>
          <p:cNvPr id="18451" name="Freeform 106"/>
          <p:cNvSpPr>
            <a:spLocks/>
          </p:cNvSpPr>
          <p:nvPr>
            <p:custDataLst>
              <p:tags r:id="rId18"/>
            </p:custDataLst>
          </p:nvPr>
        </p:nvSpPr>
        <p:spPr bwMode="auto">
          <a:xfrm>
            <a:off x="7035801" y="5895976"/>
            <a:ext cx="30163" cy="55563"/>
          </a:xfrm>
          <a:custGeom>
            <a:avLst/>
            <a:gdLst>
              <a:gd name="T0" fmla="*/ 0 w 66"/>
              <a:gd name="T1" fmla="*/ 0 h 44"/>
              <a:gd name="T2" fmla="*/ 2147483647 w 66"/>
              <a:gd name="T3" fmla="*/ 2147483647 h 44"/>
              <a:gd name="T4" fmla="*/ 2147483647 w 66"/>
              <a:gd name="T5" fmla="*/ 2147483647 h 44"/>
              <a:gd name="T6" fmla="*/ 2147483647 w 66"/>
              <a:gd name="T7" fmla="*/ 2147483647 h 44"/>
              <a:gd name="T8" fmla="*/ 2147483647 w 66"/>
              <a:gd name="T9" fmla="*/ 2147483647 h 44"/>
              <a:gd name="T10" fmla="*/ 2147483647 w 66"/>
              <a:gd name="T11" fmla="*/ 2147483647 h 44"/>
              <a:gd name="T12" fmla="*/ 2147483647 w 66"/>
              <a:gd name="T13" fmla="*/ 2147483647 h 44"/>
              <a:gd name="T14" fmla="*/ 2147483647 w 66"/>
              <a:gd name="T15" fmla="*/ 2147483647 h 44"/>
              <a:gd name="T16" fmla="*/ 2147483647 w 66"/>
              <a:gd name="T17" fmla="*/ 2147483647 h 44"/>
              <a:gd name="T18" fmla="*/ 2147483647 w 66"/>
              <a:gd name="T19" fmla="*/ 2147483647 h 44"/>
              <a:gd name="T20" fmla="*/ 2147483647 w 66"/>
              <a:gd name="T21" fmla="*/ 2147483647 h 44"/>
              <a:gd name="T22" fmla="*/ 2147483647 w 66"/>
              <a:gd name="T23" fmla="*/ 2147483647 h 44"/>
              <a:gd name="T24" fmla="*/ 2147483647 w 66"/>
              <a:gd name="T25" fmla="*/ 2147483647 h 44"/>
              <a:gd name="T26" fmla="*/ 2147483647 w 66"/>
              <a:gd name="T27" fmla="*/ 2147483647 h 44"/>
              <a:gd name="T28" fmla="*/ 2147483647 w 66"/>
              <a:gd name="T29" fmla="*/ 2147483647 h 44"/>
              <a:gd name="T30" fmla="*/ 2147483647 w 66"/>
              <a:gd name="T31" fmla="*/ 2147483647 h 44"/>
              <a:gd name="T32" fmla="*/ 2147483647 w 66"/>
              <a:gd name="T33" fmla="*/ 2147483647 h 44"/>
              <a:gd name="T34" fmla="*/ 2147483647 w 66"/>
              <a:gd name="T35" fmla="*/ 2147483647 h 44"/>
              <a:gd name="T36" fmla="*/ 0 w 66"/>
              <a:gd name="T37" fmla="*/ 2147483647 h 44"/>
              <a:gd name="T38" fmla="*/ 0 w 66"/>
              <a:gd name="T39" fmla="*/ 2147483647 h 44"/>
              <a:gd name="T40" fmla="*/ 0 w 66"/>
              <a:gd name="T41" fmla="*/ 2147483647 h 44"/>
              <a:gd name="T42" fmla="*/ 0 w 66"/>
              <a:gd name="T43" fmla="*/ 2147483647 h 44"/>
              <a:gd name="T44" fmla="*/ 0 w 66"/>
              <a:gd name="T45" fmla="*/ 0 h 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6" h="44">
                <a:moveTo>
                  <a:pt x="0" y="0"/>
                </a:moveTo>
                <a:lnTo>
                  <a:pt x="13" y="1"/>
                </a:lnTo>
                <a:lnTo>
                  <a:pt x="23" y="2"/>
                </a:lnTo>
                <a:lnTo>
                  <a:pt x="32" y="4"/>
                </a:lnTo>
                <a:lnTo>
                  <a:pt x="38" y="7"/>
                </a:lnTo>
                <a:lnTo>
                  <a:pt x="44" y="9"/>
                </a:lnTo>
                <a:lnTo>
                  <a:pt x="50" y="11"/>
                </a:lnTo>
                <a:lnTo>
                  <a:pt x="57" y="12"/>
                </a:lnTo>
                <a:lnTo>
                  <a:pt x="66" y="13"/>
                </a:lnTo>
                <a:lnTo>
                  <a:pt x="65" y="17"/>
                </a:lnTo>
                <a:lnTo>
                  <a:pt x="62" y="21"/>
                </a:lnTo>
                <a:lnTo>
                  <a:pt x="60" y="25"/>
                </a:lnTo>
                <a:lnTo>
                  <a:pt x="57" y="28"/>
                </a:lnTo>
                <a:lnTo>
                  <a:pt x="49" y="34"/>
                </a:lnTo>
                <a:lnTo>
                  <a:pt x="40" y="39"/>
                </a:lnTo>
                <a:lnTo>
                  <a:pt x="31" y="42"/>
                </a:lnTo>
                <a:lnTo>
                  <a:pt x="21" y="44"/>
                </a:lnTo>
                <a:lnTo>
                  <a:pt x="10" y="44"/>
                </a:lnTo>
                <a:lnTo>
                  <a:pt x="0" y="43"/>
                </a:lnTo>
                <a:lnTo>
                  <a:pt x="0" y="31"/>
                </a:lnTo>
                <a:lnTo>
                  <a:pt x="0" y="22"/>
                </a:lnTo>
                <a:lnTo>
                  <a:pt x="0" y="12"/>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8452" name="Freeform 107"/>
          <p:cNvSpPr>
            <a:spLocks/>
          </p:cNvSpPr>
          <p:nvPr>
            <p:custDataLst>
              <p:tags r:id="rId19"/>
            </p:custDataLst>
          </p:nvPr>
        </p:nvSpPr>
        <p:spPr bwMode="auto">
          <a:xfrm>
            <a:off x="10007600" y="2678113"/>
            <a:ext cx="20638" cy="57150"/>
          </a:xfrm>
          <a:custGeom>
            <a:avLst/>
            <a:gdLst>
              <a:gd name="T0" fmla="*/ 2147483647 w 46"/>
              <a:gd name="T1" fmla="*/ 0 h 16"/>
              <a:gd name="T2" fmla="*/ 2147483647 w 46"/>
              <a:gd name="T3" fmla="*/ 2147483647 h 16"/>
              <a:gd name="T4" fmla="*/ 2147483647 w 46"/>
              <a:gd name="T5" fmla="*/ 2147483647 h 16"/>
              <a:gd name="T6" fmla="*/ 2147483647 w 46"/>
              <a:gd name="T7" fmla="*/ 2147483647 h 16"/>
              <a:gd name="T8" fmla="*/ 2147483647 w 46"/>
              <a:gd name="T9" fmla="*/ 2147483647 h 16"/>
              <a:gd name="T10" fmla="*/ 2147483647 w 46"/>
              <a:gd name="T11" fmla="*/ 2147483647 h 16"/>
              <a:gd name="T12" fmla="*/ 2147483647 w 46"/>
              <a:gd name="T13" fmla="*/ 2147483647 h 16"/>
              <a:gd name="T14" fmla="*/ 2147483647 w 46"/>
              <a:gd name="T15" fmla="*/ 2147483647 h 16"/>
              <a:gd name="T16" fmla="*/ 2147483647 w 46"/>
              <a:gd name="T17" fmla="*/ 2147483647 h 16"/>
              <a:gd name="T18" fmla="*/ 2147483647 w 46"/>
              <a:gd name="T19" fmla="*/ 2147483647 h 16"/>
              <a:gd name="T20" fmla="*/ 0 w 46"/>
              <a:gd name="T21" fmla="*/ 0 h 16"/>
              <a:gd name="T22" fmla="*/ 2147483647 w 4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16">
                <a:moveTo>
                  <a:pt x="46" y="0"/>
                </a:moveTo>
                <a:lnTo>
                  <a:pt x="40" y="7"/>
                </a:lnTo>
                <a:lnTo>
                  <a:pt x="35" y="13"/>
                </a:lnTo>
                <a:lnTo>
                  <a:pt x="31" y="14"/>
                </a:lnTo>
                <a:lnTo>
                  <a:pt x="29" y="15"/>
                </a:lnTo>
                <a:lnTo>
                  <a:pt x="26" y="16"/>
                </a:lnTo>
                <a:lnTo>
                  <a:pt x="23" y="16"/>
                </a:lnTo>
                <a:lnTo>
                  <a:pt x="16" y="14"/>
                </a:lnTo>
                <a:lnTo>
                  <a:pt x="11" y="11"/>
                </a:lnTo>
                <a:lnTo>
                  <a:pt x="5" y="6"/>
                </a:lnTo>
                <a:lnTo>
                  <a:pt x="0" y="0"/>
                </a:lnTo>
                <a:lnTo>
                  <a:pt x="46" y="0"/>
                </a:lnTo>
              </a:path>
            </a:pathLst>
          </a:custGeom>
          <a:solidFill>
            <a:schemeClr val="tx1"/>
          </a:solidFill>
          <a:ln w="9525" cmpd="sng">
            <a:solidFill>
              <a:srgbClr val="FFFFFF"/>
            </a:solidFill>
            <a:prstDash val="solid"/>
            <a:round/>
            <a:headEnd/>
            <a:tailEnd/>
          </a:ln>
        </p:spPr>
        <p:txBody>
          <a:bodyPr/>
          <a:lstStyle/>
          <a:p>
            <a:endParaRPr lang="en-US" dirty="0"/>
          </a:p>
        </p:txBody>
      </p:sp>
      <p:sp>
        <p:nvSpPr>
          <p:cNvPr id="18453" name="Freeform 108"/>
          <p:cNvSpPr>
            <a:spLocks/>
          </p:cNvSpPr>
          <p:nvPr>
            <p:custDataLst>
              <p:tags r:id="rId20"/>
            </p:custDataLst>
          </p:nvPr>
        </p:nvSpPr>
        <p:spPr bwMode="auto">
          <a:xfrm>
            <a:off x="10183814" y="2711450"/>
            <a:ext cx="15875" cy="57150"/>
          </a:xfrm>
          <a:custGeom>
            <a:avLst/>
            <a:gdLst>
              <a:gd name="T0" fmla="*/ 2147483647 w 39"/>
              <a:gd name="T1" fmla="*/ 2147483647 h 26"/>
              <a:gd name="T2" fmla="*/ 2147483647 w 39"/>
              <a:gd name="T3" fmla="*/ 2147483647 h 26"/>
              <a:gd name="T4" fmla="*/ 2147483647 w 39"/>
              <a:gd name="T5" fmla="*/ 2147483647 h 26"/>
              <a:gd name="T6" fmla="*/ 2147483647 w 39"/>
              <a:gd name="T7" fmla="*/ 2147483647 h 26"/>
              <a:gd name="T8" fmla="*/ 2147483647 w 39"/>
              <a:gd name="T9" fmla="*/ 2147483647 h 26"/>
              <a:gd name="T10" fmla="*/ 2147483647 w 39"/>
              <a:gd name="T11" fmla="*/ 2147483647 h 26"/>
              <a:gd name="T12" fmla="*/ 2147483647 w 39"/>
              <a:gd name="T13" fmla="*/ 2147483647 h 26"/>
              <a:gd name="T14" fmla="*/ 2147483647 w 39"/>
              <a:gd name="T15" fmla="*/ 2147483647 h 26"/>
              <a:gd name="T16" fmla="*/ 2147483647 w 39"/>
              <a:gd name="T17" fmla="*/ 2147483647 h 26"/>
              <a:gd name="T18" fmla="*/ 2147483647 w 39"/>
              <a:gd name="T19" fmla="*/ 2147483647 h 26"/>
              <a:gd name="T20" fmla="*/ 0 w 39"/>
              <a:gd name="T21" fmla="*/ 0 h 26"/>
              <a:gd name="T22" fmla="*/ 2147483647 w 39"/>
              <a:gd name="T23" fmla="*/ 2147483647 h 26"/>
              <a:gd name="T24" fmla="*/ 2147483647 w 39"/>
              <a:gd name="T25" fmla="*/ 2147483647 h 26"/>
              <a:gd name="T26" fmla="*/ 2147483647 w 39"/>
              <a:gd name="T27" fmla="*/ 2147483647 h 26"/>
              <a:gd name="T28" fmla="*/ 2147483647 w 39"/>
              <a:gd name="T29" fmla="*/ 2147483647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9" h="26">
                <a:moveTo>
                  <a:pt x="39" y="25"/>
                </a:moveTo>
                <a:lnTo>
                  <a:pt x="36" y="26"/>
                </a:lnTo>
                <a:lnTo>
                  <a:pt x="32" y="26"/>
                </a:lnTo>
                <a:lnTo>
                  <a:pt x="28" y="26"/>
                </a:lnTo>
                <a:lnTo>
                  <a:pt x="25" y="25"/>
                </a:lnTo>
                <a:lnTo>
                  <a:pt x="18" y="22"/>
                </a:lnTo>
                <a:lnTo>
                  <a:pt x="12" y="18"/>
                </a:lnTo>
                <a:lnTo>
                  <a:pt x="7" y="13"/>
                </a:lnTo>
                <a:lnTo>
                  <a:pt x="3" y="7"/>
                </a:lnTo>
                <a:lnTo>
                  <a:pt x="1" y="3"/>
                </a:lnTo>
                <a:lnTo>
                  <a:pt x="0" y="0"/>
                </a:lnTo>
                <a:lnTo>
                  <a:pt x="11" y="6"/>
                </a:lnTo>
                <a:lnTo>
                  <a:pt x="22" y="13"/>
                </a:lnTo>
                <a:lnTo>
                  <a:pt x="33" y="20"/>
                </a:lnTo>
                <a:lnTo>
                  <a:pt x="39" y="2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8454" name="Freeform 109"/>
          <p:cNvSpPr>
            <a:spLocks/>
          </p:cNvSpPr>
          <p:nvPr>
            <p:custDataLst>
              <p:tags r:id="rId21"/>
            </p:custDataLst>
          </p:nvPr>
        </p:nvSpPr>
        <p:spPr bwMode="auto">
          <a:xfrm>
            <a:off x="9632951" y="2941639"/>
            <a:ext cx="4763" cy="58737"/>
          </a:xfrm>
          <a:custGeom>
            <a:avLst/>
            <a:gdLst>
              <a:gd name="T0" fmla="*/ 2147483647 w 11"/>
              <a:gd name="T1" fmla="*/ 0 h 25"/>
              <a:gd name="T2" fmla="*/ 2147483647 w 11"/>
              <a:gd name="T3" fmla="*/ 2147483647 h 25"/>
              <a:gd name="T4" fmla="*/ 2147483647 w 11"/>
              <a:gd name="T5" fmla="*/ 2147483647 h 25"/>
              <a:gd name="T6" fmla="*/ 2147483647 w 11"/>
              <a:gd name="T7" fmla="*/ 2147483647 h 25"/>
              <a:gd name="T8" fmla="*/ 2147483647 w 11"/>
              <a:gd name="T9" fmla="*/ 2147483647 h 25"/>
              <a:gd name="T10" fmla="*/ 2147483647 w 11"/>
              <a:gd name="T11" fmla="*/ 2147483647 h 25"/>
              <a:gd name="T12" fmla="*/ 2147483647 w 11"/>
              <a:gd name="T13" fmla="*/ 2147483647 h 25"/>
              <a:gd name="T14" fmla="*/ 0 w 11"/>
              <a:gd name="T15" fmla="*/ 2147483647 h 25"/>
              <a:gd name="T16" fmla="*/ 0 w 11"/>
              <a:gd name="T17" fmla="*/ 2147483647 h 25"/>
              <a:gd name="T18" fmla="*/ 2147483647 w 11"/>
              <a:gd name="T19" fmla="*/ 2147483647 h 25"/>
              <a:gd name="T20" fmla="*/ 2147483647 w 11"/>
              <a:gd name="T21" fmla="*/ 2147483647 h 25"/>
              <a:gd name="T22" fmla="*/ 2147483647 w 11"/>
              <a:gd name="T23" fmla="*/ 2147483647 h 25"/>
              <a:gd name="T24" fmla="*/ 2147483647 w 11"/>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 h="25">
                <a:moveTo>
                  <a:pt x="11" y="0"/>
                </a:moveTo>
                <a:lnTo>
                  <a:pt x="11" y="5"/>
                </a:lnTo>
                <a:lnTo>
                  <a:pt x="10" y="12"/>
                </a:lnTo>
                <a:lnTo>
                  <a:pt x="9" y="20"/>
                </a:lnTo>
                <a:lnTo>
                  <a:pt x="4" y="25"/>
                </a:lnTo>
                <a:lnTo>
                  <a:pt x="2" y="23"/>
                </a:lnTo>
                <a:lnTo>
                  <a:pt x="1" y="20"/>
                </a:lnTo>
                <a:lnTo>
                  <a:pt x="0" y="15"/>
                </a:lnTo>
                <a:lnTo>
                  <a:pt x="0" y="12"/>
                </a:lnTo>
                <a:lnTo>
                  <a:pt x="1" y="9"/>
                </a:lnTo>
                <a:lnTo>
                  <a:pt x="3" y="5"/>
                </a:lnTo>
                <a:lnTo>
                  <a:pt x="6" y="2"/>
                </a:lnTo>
                <a:lnTo>
                  <a:pt x="11" y="0"/>
                </a:lnTo>
              </a:path>
            </a:pathLst>
          </a:custGeom>
          <a:solidFill>
            <a:schemeClr val="tx1"/>
          </a:solidFill>
          <a:ln w="9525" cmpd="sng">
            <a:solidFill>
              <a:srgbClr val="FFFFFF"/>
            </a:solidFill>
            <a:prstDash val="solid"/>
            <a:round/>
            <a:headEnd/>
            <a:tailEnd/>
          </a:ln>
        </p:spPr>
        <p:txBody>
          <a:bodyPr/>
          <a:lstStyle/>
          <a:p>
            <a:endParaRPr lang="en-US" dirty="0"/>
          </a:p>
        </p:txBody>
      </p:sp>
      <p:sp>
        <p:nvSpPr>
          <p:cNvPr id="18455" name="Freeform 110"/>
          <p:cNvSpPr>
            <a:spLocks/>
          </p:cNvSpPr>
          <p:nvPr>
            <p:custDataLst>
              <p:tags r:id="rId22"/>
            </p:custDataLst>
          </p:nvPr>
        </p:nvSpPr>
        <p:spPr bwMode="auto">
          <a:xfrm>
            <a:off x="9447214" y="3503614"/>
            <a:ext cx="14287" cy="58737"/>
          </a:xfrm>
          <a:custGeom>
            <a:avLst/>
            <a:gdLst>
              <a:gd name="T0" fmla="*/ 2147483647 w 20"/>
              <a:gd name="T1" fmla="*/ 0 h 31"/>
              <a:gd name="T2" fmla="*/ 2147483647 w 20"/>
              <a:gd name="T3" fmla="*/ 2147483647 h 31"/>
              <a:gd name="T4" fmla="*/ 2147483647 w 20"/>
              <a:gd name="T5" fmla="*/ 2147483647 h 31"/>
              <a:gd name="T6" fmla="*/ 2147483647 w 20"/>
              <a:gd name="T7" fmla="*/ 2147483647 h 31"/>
              <a:gd name="T8" fmla="*/ 0 w 20"/>
              <a:gd name="T9" fmla="*/ 2147483647 h 31"/>
              <a:gd name="T10" fmla="*/ 0 w 20"/>
              <a:gd name="T11" fmla="*/ 2147483647 h 31"/>
              <a:gd name="T12" fmla="*/ 2147483647 w 20"/>
              <a:gd name="T13" fmla="*/ 2147483647 h 31"/>
              <a:gd name="T14" fmla="*/ 2147483647 w 20"/>
              <a:gd name="T15" fmla="*/ 2147483647 h 31"/>
              <a:gd name="T16" fmla="*/ 2147483647 w 20"/>
              <a:gd name="T17" fmla="*/ 2147483647 h 31"/>
              <a:gd name="T18" fmla="*/ 2147483647 w 20"/>
              <a:gd name="T19" fmla="*/ 2147483647 h 31"/>
              <a:gd name="T20" fmla="*/ 2147483647 w 20"/>
              <a:gd name="T21" fmla="*/ 2147483647 h 31"/>
              <a:gd name="T22" fmla="*/ 2147483647 w 20"/>
              <a:gd name="T23" fmla="*/ 0 h 31"/>
              <a:gd name="T24" fmla="*/ 2147483647 w 20"/>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 h="31">
                <a:moveTo>
                  <a:pt x="20" y="0"/>
                </a:moveTo>
                <a:lnTo>
                  <a:pt x="16" y="12"/>
                </a:lnTo>
                <a:lnTo>
                  <a:pt x="10" y="20"/>
                </a:lnTo>
                <a:lnTo>
                  <a:pt x="5" y="26"/>
                </a:lnTo>
                <a:lnTo>
                  <a:pt x="0" y="31"/>
                </a:lnTo>
                <a:lnTo>
                  <a:pt x="0" y="25"/>
                </a:lnTo>
                <a:lnTo>
                  <a:pt x="1" y="19"/>
                </a:lnTo>
                <a:lnTo>
                  <a:pt x="2" y="13"/>
                </a:lnTo>
                <a:lnTo>
                  <a:pt x="5" y="9"/>
                </a:lnTo>
                <a:lnTo>
                  <a:pt x="8" y="6"/>
                </a:lnTo>
                <a:lnTo>
                  <a:pt x="11" y="3"/>
                </a:lnTo>
                <a:lnTo>
                  <a:pt x="16" y="0"/>
                </a:lnTo>
                <a:lnTo>
                  <a:pt x="20" y="0"/>
                </a:lnTo>
              </a:path>
            </a:pathLst>
          </a:custGeom>
          <a:solidFill>
            <a:schemeClr val="tx1"/>
          </a:solidFill>
          <a:ln w="9525" cmpd="sng">
            <a:solidFill>
              <a:srgbClr val="FFFFFF"/>
            </a:solidFill>
            <a:prstDash val="solid"/>
            <a:round/>
            <a:headEnd/>
            <a:tailEnd/>
          </a:ln>
        </p:spPr>
        <p:txBody>
          <a:bodyPr/>
          <a:lstStyle/>
          <a:p>
            <a:endParaRPr lang="en-US" dirty="0"/>
          </a:p>
        </p:txBody>
      </p:sp>
      <p:sp>
        <p:nvSpPr>
          <p:cNvPr id="18456" name="Freeform 111"/>
          <p:cNvSpPr>
            <a:spLocks/>
          </p:cNvSpPr>
          <p:nvPr>
            <p:custDataLst>
              <p:tags r:id="rId23"/>
            </p:custDataLst>
          </p:nvPr>
        </p:nvSpPr>
        <p:spPr bwMode="auto">
          <a:xfrm>
            <a:off x="9464676" y="3438525"/>
            <a:ext cx="15875" cy="57150"/>
          </a:xfrm>
          <a:custGeom>
            <a:avLst/>
            <a:gdLst>
              <a:gd name="T0" fmla="*/ 2147483647 w 26"/>
              <a:gd name="T1" fmla="*/ 2147483647 h 37"/>
              <a:gd name="T2" fmla="*/ 0 w 26"/>
              <a:gd name="T3" fmla="*/ 2147483647 h 37"/>
              <a:gd name="T4" fmla="*/ 2147483647 w 26"/>
              <a:gd name="T5" fmla="*/ 2147483647 h 37"/>
              <a:gd name="T6" fmla="*/ 2147483647 w 26"/>
              <a:gd name="T7" fmla="*/ 2147483647 h 37"/>
              <a:gd name="T8" fmla="*/ 2147483647 w 26"/>
              <a:gd name="T9" fmla="*/ 2147483647 h 37"/>
              <a:gd name="T10" fmla="*/ 2147483647 w 26"/>
              <a:gd name="T11" fmla="*/ 0 h 37"/>
              <a:gd name="T12" fmla="*/ 2147483647 w 26"/>
              <a:gd name="T13" fmla="*/ 2147483647 h 37"/>
              <a:gd name="T14" fmla="*/ 2147483647 w 26"/>
              <a:gd name="T15" fmla="*/ 2147483647 h 37"/>
              <a:gd name="T16" fmla="*/ 2147483647 w 26"/>
              <a:gd name="T17" fmla="*/ 2147483647 h 37"/>
              <a:gd name="T18" fmla="*/ 2147483647 w 26"/>
              <a:gd name="T19" fmla="*/ 2147483647 h 37"/>
              <a:gd name="T20" fmla="*/ 2147483647 w 26"/>
              <a:gd name="T21" fmla="*/ 2147483647 h 37"/>
              <a:gd name="T22" fmla="*/ 2147483647 w 26"/>
              <a:gd name="T23" fmla="*/ 2147483647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 h="37">
                <a:moveTo>
                  <a:pt x="13" y="37"/>
                </a:moveTo>
                <a:lnTo>
                  <a:pt x="0" y="12"/>
                </a:lnTo>
                <a:lnTo>
                  <a:pt x="6" y="7"/>
                </a:lnTo>
                <a:lnTo>
                  <a:pt x="13" y="4"/>
                </a:lnTo>
                <a:lnTo>
                  <a:pt x="21" y="1"/>
                </a:lnTo>
                <a:lnTo>
                  <a:pt x="26" y="0"/>
                </a:lnTo>
                <a:lnTo>
                  <a:pt x="26" y="6"/>
                </a:lnTo>
                <a:lnTo>
                  <a:pt x="25" y="11"/>
                </a:lnTo>
                <a:lnTo>
                  <a:pt x="24" y="17"/>
                </a:lnTo>
                <a:lnTo>
                  <a:pt x="23" y="21"/>
                </a:lnTo>
                <a:lnTo>
                  <a:pt x="18" y="29"/>
                </a:lnTo>
                <a:lnTo>
                  <a:pt x="13" y="37"/>
                </a:lnTo>
              </a:path>
            </a:pathLst>
          </a:custGeom>
          <a:solidFill>
            <a:schemeClr val="tx1"/>
          </a:solidFill>
          <a:ln w="9525" cmpd="sng">
            <a:solidFill>
              <a:srgbClr val="FFFFFF"/>
            </a:solidFill>
            <a:prstDash val="solid"/>
            <a:round/>
            <a:headEnd/>
            <a:tailEnd/>
          </a:ln>
        </p:spPr>
        <p:txBody>
          <a:bodyPr/>
          <a:lstStyle/>
          <a:p>
            <a:endParaRPr lang="en-US" dirty="0"/>
          </a:p>
        </p:txBody>
      </p:sp>
      <p:sp>
        <p:nvSpPr>
          <p:cNvPr id="18457" name="Freeform 112"/>
          <p:cNvSpPr>
            <a:spLocks/>
          </p:cNvSpPr>
          <p:nvPr>
            <p:custDataLst>
              <p:tags r:id="rId24"/>
            </p:custDataLst>
          </p:nvPr>
        </p:nvSpPr>
        <p:spPr bwMode="auto">
          <a:xfrm>
            <a:off x="9353550" y="3287714"/>
            <a:ext cx="1588" cy="60325"/>
          </a:xfrm>
          <a:custGeom>
            <a:avLst/>
            <a:gdLst>
              <a:gd name="T0" fmla="*/ 0 w 7"/>
              <a:gd name="T1" fmla="*/ 2147483647 h 18"/>
              <a:gd name="T2" fmla="*/ 0 w 7"/>
              <a:gd name="T3" fmla="*/ 0 h 18"/>
              <a:gd name="T4" fmla="*/ 2147483647 w 7"/>
              <a:gd name="T5" fmla="*/ 2147483647 h 18"/>
              <a:gd name="T6" fmla="*/ 0 w 7"/>
              <a:gd name="T7" fmla="*/ 2147483647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8">
                <a:moveTo>
                  <a:pt x="0" y="18"/>
                </a:moveTo>
                <a:lnTo>
                  <a:pt x="0" y="0"/>
                </a:lnTo>
                <a:lnTo>
                  <a:pt x="7" y="12"/>
                </a:lnTo>
                <a:lnTo>
                  <a:pt x="0" y="18"/>
                </a:lnTo>
              </a:path>
            </a:pathLst>
          </a:custGeom>
          <a:solidFill>
            <a:schemeClr val="tx1"/>
          </a:solidFill>
          <a:ln w="9525" cmpd="sng">
            <a:solidFill>
              <a:srgbClr val="FFFFFF"/>
            </a:solidFill>
            <a:prstDash val="solid"/>
            <a:round/>
            <a:headEnd/>
            <a:tailEnd/>
          </a:ln>
        </p:spPr>
        <p:txBody>
          <a:bodyPr/>
          <a:lstStyle/>
          <a:p>
            <a:endParaRPr lang="en-US" dirty="0"/>
          </a:p>
        </p:txBody>
      </p:sp>
      <p:sp>
        <p:nvSpPr>
          <p:cNvPr id="18458" name="Freeform 113"/>
          <p:cNvSpPr>
            <a:spLocks/>
          </p:cNvSpPr>
          <p:nvPr>
            <p:custDataLst>
              <p:tags r:id="rId25"/>
            </p:custDataLst>
          </p:nvPr>
        </p:nvSpPr>
        <p:spPr bwMode="auto">
          <a:xfrm>
            <a:off x="6205539" y="2414588"/>
            <a:ext cx="9525" cy="57150"/>
          </a:xfrm>
          <a:custGeom>
            <a:avLst/>
            <a:gdLst>
              <a:gd name="T0" fmla="*/ 0 w 33"/>
              <a:gd name="T1" fmla="*/ 2147483647 h 31"/>
              <a:gd name="T2" fmla="*/ 2147483647 w 33"/>
              <a:gd name="T3" fmla="*/ 0 h 31"/>
              <a:gd name="T4" fmla="*/ 2147483647 w 33"/>
              <a:gd name="T5" fmla="*/ 2147483647 h 31"/>
              <a:gd name="T6" fmla="*/ 2147483647 w 33"/>
              <a:gd name="T7" fmla="*/ 2147483647 h 31"/>
              <a:gd name="T8" fmla="*/ 2147483647 w 33"/>
              <a:gd name="T9" fmla="*/ 2147483647 h 31"/>
              <a:gd name="T10" fmla="*/ 2147483647 w 33"/>
              <a:gd name="T11" fmla="*/ 2147483647 h 31"/>
              <a:gd name="T12" fmla="*/ 2147483647 w 33"/>
              <a:gd name="T13" fmla="*/ 2147483647 h 31"/>
              <a:gd name="T14" fmla="*/ 2147483647 w 33"/>
              <a:gd name="T15" fmla="*/ 2147483647 h 31"/>
              <a:gd name="T16" fmla="*/ 2147483647 w 33"/>
              <a:gd name="T17" fmla="*/ 2147483647 h 31"/>
              <a:gd name="T18" fmla="*/ 2147483647 w 33"/>
              <a:gd name="T19" fmla="*/ 2147483647 h 31"/>
              <a:gd name="T20" fmla="*/ 2147483647 w 33"/>
              <a:gd name="T21" fmla="*/ 2147483647 h 31"/>
              <a:gd name="T22" fmla="*/ 0 w 33"/>
              <a:gd name="T23" fmla="*/ 2147483647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 h="31">
                <a:moveTo>
                  <a:pt x="0" y="12"/>
                </a:moveTo>
                <a:lnTo>
                  <a:pt x="19" y="0"/>
                </a:lnTo>
                <a:lnTo>
                  <a:pt x="24" y="5"/>
                </a:lnTo>
                <a:lnTo>
                  <a:pt x="28" y="12"/>
                </a:lnTo>
                <a:lnTo>
                  <a:pt x="32" y="22"/>
                </a:lnTo>
                <a:lnTo>
                  <a:pt x="33" y="31"/>
                </a:lnTo>
                <a:lnTo>
                  <a:pt x="27" y="30"/>
                </a:lnTo>
                <a:lnTo>
                  <a:pt x="22" y="28"/>
                </a:lnTo>
                <a:lnTo>
                  <a:pt x="16" y="25"/>
                </a:lnTo>
                <a:lnTo>
                  <a:pt x="11" y="22"/>
                </a:lnTo>
                <a:lnTo>
                  <a:pt x="3" y="15"/>
                </a:lnTo>
                <a:lnTo>
                  <a:pt x="0" y="12"/>
                </a:lnTo>
              </a:path>
            </a:pathLst>
          </a:custGeom>
          <a:solidFill>
            <a:schemeClr val="tx1"/>
          </a:solidFill>
          <a:ln w="9525" cmpd="sng">
            <a:solidFill>
              <a:srgbClr val="FFFFFF"/>
            </a:solidFill>
            <a:prstDash val="solid"/>
            <a:round/>
            <a:headEnd/>
            <a:tailEnd/>
          </a:ln>
        </p:spPr>
        <p:txBody>
          <a:bodyPr/>
          <a:lstStyle/>
          <a:p>
            <a:endParaRPr lang="en-US" dirty="0"/>
          </a:p>
        </p:txBody>
      </p:sp>
      <p:sp>
        <p:nvSpPr>
          <p:cNvPr id="18459" name="Freeform 114"/>
          <p:cNvSpPr>
            <a:spLocks/>
          </p:cNvSpPr>
          <p:nvPr>
            <p:custDataLst>
              <p:tags r:id="rId26"/>
            </p:custDataLst>
          </p:nvPr>
        </p:nvSpPr>
        <p:spPr bwMode="auto">
          <a:xfrm>
            <a:off x="6191251" y="2182813"/>
            <a:ext cx="3175" cy="57150"/>
          </a:xfrm>
          <a:custGeom>
            <a:avLst/>
            <a:gdLst>
              <a:gd name="T0" fmla="*/ 2147483647 w 14"/>
              <a:gd name="T1" fmla="*/ 0 h 6"/>
              <a:gd name="T2" fmla="*/ 0 w 14"/>
              <a:gd name="T3" fmla="*/ 2147483647 h 6"/>
              <a:gd name="T4" fmla="*/ 2147483647 w 14"/>
              <a:gd name="T5" fmla="*/ 0 h 6"/>
              <a:gd name="T6" fmla="*/ 0 60000 65536"/>
              <a:gd name="T7" fmla="*/ 0 60000 65536"/>
              <a:gd name="T8" fmla="*/ 0 60000 65536"/>
            </a:gdLst>
            <a:ahLst/>
            <a:cxnLst>
              <a:cxn ang="T6">
                <a:pos x="T0" y="T1"/>
              </a:cxn>
              <a:cxn ang="T7">
                <a:pos x="T2" y="T3"/>
              </a:cxn>
              <a:cxn ang="T8">
                <a:pos x="T4" y="T5"/>
              </a:cxn>
            </a:cxnLst>
            <a:rect l="0" t="0" r="r" b="b"/>
            <a:pathLst>
              <a:path w="14" h="6">
                <a:moveTo>
                  <a:pt x="14" y="0"/>
                </a:moveTo>
                <a:lnTo>
                  <a:pt x="0" y="6"/>
                </a:lnTo>
                <a:lnTo>
                  <a:pt x="14" y="0"/>
                </a:lnTo>
              </a:path>
            </a:pathLst>
          </a:custGeom>
          <a:solidFill>
            <a:schemeClr val="tx1"/>
          </a:solidFill>
          <a:ln w="9525" cmpd="sng">
            <a:solidFill>
              <a:srgbClr val="FFFFFF"/>
            </a:solidFill>
            <a:prstDash val="solid"/>
            <a:round/>
            <a:headEnd/>
            <a:tailEnd/>
          </a:ln>
        </p:spPr>
        <p:txBody>
          <a:bodyPr/>
          <a:lstStyle/>
          <a:p>
            <a:endParaRPr lang="en-US" dirty="0"/>
          </a:p>
        </p:txBody>
      </p:sp>
      <p:grpSp>
        <p:nvGrpSpPr>
          <p:cNvPr id="2137" name="Group 117"/>
          <p:cNvGrpSpPr>
            <a:grpSpLocks/>
          </p:cNvGrpSpPr>
          <p:nvPr>
            <p:custDataLst>
              <p:tags r:id="rId27"/>
            </p:custDataLst>
          </p:nvPr>
        </p:nvGrpSpPr>
        <p:grpSpPr bwMode="auto">
          <a:xfrm>
            <a:off x="7329489" y="3722171"/>
            <a:ext cx="46037" cy="374650"/>
            <a:chOff x="3950" y="2430"/>
            <a:chExt cx="36" cy="234"/>
          </a:xfrm>
          <a:solidFill>
            <a:schemeClr val="tx1"/>
          </a:solidFill>
        </p:grpSpPr>
        <p:sp>
          <p:nvSpPr>
            <p:cNvPr id="2541" name="Freeform 118"/>
            <p:cNvSpPr>
              <a:spLocks/>
            </p:cNvSpPr>
            <p:nvPr/>
          </p:nvSpPr>
          <p:spPr bwMode="auto">
            <a:xfrm>
              <a:off x="3975" y="2658"/>
              <a:ext cx="6" cy="6"/>
            </a:xfrm>
            <a:custGeom>
              <a:avLst/>
              <a:gdLst>
                <a:gd name="T0" fmla="*/ 0 w 19"/>
                <a:gd name="T1" fmla="*/ 0 h 20"/>
                <a:gd name="T2" fmla="*/ 0 w 19"/>
                <a:gd name="T3" fmla="*/ 6 h 20"/>
                <a:gd name="T4" fmla="*/ 6 w 19"/>
                <a:gd name="T5" fmla="*/ 4 h 20"/>
                <a:gd name="T6" fmla="*/ 4 w 19"/>
                <a:gd name="T7" fmla="*/ 2 h 20"/>
                <a:gd name="T8" fmla="*/ 3 w 19"/>
                <a:gd name="T9" fmla="*/ 1 h 20"/>
                <a:gd name="T10" fmla="*/ 1 w 19"/>
                <a:gd name="T11" fmla="*/ 0 h 20"/>
                <a:gd name="T12" fmla="*/ 0 w 19"/>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0">
                  <a:moveTo>
                    <a:pt x="0" y="0"/>
                  </a:moveTo>
                  <a:lnTo>
                    <a:pt x="0" y="20"/>
                  </a:lnTo>
                  <a:lnTo>
                    <a:pt x="19" y="14"/>
                  </a:lnTo>
                  <a:lnTo>
                    <a:pt x="14" y="8"/>
                  </a:lnTo>
                  <a:lnTo>
                    <a:pt x="10" y="4"/>
                  </a:lnTo>
                  <a:lnTo>
                    <a:pt x="4" y="1"/>
                  </a:lnTo>
                  <a:lnTo>
                    <a:pt x="0" y="0"/>
                  </a:lnTo>
                </a:path>
              </a:pathLst>
            </a:custGeom>
            <a:grpFill/>
            <a:ln w="9525" cmpd="sng">
              <a:solidFill>
                <a:srgbClr val="FFFFFF"/>
              </a:solidFill>
              <a:prstDash val="solid"/>
              <a:round/>
              <a:headEnd/>
              <a:tailEnd/>
            </a:ln>
          </p:spPr>
          <p:txBody>
            <a:bodyPr/>
            <a:lstStyle/>
            <a:p>
              <a:pPr>
                <a:defRPr/>
              </a:pPr>
              <a:endParaRPr lang="en-US" dirty="0"/>
            </a:p>
          </p:txBody>
        </p:sp>
        <p:sp>
          <p:nvSpPr>
            <p:cNvPr id="2542" name="Freeform 119"/>
            <p:cNvSpPr>
              <a:spLocks/>
            </p:cNvSpPr>
            <p:nvPr/>
          </p:nvSpPr>
          <p:spPr bwMode="auto">
            <a:xfrm>
              <a:off x="3975" y="2644"/>
              <a:ext cx="6" cy="4"/>
            </a:xfrm>
            <a:custGeom>
              <a:avLst/>
              <a:gdLst>
                <a:gd name="T0" fmla="*/ 4 w 19"/>
                <a:gd name="T1" fmla="*/ 4 h 12"/>
                <a:gd name="T2" fmla="*/ 6 w 19"/>
                <a:gd name="T3" fmla="*/ 0 h 12"/>
                <a:gd name="T4" fmla="*/ 0 w 19"/>
                <a:gd name="T5" fmla="*/ 0 h 12"/>
                <a:gd name="T6" fmla="*/ 4 w 19"/>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2">
                  <a:moveTo>
                    <a:pt x="13" y="12"/>
                  </a:moveTo>
                  <a:lnTo>
                    <a:pt x="19" y="0"/>
                  </a:lnTo>
                  <a:lnTo>
                    <a:pt x="0" y="0"/>
                  </a:lnTo>
                  <a:lnTo>
                    <a:pt x="13" y="12"/>
                  </a:lnTo>
                </a:path>
              </a:pathLst>
            </a:custGeom>
            <a:grpFill/>
            <a:ln w="9525" cmpd="sng">
              <a:solidFill>
                <a:srgbClr val="FFFFFF"/>
              </a:solidFill>
              <a:prstDash val="solid"/>
              <a:round/>
              <a:headEnd/>
              <a:tailEnd/>
            </a:ln>
          </p:spPr>
          <p:txBody>
            <a:bodyPr/>
            <a:lstStyle/>
            <a:p>
              <a:pPr>
                <a:defRPr/>
              </a:pPr>
              <a:endParaRPr lang="en-US" dirty="0"/>
            </a:p>
          </p:txBody>
        </p:sp>
        <p:sp>
          <p:nvSpPr>
            <p:cNvPr id="2543" name="Freeform 120"/>
            <p:cNvSpPr>
              <a:spLocks/>
            </p:cNvSpPr>
            <p:nvPr/>
          </p:nvSpPr>
          <p:spPr bwMode="auto">
            <a:xfrm>
              <a:off x="3975" y="2637"/>
              <a:ext cx="6" cy="1"/>
            </a:xfrm>
            <a:custGeom>
              <a:avLst/>
              <a:gdLst>
                <a:gd name="T0" fmla="*/ 0 w 19"/>
                <a:gd name="T1" fmla="*/ 0 h 1"/>
                <a:gd name="T2" fmla="*/ 3 w 19"/>
                <a:gd name="T3" fmla="*/ 0 h 1"/>
                <a:gd name="T4" fmla="*/ 6 w 19"/>
                <a:gd name="T5" fmla="*/ 0 h 1"/>
                <a:gd name="T6" fmla="*/ 3 w 19"/>
                <a:gd name="T7" fmla="*/ 0 h 1"/>
                <a:gd name="T8" fmla="*/ 0 w 1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
                  <a:moveTo>
                    <a:pt x="0" y="0"/>
                  </a:moveTo>
                  <a:lnTo>
                    <a:pt x="10" y="0"/>
                  </a:lnTo>
                  <a:lnTo>
                    <a:pt x="19" y="0"/>
                  </a:lnTo>
                  <a:lnTo>
                    <a:pt x="10" y="0"/>
                  </a:lnTo>
                  <a:lnTo>
                    <a:pt x="0" y="0"/>
                  </a:lnTo>
                </a:path>
              </a:pathLst>
            </a:custGeom>
            <a:grpFill/>
            <a:ln w="9525" cmpd="sng">
              <a:solidFill>
                <a:srgbClr val="FFFFFF"/>
              </a:solidFill>
              <a:prstDash val="solid"/>
              <a:round/>
              <a:headEnd/>
              <a:tailEnd/>
            </a:ln>
          </p:spPr>
          <p:txBody>
            <a:bodyPr/>
            <a:lstStyle/>
            <a:p>
              <a:pPr>
                <a:defRPr/>
              </a:pPr>
              <a:endParaRPr lang="en-US" dirty="0"/>
            </a:p>
          </p:txBody>
        </p:sp>
        <p:sp>
          <p:nvSpPr>
            <p:cNvPr id="2544" name="Rectangle 121"/>
            <p:cNvSpPr>
              <a:spLocks noChangeArrowheads="1"/>
            </p:cNvSpPr>
            <p:nvPr/>
          </p:nvSpPr>
          <p:spPr bwMode="auto">
            <a:xfrm>
              <a:off x="3975" y="2632"/>
              <a:ext cx="8" cy="2"/>
            </a:xfrm>
            <a:prstGeom prst="rect">
              <a:avLst/>
            </a:prstGeom>
            <a:grpFill/>
            <a:ln w="9525">
              <a:solidFill>
                <a:srgbClr val="FFFFFF"/>
              </a:solidFill>
              <a:miter lim="800000"/>
              <a:headEnd/>
              <a:tailEnd/>
            </a:ln>
          </p:spPr>
          <p:txBody>
            <a:bodyPr/>
            <a:lstStyle/>
            <a:p>
              <a:pPr>
                <a:defRPr/>
              </a:pPr>
              <a:endParaRPr lang="en-US" dirty="0"/>
            </a:p>
          </p:txBody>
        </p:sp>
        <p:sp>
          <p:nvSpPr>
            <p:cNvPr id="2545" name="Line 122"/>
            <p:cNvSpPr>
              <a:spLocks noChangeShapeType="1"/>
            </p:cNvSpPr>
            <p:nvPr/>
          </p:nvSpPr>
          <p:spPr bwMode="auto">
            <a:xfrm flipV="1">
              <a:off x="3972" y="2595"/>
              <a:ext cx="5" cy="4"/>
            </a:xfrm>
            <a:prstGeom prst="line">
              <a:avLst/>
            </a:prstGeom>
            <a:grpFill/>
            <a:ln w="9525">
              <a:solidFill>
                <a:srgbClr val="FFFFFF"/>
              </a:solidFill>
              <a:round/>
              <a:headEnd/>
              <a:tailEnd/>
            </a:ln>
            <a:extLst/>
          </p:spPr>
          <p:txBody>
            <a:bodyPr/>
            <a:lstStyle/>
            <a:p>
              <a:pPr>
                <a:defRPr/>
              </a:pPr>
              <a:endParaRPr lang="en-US" dirty="0"/>
            </a:p>
          </p:txBody>
        </p:sp>
        <p:sp>
          <p:nvSpPr>
            <p:cNvPr id="2546" name="Freeform 123"/>
            <p:cNvSpPr>
              <a:spLocks/>
            </p:cNvSpPr>
            <p:nvPr/>
          </p:nvSpPr>
          <p:spPr bwMode="auto">
            <a:xfrm>
              <a:off x="3975" y="2595"/>
              <a:ext cx="2" cy="1"/>
            </a:xfrm>
            <a:custGeom>
              <a:avLst/>
              <a:gdLst>
                <a:gd name="T0" fmla="*/ 2 w 6"/>
                <a:gd name="T1" fmla="*/ 0 h 3"/>
                <a:gd name="T2" fmla="*/ 2 w 6"/>
                <a:gd name="T3" fmla="*/ 0 h 3"/>
                <a:gd name="T4" fmla="*/ 1 w 6"/>
                <a:gd name="T5" fmla="*/ 1 h 3"/>
                <a:gd name="T6" fmla="*/ 0 w 6"/>
                <a:gd name="T7" fmla="*/ 1 h 3"/>
                <a:gd name="T8" fmla="*/ 0 w 6"/>
                <a:gd name="T9" fmla="*/ 1 h 3"/>
                <a:gd name="T10" fmla="*/ 0 w 6"/>
                <a:gd name="T11" fmla="*/ 1 h 3"/>
                <a:gd name="T12" fmla="*/ 0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6" y="0"/>
                  </a:moveTo>
                  <a:lnTo>
                    <a:pt x="5" y="1"/>
                  </a:lnTo>
                  <a:lnTo>
                    <a:pt x="3" y="2"/>
                  </a:lnTo>
                  <a:lnTo>
                    <a:pt x="1" y="3"/>
                  </a:lnTo>
                  <a:lnTo>
                    <a:pt x="0" y="2"/>
                  </a:lnTo>
                  <a:lnTo>
                    <a:pt x="0" y="0"/>
                  </a:lnTo>
                </a:path>
              </a:pathLst>
            </a:custGeom>
            <a:grpFill/>
            <a:ln w="9525" cmpd="sng">
              <a:solidFill>
                <a:srgbClr val="FFFFFF"/>
              </a:solidFill>
              <a:prstDash val="solid"/>
              <a:round/>
              <a:headEnd/>
              <a:tailEnd/>
            </a:ln>
          </p:spPr>
          <p:txBody>
            <a:bodyPr/>
            <a:lstStyle/>
            <a:p>
              <a:pPr>
                <a:defRPr/>
              </a:pPr>
              <a:endParaRPr lang="en-US" dirty="0"/>
            </a:p>
          </p:txBody>
        </p:sp>
        <p:sp>
          <p:nvSpPr>
            <p:cNvPr id="2547" name="Freeform 124"/>
            <p:cNvSpPr>
              <a:spLocks/>
            </p:cNvSpPr>
            <p:nvPr/>
          </p:nvSpPr>
          <p:spPr bwMode="auto">
            <a:xfrm>
              <a:off x="3981" y="2555"/>
              <a:ext cx="5" cy="8"/>
            </a:xfrm>
            <a:custGeom>
              <a:avLst/>
              <a:gdLst>
                <a:gd name="T0" fmla="*/ 5 w 14"/>
                <a:gd name="T1" fmla="*/ 0 h 24"/>
                <a:gd name="T2" fmla="*/ 5 w 14"/>
                <a:gd name="T3" fmla="*/ 2 h 24"/>
                <a:gd name="T4" fmla="*/ 3 w 14"/>
                <a:gd name="T5" fmla="*/ 4 h 24"/>
                <a:gd name="T6" fmla="*/ 2 w 14"/>
                <a:gd name="T7" fmla="*/ 6 h 24"/>
                <a:gd name="T8" fmla="*/ 0 w 14"/>
                <a:gd name="T9" fmla="*/ 8 h 24"/>
                <a:gd name="T10" fmla="*/ 0 w 14"/>
                <a:gd name="T11" fmla="*/ 5 h 24"/>
                <a:gd name="T12" fmla="*/ 0 w 14"/>
                <a:gd name="T13" fmla="*/ 4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4">
                  <a:moveTo>
                    <a:pt x="14" y="0"/>
                  </a:moveTo>
                  <a:lnTo>
                    <a:pt x="13" y="5"/>
                  </a:lnTo>
                  <a:lnTo>
                    <a:pt x="9" y="12"/>
                  </a:lnTo>
                  <a:lnTo>
                    <a:pt x="5" y="19"/>
                  </a:lnTo>
                  <a:lnTo>
                    <a:pt x="0" y="24"/>
                  </a:lnTo>
                  <a:lnTo>
                    <a:pt x="0" y="16"/>
                  </a:lnTo>
                  <a:lnTo>
                    <a:pt x="0" y="12"/>
                  </a:lnTo>
                </a:path>
              </a:pathLst>
            </a:custGeom>
            <a:grpFill/>
            <a:ln w="9525" cmpd="sng">
              <a:solidFill>
                <a:srgbClr val="FFFFFF"/>
              </a:solidFill>
              <a:prstDash val="solid"/>
              <a:round/>
              <a:headEnd/>
              <a:tailEnd/>
            </a:ln>
          </p:spPr>
          <p:txBody>
            <a:bodyPr/>
            <a:lstStyle/>
            <a:p>
              <a:pPr>
                <a:defRPr/>
              </a:pPr>
              <a:endParaRPr lang="en-US" dirty="0"/>
            </a:p>
          </p:txBody>
        </p:sp>
        <p:sp>
          <p:nvSpPr>
            <p:cNvPr id="2548" name="Line 125"/>
            <p:cNvSpPr>
              <a:spLocks noChangeShapeType="1"/>
            </p:cNvSpPr>
            <p:nvPr/>
          </p:nvSpPr>
          <p:spPr bwMode="auto">
            <a:xfrm>
              <a:off x="3981" y="2559"/>
              <a:ext cx="2" cy="1"/>
            </a:xfrm>
            <a:prstGeom prst="line">
              <a:avLst/>
            </a:prstGeom>
            <a:grpFill/>
            <a:ln w="9525">
              <a:solidFill>
                <a:srgbClr val="FFFFFF"/>
              </a:solidFill>
              <a:round/>
              <a:headEnd/>
              <a:tailEnd/>
            </a:ln>
            <a:extLst/>
          </p:spPr>
          <p:txBody>
            <a:bodyPr/>
            <a:lstStyle/>
            <a:p>
              <a:pPr>
                <a:defRPr/>
              </a:pPr>
              <a:endParaRPr lang="en-US" dirty="0"/>
            </a:p>
          </p:txBody>
        </p:sp>
        <p:sp>
          <p:nvSpPr>
            <p:cNvPr id="2549" name="Freeform 126"/>
            <p:cNvSpPr>
              <a:spLocks/>
            </p:cNvSpPr>
            <p:nvPr/>
          </p:nvSpPr>
          <p:spPr bwMode="auto">
            <a:xfrm>
              <a:off x="3977" y="2572"/>
              <a:ext cx="4" cy="3"/>
            </a:xfrm>
            <a:custGeom>
              <a:avLst/>
              <a:gdLst>
                <a:gd name="T0" fmla="*/ 4 w 13"/>
                <a:gd name="T1" fmla="*/ 3 h 12"/>
                <a:gd name="T2" fmla="*/ 0 w 13"/>
                <a:gd name="T3" fmla="*/ 0 h 12"/>
                <a:gd name="T4" fmla="*/ 4 w 13"/>
                <a:gd name="T5" fmla="*/ 3 h 12"/>
                <a:gd name="T6" fmla="*/ 0 60000 65536"/>
                <a:gd name="T7" fmla="*/ 0 60000 65536"/>
                <a:gd name="T8" fmla="*/ 0 60000 65536"/>
              </a:gdLst>
              <a:ahLst/>
              <a:cxnLst>
                <a:cxn ang="T6">
                  <a:pos x="T0" y="T1"/>
                </a:cxn>
                <a:cxn ang="T7">
                  <a:pos x="T2" y="T3"/>
                </a:cxn>
                <a:cxn ang="T8">
                  <a:pos x="T4" y="T5"/>
                </a:cxn>
              </a:cxnLst>
              <a:rect l="0" t="0" r="r" b="b"/>
              <a:pathLst>
                <a:path w="13" h="12">
                  <a:moveTo>
                    <a:pt x="13" y="12"/>
                  </a:moveTo>
                  <a:lnTo>
                    <a:pt x="0" y="0"/>
                  </a:lnTo>
                  <a:lnTo>
                    <a:pt x="13" y="12"/>
                  </a:lnTo>
                </a:path>
              </a:pathLst>
            </a:custGeom>
            <a:grpFill/>
            <a:ln w="9525" cmpd="sng">
              <a:solidFill>
                <a:srgbClr val="FFFFFF"/>
              </a:solidFill>
              <a:prstDash val="solid"/>
              <a:round/>
              <a:headEnd/>
              <a:tailEnd/>
            </a:ln>
          </p:spPr>
          <p:txBody>
            <a:bodyPr/>
            <a:lstStyle/>
            <a:p>
              <a:pPr>
                <a:defRPr/>
              </a:pPr>
              <a:endParaRPr lang="en-US" dirty="0"/>
            </a:p>
          </p:txBody>
        </p:sp>
        <p:sp>
          <p:nvSpPr>
            <p:cNvPr id="2550" name="Freeform 127"/>
            <p:cNvSpPr>
              <a:spLocks/>
            </p:cNvSpPr>
            <p:nvPr/>
          </p:nvSpPr>
          <p:spPr bwMode="auto">
            <a:xfrm>
              <a:off x="3981" y="2585"/>
              <a:ext cx="2" cy="6"/>
            </a:xfrm>
            <a:custGeom>
              <a:avLst/>
              <a:gdLst>
                <a:gd name="T0" fmla="*/ 0 w 7"/>
                <a:gd name="T1" fmla="*/ 0 h 19"/>
                <a:gd name="T2" fmla="*/ 0 w 7"/>
                <a:gd name="T3" fmla="*/ 6 h 19"/>
                <a:gd name="T4" fmla="*/ 0 w 7"/>
                <a:gd name="T5" fmla="*/ 0 h 19"/>
                <a:gd name="T6" fmla="*/ 2 w 7"/>
                <a:gd name="T7" fmla="*/ 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9">
                  <a:moveTo>
                    <a:pt x="0" y="0"/>
                  </a:moveTo>
                  <a:lnTo>
                    <a:pt x="0" y="19"/>
                  </a:lnTo>
                  <a:lnTo>
                    <a:pt x="0" y="0"/>
                  </a:lnTo>
                  <a:lnTo>
                    <a:pt x="7" y="0"/>
                  </a:lnTo>
                </a:path>
              </a:pathLst>
            </a:custGeom>
            <a:grpFill/>
            <a:ln w="9525" cmpd="sng">
              <a:solidFill>
                <a:srgbClr val="FFFFFF"/>
              </a:solidFill>
              <a:prstDash val="solid"/>
              <a:round/>
              <a:headEnd/>
              <a:tailEnd/>
            </a:ln>
          </p:spPr>
          <p:txBody>
            <a:bodyPr/>
            <a:lstStyle/>
            <a:p>
              <a:pPr>
                <a:defRPr/>
              </a:pPr>
              <a:endParaRPr lang="en-US" dirty="0"/>
            </a:p>
          </p:txBody>
        </p:sp>
        <p:sp>
          <p:nvSpPr>
            <p:cNvPr id="2551" name="Line 128"/>
            <p:cNvSpPr>
              <a:spLocks noChangeShapeType="1"/>
            </p:cNvSpPr>
            <p:nvPr/>
          </p:nvSpPr>
          <p:spPr bwMode="auto">
            <a:xfrm flipV="1">
              <a:off x="3981" y="2599"/>
              <a:ext cx="1" cy="4"/>
            </a:xfrm>
            <a:prstGeom prst="line">
              <a:avLst/>
            </a:prstGeom>
            <a:grpFill/>
            <a:ln w="9525">
              <a:solidFill>
                <a:srgbClr val="FFFFFF"/>
              </a:solidFill>
              <a:round/>
              <a:headEnd/>
              <a:tailEnd/>
            </a:ln>
            <a:extLst/>
          </p:spPr>
          <p:txBody>
            <a:bodyPr/>
            <a:lstStyle/>
            <a:p>
              <a:pPr>
                <a:defRPr/>
              </a:pPr>
              <a:endParaRPr lang="en-US" dirty="0"/>
            </a:p>
          </p:txBody>
        </p:sp>
        <p:sp>
          <p:nvSpPr>
            <p:cNvPr id="2552" name="Freeform 129"/>
            <p:cNvSpPr>
              <a:spLocks/>
            </p:cNvSpPr>
            <p:nvPr/>
          </p:nvSpPr>
          <p:spPr bwMode="auto">
            <a:xfrm>
              <a:off x="3970" y="2545"/>
              <a:ext cx="2" cy="6"/>
            </a:xfrm>
            <a:custGeom>
              <a:avLst/>
              <a:gdLst>
                <a:gd name="T0" fmla="*/ 0 w 8"/>
                <a:gd name="T1" fmla="*/ 6 h 18"/>
                <a:gd name="T2" fmla="*/ 2 w 8"/>
                <a:gd name="T3" fmla="*/ 2 h 18"/>
                <a:gd name="T4" fmla="*/ 0 w 8"/>
                <a:gd name="T5" fmla="*/ 0 h 18"/>
                <a:gd name="T6" fmla="*/ 0 w 8"/>
                <a:gd name="T7" fmla="*/ 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8">
                  <a:moveTo>
                    <a:pt x="0" y="18"/>
                  </a:moveTo>
                  <a:lnTo>
                    <a:pt x="8" y="6"/>
                  </a:lnTo>
                  <a:lnTo>
                    <a:pt x="0" y="0"/>
                  </a:lnTo>
                  <a:lnTo>
                    <a:pt x="0" y="18"/>
                  </a:lnTo>
                </a:path>
              </a:pathLst>
            </a:custGeom>
            <a:grpFill/>
            <a:ln w="9525" cmpd="sng">
              <a:solidFill>
                <a:srgbClr val="FFFFFF"/>
              </a:solidFill>
              <a:prstDash val="solid"/>
              <a:round/>
              <a:headEnd/>
              <a:tailEnd/>
            </a:ln>
          </p:spPr>
          <p:txBody>
            <a:bodyPr/>
            <a:lstStyle/>
            <a:p>
              <a:pPr>
                <a:defRPr/>
              </a:pPr>
              <a:endParaRPr lang="en-US" dirty="0"/>
            </a:p>
          </p:txBody>
        </p:sp>
        <p:sp>
          <p:nvSpPr>
            <p:cNvPr id="2553" name="Freeform 130"/>
            <p:cNvSpPr>
              <a:spLocks/>
            </p:cNvSpPr>
            <p:nvPr/>
          </p:nvSpPr>
          <p:spPr bwMode="auto">
            <a:xfrm>
              <a:off x="3968" y="2532"/>
              <a:ext cx="2" cy="7"/>
            </a:xfrm>
            <a:custGeom>
              <a:avLst/>
              <a:gdLst>
                <a:gd name="T0" fmla="*/ 0 w 6"/>
                <a:gd name="T1" fmla="*/ 0 h 19"/>
                <a:gd name="T2" fmla="*/ 0 w 6"/>
                <a:gd name="T3" fmla="*/ 7 h 19"/>
                <a:gd name="T4" fmla="*/ 2 w 6"/>
                <a:gd name="T5" fmla="*/ 5 h 19"/>
                <a:gd name="T6" fmla="*/ 0 60000 65536"/>
                <a:gd name="T7" fmla="*/ 0 60000 65536"/>
                <a:gd name="T8" fmla="*/ 0 60000 65536"/>
              </a:gdLst>
              <a:ahLst/>
              <a:cxnLst>
                <a:cxn ang="T6">
                  <a:pos x="T0" y="T1"/>
                </a:cxn>
                <a:cxn ang="T7">
                  <a:pos x="T2" y="T3"/>
                </a:cxn>
                <a:cxn ang="T8">
                  <a:pos x="T4" y="T5"/>
                </a:cxn>
              </a:cxnLst>
              <a:rect l="0" t="0" r="r" b="b"/>
              <a:pathLst>
                <a:path w="6" h="19">
                  <a:moveTo>
                    <a:pt x="0" y="0"/>
                  </a:moveTo>
                  <a:lnTo>
                    <a:pt x="0" y="19"/>
                  </a:lnTo>
                  <a:lnTo>
                    <a:pt x="6" y="13"/>
                  </a:lnTo>
                </a:path>
              </a:pathLst>
            </a:custGeom>
            <a:grpFill/>
            <a:ln w="9525" cmpd="sng">
              <a:solidFill>
                <a:srgbClr val="FFFFFF"/>
              </a:solidFill>
              <a:prstDash val="solid"/>
              <a:round/>
              <a:headEnd/>
              <a:tailEnd/>
            </a:ln>
          </p:spPr>
          <p:txBody>
            <a:bodyPr/>
            <a:lstStyle/>
            <a:p>
              <a:pPr>
                <a:defRPr/>
              </a:pPr>
              <a:endParaRPr lang="en-US" dirty="0"/>
            </a:p>
          </p:txBody>
        </p:sp>
        <p:sp>
          <p:nvSpPr>
            <p:cNvPr id="2554" name="Freeform 131"/>
            <p:cNvSpPr>
              <a:spLocks/>
            </p:cNvSpPr>
            <p:nvPr/>
          </p:nvSpPr>
          <p:spPr bwMode="auto">
            <a:xfrm>
              <a:off x="3965" y="2513"/>
              <a:ext cx="10" cy="5"/>
            </a:xfrm>
            <a:custGeom>
              <a:avLst/>
              <a:gdLst>
                <a:gd name="T0" fmla="*/ 0 w 28"/>
                <a:gd name="T1" fmla="*/ 0 h 19"/>
                <a:gd name="T2" fmla="*/ 0 w 28"/>
                <a:gd name="T3" fmla="*/ 5 h 19"/>
                <a:gd name="T4" fmla="*/ 10 w 28"/>
                <a:gd name="T5" fmla="*/ 5 h 19"/>
                <a:gd name="T6" fmla="*/ 0 60000 65536"/>
                <a:gd name="T7" fmla="*/ 0 60000 65536"/>
                <a:gd name="T8" fmla="*/ 0 60000 65536"/>
              </a:gdLst>
              <a:ahLst/>
              <a:cxnLst>
                <a:cxn ang="T6">
                  <a:pos x="T0" y="T1"/>
                </a:cxn>
                <a:cxn ang="T7">
                  <a:pos x="T2" y="T3"/>
                </a:cxn>
                <a:cxn ang="T8">
                  <a:pos x="T4" y="T5"/>
                </a:cxn>
              </a:cxnLst>
              <a:rect l="0" t="0" r="r" b="b"/>
              <a:pathLst>
                <a:path w="28" h="19">
                  <a:moveTo>
                    <a:pt x="0" y="0"/>
                  </a:moveTo>
                  <a:lnTo>
                    <a:pt x="0" y="19"/>
                  </a:lnTo>
                  <a:lnTo>
                    <a:pt x="28" y="19"/>
                  </a:lnTo>
                </a:path>
              </a:pathLst>
            </a:custGeom>
            <a:grpFill/>
            <a:ln w="9525" cmpd="sng">
              <a:solidFill>
                <a:srgbClr val="FFFFFF"/>
              </a:solidFill>
              <a:prstDash val="solid"/>
              <a:round/>
              <a:headEnd/>
              <a:tailEnd/>
            </a:ln>
          </p:spPr>
          <p:txBody>
            <a:bodyPr/>
            <a:lstStyle/>
            <a:p>
              <a:pPr>
                <a:defRPr/>
              </a:pPr>
              <a:endParaRPr lang="en-US" dirty="0"/>
            </a:p>
          </p:txBody>
        </p:sp>
        <p:sp>
          <p:nvSpPr>
            <p:cNvPr id="2555" name="Freeform 132"/>
            <p:cNvSpPr>
              <a:spLocks/>
            </p:cNvSpPr>
            <p:nvPr/>
          </p:nvSpPr>
          <p:spPr bwMode="auto">
            <a:xfrm>
              <a:off x="3970" y="2513"/>
              <a:ext cx="5" cy="5"/>
            </a:xfrm>
            <a:custGeom>
              <a:avLst/>
              <a:gdLst>
                <a:gd name="T0" fmla="*/ 5 w 15"/>
                <a:gd name="T1" fmla="*/ 5 h 19"/>
                <a:gd name="T2" fmla="*/ 3 w 15"/>
                <a:gd name="T3" fmla="*/ 2 h 19"/>
                <a:gd name="T4" fmla="*/ 0 w 15"/>
                <a:gd name="T5" fmla="*/ 0 h 19"/>
                <a:gd name="T6" fmla="*/ 0 60000 65536"/>
                <a:gd name="T7" fmla="*/ 0 60000 65536"/>
                <a:gd name="T8" fmla="*/ 0 60000 65536"/>
              </a:gdLst>
              <a:ahLst/>
              <a:cxnLst>
                <a:cxn ang="T6">
                  <a:pos x="T0" y="T1"/>
                </a:cxn>
                <a:cxn ang="T7">
                  <a:pos x="T2" y="T3"/>
                </a:cxn>
                <a:cxn ang="T8">
                  <a:pos x="T4" y="T5"/>
                </a:cxn>
              </a:cxnLst>
              <a:rect l="0" t="0" r="r" b="b"/>
              <a:pathLst>
                <a:path w="15" h="19">
                  <a:moveTo>
                    <a:pt x="15" y="19"/>
                  </a:moveTo>
                  <a:lnTo>
                    <a:pt x="8" y="9"/>
                  </a:lnTo>
                  <a:lnTo>
                    <a:pt x="0" y="0"/>
                  </a:lnTo>
                </a:path>
              </a:pathLst>
            </a:custGeom>
            <a:grpFill/>
            <a:ln w="9525" cmpd="sng">
              <a:solidFill>
                <a:srgbClr val="FFFFFF"/>
              </a:solidFill>
              <a:prstDash val="solid"/>
              <a:round/>
              <a:headEnd/>
              <a:tailEnd/>
            </a:ln>
          </p:spPr>
          <p:txBody>
            <a:bodyPr/>
            <a:lstStyle/>
            <a:p>
              <a:pPr>
                <a:defRPr/>
              </a:pPr>
              <a:endParaRPr lang="en-US" dirty="0"/>
            </a:p>
          </p:txBody>
        </p:sp>
        <p:sp>
          <p:nvSpPr>
            <p:cNvPr id="2556" name="Freeform 133"/>
            <p:cNvSpPr>
              <a:spLocks/>
            </p:cNvSpPr>
            <p:nvPr/>
          </p:nvSpPr>
          <p:spPr bwMode="auto">
            <a:xfrm>
              <a:off x="3975" y="2658"/>
              <a:ext cx="6" cy="6"/>
            </a:xfrm>
            <a:custGeom>
              <a:avLst/>
              <a:gdLst>
                <a:gd name="T0" fmla="*/ 0 w 19"/>
                <a:gd name="T1" fmla="*/ 0 h 20"/>
                <a:gd name="T2" fmla="*/ 0 w 19"/>
                <a:gd name="T3" fmla="*/ 6 h 20"/>
                <a:gd name="T4" fmla="*/ 6 w 19"/>
                <a:gd name="T5" fmla="*/ 4 h 20"/>
                <a:gd name="T6" fmla="*/ 4 w 19"/>
                <a:gd name="T7" fmla="*/ 2 h 20"/>
                <a:gd name="T8" fmla="*/ 3 w 19"/>
                <a:gd name="T9" fmla="*/ 1 h 20"/>
                <a:gd name="T10" fmla="*/ 1 w 19"/>
                <a:gd name="T11" fmla="*/ 0 h 20"/>
                <a:gd name="T12" fmla="*/ 0 w 19"/>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0">
                  <a:moveTo>
                    <a:pt x="0" y="0"/>
                  </a:moveTo>
                  <a:lnTo>
                    <a:pt x="0" y="20"/>
                  </a:lnTo>
                  <a:lnTo>
                    <a:pt x="19" y="14"/>
                  </a:lnTo>
                  <a:lnTo>
                    <a:pt x="14" y="8"/>
                  </a:lnTo>
                  <a:lnTo>
                    <a:pt x="10" y="4"/>
                  </a:lnTo>
                  <a:lnTo>
                    <a:pt x="4" y="1"/>
                  </a:lnTo>
                  <a:lnTo>
                    <a:pt x="0" y="0"/>
                  </a:lnTo>
                </a:path>
              </a:pathLst>
            </a:custGeom>
            <a:grpFill/>
            <a:ln w="9525" cmpd="sng">
              <a:solidFill>
                <a:srgbClr val="FFFFFF"/>
              </a:solidFill>
              <a:prstDash val="solid"/>
              <a:round/>
              <a:headEnd/>
              <a:tailEnd/>
            </a:ln>
          </p:spPr>
          <p:txBody>
            <a:bodyPr/>
            <a:lstStyle/>
            <a:p>
              <a:pPr>
                <a:defRPr/>
              </a:pPr>
              <a:endParaRPr lang="en-US" dirty="0"/>
            </a:p>
          </p:txBody>
        </p:sp>
        <p:sp>
          <p:nvSpPr>
            <p:cNvPr id="2557" name="Freeform 134"/>
            <p:cNvSpPr>
              <a:spLocks/>
            </p:cNvSpPr>
            <p:nvPr/>
          </p:nvSpPr>
          <p:spPr bwMode="auto">
            <a:xfrm>
              <a:off x="3975" y="2644"/>
              <a:ext cx="6" cy="4"/>
            </a:xfrm>
            <a:custGeom>
              <a:avLst/>
              <a:gdLst>
                <a:gd name="T0" fmla="*/ 4 w 19"/>
                <a:gd name="T1" fmla="*/ 4 h 12"/>
                <a:gd name="T2" fmla="*/ 6 w 19"/>
                <a:gd name="T3" fmla="*/ 0 h 12"/>
                <a:gd name="T4" fmla="*/ 0 w 19"/>
                <a:gd name="T5" fmla="*/ 0 h 12"/>
                <a:gd name="T6" fmla="*/ 4 w 19"/>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2">
                  <a:moveTo>
                    <a:pt x="13" y="12"/>
                  </a:moveTo>
                  <a:lnTo>
                    <a:pt x="19" y="0"/>
                  </a:lnTo>
                  <a:lnTo>
                    <a:pt x="0" y="0"/>
                  </a:lnTo>
                  <a:lnTo>
                    <a:pt x="13" y="12"/>
                  </a:lnTo>
                </a:path>
              </a:pathLst>
            </a:custGeom>
            <a:grpFill/>
            <a:ln w="9525" cmpd="sng">
              <a:solidFill>
                <a:srgbClr val="FFFFFF"/>
              </a:solidFill>
              <a:prstDash val="solid"/>
              <a:round/>
              <a:headEnd/>
              <a:tailEnd/>
            </a:ln>
          </p:spPr>
          <p:txBody>
            <a:bodyPr/>
            <a:lstStyle/>
            <a:p>
              <a:pPr>
                <a:defRPr/>
              </a:pPr>
              <a:endParaRPr lang="en-US" dirty="0"/>
            </a:p>
          </p:txBody>
        </p:sp>
        <p:sp>
          <p:nvSpPr>
            <p:cNvPr id="2558" name="Freeform 135"/>
            <p:cNvSpPr>
              <a:spLocks/>
            </p:cNvSpPr>
            <p:nvPr/>
          </p:nvSpPr>
          <p:spPr bwMode="auto">
            <a:xfrm>
              <a:off x="3975" y="2637"/>
              <a:ext cx="6" cy="1"/>
            </a:xfrm>
            <a:custGeom>
              <a:avLst/>
              <a:gdLst>
                <a:gd name="T0" fmla="*/ 0 w 19"/>
                <a:gd name="T1" fmla="*/ 0 h 1"/>
                <a:gd name="T2" fmla="*/ 3 w 19"/>
                <a:gd name="T3" fmla="*/ 0 h 1"/>
                <a:gd name="T4" fmla="*/ 6 w 19"/>
                <a:gd name="T5" fmla="*/ 0 h 1"/>
                <a:gd name="T6" fmla="*/ 3 w 19"/>
                <a:gd name="T7" fmla="*/ 0 h 1"/>
                <a:gd name="T8" fmla="*/ 0 w 1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
                  <a:moveTo>
                    <a:pt x="0" y="0"/>
                  </a:moveTo>
                  <a:lnTo>
                    <a:pt x="10" y="0"/>
                  </a:lnTo>
                  <a:lnTo>
                    <a:pt x="19" y="0"/>
                  </a:lnTo>
                  <a:lnTo>
                    <a:pt x="10" y="0"/>
                  </a:lnTo>
                  <a:lnTo>
                    <a:pt x="0" y="0"/>
                  </a:lnTo>
                </a:path>
              </a:pathLst>
            </a:custGeom>
            <a:grpFill/>
            <a:ln w="9525" cmpd="sng">
              <a:solidFill>
                <a:srgbClr val="FFFFFF"/>
              </a:solidFill>
              <a:prstDash val="solid"/>
              <a:round/>
              <a:headEnd/>
              <a:tailEnd/>
            </a:ln>
          </p:spPr>
          <p:txBody>
            <a:bodyPr/>
            <a:lstStyle/>
            <a:p>
              <a:pPr>
                <a:defRPr/>
              </a:pPr>
              <a:endParaRPr lang="en-US" dirty="0"/>
            </a:p>
          </p:txBody>
        </p:sp>
        <p:sp>
          <p:nvSpPr>
            <p:cNvPr id="2559" name="Rectangle 136"/>
            <p:cNvSpPr>
              <a:spLocks noChangeArrowheads="1"/>
            </p:cNvSpPr>
            <p:nvPr/>
          </p:nvSpPr>
          <p:spPr bwMode="auto">
            <a:xfrm>
              <a:off x="3975" y="2632"/>
              <a:ext cx="8" cy="2"/>
            </a:xfrm>
            <a:prstGeom prst="rect">
              <a:avLst/>
            </a:prstGeom>
            <a:grpFill/>
            <a:ln w="9525">
              <a:solidFill>
                <a:srgbClr val="FFFFFF"/>
              </a:solidFill>
              <a:miter lim="800000"/>
              <a:headEnd/>
              <a:tailEnd/>
            </a:ln>
          </p:spPr>
          <p:txBody>
            <a:bodyPr/>
            <a:lstStyle/>
            <a:p>
              <a:pPr>
                <a:defRPr/>
              </a:pPr>
              <a:endParaRPr lang="en-US" dirty="0"/>
            </a:p>
          </p:txBody>
        </p:sp>
        <p:sp>
          <p:nvSpPr>
            <p:cNvPr id="2560" name="Line 137"/>
            <p:cNvSpPr>
              <a:spLocks noChangeShapeType="1"/>
            </p:cNvSpPr>
            <p:nvPr/>
          </p:nvSpPr>
          <p:spPr bwMode="auto">
            <a:xfrm flipV="1">
              <a:off x="3972" y="2595"/>
              <a:ext cx="5" cy="4"/>
            </a:xfrm>
            <a:prstGeom prst="line">
              <a:avLst/>
            </a:prstGeom>
            <a:grpFill/>
            <a:ln w="9525">
              <a:solidFill>
                <a:srgbClr val="FFFFFF"/>
              </a:solidFill>
              <a:round/>
              <a:headEnd/>
              <a:tailEnd/>
            </a:ln>
            <a:extLst/>
          </p:spPr>
          <p:txBody>
            <a:bodyPr/>
            <a:lstStyle/>
            <a:p>
              <a:pPr>
                <a:defRPr/>
              </a:pPr>
              <a:endParaRPr lang="en-US" dirty="0"/>
            </a:p>
          </p:txBody>
        </p:sp>
        <p:sp>
          <p:nvSpPr>
            <p:cNvPr id="2561" name="Freeform 138"/>
            <p:cNvSpPr>
              <a:spLocks/>
            </p:cNvSpPr>
            <p:nvPr/>
          </p:nvSpPr>
          <p:spPr bwMode="auto">
            <a:xfrm>
              <a:off x="3975" y="2595"/>
              <a:ext cx="2" cy="1"/>
            </a:xfrm>
            <a:custGeom>
              <a:avLst/>
              <a:gdLst>
                <a:gd name="T0" fmla="*/ 2 w 6"/>
                <a:gd name="T1" fmla="*/ 0 h 3"/>
                <a:gd name="T2" fmla="*/ 2 w 6"/>
                <a:gd name="T3" fmla="*/ 0 h 3"/>
                <a:gd name="T4" fmla="*/ 1 w 6"/>
                <a:gd name="T5" fmla="*/ 1 h 3"/>
                <a:gd name="T6" fmla="*/ 0 w 6"/>
                <a:gd name="T7" fmla="*/ 1 h 3"/>
                <a:gd name="T8" fmla="*/ 0 w 6"/>
                <a:gd name="T9" fmla="*/ 1 h 3"/>
                <a:gd name="T10" fmla="*/ 0 w 6"/>
                <a:gd name="T11" fmla="*/ 1 h 3"/>
                <a:gd name="T12" fmla="*/ 0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6" y="0"/>
                  </a:moveTo>
                  <a:lnTo>
                    <a:pt x="5" y="1"/>
                  </a:lnTo>
                  <a:lnTo>
                    <a:pt x="3" y="2"/>
                  </a:lnTo>
                  <a:lnTo>
                    <a:pt x="1" y="3"/>
                  </a:lnTo>
                  <a:lnTo>
                    <a:pt x="0" y="2"/>
                  </a:lnTo>
                  <a:lnTo>
                    <a:pt x="0" y="0"/>
                  </a:lnTo>
                </a:path>
              </a:pathLst>
            </a:custGeom>
            <a:grpFill/>
            <a:ln w="9525" cmpd="sng">
              <a:solidFill>
                <a:srgbClr val="FFFFFF"/>
              </a:solidFill>
              <a:prstDash val="solid"/>
              <a:round/>
              <a:headEnd/>
              <a:tailEnd/>
            </a:ln>
          </p:spPr>
          <p:txBody>
            <a:bodyPr/>
            <a:lstStyle/>
            <a:p>
              <a:pPr>
                <a:defRPr/>
              </a:pPr>
              <a:endParaRPr lang="en-US" dirty="0"/>
            </a:p>
          </p:txBody>
        </p:sp>
        <p:sp>
          <p:nvSpPr>
            <p:cNvPr id="2562" name="Freeform 139"/>
            <p:cNvSpPr>
              <a:spLocks/>
            </p:cNvSpPr>
            <p:nvPr/>
          </p:nvSpPr>
          <p:spPr bwMode="auto">
            <a:xfrm>
              <a:off x="3981" y="2555"/>
              <a:ext cx="5" cy="8"/>
            </a:xfrm>
            <a:custGeom>
              <a:avLst/>
              <a:gdLst>
                <a:gd name="T0" fmla="*/ 5 w 14"/>
                <a:gd name="T1" fmla="*/ 0 h 24"/>
                <a:gd name="T2" fmla="*/ 5 w 14"/>
                <a:gd name="T3" fmla="*/ 2 h 24"/>
                <a:gd name="T4" fmla="*/ 3 w 14"/>
                <a:gd name="T5" fmla="*/ 4 h 24"/>
                <a:gd name="T6" fmla="*/ 2 w 14"/>
                <a:gd name="T7" fmla="*/ 6 h 24"/>
                <a:gd name="T8" fmla="*/ 0 w 14"/>
                <a:gd name="T9" fmla="*/ 8 h 24"/>
                <a:gd name="T10" fmla="*/ 0 w 14"/>
                <a:gd name="T11" fmla="*/ 5 h 24"/>
                <a:gd name="T12" fmla="*/ 0 w 14"/>
                <a:gd name="T13" fmla="*/ 4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4">
                  <a:moveTo>
                    <a:pt x="14" y="0"/>
                  </a:moveTo>
                  <a:lnTo>
                    <a:pt x="13" y="5"/>
                  </a:lnTo>
                  <a:lnTo>
                    <a:pt x="9" y="12"/>
                  </a:lnTo>
                  <a:lnTo>
                    <a:pt x="5" y="19"/>
                  </a:lnTo>
                  <a:lnTo>
                    <a:pt x="0" y="24"/>
                  </a:lnTo>
                  <a:lnTo>
                    <a:pt x="0" y="16"/>
                  </a:lnTo>
                  <a:lnTo>
                    <a:pt x="0" y="12"/>
                  </a:lnTo>
                </a:path>
              </a:pathLst>
            </a:custGeom>
            <a:grpFill/>
            <a:ln w="9525" cmpd="sng">
              <a:solidFill>
                <a:srgbClr val="FFFFFF"/>
              </a:solidFill>
              <a:prstDash val="solid"/>
              <a:round/>
              <a:headEnd/>
              <a:tailEnd/>
            </a:ln>
          </p:spPr>
          <p:txBody>
            <a:bodyPr/>
            <a:lstStyle/>
            <a:p>
              <a:pPr>
                <a:defRPr/>
              </a:pPr>
              <a:endParaRPr lang="en-US" dirty="0"/>
            </a:p>
          </p:txBody>
        </p:sp>
        <p:sp>
          <p:nvSpPr>
            <p:cNvPr id="2563" name="Line 140"/>
            <p:cNvSpPr>
              <a:spLocks noChangeShapeType="1"/>
            </p:cNvSpPr>
            <p:nvPr/>
          </p:nvSpPr>
          <p:spPr bwMode="auto">
            <a:xfrm>
              <a:off x="3981" y="2559"/>
              <a:ext cx="2" cy="1"/>
            </a:xfrm>
            <a:prstGeom prst="line">
              <a:avLst/>
            </a:prstGeom>
            <a:grpFill/>
            <a:ln w="9525">
              <a:solidFill>
                <a:srgbClr val="FFFFFF"/>
              </a:solidFill>
              <a:round/>
              <a:headEnd/>
              <a:tailEnd/>
            </a:ln>
            <a:extLst/>
          </p:spPr>
          <p:txBody>
            <a:bodyPr/>
            <a:lstStyle/>
            <a:p>
              <a:pPr>
                <a:defRPr/>
              </a:pPr>
              <a:endParaRPr lang="en-US" dirty="0"/>
            </a:p>
          </p:txBody>
        </p:sp>
        <p:sp>
          <p:nvSpPr>
            <p:cNvPr id="2564" name="Freeform 141"/>
            <p:cNvSpPr>
              <a:spLocks/>
            </p:cNvSpPr>
            <p:nvPr/>
          </p:nvSpPr>
          <p:spPr bwMode="auto">
            <a:xfrm>
              <a:off x="3977" y="2572"/>
              <a:ext cx="4" cy="3"/>
            </a:xfrm>
            <a:custGeom>
              <a:avLst/>
              <a:gdLst>
                <a:gd name="T0" fmla="*/ 4 w 13"/>
                <a:gd name="T1" fmla="*/ 3 h 12"/>
                <a:gd name="T2" fmla="*/ 0 w 13"/>
                <a:gd name="T3" fmla="*/ 0 h 12"/>
                <a:gd name="T4" fmla="*/ 4 w 13"/>
                <a:gd name="T5" fmla="*/ 3 h 12"/>
                <a:gd name="T6" fmla="*/ 0 60000 65536"/>
                <a:gd name="T7" fmla="*/ 0 60000 65536"/>
                <a:gd name="T8" fmla="*/ 0 60000 65536"/>
              </a:gdLst>
              <a:ahLst/>
              <a:cxnLst>
                <a:cxn ang="T6">
                  <a:pos x="T0" y="T1"/>
                </a:cxn>
                <a:cxn ang="T7">
                  <a:pos x="T2" y="T3"/>
                </a:cxn>
                <a:cxn ang="T8">
                  <a:pos x="T4" y="T5"/>
                </a:cxn>
              </a:cxnLst>
              <a:rect l="0" t="0" r="r" b="b"/>
              <a:pathLst>
                <a:path w="13" h="12">
                  <a:moveTo>
                    <a:pt x="13" y="12"/>
                  </a:moveTo>
                  <a:lnTo>
                    <a:pt x="0" y="0"/>
                  </a:lnTo>
                  <a:lnTo>
                    <a:pt x="13" y="12"/>
                  </a:lnTo>
                </a:path>
              </a:pathLst>
            </a:custGeom>
            <a:grpFill/>
            <a:ln w="9525" cmpd="sng">
              <a:solidFill>
                <a:srgbClr val="FFFFFF"/>
              </a:solidFill>
              <a:prstDash val="solid"/>
              <a:round/>
              <a:headEnd/>
              <a:tailEnd/>
            </a:ln>
          </p:spPr>
          <p:txBody>
            <a:bodyPr/>
            <a:lstStyle/>
            <a:p>
              <a:pPr>
                <a:defRPr/>
              </a:pPr>
              <a:endParaRPr lang="en-US" dirty="0"/>
            </a:p>
          </p:txBody>
        </p:sp>
        <p:sp>
          <p:nvSpPr>
            <p:cNvPr id="2565" name="Freeform 142"/>
            <p:cNvSpPr>
              <a:spLocks/>
            </p:cNvSpPr>
            <p:nvPr/>
          </p:nvSpPr>
          <p:spPr bwMode="auto">
            <a:xfrm>
              <a:off x="3981" y="2585"/>
              <a:ext cx="2" cy="6"/>
            </a:xfrm>
            <a:custGeom>
              <a:avLst/>
              <a:gdLst>
                <a:gd name="T0" fmla="*/ 0 w 7"/>
                <a:gd name="T1" fmla="*/ 0 h 19"/>
                <a:gd name="T2" fmla="*/ 0 w 7"/>
                <a:gd name="T3" fmla="*/ 6 h 19"/>
                <a:gd name="T4" fmla="*/ 0 w 7"/>
                <a:gd name="T5" fmla="*/ 0 h 19"/>
                <a:gd name="T6" fmla="*/ 2 w 7"/>
                <a:gd name="T7" fmla="*/ 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9">
                  <a:moveTo>
                    <a:pt x="0" y="0"/>
                  </a:moveTo>
                  <a:lnTo>
                    <a:pt x="0" y="19"/>
                  </a:lnTo>
                  <a:lnTo>
                    <a:pt x="0" y="0"/>
                  </a:lnTo>
                  <a:lnTo>
                    <a:pt x="7" y="0"/>
                  </a:lnTo>
                </a:path>
              </a:pathLst>
            </a:custGeom>
            <a:grpFill/>
            <a:ln w="9525" cmpd="sng">
              <a:solidFill>
                <a:srgbClr val="FFFFFF"/>
              </a:solidFill>
              <a:prstDash val="solid"/>
              <a:round/>
              <a:headEnd/>
              <a:tailEnd/>
            </a:ln>
          </p:spPr>
          <p:txBody>
            <a:bodyPr/>
            <a:lstStyle/>
            <a:p>
              <a:pPr>
                <a:defRPr/>
              </a:pPr>
              <a:endParaRPr lang="en-US" dirty="0"/>
            </a:p>
          </p:txBody>
        </p:sp>
        <p:sp>
          <p:nvSpPr>
            <p:cNvPr id="2566" name="Line 143"/>
            <p:cNvSpPr>
              <a:spLocks noChangeShapeType="1"/>
            </p:cNvSpPr>
            <p:nvPr/>
          </p:nvSpPr>
          <p:spPr bwMode="auto">
            <a:xfrm flipV="1">
              <a:off x="3981" y="2599"/>
              <a:ext cx="1" cy="4"/>
            </a:xfrm>
            <a:prstGeom prst="line">
              <a:avLst/>
            </a:prstGeom>
            <a:grpFill/>
            <a:ln w="9525">
              <a:solidFill>
                <a:srgbClr val="FFFFFF"/>
              </a:solidFill>
              <a:round/>
              <a:headEnd/>
              <a:tailEnd/>
            </a:ln>
            <a:extLst/>
          </p:spPr>
          <p:txBody>
            <a:bodyPr/>
            <a:lstStyle/>
            <a:p>
              <a:pPr>
                <a:defRPr/>
              </a:pPr>
              <a:endParaRPr lang="en-US" dirty="0"/>
            </a:p>
          </p:txBody>
        </p:sp>
        <p:sp>
          <p:nvSpPr>
            <p:cNvPr id="2567" name="Freeform 144"/>
            <p:cNvSpPr>
              <a:spLocks/>
            </p:cNvSpPr>
            <p:nvPr/>
          </p:nvSpPr>
          <p:spPr bwMode="auto">
            <a:xfrm>
              <a:off x="3970" y="2545"/>
              <a:ext cx="2" cy="6"/>
            </a:xfrm>
            <a:custGeom>
              <a:avLst/>
              <a:gdLst>
                <a:gd name="T0" fmla="*/ 0 w 8"/>
                <a:gd name="T1" fmla="*/ 6 h 18"/>
                <a:gd name="T2" fmla="*/ 2 w 8"/>
                <a:gd name="T3" fmla="*/ 2 h 18"/>
                <a:gd name="T4" fmla="*/ 0 w 8"/>
                <a:gd name="T5" fmla="*/ 0 h 18"/>
                <a:gd name="T6" fmla="*/ 0 w 8"/>
                <a:gd name="T7" fmla="*/ 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8">
                  <a:moveTo>
                    <a:pt x="0" y="18"/>
                  </a:moveTo>
                  <a:lnTo>
                    <a:pt x="8" y="6"/>
                  </a:lnTo>
                  <a:lnTo>
                    <a:pt x="0" y="0"/>
                  </a:lnTo>
                  <a:lnTo>
                    <a:pt x="0" y="18"/>
                  </a:lnTo>
                </a:path>
              </a:pathLst>
            </a:custGeom>
            <a:grpFill/>
            <a:ln w="9525" cmpd="sng">
              <a:solidFill>
                <a:srgbClr val="FFFFFF"/>
              </a:solidFill>
              <a:prstDash val="solid"/>
              <a:round/>
              <a:headEnd/>
              <a:tailEnd/>
            </a:ln>
          </p:spPr>
          <p:txBody>
            <a:bodyPr/>
            <a:lstStyle/>
            <a:p>
              <a:pPr>
                <a:defRPr/>
              </a:pPr>
              <a:endParaRPr lang="en-US" dirty="0"/>
            </a:p>
          </p:txBody>
        </p:sp>
        <p:sp>
          <p:nvSpPr>
            <p:cNvPr id="2568" name="Freeform 145"/>
            <p:cNvSpPr>
              <a:spLocks/>
            </p:cNvSpPr>
            <p:nvPr/>
          </p:nvSpPr>
          <p:spPr bwMode="auto">
            <a:xfrm>
              <a:off x="3968" y="2532"/>
              <a:ext cx="2" cy="7"/>
            </a:xfrm>
            <a:custGeom>
              <a:avLst/>
              <a:gdLst>
                <a:gd name="T0" fmla="*/ 0 w 6"/>
                <a:gd name="T1" fmla="*/ 0 h 19"/>
                <a:gd name="T2" fmla="*/ 0 w 6"/>
                <a:gd name="T3" fmla="*/ 7 h 19"/>
                <a:gd name="T4" fmla="*/ 2 w 6"/>
                <a:gd name="T5" fmla="*/ 5 h 19"/>
                <a:gd name="T6" fmla="*/ 0 60000 65536"/>
                <a:gd name="T7" fmla="*/ 0 60000 65536"/>
                <a:gd name="T8" fmla="*/ 0 60000 65536"/>
              </a:gdLst>
              <a:ahLst/>
              <a:cxnLst>
                <a:cxn ang="T6">
                  <a:pos x="T0" y="T1"/>
                </a:cxn>
                <a:cxn ang="T7">
                  <a:pos x="T2" y="T3"/>
                </a:cxn>
                <a:cxn ang="T8">
                  <a:pos x="T4" y="T5"/>
                </a:cxn>
              </a:cxnLst>
              <a:rect l="0" t="0" r="r" b="b"/>
              <a:pathLst>
                <a:path w="6" h="19">
                  <a:moveTo>
                    <a:pt x="0" y="0"/>
                  </a:moveTo>
                  <a:lnTo>
                    <a:pt x="0" y="19"/>
                  </a:lnTo>
                  <a:lnTo>
                    <a:pt x="6" y="13"/>
                  </a:lnTo>
                </a:path>
              </a:pathLst>
            </a:custGeom>
            <a:grpFill/>
            <a:ln w="9525" cmpd="sng">
              <a:solidFill>
                <a:srgbClr val="FFFFFF"/>
              </a:solidFill>
              <a:prstDash val="solid"/>
              <a:round/>
              <a:headEnd/>
              <a:tailEnd/>
            </a:ln>
          </p:spPr>
          <p:txBody>
            <a:bodyPr/>
            <a:lstStyle/>
            <a:p>
              <a:pPr>
                <a:defRPr/>
              </a:pPr>
              <a:endParaRPr lang="en-US" dirty="0"/>
            </a:p>
          </p:txBody>
        </p:sp>
        <p:sp>
          <p:nvSpPr>
            <p:cNvPr id="2569" name="Freeform 146"/>
            <p:cNvSpPr>
              <a:spLocks/>
            </p:cNvSpPr>
            <p:nvPr/>
          </p:nvSpPr>
          <p:spPr bwMode="auto">
            <a:xfrm>
              <a:off x="3965" y="2513"/>
              <a:ext cx="10" cy="5"/>
            </a:xfrm>
            <a:custGeom>
              <a:avLst/>
              <a:gdLst>
                <a:gd name="T0" fmla="*/ 0 w 28"/>
                <a:gd name="T1" fmla="*/ 0 h 19"/>
                <a:gd name="T2" fmla="*/ 0 w 28"/>
                <a:gd name="T3" fmla="*/ 5 h 19"/>
                <a:gd name="T4" fmla="*/ 10 w 28"/>
                <a:gd name="T5" fmla="*/ 5 h 19"/>
                <a:gd name="T6" fmla="*/ 0 60000 65536"/>
                <a:gd name="T7" fmla="*/ 0 60000 65536"/>
                <a:gd name="T8" fmla="*/ 0 60000 65536"/>
              </a:gdLst>
              <a:ahLst/>
              <a:cxnLst>
                <a:cxn ang="T6">
                  <a:pos x="T0" y="T1"/>
                </a:cxn>
                <a:cxn ang="T7">
                  <a:pos x="T2" y="T3"/>
                </a:cxn>
                <a:cxn ang="T8">
                  <a:pos x="T4" y="T5"/>
                </a:cxn>
              </a:cxnLst>
              <a:rect l="0" t="0" r="r" b="b"/>
              <a:pathLst>
                <a:path w="28" h="19">
                  <a:moveTo>
                    <a:pt x="0" y="0"/>
                  </a:moveTo>
                  <a:lnTo>
                    <a:pt x="0" y="19"/>
                  </a:lnTo>
                  <a:lnTo>
                    <a:pt x="28" y="19"/>
                  </a:lnTo>
                </a:path>
              </a:pathLst>
            </a:custGeom>
            <a:grpFill/>
            <a:ln w="9525" cmpd="sng">
              <a:solidFill>
                <a:srgbClr val="FFFFFF"/>
              </a:solidFill>
              <a:prstDash val="solid"/>
              <a:round/>
              <a:headEnd/>
              <a:tailEnd/>
            </a:ln>
          </p:spPr>
          <p:txBody>
            <a:bodyPr/>
            <a:lstStyle/>
            <a:p>
              <a:pPr>
                <a:defRPr/>
              </a:pPr>
              <a:endParaRPr lang="en-US" dirty="0"/>
            </a:p>
          </p:txBody>
        </p:sp>
        <p:sp>
          <p:nvSpPr>
            <p:cNvPr id="2570" name="Freeform 147"/>
            <p:cNvSpPr>
              <a:spLocks/>
            </p:cNvSpPr>
            <p:nvPr/>
          </p:nvSpPr>
          <p:spPr bwMode="auto">
            <a:xfrm>
              <a:off x="3970" y="2513"/>
              <a:ext cx="5" cy="5"/>
            </a:xfrm>
            <a:custGeom>
              <a:avLst/>
              <a:gdLst>
                <a:gd name="T0" fmla="*/ 5 w 15"/>
                <a:gd name="T1" fmla="*/ 5 h 19"/>
                <a:gd name="T2" fmla="*/ 3 w 15"/>
                <a:gd name="T3" fmla="*/ 2 h 19"/>
                <a:gd name="T4" fmla="*/ 0 w 15"/>
                <a:gd name="T5" fmla="*/ 0 h 19"/>
                <a:gd name="T6" fmla="*/ 0 60000 65536"/>
                <a:gd name="T7" fmla="*/ 0 60000 65536"/>
                <a:gd name="T8" fmla="*/ 0 60000 65536"/>
              </a:gdLst>
              <a:ahLst/>
              <a:cxnLst>
                <a:cxn ang="T6">
                  <a:pos x="T0" y="T1"/>
                </a:cxn>
                <a:cxn ang="T7">
                  <a:pos x="T2" y="T3"/>
                </a:cxn>
                <a:cxn ang="T8">
                  <a:pos x="T4" y="T5"/>
                </a:cxn>
              </a:cxnLst>
              <a:rect l="0" t="0" r="r" b="b"/>
              <a:pathLst>
                <a:path w="15" h="19">
                  <a:moveTo>
                    <a:pt x="15" y="19"/>
                  </a:moveTo>
                  <a:lnTo>
                    <a:pt x="8" y="9"/>
                  </a:lnTo>
                  <a:lnTo>
                    <a:pt x="0" y="0"/>
                  </a:lnTo>
                </a:path>
              </a:pathLst>
            </a:custGeom>
            <a:grpFill/>
            <a:ln w="9525" cmpd="sng">
              <a:solidFill>
                <a:srgbClr val="FFFFFF"/>
              </a:solidFill>
              <a:prstDash val="solid"/>
              <a:round/>
              <a:headEnd/>
              <a:tailEnd/>
            </a:ln>
          </p:spPr>
          <p:txBody>
            <a:bodyPr/>
            <a:lstStyle/>
            <a:p>
              <a:pPr>
                <a:defRPr/>
              </a:pPr>
              <a:endParaRPr lang="en-US" dirty="0"/>
            </a:p>
          </p:txBody>
        </p:sp>
        <p:sp>
          <p:nvSpPr>
            <p:cNvPr id="2571" name="Freeform 148"/>
            <p:cNvSpPr>
              <a:spLocks/>
            </p:cNvSpPr>
            <p:nvPr/>
          </p:nvSpPr>
          <p:spPr bwMode="auto">
            <a:xfrm>
              <a:off x="3950" y="2430"/>
              <a:ext cx="7" cy="6"/>
            </a:xfrm>
            <a:custGeom>
              <a:avLst/>
              <a:gdLst>
                <a:gd name="T0" fmla="*/ 5 w 20"/>
                <a:gd name="T1" fmla="*/ 6 h 18"/>
                <a:gd name="T2" fmla="*/ 7 w 20"/>
                <a:gd name="T3" fmla="*/ 0 h 18"/>
                <a:gd name="T4" fmla="*/ 0 w 20"/>
                <a:gd name="T5" fmla="*/ 0 h 18"/>
                <a:gd name="T6" fmla="*/ 5 w 20"/>
                <a:gd name="T7" fmla="*/ 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8">
                  <a:moveTo>
                    <a:pt x="13" y="18"/>
                  </a:moveTo>
                  <a:lnTo>
                    <a:pt x="20" y="0"/>
                  </a:lnTo>
                  <a:lnTo>
                    <a:pt x="0" y="0"/>
                  </a:lnTo>
                  <a:lnTo>
                    <a:pt x="13" y="18"/>
                  </a:lnTo>
                </a:path>
              </a:pathLst>
            </a:custGeom>
            <a:grpFill/>
            <a:ln w="9525" cmpd="sng">
              <a:solidFill>
                <a:srgbClr val="FFFFFF"/>
              </a:solidFill>
              <a:prstDash val="solid"/>
              <a:round/>
              <a:headEnd/>
              <a:tailEnd/>
            </a:ln>
          </p:spPr>
          <p:txBody>
            <a:bodyPr/>
            <a:lstStyle/>
            <a:p>
              <a:pPr>
                <a:defRPr/>
              </a:pPr>
              <a:endParaRPr lang="en-US" dirty="0"/>
            </a:p>
          </p:txBody>
        </p:sp>
      </p:grpSp>
      <p:sp>
        <p:nvSpPr>
          <p:cNvPr id="18461" name="Freeform 161"/>
          <p:cNvSpPr>
            <a:spLocks/>
          </p:cNvSpPr>
          <p:nvPr>
            <p:custDataLst>
              <p:tags r:id="rId28"/>
            </p:custDataLst>
          </p:nvPr>
        </p:nvSpPr>
        <p:spPr bwMode="auto">
          <a:xfrm>
            <a:off x="8280401" y="2714625"/>
            <a:ext cx="728663" cy="331788"/>
          </a:xfrm>
          <a:custGeom>
            <a:avLst/>
            <a:gdLst>
              <a:gd name="T0" fmla="*/ 2147483647 w 1688"/>
              <a:gd name="T1" fmla="*/ 2147483647 h 630"/>
              <a:gd name="T2" fmla="*/ 2147483647 w 1688"/>
              <a:gd name="T3" fmla="*/ 2147483647 h 630"/>
              <a:gd name="T4" fmla="*/ 2147483647 w 1688"/>
              <a:gd name="T5" fmla="*/ 2147483647 h 630"/>
              <a:gd name="T6" fmla="*/ 2147483647 w 1688"/>
              <a:gd name="T7" fmla="*/ 2147483647 h 630"/>
              <a:gd name="T8" fmla="*/ 2147483647 w 1688"/>
              <a:gd name="T9" fmla="*/ 2147483647 h 630"/>
              <a:gd name="T10" fmla="*/ 2147483647 w 1688"/>
              <a:gd name="T11" fmla="*/ 2147483647 h 630"/>
              <a:gd name="T12" fmla="*/ 2147483647 w 1688"/>
              <a:gd name="T13" fmla="*/ 2147483647 h 630"/>
              <a:gd name="T14" fmla="*/ 2147483647 w 1688"/>
              <a:gd name="T15" fmla="*/ 2147483647 h 630"/>
              <a:gd name="T16" fmla="*/ 2147483647 w 1688"/>
              <a:gd name="T17" fmla="*/ 2147483647 h 630"/>
              <a:gd name="T18" fmla="*/ 2147483647 w 1688"/>
              <a:gd name="T19" fmla="*/ 2147483647 h 630"/>
              <a:gd name="T20" fmla="*/ 2147483647 w 1688"/>
              <a:gd name="T21" fmla="*/ 2147483647 h 630"/>
              <a:gd name="T22" fmla="*/ 2147483647 w 1688"/>
              <a:gd name="T23" fmla="*/ 2147483647 h 630"/>
              <a:gd name="T24" fmla="*/ 2147483647 w 1688"/>
              <a:gd name="T25" fmla="*/ 2147483647 h 630"/>
              <a:gd name="T26" fmla="*/ 2147483647 w 1688"/>
              <a:gd name="T27" fmla="*/ 2147483647 h 630"/>
              <a:gd name="T28" fmla="*/ 2147483647 w 1688"/>
              <a:gd name="T29" fmla="*/ 2147483647 h 630"/>
              <a:gd name="T30" fmla="*/ 2147483647 w 1688"/>
              <a:gd name="T31" fmla="*/ 2147483647 h 630"/>
              <a:gd name="T32" fmla="*/ 2147483647 w 1688"/>
              <a:gd name="T33" fmla="*/ 2147483647 h 630"/>
              <a:gd name="T34" fmla="*/ 2147483647 w 1688"/>
              <a:gd name="T35" fmla="*/ 2147483647 h 630"/>
              <a:gd name="T36" fmla="*/ 2147483647 w 1688"/>
              <a:gd name="T37" fmla="*/ 2147483647 h 630"/>
              <a:gd name="T38" fmla="*/ 2147483647 w 1688"/>
              <a:gd name="T39" fmla="*/ 2147483647 h 630"/>
              <a:gd name="T40" fmla="*/ 2147483647 w 1688"/>
              <a:gd name="T41" fmla="*/ 2147483647 h 630"/>
              <a:gd name="T42" fmla="*/ 2147483647 w 1688"/>
              <a:gd name="T43" fmla="*/ 2147483647 h 630"/>
              <a:gd name="T44" fmla="*/ 2147483647 w 1688"/>
              <a:gd name="T45" fmla="*/ 2147483647 h 630"/>
              <a:gd name="T46" fmla="*/ 2147483647 w 1688"/>
              <a:gd name="T47" fmla="*/ 2147483647 h 630"/>
              <a:gd name="T48" fmla="*/ 2147483647 w 1688"/>
              <a:gd name="T49" fmla="*/ 2147483647 h 630"/>
              <a:gd name="T50" fmla="*/ 2147483647 w 1688"/>
              <a:gd name="T51" fmla="*/ 2147483647 h 630"/>
              <a:gd name="T52" fmla="*/ 2147483647 w 1688"/>
              <a:gd name="T53" fmla="*/ 2147483647 h 630"/>
              <a:gd name="T54" fmla="*/ 2147483647 w 1688"/>
              <a:gd name="T55" fmla="*/ 2147483647 h 630"/>
              <a:gd name="T56" fmla="*/ 2147483647 w 1688"/>
              <a:gd name="T57" fmla="*/ 2147483647 h 630"/>
              <a:gd name="T58" fmla="*/ 2147483647 w 1688"/>
              <a:gd name="T59" fmla="*/ 2147483647 h 630"/>
              <a:gd name="T60" fmla="*/ 2147483647 w 1688"/>
              <a:gd name="T61" fmla="*/ 2147483647 h 630"/>
              <a:gd name="T62" fmla="*/ 2147483647 w 1688"/>
              <a:gd name="T63" fmla="*/ 2147483647 h 630"/>
              <a:gd name="T64" fmla="*/ 2147483647 w 1688"/>
              <a:gd name="T65" fmla="*/ 2147483647 h 630"/>
              <a:gd name="T66" fmla="*/ 2147483647 w 1688"/>
              <a:gd name="T67" fmla="*/ 2147483647 h 630"/>
              <a:gd name="T68" fmla="*/ 2147483647 w 1688"/>
              <a:gd name="T69" fmla="*/ 2147483647 h 630"/>
              <a:gd name="T70" fmla="*/ 2147483647 w 1688"/>
              <a:gd name="T71" fmla="*/ 2147483647 h 630"/>
              <a:gd name="T72" fmla="*/ 2147483647 w 1688"/>
              <a:gd name="T73" fmla="*/ 2147483647 h 630"/>
              <a:gd name="T74" fmla="*/ 2147483647 w 1688"/>
              <a:gd name="T75" fmla="*/ 2147483647 h 630"/>
              <a:gd name="T76" fmla="*/ 2147483647 w 1688"/>
              <a:gd name="T77" fmla="*/ 2147483647 h 630"/>
              <a:gd name="T78" fmla="*/ 2147483647 w 1688"/>
              <a:gd name="T79" fmla="*/ 2147483647 h 630"/>
              <a:gd name="T80" fmla="*/ 2147483647 w 1688"/>
              <a:gd name="T81" fmla="*/ 2147483647 h 630"/>
              <a:gd name="T82" fmla="*/ 2147483647 w 1688"/>
              <a:gd name="T83" fmla="*/ 2147483647 h 630"/>
              <a:gd name="T84" fmla="*/ 2147483647 w 1688"/>
              <a:gd name="T85" fmla="*/ 2147483647 h 630"/>
              <a:gd name="T86" fmla="*/ 2147483647 w 1688"/>
              <a:gd name="T87" fmla="*/ 2147483647 h 630"/>
              <a:gd name="T88" fmla="*/ 2147483647 w 1688"/>
              <a:gd name="T89" fmla="*/ 2147483647 h 630"/>
              <a:gd name="T90" fmla="*/ 2147483647 w 1688"/>
              <a:gd name="T91" fmla="*/ 2147483647 h 630"/>
              <a:gd name="T92" fmla="*/ 2147483647 w 1688"/>
              <a:gd name="T93" fmla="*/ 2147483647 h 630"/>
              <a:gd name="T94" fmla="*/ 2147483647 w 1688"/>
              <a:gd name="T95" fmla="*/ 2147483647 h 630"/>
              <a:gd name="T96" fmla="*/ 2147483647 w 1688"/>
              <a:gd name="T97" fmla="*/ 2147483647 h 630"/>
              <a:gd name="T98" fmla="*/ 2147483647 w 1688"/>
              <a:gd name="T99" fmla="*/ 2147483647 h 630"/>
              <a:gd name="T100" fmla="*/ 2147483647 w 1688"/>
              <a:gd name="T101" fmla="*/ 2147483647 h 630"/>
              <a:gd name="T102" fmla="*/ 2147483647 w 1688"/>
              <a:gd name="T103" fmla="*/ 2147483647 h 630"/>
              <a:gd name="T104" fmla="*/ 2147483647 w 1688"/>
              <a:gd name="T105" fmla="*/ 2147483647 h 630"/>
              <a:gd name="T106" fmla="*/ 2147483647 w 1688"/>
              <a:gd name="T107" fmla="*/ 2147483647 h 630"/>
              <a:gd name="T108" fmla="*/ 2147483647 w 1688"/>
              <a:gd name="T109" fmla="*/ 2147483647 h 630"/>
              <a:gd name="T110" fmla="*/ 2147483647 w 1688"/>
              <a:gd name="T111" fmla="*/ 2147483647 h 630"/>
              <a:gd name="T112" fmla="*/ 2147483647 w 1688"/>
              <a:gd name="T113" fmla="*/ 2147483647 h 630"/>
              <a:gd name="T114" fmla="*/ 2147483647 w 1688"/>
              <a:gd name="T115" fmla="*/ 2147483647 h 630"/>
              <a:gd name="T116" fmla="*/ 2147483647 w 1688"/>
              <a:gd name="T117" fmla="*/ 2147483647 h 63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688" h="630">
                <a:moveTo>
                  <a:pt x="0" y="180"/>
                </a:moveTo>
                <a:lnTo>
                  <a:pt x="7" y="190"/>
                </a:lnTo>
                <a:lnTo>
                  <a:pt x="15" y="199"/>
                </a:lnTo>
                <a:lnTo>
                  <a:pt x="22" y="208"/>
                </a:lnTo>
                <a:lnTo>
                  <a:pt x="32" y="216"/>
                </a:lnTo>
                <a:lnTo>
                  <a:pt x="41" y="224"/>
                </a:lnTo>
                <a:lnTo>
                  <a:pt x="51" y="232"/>
                </a:lnTo>
                <a:lnTo>
                  <a:pt x="62" y="238"/>
                </a:lnTo>
                <a:lnTo>
                  <a:pt x="74" y="244"/>
                </a:lnTo>
                <a:lnTo>
                  <a:pt x="86" y="249"/>
                </a:lnTo>
                <a:lnTo>
                  <a:pt x="99" y="253"/>
                </a:lnTo>
                <a:lnTo>
                  <a:pt x="112" y="257"/>
                </a:lnTo>
                <a:lnTo>
                  <a:pt x="126" y="260"/>
                </a:lnTo>
                <a:lnTo>
                  <a:pt x="140" y="262"/>
                </a:lnTo>
                <a:lnTo>
                  <a:pt x="155" y="264"/>
                </a:lnTo>
                <a:lnTo>
                  <a:pt x="171" y="265"/>
                </a:lnTo>
                <a:lnTo>
                  <a:pt x="187" y="266"/>
                </a:lnTo>
                <a:lnTo>
                  <a:pt x="187" y="270"/>
                </a:lnTo>
                <a:lnTo>
                  <a:pt x="189" y="276"/>
                </a:lnTo>
                <a:lnTo>
                  <a:pt x="191" y="281"/>
                </a:lnTo>
                <a:lnTo>
                  <a:pt x="196" y="288"/>
                </a:lnTo>
                <a:lnTo>
                  <a:pt x="205" y="300"/>
                </a:lnTo>
                <a:lnTo>
                  <a:pt x="215" y="312"/>
                </a:lnTo>
                <a:lnTo>
                  <a:pt x="227" y="323"/>
                </a:lnTo>
                <a:lnTo>
                  <a:pt x="238" y="331"/>
                </a:lnTo>
                <a:lnTo>
                  <a:pt x="242" y="335"/>
                </a:lnTo>
                <a:lnTo>
                  <a:pt x="246" y="337"/>
                </a:lnTo>
                <a:lnTo>
                  <a:pt x="251" y="340"/>
                </a:lnTo>
                <a:lnTo>
                  <a:pt x="253" y="340"/>
                </a:lnTo>
                <a:lnTo>
                  <a:pt x="253" y="349"/>
                </a:lnTo>
                <a:lnTo>
                  <a:pt x="253" y="358"/>
                </a:lnTo>
                <a:lnTo>
                  <a:pt x="253" y="365"/>
                </a:lnTo>
                <a:lnTo>
                  <a:pt x="253" y="370"/>
                </a:lnTo>
                <a:lnTo>
                  <a:pt x="253" y="379"/>
                </a:lnTo>
                <a:lnTo>
                  <a:pt x="254" y="386"/>
                </a:lnTo>
                <a:lnTo>
                  <a:pt x="256" y="394"/>
                </a:lnTo>
                <a:lnTo>
                  <a:pt x="260" y="402"/>
                </a:lnTo>
                <a:lnTo>
                  <a:pt x="262" y="404"/>
                </a:lnTo>
                <a:lnTo>
                  <a:pt x="266" y="406"/>
                </a:lnTo>
                <a:lnTo>
                  <a:pt x="273" y="408"/>
                </a:lnTo>
                <a:lnTo>
                  <a:pt x="280" y="410"/>
                </a:lnTo>
                <a:lnTo>
                  <a:pt x="296" y="413"/>
                </a:lnTo>
                <a:lnTo>
                  <a:pt x="307" y="414"/>
                </a:lnTo>
                <a:lnTo>
                  <a:pt x="323" y="414"/>
                </a:lnTo>
                <a:lnTo>
                  <a:pt x="341" y="416"/>
                </a:lnTo>
                <a:lnTo>
                  <a:pt x="356" y="419"/>
                </a:lnTo>
                <a:lnTo>
                  <a:pt x="373" y="422"/>
                </a:lnTo>
                <a:lnTo>
                  <a:pt x="403" y="431"/>
                </a:lnTo>
                <a:lnTo>
                  <a:pt x="433" y="441"/>
                </a:lnTo>
                <a:lnTo>
                  <a:pt x="463" y="452"/>
                </a:lnTo>
                <a:lnTo>
                  <a:pt x="490" y="461"/>
                </a:lnTo>
                <a:lnTo>
                  <a:pt x="504" y="464"/>
                </a:lnTo>
                <a:lnTo>
                  <a:pt x="518" y="467"/>
                </a:lnTo>
                <a:lnTo>
                  <a:pt x="532" y="469"/>
                </a:lnTo>
                <a:lnTo>
                  <a:pt x="546" y="469"/>
                </a:lnTo>
                <a:lnTo>
                  <a:pt x="548" y="477"/>
                </a:lnTo>
                <a:lnTo>
                  <a:pt x="554" y="485"/>
                </a:lnTo>
                <a:lnTo>
                  <a:pt x="559" y="493"/>
                </a:lnTo>
                <a:lnTo>
                  <a:pt x="566" y="501"/>
                </a:lnTo>
                <a:lnTo>
                  <a:pt x="575" y="510"/>
                </a:lnTo>
                <a:lnTo>
                  <a:pt x="583" y="517"/>
                </a:lnTo>
                <a:lnTo>
                  <a:pt x="592" y="524"/>
                </a:lnTo>
                <a:lnTo>
                  <a:pt x="602" y="531"/>
                </a:lnTo>
                <a:lnTo>
                  <a:pt x="612" y="537"/>
                </a:lnTo>
                <a:lnTo>
                  <a:pt x="622" y="542"/>
                </a:lnTo>
                <a:lnTo>
                  <a:pt x="633" y="547"/>
                </a:lnTo>
                <a:lnTo>
                  <a:pt x="643" y="550"/>
                </a:lnTo>
                <a:lnTo>
                  <a:pt x="653" y="553"/>
                </a:lnTo>
                <a:lnTo>
                  <a:pt x="661" y="555"/>
                </a:lnTo>
                <a:lnTo>
                  <a:pt x="670" y="555"/>
                </a:lnTo>
                <a:lnTo>
                  <a:pt x="679" y="555"/>
                </a:lnTo>
                <a:lnTo>
                  <a:pt x="738" y="568"/>
                </a:lnTo>
                <a:lnTo>
                  <a:pt x="904" y="568"/>
                </a:lnTo>
                <a:lnTo>
                  <a:pt x="910" y="572"/>
                </a:lnTo>
                <a:lnTo>
                  <a:pt x="917" y="576"/>
                </a:lnTo>
                <a:lnTo>
                  <a:pt x="928" y="580"/>
                </a:lnTo>
                <a:lnTo>
                  <a:pt x="940" y="585"/>
                </a:lnTo>
                <a:lnTo>
                  <a:pt x="970" y="595"/>
                </a:lnTo>
                <a:lnTo>
                  <a:pt x="1003" y="605"/>
                </a:lnTo>
                <a:lnTo>
                  <a:pt x="1037" y="614"/>
                </a:lnTo>
                <a:lnTo>
                  <a:pt x="1070" y="623"/>
                </a:lnTo>
                <a:lnTo>
                  <a:pt x="1084" y="626"/>
                </a:lnTo>
                <a:lnTo>
                  <a:pt x="1097" y="628"/>
                </a:lnTo>
                <a:lnTo>
                  <a:pt x="1108" y="629"/>
                </a:lnTo>
                <a:lnTo>
                  <a:pt x="1117" y="630"/>
                </a:lnTo>
                <a:lnTo>
                  <a:pt x="1121" y="629"/>
                </a:lnTo>
                <a:lnTo>
                  <a:pt x="1127" y="627"/>
                </a:lnTo>
                <a:lnTo>
                  <a:pt x="1134" y="625"/>
                </a:lnTo>
                <a:lnTo>
                  <a:pt x="1140" y="622"/>
                </a:lnTo>
                <a:lnTo>
                  <a:pt x="1157" y="613"/>
                </a:lnTo>
                <a:lnTo>
                  <a:pt x="1174" y="603"/>
                </a:lnTo>
                <a:lnTo>
                  <a:pt x="1209" y="583"/>
                </a:lnTo>
                <a:lnTo>
                  <a:pt x="1237" y="568"/>
                </a:lnTo>
                <a:lnTo>
                  <a:pt x="1337" y="568"/>
                </a:lnTo>
                <a:lnTo>
                  <a:pt x="1344" y="564"/>
                </a:lnTo>
                <a:lnTo>
                  <a:pt x="1355" y="556"/>
                </a:lnTo>
                <a:lnTo>
                  <a:pt x="1366" y="546"/>
                </a:lnTo>
                <a:lnTo>
                  <a:pt x="1377" y="534"/>
                </a:lnTo>
                <a:lnTo>
                  <a:pt x="1387" y="522"/>
                </a:lnTo>
                <a:lnTo>
                  <a:pt x="1395" y="510"/>
                </a:lnTo>
                <a:lnTo>
                  <a:pt x="1398" y="503"/>
                </a:lnTo>
                <a:lnTo>
                  <a:pt x="1400" y="497"/>
                </a:lnTo>
                <a:lnTo>
                  <a:pt x="1403" y="492"/>
                </a:lnTo>
                <a:lnTo>
                  <a:pt x="1403" y="487"/>
                </a:lnTo>
                <a:lnTo>
                  <a:pt x="1403" y="483"/>
                </a:lnTo>
                <a:lnTo>
                  <a:pt x="1401" y="479"/>
                </a:lnTo>
                <a:lnTo>
                  <a:pt x="1399" y="475"/>
                </a:lnTo>
                <a:lnTo>
                  <a:pt x="1397" y="471"/>
                </a:lnTo>
                <a:lnTo>
                  <a:pt x="1392" y="463"/>
                </a:lnTo>
                <a:lnTo>
                  <a:pt x="1386" y="455"/>
                </a:lnTo>
                <a:lnTo>
                  <a:pt x="1379" y="445"/>
                </a:lnTo>
                <a:lnTo>
                  <a:pt x="1374" y="434"/>
                </a:lnTo>
                <a:lnTo>
                  <a:pt x="1373" y="429"/>
                </a:lnTo>
                <a:lnTo>
                  <a:pt x="1371" y="422"/>
                </a:lnTo>
                <a:lnTo>
                  <a:pt x="1370" y="415"/>
                </a:lnTo>
                <a:lnTo>
                  <a:pt x="1370" y="408"/>
                </a:lnTo>
                <a:lnTo>
                  <a:pt x="1483" y="408"/>
                </a:lnTo>
                <a:lnTo>
                  <a:pt x="1486" y="404"/>
                </a:lnTo>
                <a:lnTo>
                  <a:pt x="1491" y="399"/>
                </a:lnTo>
                <a:lnTo>
                  <a:pt x="1499" y="394"/>
                </a:lnTo>
                <a:lnTo>
                  <a:pt x="1508" y="388"/>
                </a:lnTo>
                <a:lnTo>
                  <a:pt x="1529" y="376"/>
                </a:lnTo>
                <a:lnTo>
                  <a:pt x="1551" y="364"/>
                </a:lnTo>
                <a:lnTo>
                  <a:pt x="1574" y="352"/>
                </a:lnTo>
                <a:lnTo>
                  <a:pt x="1594" y="343"/>
                </a:lnTo>
                <a:lnTo>
                  <a:pt x="1608" y="335"/>
                </a:lnTo>
                <a:lnTo>
                  <a:pt x="1616" y="333"/>
                </a:lnTo>
                <a:lnTo>
                  <a:pt x="1628" y="332"/>
                </a:lnTo>
                <a:lnTo>
                  <a:pt x="1640" y="329"/>
                </a:lnTo>
                <a:lnTo>
                  <a:pt x="1651" y="325"/>
                </a:lnTo>
                <a:lnTo>
                  <a:pt x="1662" y="319"/>
                </a:lnTo>
                <a:lnTo>
                  <a:pt x="1670" y="314"/>
                </a:lnTo>
                <a:lnTo>
                  <a:pt x="1679" y="308"/>
                </a:lnTo>
                <a:lnTo>
                  <a:pt x="1685" y="302"/>
                </a:lnTo>
                <a:lnTo>
                  <a:pt x="1688" y="297"/>
                </a:lnTo>
                <a:lnTo>
                  <a:pt x="1680" y="294"/>
                </a:lnTo>
                <a:lnTo>
                  <a:pt x="1674" y="291"/>
                </a:lnTo>
                <a:lnTo>
                  <a:pt x="1667" y="288"/>
                </a:lnTo>
                <a:lnTo>
                  <a:pt x="1661" y="284"/>
                </a:lnTo>
                <a:lnTo>
                  <a:pt x="1656" y="279"/>
                </a:lnTo>
                <a:lnTo>
                  <a:pt x="1652" y="275"/>
                </a:lnTo>
                <a:lnTo>
                  <a:pt x="1650" y="270"/>
                </a:lnTo>
                <a:lnTo>
                  <a:pt x="1648" y="266"/>
                </a:lnTo>
                <a:lnTo>
                  <a:pt x="1632" y="258"/>
                </a:lnTo>
                <a:lnTo>
                  <a:pt x="1619" y="252"/>
                </a:lnTo>
                <a:lnTo>
                  <a:pt x="1613" y="250"/>
                </a:lnTo>
                <a:lnTo>
                  <a:pt x="1608" y="249"/>
                </a:lnTo>
                <a:lnTo>
                  <a:pt x="1602" y="248"/>
                </a:lnTo>
                <a:lnTo>
                  <a:pt x="1596" y="247"/>
                </a:lnTo>
                <a:lnTo>
                  <a:pt x="1583" y="248"/>
                </a:lnTo>
                <a:lnTo>
                  <a:pt x="1574" y="249"/>
                </a:lnTo>
                <a:lnTo>
                  <a:pt x="1567" y="251"/>
                </a:lnTo>
                <a:lnTo>
                  <a:pt x="1563" y="253"/>
                </a:lnTo>
                <a:lnTo>
                  <a:pt x="1558" y="256"/>
                </a:lnTo>
                <a:lnTo>
                  <a:pt x="1553" y="258"/>
                </a:lnTo>
                <a:lnTo>
                  <a:pt x="1546" y="259"/>
                </a:lnTo>
                <a:lnTo>
                  <a:pt x="1535" y="259"/>
                </a:lnTo>
                <a:lnTo>
                  <a:pt x="1521" y="259"/>
                </a:lnTo>
                <a:lnTo>
                  <a:pt x="1509" y="258"/>
                </a:lnTo>
                <a:lnTo>
                  <a:pt x="1497" y="256"/>
                </a:lnTo>
                <a:lnTo>
                  <a:pt x="1487" y="253"/>
                </a:lnTo>
                <a:lnTo>
                  <a:pt x="1478" y="249"/>
                </a:lnTo>
                <a:lnTo>
                  <a:pt x="1471" y="245"/>
                </a:lnTo>
                <a:lnTo>
                  <a:pt x="1463" y="240"/>
                </a:lnTo>
                <a:lnTo>
                  <a:pt x="1457" y="235"/>
                </a:lnTo>
                <a:lnTo>
                  <a:pt x="1452" y="228"/>
                </a:lnTo>
                <a:lnTo>
                  <a:pt x="1448" y="220"/>
                </a:lnTo>
                <a:lnTo>
                  <a:pt x="1443" y="213"/>
                </a:lnTo>
                <a:lnTo>
                  <a:pt x="1440" y="205"/>
                </a:lnTo>
                <a:lnTo>
                  <a:pt x="1434" y="187"/>
                </a:lnTo>
                <a:lnTo>
                  <a:pt x="1429" y="167"/>
                </a:lnTo>
                <a:lnTo>
                  <a:pt x="1422" y="136"/>
                </a:lnTo>
                <a:lnTo>
                  <a:pt x="1412" y="134"/>
                </a:lnTo>
                <a:lnTo>
                  <a:pt x="1385" y="127"/>
                </a:lnTo>
                <a:lnTo>
                  <a:pt x="1367" y="124"/>
                </a:lnTo>
                <a:lnTo>
                  <a:pt x="1347" y="121"/>
                </a:lnTo>
                <a:lnTo>
                  <a:pt x="1326" y="119"/>
                </a:lnTo>
                <a:lnTo>
                  <a:pt x="1303" y="118"/>
                </a:lnTo>
                <a:lnTo>
                  <a:pt x="1294" y="119"/>
                </a:lnTo>
                <a:lnTo>
                  <a:pt x="1286" y="120"/>
                </a:lnTo>
                <a:lnTo>
                  <a:pt x="1281" y="123"/>
                </a:lnTo>
                <a:lnTo>
                  <a:pt x="1275" y="126"/>
                </a:lnTo>
                <a:lnTo>
                  <a:pt x="1267" y="134"/>
                </a:lnTo>
                <a:lnTo>
                  <a:pt x="1262" y="142"/>
                </a:lnTo>
                <a:lnTo>
                  <a:pt x="1260" y="147"/>
                </a:lnTo>
                <a:lnTo>
                  <a:pt x="1257" y="151"/>
                </a:lnTo>
                <a:lnTo>
                  <a:pt x="1252" y="156"/>
                </a:lnTo>
                <a:lnTo>
                  <a:pt x="1248" y="159"/>
                </a:lnTo>
                <a:lnTo>
                  <a:pt x="1242" y="162"/>
                </a:lnTo>
                <a:lnTo>
                  <a:pt x="1236" y="165"/>
                </a:lnTo>
                <a:lnTo>
                  <a:pt x="1227" y="166"/>
                </a:lnTo>
                <a:lnTo>
                  <a:pt x="1217" y="167"/>
                </a:lnTo>
                <a:lnTo>
                  <a:pt x="1199" y="167"/>
                </a:lnTo>
                <a:lnTo>
                  <a:pt x="1184" y="167"/>
                </a:lnTo>
                <a:lnTo>
                  <a:pt x="1168" y="167"/>
                </a:lnTo>
                <a:lnTo>
                  <a:pt x="1150" y="167"/>
                </a:lnTo>
                <a:lnTo>
                  <a:pt x="1130" y="167"/>
                </a:lnTo>
                <a:lnTo>
                  <a:pt x="1106" y="167"/>
                </a:lnTo>
                <a:lnTo>
                  <a:pt x="1078" y="167"/>
                </a:lnTo>
                <a:lnTo>
                  <a:pt x="1044" y="167"/>
                </a:lnTo>
                <a:lnTo>
                  <a:pt x="1034" y="164"/>
                </a:lnTo>
                <a:lnTo>
                  <a:pt x="1025" y="160"/>
                </a:lnTo>
                <a:lnTo>
                  <a:pt x="1015" y="156"/>
                </a:lnTo>
                <a:lnTo>
                  <a:pt x="1005" y="151"/>
                </a:lnTo>
                <a:lnTo>
                  <a:pt x="986" y="140"/>
                </a:lnTo>
                <a:lnTo>
                  <a:pt x="967" y="129"/>
                </a:lnTo>
                <a:lnTo>
                  <a:pt x="956" y="123"/>
                </a:lnTo>
                <a:lnTo>
                  <a:pt x="945" y="118"/>
                </a:lnTo>
                <a:lnTo>
                  <a:pt x="934" y="112"/>
                </a:lnTo>
                <a:lnTo>
                  <a:pt x="922" y="108"/>
                </a:lnTo>
                <a:lnTo>
                  <a:pt x="908" y="104"/>
                </a:lnTo>
                <a:lnTo>
                  <a:pt x="895" y="102"/>
                </a:lnTo>
                <a:lnTo>
                  <a:pt x="880" y="100"/>
                </a:lnTo>
                <a:lnTo>
                  <a:pt x="865" y="99"/>
                </a:lnTo>
                <a:lnTo>
                  <a:pt x="852" y="100"/>
                </a:lnTo>
                <a:lnTo>
                  <a:pt x="841" y="102"/>
                </a:lnTo>
                <a:lnTo>
                  <a:pt x="832" y="105"/>
                </a:lnTo>
                <a:lnTo>
                  <a:pt x="822" y="108"/>
                </a:lnTo>
                <a:lnTo>
                  <a:pt x="811" y="112"/>
                </a:lnTo>
                <a:lnTo>
                  <a:pt x="801" y="114"/>
                </a:lnTo>
                <a:lnTo>
                  <a:pt x="790" y="118"/>
                </a:lnTo>
                <a:lnTo>
                  <a:pt x="778" y="118"/>
                </a:lnTo>
                <a:lnTo>
                  <a:pt x="765" y="118"/>
                </a:lnTo>
                <a:lnTo>
                  <a:pt x="753" y="117"/>
                </a:lnTo>
                <a:lnTo>
                  <a:pt x="740" y="116"/>
                </a:lnTo>
                <a:lnTo>
                  <a:pt x="729" y="114"/>
                </a:lnTo>
                <a:lnTo>
                  <a:pt x="720" y="111"/>
                </a:lnTo>
                <a:lnTo>
                  <a:pt x="710" y="108"/>
                </a:lnTo>
                <a:lnTo>
                  <a:pt x="701" y="105"/>
                </a:lnTo>
                <a:lnTo>
                  <a:pt x="692" y="101"/>
                </a:lnTo>
                <a:lnTo>
                  <a:pt x="686" y="96"/>
                </a:lnTo>
                <a:lnTo>
                  <a:pt x="678" y="90"/>
                </a:lnTo>
                <a:lnTo>
                  <a:pt x="672" y="84"/>
                </a:lnTo>
                <a:lnTo>
                  <a:pt x="667" y="76"/>
                </a:lnTo>
                <a:lnTo>
                  <a:pt x="662" y="68"/>
                </a:lnTo>
                <a:lnTo>
                  <a:pt x="658" y="58"/>
                </a:lnTo>
                <a:lnTo>
                  <a:pt x="655" y="49"/>
                </a:lnTo>
                <a:lnTo>
                  <a:pt x="652" y="38"/>
                </a:lnTo>
                <a:lnTo>
                  <a:pt x="459" y="0"/>
                </a:lnTo>
                <a:lnTo>
                  <a:pt x="446" y="7"/>
                </a:lnTo>
                <a:lnTo>
                  <a:pt x="446" y="16"/>
                </a:lnTo>
                <a:lnTo>
                  <a:pt x="446" y="23"/>
                </a:lnTo>
                <a:lnTo>
                  <a:pt x="446" y="30"/>
                </a:lnTo>
                <a:lnTo>
                  <a:pt x="446" y="38"/>
                </a:lnTo>
                <a:lnTo>
                  <a:pt x="446" y="44"/>
                </a:lnTo>
                <a:lnTo>
                  <a:pt x="448" y="50"/>
                </a:lnTo>
                <a:lnTo>
                  <a:pt x="451" y="55"/>
                </a:lnTo>
                <a:lnTo>
                  <a:pt x="454" y="61"/>
                </a:lnTo>
                <a:lnTo>
                  <a:pt x="463" y="71"/>
                </a:lnTo>
                <a:lnTo>
                  <a:pt x="471" y="79"/>
                </a:lnTo>
                <a:lnTo>
                  <a:pt x="476" y="84"/>
                </a:lnTo>
                <a:lnTo>
                  <a:pt x="480" y="89"/>
                </a:lnTo>
                <a:lnTo>
                  <a:pt x="485" y="94"/>
                </a:lnTo>
                <a:lnTo>
                  <a:pt x="488" y="100"/>
                </a:lnTo>
                <a:lnTo>
                  <a:pt x="490" y="106"/>
                </a:lnTo>
                <a:lnTo>
                  <a:pt x="492" y="113"/>
                </a:lnTo>
                <a:lnTo>
                  <a:pt x="493" y="122"/>
                </a:lnTo>
                <a:lnTo>
                  <a:pt x="492" y="130"/>
                </a:lnTo>
                <a:lnTo>
                  <a:pt x="313" y="130"/>
                </a:lnTo>
                <a:lnTo>
                  <a:pt x="307" y="122"/>
                </a:lnTo>
                <a:lnTo>
                  <a:pt x="300" y="113"/>
                </a:lnTo>
                <a:lnTo>
                  <a:pt x="298" y="108"/>
                </a:lnTo>
                <a:lnTo>
                  <a:pt x="296" y="102"/>
                </a:lnTo>
                <a:lnTo>
                  <a:pt x="294" y="95"/>
                </a:lnTo>
                <a:lnTo>
                  <a:pt x="294" y="87"/>
                </a:lnTo>
                <a:lnTo>
                  <a:pt x="279" y="87"/>
                </a:lnTo>
                <a:lnTo>
                  <a:pt x="266" y="87"/>
                </a:lnTo>
                <a:lnTo>
                  <a:pt x="240" y="99"/>
                </a:lnTo>
                <a:lnTo>
                  <a:pt x="233" y="99"/>
                </a:lnTo>
                <a:lnTo>
                  <a:pt x="225" y="97"/>
                </a:lnTo>
                <a:lnTo>
                  <a:pt x="219" y="95"/>
                </a:lnTo>
                <a:lnTo>
                  <a:pt x="211" y="93"/>
                </a:lnTo>
                <a:lnTo>
                  <a:pt x="204" y="91"/>
                </a:lnTo>
                <a:lnTo>
                  <a:pt x="195" y="89"/>
                </a:lnTo>
                <a:lnTo>
                  <a:pt x="185" y="88"/>
                </a:lnTo>
                <a:lnTo>
                  <a:pt x="174" y="87"/>
                </a:lnTo>
                <a:lnTo>
                  <a:pt x="164" y="88"/>
                </a:lnTo>
                <a:lnTo>
                  <a:pt x="155" y="90"/>
                </a:lnTo>
                <a:lnTo>
                  <a:pt x="146" y="93"/>
                </a:lnTo>
                <a:lnTo>
                  <a:pt x="138" y="97"/>
                </a:lnTo>
                <a:lnTo>
                  <a:pt x="122" y="106"/>
                </a:lnTo>
                <a:lnTo>
                  <a:pt x="107" y="118"/>
                </a:lnTo>
                <a:lnTo>
                  <a:pt x="92" y="129"/>
                </a:lnTo>
                <a:lnTo>
                  <a:pt x="76" y="139"/>
                </a:lnTo>
                <a:lnTo>
                  <a:pt x="68" y="143"/>
                </a:lnTo>
                <a:lnTo>
                  <a:pt x="60" y="146"/>
                </a:lnTo>
                <a:lnTo>
                  <a:pt x="50" y="148"/>
                </a:lnTo>
                <a:lnTo>
                  <a:pt x="41" y="149"/>
                </a:lnTo>
                <a:lnTo>
                  <a:pt x="37" y="149"/>
                </a:lnTo>
                <a:lnTo>
                  <a:pt x="31" y="151"/>
                </a:lnTo>
                <a:lnTo>
                  <a:pt x="25" y="153"/>
                </a:lnTo>
                <a:lnTo>
                  <a:pt x="18" y="157"/>
                </a:lnTo>
                <a:lnTo>
                  <a:pt x="11" y="161"/>
                </a:lnTo>
                <a:lnTo>
                  <a:pt x="6" y="166"/>
                </a:lnTo>
                <a:lnTo>
                  <a:pt x="4" y="169"/>
                </a:lnTo>
                <a:lnTo>
                  <a:pt x="3" y="173"/>
                </a:lnTo>
                <a:lnTo>
                  <a:pt x="1" y="177"/>
                </a:lnTo>
                <a:lnTo>
                  <a:pt x="0" y="180"/>
                </a:lnTo>
              </a:path>
            </a:pathLst>
          </a:custGeom>
          <a:solidFill>
            <a:schemeClr val="tx1"/>
          </a:solidFill>
          <a:ln w="9525" cmpd="sng">
            <a:solidFill>
              <a:srgbClr val="FFFFFF"/>
            </a:solidFill>
            <a:prstDash val="solid"/>
            <a:round/>
            <a:headEnd/>
            <a:tailEnd/>
          </a:ln>
        </p:spPr>
        <p:txBody>
          <a:bodyPr/>
          <a:lstStyle/>
          <a:p>
            <a:endParaRPr lang="en-US" dirty="0"/>
          </a:p>
        </p:txBody>
      </p:sp>
      <p:sp>
        <p:nvSpPr>
          <p:cNvPr id="18462" name="Freeform 226"/>
          <p:cNvSpPr>
            <a:spLocks/>
          </p:cNvSpPr>
          <p:nvPr>
            <p:custDataLst>
              <p:tags r:id="rId29"/>
            </p:custDataLst>
          </p:nvPr>
        </p:nvSpPr>
        <p:spPr bwMode="auto">
          <a:xfrm>
            <a:off x="6518275" y="1947864"/>
            <a:ext cx="236538" cy="92075"/>
          </a:xfrm>
          <a:custGeom>
            <a:avLst/>
            <a:gdLst>
              <a:gd name="T0" fmla="*/ 2147483647 w 546"/>
              <a:gd name="T1" fmla="*/ 2147483647 h 173"/>
              <a:gd name="T2" fmla="*/ 2147483647 w 546"/>
              <a:gd name="T3" fmla="*/ 2147483647 h 173"/>
              <a:gd name="T4" fmla="*/ 2147483647 w 546"/>
              <a:gd name="T5" fmla="*/ 2147483647 h 173"/>
              <a:gd name="T6" fmla="*/ 2147483647 w 546"/>
              <a:gd name="T7" fmla="*/ 2147483647 h 173"/>
              <a:gd name="T8" fmla="*/ 2147483647 w 546"/>
              <a:gd name="T9" fmla="*/ 2147483647 h 173"/>
              <a:gd name="T10" fmla="*/ 2147483647 w 546"/>
              <a:gd name="T11" fmla="*/ 2147483647 h 173"/>
              <a:gd name="T12" fmla="*/ 2147483647 w 546"/>
              <a:gd name="T13" fmla="*/ 2147483647 h 173"/>
              <a:gd name="T14" fmla="*/ 2147483647 w 546"/>
              <a:gd name="T15" fmla="*/ 2147483647 h 173"/>
              <a:gd name="T16" fmla="*/ 2147483647 w 546"/>
              <a:gd name="T17" fmla="*/ 2147483647 h 173"/>
              <a:gd name="T18" fmla="*/ 2147483647 w 546"/>
              <a:gd name="T19" fmla="*/ 2147483647 h 173"/>
              <a:gd name="T20" fmla="*/ 2147483647 w 546"/>
              <a:gd name="T21" fmla="*/ 2147483647 h 173"/>
              <a:gd name="T22" fmla="*/ 2147483647 w 546"/>
              <a:gd name="T23" fmla="*/ 2147483647 h 173"/>
              <a:gd name="T24" fmla="*/ 2147483647 w 546"/>
              <a:gd name="T25" fmla="*/ 2147483647 h 173"/>
              <a:gd name="T26" fmla="*/ 2147483647 w 546"/>
              <a:gd name="T27" fmla="*/ 2147483647 h 173"/>
              <a:gd name="T28" fmla="*/ 2147483647 w 546"/>
              <a:gd name="T29" fmla="*/ 0 h 173"/>
              <a:gd name="T30" fmla="*/ 2147483647 w 546"/>
              <a:gd name="T31" fmla="*/ 2147483647 h 173"/>
              <a:gd name="T32" fmla="*/ 2147483647 w 546"/>
              <a:gd name="T33" fmla="*/ 2147483647 h 173"/>
              <a:gd name="T34" fmla="*/ 2147483647 w 546"/>
              <a:gd name="T35" fmla="*/ 2147483647 h 173"/>
              <a:gd name="T36" fmla="*/ 2147483647 w 546"/>
              <a:gd name="T37" fmla="*/ 2147483647 h 173"/>
              <a:gd name="T38" fmla="*/ 2147483647 w 546"/>
              <a:gd name="T39" fmla="*/ 2147483647 h 173"/>
              <a:gd name="T40" fmla="*/ 2147483647 w 546"/>
              <a:gd name="T41" fmla="*/ 2147483647 h 173"/>
              <a:gd name="T42" fmla="*/ 2147483647 w 546"/>
              <a:gd name="T43" fmla="*/ 2147483647 h 173"/>
              <a:gd name="T44" fmla="*/ 2147483647 w 546"/>
              <a:gd name="T45" fmla="*/ 2147483647 h 173"/>
              <a:gd name="T46" fmla="*/ 2147483647 w 546"/>
              <a:gd name="T47" fmla="*/ 2147483647 h 173"/>
              <a:gd name="T48" fmla="*/ 2147483647 w 546"/>
              <a:gd name="T49" fmla="*/ 2147483647 h 173"/>
              <a:gd name="T50" fmla="*/ 2147483647 w 546"/>
              <a:gd name="T51" fmla="*/ 2147483647 h 173"/>
              <a:gd name="T52" fmla="*/ 2147483647 w 546"/>
              <a:gd name="T53" fmla="*/ 2147483647 h 173"/>
              <a:gd name="T54" fmla="*/ 2147483647 w 546"/>
              <a:gd name="T55" fmla="*/ 2147483647 h 173"/>
              <a:gd name="T56" fmla="*/ 2147483647 w 546"/>
              <a:gd name="T57" fmla="*/ 2147483647 h 173"/>
              <a:gd name="T58" fmla="*/ 2147483647 w 546"/>
              <a:gd name="T59" fmla="*/ 2147483647 h 173"/>
              <a:gd name="T60" fmla="*/ 2147483647 w 546"/>
              <a:gd name="T61" fmla="*/ 2147483647 h 173"/>
              <a:gd name="T62" fmla="*/ 2147483647 w 546"/>
              <a:gd name="T63" fmla="*/ 2147483647 h 173"/>
              <a:gd name="T64" fmla="*/ 2147483647 w 546"/>
              <a:gd name="T65" fmla="*/ 2147483647 h 173"/>
              <a:gd name="T66" fmla="*/ 2147483647 w 546"/>
              <a:gd name="T67" fmla="*/ 2147483647 h 173"/>
              <a:gd name="T68" fmla="*/ 2147483647 w 546"/>
              <a:gd name="T69" fmla="*/ 2147483647 h 173"/>
              <a:gd name="T70" fmla="*/ 2147483647 w 546"/>
              <a:gd name="T71" fmla="*/ 2147483647 h 173"/>
              <a:gd name="T72" fmla="*/ 2147483647 w 546"/>
              <a:gd name="T73" fmla="*/ 2147483647 h 173"/>
              <a:gd name="T74" fmla="*/ 2147483647 w 546"/>
              <a:gd name="T75" fmla="*/ 2147483647 h 173"/>
              <a:gd name="T76" fmla="*/ 2147483647 w 546"/>
              <a:gd name="T77" fmla="*/ 2147483647 h 173"/>
              <a:gd name="T78" fmla="*/ 2147483647 w 546"/>
              <a:gd name="T79" fmla="*/ 2147483647 h 173"/>
              <a:gd name="T80" fmla="*/ 2147483647 w 546"/>
              <a:gd name="T81" fmla="*/ 2147483647 h 173"/>
              <a:gd name="T82" fmla="*/ 2147483647 w 546"/>
              <a:gd name="T83" fmla="*/ 2147483647 h 173"/>
              <a:gd name="T84" fmla="*/ 2147483647 w 546"/>
              <a:gd name="T85" fmla="*/ 2147483647 h 173"/>
              <a:gd name="T86" fmla="*/ 2147483647 w 546"/>
              <a:gd name="T87" fmla="*/ 2147483647 h 173"/>
              <a:gd name="T88" fmla="*/ 2147483647 w 546"/>
              <a:gd name="T89" fmla="*/ 2147483647 h 173"/>
              <a:gd name="T90" fmla="*/ 2147483647 w 546"/>
              <a:gd name="T91" fmla="*/ 2147483647 h 173"/>
              <a:gd name="T92" fmla="*/ 2147483647 w 546"/>
              <a:gd name="T93" fmla="*/ 2147483647 h 173"/>
              <a:gd name="T94" fmla="*/ 2147483647 w 546"/>
              <a:gd name="T95" fmla="*/ 2147483647 h 173"/>
              <a:gd name="T96" fmla="*/ 2147483647 w 546"/>
              <a:gd name="T97" fmla="*/ 2147483647 h 173"/>
              <a:gd name="T98" fmla="*/ 2147483647 w 546"/>
              <a:gd name="T99" fmla="*/ 2147483647 h 173"/>
              <a:gd name="T100" fmla="*/ 2147483647 w 546"/>
              <a:gd name="T101" fmla="*/ 2147483647 h 1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chemeClr val="tx1"/>
          </a:solidFill>
          <a:ln w="9525" cap="flat" cmpd="sng">
            <a:solidFill>
              <a:srgbClr val="FFFFFF"/>
            </a:solidFill>
            <a:prstDash val="solid"/>
            <a:round/>
            <a:headEnd type="none" w="med" len="med"/>
            <a:tailEnd type="none" w="med" len="med"/>
          </a:ln>
        </p:spPr>
        <p:txBody>
          <a:bodyPr/>
          <a:lstStyle/>
          <a:p>
            <a:endParaRPr lang="en-US" dirty="0"/>
          </a:p>
        </p:txBody>
      </p:sp>
      <p:sp>
        <p:nvSpPr>
          <p:cNvPr id="18463" name="Freeform 227"/>
          <p:cNvSpPr>
            <a:spLocks/>
          </p:cNvSpPr>
          <p:nvPr>
            <p:custDataLst>
              <p:tags r:id="rId30"/>
            </p:custDataLst>
          </p:nvPr>
        </p:nvSpPr>
        <p:spPr bwMode="auto">
          <a:xfrm>
            <a:off x="6445251" y="2178050"/>
            <a:ext cx="449263" cy="361950"/>
          </a:xfrm>
          <a:custGeom>
            <a:avLst/>
            <a:gdLst>
              <a:gd name="T0" fmla="*/ 2147483647 w 1037"/>
              <a:gd name="T1" fmla="*/ 2147483647 h 690"/>
              <a:gd name="T2" fmla="*/ 2147483647 w 1037"/>
              <a:gd name="T3" fmla="*/ 2147483647 h 690"/>
              <a:gd name="T4" fmla="*/ 2147483647 w 1037"/>
              <a:gd name="T5" fmla="*/ 2147483647 h 690"/>
              <a:gd name="T6" fmla="*/ 2147483647 w 1037"/>
              <a:gd name="T7" fmla="*/ 2147483647 h 690"/>
              <a:gd name="T8" fmla="*/ 2147483647 w 1037"/>
              <a:gd name="T9" fmla="*/ 2147483647 h 690"/>
              <a:gd name="T10" fmla="*/ 2147483647 w 1037"/>
              <a:gd name="T11" fmla="*/ 2147483647 h 690"/>
              <a:gd name="T12" fmla="*/ 2147483647 w 1037"/>
              <a:gd name="T13" fmla="*/ 2147483647 h 690"/>
              <a:gd name="T14" fmla="*/ 2147483647 w 1037"/>
              <a:gd name="T15" fmla="*/ 2147483647 h 690"/>
              <a:gd name="T16" fmla="*/ 2147483647 w 1037"/>
              <a:gd name="T17" fmla="*/ 2147483647 h 690"/>
              <a:gd name="T18" fmla="*/ 0 w 1037"/>
              <a:gd name="T19" fmla="*/ 2147483647 h 690"/>
              <a:gd name="T20" fmla="*/ 2147483647 w 1037"/>
              <a:gd name="T21" fmla="*/ 2147483647 h 690"/>
              <a:gd name="T22" fmla="*/ 2147483647 w 1037"/>
              <a:gd name="T23" fmla="*/ 2147483647 h 690"/>
              <a:gd name="T24" fmla="*/ 2147483647 w 1037"/>
              <a:gd name="T25" fmla="*/ 2147483647 h 690"/>
              <a:gd name="T26" fmla="*/ 2147483647 w 1037"/>
              <a:gd name="T27" fmla="*/ 2147483647 h 690"/>
              <a:gd name="T28" fmla="*/ 2147483647 w 1037"/>
              <a:gd name="T29" fmla="*/ 2147483647 h 690"/>
              <a:gd name="T30" fmla="*/ 2147483647 w 1037"/>
              <a:gd name="T31" fmla="*/ 2147483647 h 690"/>
              <a:gd name="T32" fmla="*/ 2147483647 w 1037"/>
              <a:gd name="T33" fmla="*/ 2147483647 h 690"/>
              <a:gd name="T34" fmla="*/ 2147483647 w 1037"/>
              <a:gd name="T35" fmla="*/ 2147483647 h 690"/>
              <a:gd name="T36" fmla="*/ 2147483647 w 1037"/>
              <a:gd name="T37" fmla="*/ 2147483647 h 690"/>
              <a:gd name="T38" fmla="*/ 2147483647 w 1037"/>
              <a:gd name="T39" fmla="*/ 2147483647 h 690"/>
              <a:gd name="T40" fmla="*/ 2147483647 w 1037"/>
              <a:gd name="T41" fmla="*/ 2147483647 h 690"/>
              <a:gd name="T42" fmla="*/ 2147483647 w 1037"/>
              <a:gd name="T43" fmla="*/ 2147483647 h 690"/>
              <a:gd name="T44" fmla="*/ 2147483647 w 1037"/>
              <a:gd name="T45" fmla="*/ 2147483647 h 690"/>
              <a:gd name="T46" fmla="*/ 2147483647 w 1037"/>
              <a:gd name="T47" fmla="*/ 2147483647 h 690"/>
              <a:gd name="T48" fmla="*/ 2147483647 w 1037"/>
              <a:gd name="T49" fmla="*/ 2147483647 h 690"/>
              <a:gd name="T50" fmla="*/ 2147483647 w 1037"/>
              <a:gd name="T51" fmla="*/ 2147483647 h 690"/>
              <a:gd name="T52" fmla="*/ 2147483647 w 1037"/>
              <a:gd name="T53" fmla="*/ 2147483647 h 690"/>
              <a:gd name="T54" fmla="*/ 2147483647 w 1037"/>
              <a:gd name="T55" fmla="*/ 2147483647 h 690"/>
              <a:gd name="T56" fmla="*/ 2147483647 w 1037"/>
              <a:gd name="T57" fmla="*/ 2147483647 h 690"/>
              <a:gd name="T58" fmla="*/ 2147483647 w 1037"/>
              <a:gd name="T59" fmla="*/ 2147483647 h 690"/>
              <a:gd name="T60" fmla="*/ 2147483647 w 1037"/>
              <a:gd name="T61" fmla="*/ 2147483647 h 690"/>
              <a:gd name="T62" fmla="*/ 2147483647 w 1037"/>
              <a:gd name="T63" fmla="*/ 2147483647 h 690"/>
              <a:gd name="T64" fmla="*/ 2147483647 w 1037"/>
              <a:gd name="T65" fmla="*/ 2147483647 h 690"/>
              <a:gd name="T66" fmla="*/ 2147483647 w 1037"/>
              <a:gd name="T67" fmla="*/ 2147483647 h 690"/>
              <a:gd name="T68" fmla="*/ 2147483647 w 1037"/>
              <a:gd name="T69" fmla="*/ 2147483647 h 690"/>
              <a:gd name="T70" fmla="*/ 2147483647 w 1037"/>
              <a:gd name="T71" fmla="*/ 2147483647 h 690"/>
              <a:gd name="T72" fmla="*/ 2147483647 w 1037"/>
              <a:gd name="T73" fmla="*/ 2147483647 h 690"/>
              <a:gd name="T74" fmla="*/ 2147483647 w 1037"/>
              <a:gd name="T75" fmla="*/ 2147483647 h 690"/>
              <a:gd name="T76" fmla="*/ 2147483647 w 1037"/>
              <a:gd name="T77" fmla="*/ 2147483647 h 690"/>
              <a:gd name="T78" fmla="*/ 2147483647 w 1037"/>
              <a:gd name="T79" fmla="*/ 2147483647 h 690"/>
              <a:gd name="T80" fmla="*/ 2147483647 w 1037"/>
              <a:gd name="T81" fmla="*/ 2147483647 h 690"/>
              <a:gd name="T82" fmla="*/ 2147483647 w 1037"/>
              <a:gd name="T83" fmla="*/ 2147483647 h 690"/>
              <a:gd name="T84" fmla="*/ 2147483647 w 1037"/>
              <a:gd name="T85" fmla="*/ 2147483647 h 690"/>
              <a:gd name="T86" fmla="*/ 2147483647 w 1037"/>
              <a:gd name="T87" fmla="*/ 2147483647 h 690"/>
              <a:gd name="T88" fmla="*/ 2147483647 w 1037"/>
              <a:gd name="T89" fmla="*/ 2147483647 h 690"/>
              <a:gd name="T90" fmla="*/ 2147483647 w 1037"/>
              <a:gd name="T91" fmla="*/ 2147483647 h 690"/>
              <a:gd name="T92" fmla="*/ 2147483647 w 1037"/>
              <a:gd name="T93" fmla="*/ 2147483647 h 690"/>
              <a:gd name="T94" fmla="*/ 2147483647 w 1037"/>
              <a:gd name="T95" fmla="*/ 2147483647 h 690"/>
              <a:gd name="T96" fmla="*/ 2147483647 w 1037"/>
              <a:gd name="T97" fmla="*/ 2147483647 h 690"/>
              <a:gd name="T98" fmla="*/ 2147483647 w 1037"/>
              <a:gd name="T99" fmla="*/ 2147483647 h 690"/>
              <a:gd name="T100" fmla="*/ 2147483647 w 1037"/>
              <a:gd name="T101" fmla="*/ 2147483647 h 690"/>
              <a:gd name="T102" fmla="*/ 2147483647 w 1037"/>
              <a:gd name="T103" fmla="*/ 2147483647 h 690"/>
              <a:gd name="T104" fmla="*/ 2147483647 w 1037"/>
              <a:gd name="T105" fmla="*/ 2147483647 h 690"/>
              <a:gd name="T106" fmla="*/ 2147483647 w 1037"/>
              <a:gd name="T107" fmla="*/ 2147483647 h 690"/>
              <a:gd name="T108" fmla="*/ 2147483647 w 1037"/>
              <a:gd name="T109" fmla="*/ 2147483647 h 690"/>
              <a:gd name="T110" fmla="*/ 2147483647 w 1037"/>
              <a:gd name="T111" fmla="*/ 2147483647 h 690"/>
              <a:gd name="T112" fmla="*/ 2147483647 w 1037"/>
              <a:gd name="T113" fmla="*/ 2147483647 h 690"/>
              <a:gd name="T114" fmla="*/ 2147483647 w 1037"/>
              <a:gd name="T115" fmla="*/ 2147483647 h 690"/>
              <a:gd name="T116" fmla="*/ 2147483647 w 1037"/>
              <a:gd name="T117" fmla="*/ 2147483647 h 690"/>
              <a:gd name="T118" fmla="*/ 2147483647 w 1037"/>
              <a:gd name="T119" fmla="*/ 2147483647 h 6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37" h="690">
                <a:moveTo>
                  <a:pt x="286" y="647"/>
                </a:moveTo>
                <a:lnTo>
                  <a:pt x="273" y="631"/>
                </a:lnTo>
                <a:lnTo>
                  <a:pt x="262" y="621"/>
                </a:lnTo>
                <a:lnTo>
                  <a:pt x="253" y="612"/>
                </a:lnTo>
                <a:lnTo>
                  <a:pt x="246" y="604"/>
                </a:lnTo>
                <a:lnTo>
                  <a:pt x="243" y="613"/>
                </a:lnTo>
                <a:lnTo>
                  <a:pt x="240" y="622"/>
                </a:lnTo>
                <a:lnTo>
                  <a:pt x="239" y="627"/>
                </a:lnTo>
                <a:lnTo>
                  <a:pt x="235" y="632"/>
                </a:lnTo>
                <a:lnTo>
                  <a:pt x="231" y="638"/>
                </a:lnTo>
                <a:lnTo>
                  <a:pt x="224" y="644"/>
                </a:lnTo>
                <a:lnTo>
                  <a:pt x="208" y="655"/>
                </a:lnTo>
                <a:lnTo>
                  <a:pt x="190" y="665"/>
                </a:lnTo>
                <a:lnTo>
                  <a:pt x="155" y="683"/>
                </a:lnTo>
                <a:lnTo>
                  <a:pt x="140" y="690"/>
                </a:lnTo>
                <a:lnTo>
                  <a:pt x="107" y="690"/>
                </a:lnTo>
                <a:lnTo>
                  <a:pt x="86" y="683"/>
                </a:lnTo>
                <a:lnTo>
                  <a:pt x="60" y="672"/>
                </a:lnTo>
                <a:lnTo>
                  <a:pt x="48" y="666"/>
                </a:lnTo>
                <a:lnTo>
                  <a:pt x="37" y="658"/>
                </a:lnTo>
                <a:lnTo>
                  <a:pt x="32" y="654"/>
                </a:lnTo>
                <a:lnTo>
                  <a:pt x="30" y="650"/>
                </a:lnTo>
                <a:lnTo>
                  <a:pt x="28" y="646"/>
                </a:lnTo>
                <a:lnTo>
                  <a:pt x="27" y="641"/>
                </a:lnTo>
                <a:lnTo>
                  <a:pt x="40" y="641"/>
                </a:lnTo>
                <a:lnTo>
                  <a:pt x="50" y="640"/>
                </a:lnTo>
                <a:lnTo>
                  <a:pt x="58" y="639"/>
                </a:lnTo>
                <a:lnTo>
                  <a:pt x="67" y="634"/>
                </a:lnTo>
                <a:lnTo>
                  <a:pt x="59" y="627"/>
                </a:lnTo>
                <a:lnTo>
                  <a:pt x="49" y="620"/>
                </a:lnTo>
                <a:lnTo>
                  <a:pt x="38" y="613"/>
                </a:lnTo>
                <a:lnTo>
                  <a:pt x="27" y="606"/>
                </a:lnTo>
                <a:lnTo>
                  <a:pt x="8" y="596"/>
                </a:lnTo>
                <a:lnTo>
                  <a:pt x="0" y="592"/>
                </a:lnTo>
                <a:lnTo>
                  <a:pt x="18" y="596"/>
                </a:lnTo>
                <a:lnTo>
                  <a:pt x="32" y="599"/>
                </a:lnTo>
                <a:lnTo>
                  <a:pt x="38" y="600"/>
                </a:lnTo>
                <a:lnTo>
                  <a:pt x="43" y="600"/>
                </a:lnTo>
                <a:lnTo>
                  <a:pt x="49" y="600"/>
                </a:lnTo>
                <a:lnTo>
                  <a:pt x="54" y="598"/>
                </a:lnTo>
                <a:lnTo>
                  <a:pt x="49" y="597"/>
                </a:lnTo>
                <a:lnTo>
                  <a:pt x="44" y="595"/>
                </a:lnTo>
                <a:lnTo>
                  <a:pt x="40" y="591"/>
                </a:lnTo>
                <a:lnTo>
                  <a:pt x="36" y="587"/>
                </a:lnTo>
                <a:lnTo>
                  <a:pt x="32" y="583"/>
                </a:lnTo>
                <a:lnTo>
                  <a:pt x="29" y="576"/>
                </a:lnTo>
                <a:lnTo>
                  <a:pt x="28" y="571"/>
                </a:lnTo>
                <a:lnTo>
                  <a:pt x="27" y="567"/>
                </a:lnTo>
                <a:lnTo>
                  <a:pt x="67" y="567"/>
                </a:lnTo>
                <a:lnTo>
                  <a:pt x="56" y="566"/>
                </a:lnTo>
                <a:lnTo>
                  <a:pt x="45" y="564"/>
                </a:lnTo>
                <a:lnTo>
                  <a:pt x="35" y="562"/>
                </a:lnTo>
                <a:lnTo>
                  <a:pt x="25" y="558"/>
                </a:lnTo>
                <a:lnTo>
                  <a:pt x="16" y="554"/>
                </a:lnTo>
                <a:lnTo>
                  <a:pt x="10" y="549"/>
                </a:lnTo>
                <a:lnTo>
                  <a:pt x="8" y="546"/>
                </a:lnTo>
                <a:lnTo>
                  <a:pt x="7" y="543"/>
                </a:lnTo>
                <a:lnTo>
                  <a:pt x="7" y="540"/>
                </a:lnTo>
                <a:lnTo>
                  <a:pt x="7" y="536"/>
                </a:lnTo>
                <a:lnTo>
                  <a:pt x="0" y="523"/>
                </a:lnTo>
                <a:lnTo>
                  <a:pt x="29" y="523"/>
                </a:lnTo>
                <a:lnTo>
                  <a:pt x="54" y="523"/>
                </a:lnTo>
                <a:lnTo>
                  <a:pt x="74" y="523"/>
                </a:lnTo>
                <a:lnTo>
                  <a:pt x="87" y="523"/>
                </a:lnTo>
                <a:lnTo>
                  <a:pt x="72" y="519"/>
                </a:lnTo>
                <a:lnTo>
                  <a:pt x="39" y="511"/>
                </a:lnTo>
                <a:lnTo>
                  <a:pt x="22" y="507"/>
                </a:lnTo>
                <a:lnTo>
                  <a:pt x="8" y="503"/>
                </a:lnTo>
                <a:lnTo>
                  <a:pt x="0" y="500"/>
                </a:lnTo>
                <a:lnTo>
                  <a:pt x="0" y="499"/>
                </a:lnTo>
                <a:lnTo>
                  <a:pt x="2" y="485"/>
                </a:lnTo>
                <a:lnTo>
                  <a:pt x="3" y="476"/>
                </a:lnTo>
                <a:lnTo>
                  <a:pt x="4" y="472"/>
                </a:lnTo>
                <a:lnTo>
                  <a:pt x="4" y="467"/>
                </a:lnTo>
                <a:lnTo>
                  <a:pt x="3" y="462"/>
                </a:lnTo>
                <a:lnTo>
                  <a:pt x="0" y="456"/>
                </a:lnTo>
                <a:lnTo>
                  <a:pt x="20" y="456"/>
                </a:lnTo>
                <a:lnTo>
                  <a:pt x="21" y="460"/>
                </a:lnTo>
                <a:lnTo>
                  <a:pt x="24" y="463"/>
                </a:lnTo>
                <a:lnTo>
                  <a:pt x="25" y="464"/>
                </a:lnTo>
                <a:lnTo>
                  <a:pt x="26" y="464"/>
                </a:lnTo>
                <a:lnTo>
                  <a:pt x="27" y="463"/>
                </a:lnTo>
                <a:lnTo>
                  <a:pt x="27" y="462"/>
                </a:lnTo>
                <a:lnTo>
                  <a:pt x="37" y="461"/>
                </a:lnTo>
                <a:lnTo>
                  <a:pt x="51" y="459"/>
                </a:lnTo>
                <a:lnTo>
                  <a:pt x="67" y="457"/>
                </a:lnTo>
                <a:lnTo>
                  <a:pt x="81" y="456"/>
                </a:lnTo>
                <a:lnTo>
                  <a:pt x="78" y="455"/>
                </a:lnTo>
                <a:lnTo>
                  <a:pt x="77" y="454"/>
                </a:lnTo>
                <a:lnTo>
                  <a:pt x="77" y="452"/>
                </a:lnTo>
                <a:lnTo>
                  <a:pt x="77" y="449"/>
                </a:lnTo>
                <a:lnTo>
                  <a:pt x="80" y="443"/>
                </a:lnTo>
                <a:lnTo>
                  <a:pt x="81" y="437"/>
                </a:lnTo>
                <a:lnTo>
                  <a:pt x="91" y="437"/>
                </a:lnTo>
                <a:lnTo>
                  <a:pt x="100" y="437"/>
                </a:lnTo>
                <a:lnTo>
                  <a:pt x="99" y="433"/>
                </a:lnTo>
                <a:lnTo>
                  <a:pt x="96" y="428"/>
                </a:lnTo>
                <a:lnTo>
                  <a:pt x="92" y="424"/>
                </a:lnTo>
                <a:lnTo>
                  <a:pt x="87" y="419"/>
                </a:lnTo>
                <a:lnTo>
                  <a:pt x="97" y="416"/>
                </a:lnTo>
                <a:lnTo>
                  <a:pt x="107" y="413"/>
                </a:lnTo>
                <a:lnTo>
                  <a:pt x="117" y="412"/>
                </a:lnTo>
                <a:lnTo>
                  <a:pt x="127" y="412"/>
                </a:lnTo>
                <a:lnTo>
                  <a:pt x="129" y="412"/>
                </a:lnTo>
                <a:lnTo>
                  <a:pt x="130" y="409"/>
                </a:lnTo>
                <a:lnTo>
                  <a:pt x="130" y="406"/>
                </a:lnTo>
                <a:lnTo>
                  <a:pt x="129" y="402"/>
                </a:lnTo>
                <a:lnTo>
                  <a:pt x="128" y="394"/>
                </a:lnTo>
                <a:lnTo>
                  <a:pt x="127" y="388"/>
                </a:lnTo>
                <a:lnTo>
                  <a:pt x="147" y="388"/>
                </a:lnTo>
                <a:lnTo>
                  <a:pt x="133" y="382"/>
                </a:lnTo>
                <a:lnTo>
                  <a:pt x="220" y="382"/>
                </a:lnTo>
                <a:lnTo>
                  <a:pt x="207" y="376"/>
                </a:lnTo>
                <a:lnTo>
                  <a:pt x="213" y="373"/>
                </a:lnTo>
                <a:lnTo>
                  <a:pt x="218" y="370"/>
                </a:lnTo>
                <a:lnTo>
                  <a:pt x="221" y="367"/>
                </a:lnTo>
                <a:lnTo>
                  <a:pt x="224" y="362"/>
                </a:lnTo>
                <a:lnTo>
                  <a:pt x="227" y="351"/>
                </a:lnTo>
                <a:lnTo>
                  <a:pt x="227" y="339"/>
                </a:lnTo>
                <a:lnTo>
                  <a:pt x="243" y="339"/>
                </a:lnTo>
                <a:lnTo>
                  <a:pt x="255" y="339"/>
                </a:lnTo>
                <a:lnTo>
                  <a:pt x="266" y="339"/>
                </a:lnTo>
                <a:lnTo>
                  <a:pt x="279" y="339"/>
                </a:lnTo>
                <a:lnTo>
                  <a:pt x="279" y="333"/>
                </a:lnTo>
                <a:lnTo>
                  <a:pt x="282" y="327"/>
                </a:lnTo>
                <a:lnTo>
                  <a:pt x="283" y="325"/>
                </a:lnTo>
                <a:lnTo>
                  <a:pt x="285" y="323"/>
                </a:lnTo>
                <a:lnTo>
                  <a:pt x="288" y="321"/>
                </a:lnTo>
                <a:lnTo>
                  <a:pt x="293" y="321"/>
                </a:lnTo>
                <a:lnTo>
                  <a:pt x="286" y="318"/>
                </a:lnTo>
                <a:lnTo>
                  <a:pt x="279" y="314"/>
                </a:lnTo>
                <a:lnTo>
                  <a:pt x="280" y="312"/>
                </a:lnTo>
                <a:lnTo>
                  <a:pt x="282" y="310"/>
                </a:lnTo>
                <a:lnTo>
                  <a:pt x="284" y="308"/>
                </a:lnTo>
                <a:lnTo>
                  <a:pt x="287" y="305"/>
                </a:lnTo>
                <a:lnTo>
                  <a:pt x="294" y="300"/>
                </a:lnTo>
                <a:lnTo>
                  <a:pt x="299" y="295"/>
                </a:lnTo>
                <a:lnTo>
                  <a:pt x="298" y="292"/>
                </a:lnTo>
                <a:lnTo>
                  <a:pt x="297" y="288"/>
                </a:lnTo>
                <a:lnTo>
                  <a:pt x="298" y="285"/>
                </a:lnTo>
                <a:lnTo>
                  <a:pt x="299" y="281"/>
                </a:lnTo>
                <a:lnTo>
                  <a:pt x="305" y="274"/>
                </a:lnTo>
                <a:lnTo>
                  <a:pt x="311" y="267"/>
                </a:lnTo>
                <a:lnTo>
                  <a:pt x="325" y="254"/>
                </a:lnTo>
                <a:lnTo>
                  <a:pt x="333" y="246"/>
                </a:lnTo>
                <a:lnTo>
                  <a:pt x="333" y="244"/>
                </a:lnTo>
                <a:lnTo>
                  <a:pt x="335" y="243"/>
                </a:lnTo>
                <a:lnTo>
                  <a:pt x="338" y="243"/>
                </a:lnTo>
                <a:lnTo>
                  <a:pt x="340" y="244"/>
                </a:lnTo>
                <a:lnTo>
                  <a:pt x="344" y="245"/>
                </a:lnTo>
                <a:lnTo>
                  <a:pt x="346" y="246"/>
                </a:lnTo>
                <a:lnTo>
                  <a:pt x="344" y="239"/>
                </a:lnTo>
                <a:lnTo>
                  <a:pt x="343" y="233"/>
                </a:lnTo>
                <a:lnTo>
                  <a:pt x="343" y="226"/>
                </a:lnTo>
                <a:lnTo>
                  <a:pt x="344" y="220"/>
                </a:lnTo>
                <a:lnTo>
                  <a:pt x="345" y="210"/>
                </a:lnTo>
                <a:lnTo>
                  <a:pt x="346" y="204"/>
                </a:lnTo>
                <a:lnTo>
                  <a:pt x="370" y="204"/>
                </a:lnTo>
                <a:lnTo>
                  <a:pt x="385" y="203"/>
                </a:lnTo>
                <a:lnTo>
                  <a:pt x="388" y="202"/>
                </a:lnTo>
                <a:lnTo>
                  <a:pt x="390" y="200"/>
                </a:lnTo>
                <a:lnTo>
                  <a:pt x="392" y="198"/>
                </a:lnTo>
                <a:lnTo>
                  <a:pt x="394" y="196"/>
                </a:lnTo>
                <a:lnTo>
                  <a:pt x="397" y="188"/>
                </a:lnTo>
                <a:lnTo>
                  <a:pt x="399" y="178"/>
                </a:lnTo>
                <a:lnTo>
                  <a:pt x="395" y="173"/>
                </a:lnTo>
                <a:lnTo>
                  <a:pt x="390" y="166"/>
                </a:lnTo>
                <a:lnTo>
                  <a:pt x="387" y="157"/>
                </a:lnTo>
                <a:lnTo>
                  <a:pt x="386" y="148"/>
                </a:lnTo>
                <a:lnTo>
                  <a:pt x="384" y="148"/>
                </a:lnTo>
                <a:lnTo>
                  <a:pt x="379" y="147"/>
                </a:lnTo>
                <a:lnTo>
                  <a:pt x="377" y="147"/>
                </a:lnTo>
                <a:lnTo>
                  <a:pt x="375" y="146"/>
                </a:lnTo>
                <a:lnTo>
                  <a:pt x="373" y="144"/>
                </a:lnTo>
                <a:lnTo>
                  <a:pt x="373" y="142"/>
                </a:lnTo>
                <a:lnTo>
                  <a:pt x="363" y="150"/>
                </a:lnTo>
                <a:lnTo>
                  <a:pt x="353" y="156"/>
                </a:lnTo>
                <a:lnTo>
                  <a:pt x="347" y="158"/>
                </a:lnTo>
                <a:lnTo>
                  <a:pt x="343" y="159"/>
                </a:lnTo>
                <a:lnTo>
                  <a:pt x="338" y="160"/>
                </a:lnTo>
                <a:lnTo>
                  <a:pt x="333" y="160"/>
                </a:lnTo>
                <a:lnTo>
                  <a:pt x="334" y="154"/>
                </a:lnTo>
                <a:lnTo>
                  <a:pt x="338" y="148"/>
                </a:lnTo>
                <a:lnTo>
                  <a:pt x="341" y="143"/>
                </a:lnTo>
                <a:lnTo>
                  <a:pt x="345" y="138"/>
                </a:lnTo>
                <a:lnTo>
                  <a:pt x="355" y="128"/>
                </a:lnTo>
                <a:lnTo>
                  <a:pt x="367" y="120"/>
                </a:lnTo>
                <a:lnTo>
                  <a:pt x="378" y="112"/>
                </a:lnTo>
                <a:lnTo>
                  <a:pt x="390" y="103"/>
                </a:lnTo>
                <a:lnTo>
                  <a:pt x="395" y="98"/>
                </a:lnTo>
                <a:lnTo>
                  <a:pt x="399" y="93"/>
                </a:lnTo>
                <a:lnTo>
                  <a:pt x="403" y="87"/>
                </a:lnTo>
                <a:lnTo>
                  <a:pt x="406" y="80"/>
                </a:lnTo>
                <a:lnTo>
                  <a:pt x="407" y="83"/>
                </a:lnTo>
                <a:lnTo>
                  <a:pt x="409" y="88"/>
                </a:lnTo>
                <a:lnTo>
                  <a:pt x="411" y="96"/>
                </a:lnTo>
                <a:lnTo>
                  <a:pt x="412" y="105"/>
                </a:lnTo>
                <a:lnTo>
                  <a:pt x="414" y="107"/>
                </a:lnTo>
                <a:lnTo>
                  <a:pt x="420" y="111"/>
                </a:lnTo>
                <a:lnTo>
                  <a:pt x="426" y="115"/>
                </a:lnTo>
                <a:lnTo>
                  <a:pt x="432" y="117"/>
                </a:lnTo>
                <a:lnTo>
                  <a:pt x="450" y="116"/>
                </a:lnTo>
                <a:lnTo>
                  <a:pt x="463" y="114"/>
                </a:lnTo>
                <a:lnTo>
                  <a:pt x="473" y="112"/>
                </a:lnTo>
                <a:lnTo>
                  <a:pt x="479" y="111"/>
                </a:lnTo>
                <a:lnTo>
                  <a:pt x="474" y="106"/>
                </a:lnTo>
                <a:lnTo>
                  <a:pt x="469" y="101"/>
                </a:lnTo>
                <a:lnTo>
                  <a:pt x="468" y="98"/>
                </a:lnTo>
                <a:lnTo>
                  <a:pt x="467" y="95"/>
                </a:lnTo>
                <a:lnTo>
                  <a:pt x="466" y="91"/>
                </a:lnTo>
                <a:lnTo>
                  <a:pt x="466" y="87"/>
                </a:lnTo>
                <a:lnTo>
                  <a:pt x="485" y="83"/>
                </a:lnTo>
                <a:lnTo>
                  <a:pt x="510" y="78"/>
                </a:lnTo>
                <a:lnTo>
                  <a:pt x="523" y="75"/>
                </a:lnTo>
                <a:lnTo>
                  <a:pt x="536" y="72"/>
                </a:lnTo>
                <a:lnTo>
                  <a:pt x="548" y="67"/>
                </a:lnTo>
                <a:lnTo>
                  <a:pt x="558" y="61"/>
                </a:lnTo>
                <a:lnTo>
                  <a:pt x="565" y="57"/>
                </a:lnTo>
                <a:lnTo>
                  <a:pt x="573" y="53"/>
                </a:lnTo>
                <a:lnTo>
                  <a:pt x="579" y="50"/>
                </a:lnTo>
                <a:lnTo>
                  <a:pt x="586" y="49"/>
                </a:lnTo>
                <a:lnTo>
                  <a:pt x="587" y="55"/>
                </a:lnTo>
                <a:lnTo>
                  <a:pt x="589" y="61"/>
                </a:lnTo>
                <a:lnTo>
                  <a:pt x="591" y="63"/>
                </a:lnTo>
                <a:lnTo>
                  <a:pt x="593" y="65"/>
                </a:lnTo>
                <a:lnTo>
                  <a:pt x="596" y="67"/>
                </a:lnTo>
                <a:lnTo>
                  <a:pt x="599" y="67"/>
                </a:lnTo>
                <a:lnTo>
                  <a:pt x="609" y="66"/>
                </a:lnTo>
                <a:lnTo>
                  <a:pt x="624" y="61"/>
                </a:lnTo>
                <a:lnTo>
                  <a:pt x="638" y="57"/>
                </a:lnTo>
                <a:lnTo>
                  <a:pt x="645" y="55"/>
                </a:lnTo>
                <a:lnTo>
                  <a:pt x="643" y="53"/>
                </a:lnTo>
                <a:lnTo>
                  <a:pt x="641" y="51"/>
                </a:lnTo>
                <a:lnTo>
                  <a:pt x="638" y="48"/>
                </a:lnTo>
                <a:lnTo>
                  <a:pt x="638" y="46"/>
                </a:lnTo>
                <a:lnTo>
                  <a:pt x="638" y="42"/>
                </a:lnTo>
                <a:lnTo>
                  <a:pt x="641" y="37"/>
                </a:lnTo>
                <a:lnTo>
                  <a:pt x="645" y="33"/>
                </a:lnTo>
                <a:lnTo>
                  <a:pt x="650" y="28"/>
                </a:lnTo>
                <a:lnTo>
                  <a:pt x="657" y="24"/>
                </a:lnTo>
                <a:lnTo>
                  <a:pt x="665" y="20"/>
                </a:lnTo>
                <a:lnTo>
                  <a:pt x="674" y="17"/>
                </a:lnTo>
                <a:lnTo>
                  <a:pt x="682" y="15"/>
                </a:lnTo>
                <a:lnTo>
                  <a:pt x="691" y="14"/>
                </a:lnTo>
                <a:lnTo>
                  <a:pt x="699" y="13"/>
                </a:lnTo>
                <a:lnTo>
                  <a:pt x="708" y="13"/>
                </a:lnTo>
                <a:lnTo>
                  <a:pt x="714" y="13"/>
                </a:lnTo>
                <a:lnTo>
                  <a:pt x="721" y="15"/>
                </a:lnTo>
                <a:lnTo>
                  <a:pt x="725" y="18"/>
                </a:lnTo>
                <a:lnTo>
                  <a:pt x="717" y="20"/>
                </a:lnTo>
                <a:lnTo>
                  <a:pt x="709" y="26"/>
                </a:lnTo>
                <a:lnTo>
                  <a:pt x="705" y="29"/>
                </a:lnTo>
                <a:lnTo>
                  <a:pt x="701" y="32"/>
                </a:lnTo>
                <a:lnTo>
                  <a:pt x="699" y="35"/>
                </a:lnTo>
                <a:lnTo>
                  <a:pt x="699" y="37"/>
                </a:lnTo>
                <a:lnTo>
                  <a:pt x="702" y="39"/>
                </a:lnTo>
                <a:lnTo>
                  <a:pt x="705" y="40"/>
                </a:lnTo>
                <a:lnTo>
                  <a:pt x="709" y="41"/>
                </a:lnTo>
                <a:lnTo>
                  <a:pt x="712" y="40"/>
                </a:lnTo>
                <a:lnTo>
                  <a:pt x="719" y="39"/>
                </a:lnTo>
                <a:lnTo>
                  <a:pt x="725" y="36"/>
                </a:lnTo>
                <a:lnTo>
                  <a:pt x="733" y="32"/>
                </a:lnTo>
                <a:lnTo>
                  <a:pt x="741" y="29"/>
                </a:lnTo>
                <a:lnTo>
                  <a:pt x="748" y="26"/>
                </a:lnTo>
                <a:lnTo>
                  <a:pt x="758" y="24"/>
                </a:lnTo>
                <a:lnTo>
                  <a:pt x="758" y="12"/>
                </a:lnTo>
                <a:lnTo>
                  <a:pt x="758" y="0"/>
                </a:lnTo>
                <a:lnTo>
                  <a:pt x="777" y="0"/>
                </a:lnTo>
                <a:lnTo>
                  <a:pt x="793" y="1"/>
                </a:lnTo>
                <a:lnTo>
                  <a:pt x="800" y="1"/>
                </a:lnTo>
                <a:lnTo>
                  <a:pt x="806" y="2"/>
                </a:lnTo>
                <a:lnTo>
                  <a:pt x="813" y="4"/>
                </a:lnTo>
                <a:lnTo>
                  <a:pt x="817" y="6"/>
                </a:lnTo>
                <a:lnTo>
                  <a:pt x="812" y="11"/>
                </a:lnTo>
                <a:lnTo>
                  <a:pt x="805" y="18"/>
                </a:lnTo>
                <a:lnTo>
                  <a:pt x="800" y="26"/>
                </a:lnTo>
                <a:lnTo>
                  <a:pt x="798" y="31"/>
                </a:lnTo>
                <a:lnTo>
                  <a:pt x="815" y="22"/>
                </a:lnTo>
                <a:lnTo>
                  <a:pt x="828" y="15"/>
                </a:lnTo>
                <a:lnTo>
                  <a:pt x="844" y="8"/>
                </a:lnTo>
                <a:lnTo>
                  <a:pt x="865" y="0"/>
                </a:lnTo>
                <a:lnTo>
                  <a:pt x="865" y="4"/>
                </a:lnTo>
                <a:lnTo>
                  <a:pt x="864" y="9"/>
                </a:lnTo>
                <a:lnTo>
                  <a:pt x="861" y="14"/>
                </a:lnTo>
                <a:lnTo>
                  <a:pt x="858" y="18"/>
                </a:lnTo>
                <a:lnTo>
                  <a:pt x="860" y="14"/>
                </a:lnTo>
                <a:lnTo>
                  <a:pt x="862" y="11"/>
                </a:lnTo>
                <a:lnTo>
                  <a:pt x="866" y="9"/>
                </a:lnTo>
                <a:lnTo>
                  <a:pt x="869" y="7"/>
                </a:lnTo>
                <a:lnTo>
                  <a:pt x="876" y="6"/>
                </a:lnTo>
                <a:lnTo>
                  <a:pt x="884" y="6"/>
                </a:lnTo>
                <a:lnTo>
                  <a:pt x="892" y="6"/>
                </a:lnTo>
                <a:lnTo>
                  <a:pt x="907" y="6"/>
                </a:lnTo>
                <a:lnTo>
                  <a:pt x="924" y="6"/>
                </a:lnTo>
                <a:lnTo>
                  <a:pt x="930" y="6"/>
                </a:lnTo>
                <a:lnTo>
                  <a:pt x="947" y="12"/>
                </a:lnTo>
                <a:lnTo>
                  <a:pt x="979" y="22"/>
                </a:lnTo>
                <a:lnTo>
                  <a:pt x="996" y="28"/>
                </a:lnTo>
                <a:lnTo>
                  <a:pt x="1013" y="33"/>
                </a:lnTo>
                <a:lnTo>
                  <a:pt x="1027" y="38"/>
                </a:lnTo>
                <a:lnTo>
                  <a:pt x="1037" y="43"/>
                </a:lnTo>
                <a:lnTo>
                  <a:pt x="1031" y="52"/>
                </a:lnTo>
                <a:lnTo>
                  <a:pt x="1025" y="61"/>
                </a:lnTo>
                <a:lnTo>
                  <a:pt x="1022" y="66"/>
                </a:lnTo>
                <a:lnTo>
                  <a:pt x="1019" y="70"/>
                </a:lnTo>
                <a:lnTo>
                  <a:pt x="1017" y="75"/>
                </a:lnTo>
                <a:lnTo>
                  <a:pt x="1017" y="80"/>
                </a:lnTo>
                <a:lnTo>
                  <a:pt x="1005" y="79"/>
                </a:lnTo>
                <a:lnTo>
                  <a:pt x="993" y="76"/>
                </a:lnTo>
                <a:lnTo>
                  <a:pt x="982" y="72"/>
                </a:lnTo>
                <a:lnTo>
                  <a:pt x="971" y="67"/>
                </a:lnTo>
                <a:lnTo>
                  <a:pt x="961" y="63"/>
                </a:lnTo>
                <a:lnTo>
                  <a:pt x="951" y="59"/>
                </a:lnTo>
                <a:lnTo>
                  <a:pt x="940" y="56"/>
                </a:lnTo>
                <a:lnTo>
                  <a:pt x="930" y="55"/>
                </a:lnTo>
                <a:lnTo>
                  <a:pt x="919" y="55"/>
                </a:lnTo>
                <a:lnTo>
                  <a:pt x="906" y="55"/>
                </a:lnTo>
                <a:lnTo>
                  <a:pt x="892" y="55"/>
                </a:lnTo>
                <a:lnTo>
                  <a:pt x="878" y="55"/>
                </a:lnTo>
                <a:lnTo>
                  <a:pt x="877" y="62"/>
                </a:lnTo>
                <a:lnTo>
                  <a:pt x="876" y="68"/>
                </a:lnTo>
                <a:lnTo>
                  <a:pt x="873" y="74"/>
                </a:lnTo>
                <a:lnTo>
                  <a:pt x="871" y="80"/>
                </a:lnTo>
                <a:lnTo>
                  <a:pt x="869" y="88"/>
                </a:lnTo>
                <a:lnTo>
                  <a:pt x="867" y="95"/>
                </a:lnTo>
                <a:lnTo>
                  <a:pt x="865" y="102"/>
                </a:lnTo>
                <a:lnTo>
                  <a:pt x="865" y="111"/>
                </a:lnTo>
                <a:lnTo>
                  <a:pt x="854" y="114"/>
                </a:lnTo>
                <a:lnTo>
                  <a:pt x="848" y="116"/>
                </a:lnTo>
                <a:lnTo>
                  <a:pt x="844" y="116"/>
                </a:lnTo>
                <a:lnTo>
                  <a:pt x="842" y="115"/>
                </a:lnTo>
                <a:lnTo>
                  <a:pt x="838" y="114"/>
                </a:lnTo>
                <a:lnTo>
                  <a:pt x="835" y="113"/>
                </a:lnTo>
                <a:lnTo>
                  <a:pt x="828" y="111"/>
                </a:lnTo>
                <a:lnTo>
                  <a:pt x="817" y="111"/>
                </a:lnTo>
                <a:lnTo>
                  <a:pt x="811" y="111"/>
                </a:lnTo>
                <a:lnTo>
                  <a:pt x="804" y="112"/>
                </a:lnTo>
                <a:lnTo>
                  <a:pt x="798" y="113"/>
                </a:lnTo>
                <a:lnTo>
                  <a:pt x="790" y="115"/>
                </a:lnTo>
                <a:lnTo>
                  <a:pt x="776" y="121"/>
                </a:lnTo>
                <a:lnTo>
                  <a:pt x="758" y="129"/>
                </a:lnTo>
                <a:lnTo>
                  <a:pt x="750" y="129"/>
                </a:lnTo>
                <a:lnTo>
                  <a:pt x="745" y="128"/>
                </a:lnTo>
                <a:lnTo>
                  <a:pt x="738" y="126"/>
                </a:lnTo>
                <a:lnTo>
                  <a:pt x="734" y="124"/>
                </a:lnTo>
                <a:lnTo>
                  <a:pt x="724" y="119"/>
                </a:lnTo>
                <a:lnTo>
                  <a:pt x="716" y="112"/>
                </a:lnTo>
                <a:lnTo>
                  <a:pt x="709" y="105"/>
                </a:lnTo>
                <a:lnTo>
                  <a:pt x="702" y="98"/>
                </a:lnTo>
                <a:lnTo>
                  <a:pt x="694" y="92"/>
                </a:lnTo>
                <a:lnTo>
                  <a:pt x="685" y="87"/>
                </a:lnTo>
                <a:lnTo>
                  <a:pt x="677" y="92"/>
                </a:lnTo>
                <a:lnTo>
                  <a:pt x="669" y="96"/>
                </a:lnTo>
                <a:lnTo>
                  <a:pt x="661" y="100"/>
                </a:lnTo>
                <a:lnTo>
                  <a:pt x="654" y="103"/>
                </a:lnTo>
                <a:lnTo>
                  <a:pt x="637" y="109"/>
                </a:lnTo>
                <a:lnTo>
                  <a:pt x="620" y="112"/>
                </a:lnTo>
                <a:lnTo>
                  <a:pt x="602" y="116"/>
                </a:lnTo>
                <a:lnTo>
                  <a:pt x="584" y="119"/>
                </a:lnTo>
                <a:lnTo>
                  <a:pt x="565" y="123"/>
                </a:lnTo>
                <a:lnTo>
                  <a:pt x="545" y="129"/>
                </a:lnTo>
                <a:lnTo>
                  <a:pt x="542" y="130"/>
                </a:lnTo>
                <a:lnTo>
                  <a:pt x="537" y="131"/>
                </a:lnTo>
                <a:lnTo>
                  <a:pt x="534" y="134"/>
                </a:lnTo>
                <a:lnTo>
                  <a:pt x="530" y="138"/>
                </a:lnTo>
                <a:lnTo>
                  <a:pt x="521" y="147"/>
                </a:lnTo>
                <a:lnTo>
                  <a:pt x="513" y="158"/>
                </a:lnTo>
                <a:lnTo>
                  <a:pt x="506" y="170"/>
                </a:lnTo>
                <a:lnTo>
                  <a:pt x="498" y="184"/>
                </a:lnTo>
                <a:lnTo>
                  <a:pt x="491" y="198"/>
                </a:lnTo>
                <a:lnTo>
                  <a:pt x="486" y="210"/>
                </a:lnTo>
                <a:lnTo>
                  <a:pt x="482" y="217"/>
                </a:lnTo>
                <a:lnTo>
                  <a:pt x="478" y="225"/>
                </a:lnTo>
                <a:lnTo>
                  <a:pt x="473" y="232"/>
                </a:lnTo>
                <a:lnTo>
                  <a:pt x="466" y="239"/>
                </a:lnTo>
                <a:lnTo>
                  <a:pt x="453" y="255"/>
                </a:lnTo>
                <a:lnTo>
                  <a:pt x="437" y="270"/>
                </a:lnTo>
                <a:lnTo>
                  <a:pt x="430" y="279"/>
                </a:lnTo>
                <a:lnTo>
                  <a:pt x="423" y="288"/>
                </a:lnTo>
                <a:lnTo>
                  <a:pt x="417" y="298"/>
                </a:lnTo>
                <a:lnTo>
                  <a:pt x="411" y="309"/>
                </a:lnTo>
                <a:lnTo>
                  <a:pt x="406" y="321"/>
                </a:lnTo>
                <a:lnTo>
                  <a:pt x="402" y="334"/>
                </a:lnTo>
                <a:lnTo>
                  <a:pt x="400" y="348"/>
                </a:lnTo>
                <a:lnTo>
                  <a:pt x="399" y="364"/>
                </a:lnTo>
                <a:lnTo>
                  <a:pt x="396" y="362"/>
                </a:lnTo>
                <a:lnTo>
                  <a:pt x="392" y="361"/>
                </a:lnTo>
                <a:lnTo>
                  <a:pt x="387" y="361"/>
                </a:lnTo>
                <a:lnTo>
                  <a:pt x="381" y="362"/>
                </a:lnTo>
                <a:lnTo>
                  <a:pt x="367" y="363"/>
                </a:lnTo>
                <a:lnTo>
                  <a:pt x="353" y="364"/>
                </a:lnTo>
                <a:lnTo>
                  <a:pt x="333" y="425"/>
                </a:lnTo>
                <a:lnTo>
                  <a:pt x="333" y="441"/>
                </a:lnTo>
                <a:lnTo>
                  <a:pt x="336" y="464"/>
                </a:lnTo>
                <a:lnTo>
                  <a:pt x="340" y="477"/>
                </a:lnTo>
                <a:lnTo>
                  <a:pt x="344" y="487"/>
                </a:lnTo>
                <a:lnTo>
                  <a:pt x="347" y="491"/>
                </a:lnTo>
                <a:lnTo>
                  <a:pt x="351" y="495"/>
                </a:lnTo>
                <a:lnTo>
                  <a:pt x="355" y="497"/>
                </a:lnTo>
                <a:lnTo>
                  <a:pt x="360" y="499"/>
                </a:lnTo>
                <a:lnTo>
                  <a:pt x="358" y="515"/>
                </a:lnTo>
                <a:lnTo>
                  <a:pt x="357" y="528"/>
                </a:lnTo>
                <a:lnTo>
                  <a:pt x="356" y="537"/>
                </a:lnTo>
                <a:lnTo>
                  <a:pt x="354" y="544"/>
                </a:lnTo>
                <a:lnTo>
                  <a:pt x="354" y="551"/>
                </a:lnTo>
                <a:lnTo>
                  <a:pt x="354" y="558"/>
                </a:lnTo>
                <a:lnTo>
                  <a:pt x="355" y="567"/>
                </a:lnTo>
                <a:lnTo>
                  <a:pt x="360" y="579"/>
                </a:lnTo>
                <a:lnTo>
                  <a:pt x="352" y="585"/>
                </a:lnTo>
                <a:lnTo>
                  <a:pt x="346" y="591"/>
                </a:lnTo>
                <a:lnTo>
                  <a:pt x="340" y="598"/>
                </a:lnTo>
                <a:lnTo>
                  <a:pt x="335" y="606"/>
                </a:lnTo>
                <a:lnTo>
                  <a:pt x="331" y="615"/>
                </a:lnTo>
                <a:lnTo>
                  <a:pt x="329" y="625"/>
                </a:lnTo>
                <a:lnTo>
                  <a:pt x="327" y="635"/>
                </a:lnTo>
                <a:lnTo>
                  <a:pt x="327" y="647"/>
                </a:lnTo>
                <a:lnTo>
                  <a:pt x="318" y="646"/>
                </a:lnTo>
                <a:lnTo>
                  <a:pt x="306" y="645"/>
                </a:lnTo>
                <a:lnTo>
                  <a:pt x="300" y="645"/>
                </a:lnTo>
                <a:lnTo>
                  <a:pt x="295" y="645"/>
                </a:lnTo>
                <a:lnTo>
                  <a:pt x="289" y="646"/>
                </a:lnTo>
                <a:lnTo>
                  <a:pt x="286" y="647"/>
                </a:lnTo>
              </a:path>
            </a:pathLst>
          </a:custGeom>
          <a:solidFill>
            <a:schemeClr val="tx1"/>
          </a:solidFill>
          <a:ln w="9525" cap="flat" cmpd="sng">
            <a:solidFill>
              <a:srgbClr val="FFFFFF"/>
            </a:solidFill>
            <a:prstDash val="solid"/>
            <a:round/>
            <a:headEnd type="none" w="med" len="med"/>
            <a:tailEnd type="none" w="med" len="med"/>
          </a:ln>
        </p:spPr>
        <p:txBody>
          <a:bodyPr/>
          <a:lstStyle/>
          <a:p>
            <a:endParaRPr lang="en-US" dirty="0"/>
          </a:p>
        </p:txBody>
      </p:sp>
      <p:sp>
        <p:nvSpPr>
          <p:cNvPr id="18464" name="Freeform 228"/>
          <p:cNvSpPr>
            <a:spLocks/>
          </p:cNvSpPr>
          <p:nvPr>
            <p:custDataLst>
              <p:tags r:id="rId31"/>
            </p:custDataLst>
          </p:nvPr>
        </p:nvSpPr>
        <p:spPr bwMode="auto">
          <a:xfrm>
            <a:off x="6784976" y="3019425"/>
            <a:ext cx="49213" cy="90488"/>
          </a:xfrm>
          <a:custGeom>
            <a:avLst/>
            <a:gdLst>
              <a:gd name="T0" fmla="*/ 2147483647 w 120"/>
              <a:gd name="T1" fmla="*/ 2147483647 h 173"/>
              <a:gd name="T2" fmla="*/ 2147483647 w 120"/>
              <a:gd name="T3" fmla="*/ 2147483647 h 173"/>
              <a:gd name="T4" fmla="*/ 2147483647 w 120"/>
              <a:gd name="T5" fmla="*/ 2147483647 h 173"/>
              <a:gd name="T6" fmla="*/ 2147483647 w 120"/>
              <a:gd name="T7" fmla="*/ 2147483647 h 173"/>
              <a:gd name="T8" fmla="*/ 2147483647 w 120"/>
              <a:gd name="T9" fmla="*/ 2147483647 h 173"/>
              <a:gd name="T10" fmla="*/ 2147483647 w 120"/>
              <a:gd name="T11" fmla="*/ 2147483647 h 173"/>
              <a:gd name="T12" fmla="*/ 2147483647 w 120"/>
              <a:gd name="T13" fmla="*/ 2147483647 h 173"/>
              <a:gd name="T14" fmla="*/ 2147483647 w 120"/>
              <a:gd name="T15" fmla="*/ 2147483647 h 173"/>
              <a:gd name="T16" fmla="*/ 2147483647 w 120"/>
              <a:gd name="T17" fmla="*/ 0 h 173"/>
              <a:gd name="T18" fmla="*/ 2147483647 w 120"/>
              <a:gd name="T19" fmla="*/ 0 h 173"/>
              <a:gd name="T20" fmla="*/ 2147483647 w 120"/>
              <a:gd name="T21" fmla="*/ 2147483647 h 173"/>
              <a:gd name="T22" fmla="*/ 2147483647 w 120"/>
              <a:gd name="T23" fmla="*/ 2147483647 h 173"/>
              <a:gd name="T24" fmla="*/ 2147483647 w 120"/>
              <a:gd name="T25" fmla="*/ 2147483647 h 173"/>
              <a:gd name="T26" fmla="*/ 2147483647 w 120"/>
              <a:gd name="T27" fmla="*/ 2147483647 h 173"/>
              <a:gd name="T28" fmla="*/ 2147483647 w 120"/>
              <a:gd name="T29" fmla="*/ 2147483647 h 173"/>
              <a:gd name="T30" fmla="*/ 2147483647 w 120"/>
              <a:gd name="T31" fmla="*/ 2147483647 h 173"/>
              <a:gd name="T32" fmla="*/ 2147483647 w 120"/>
              <a:gd name="T33" fmla="*/ 2147483647 h 173"/>
              <a:gd name="T34" fmla="*/ 2147483647 w 120"/>
              <a:gd name="T35" fmla="*/ 2147483647 h 173"/>
              <a:gd name="T36" fmla="*/ 2147483647 w 120"/>
              <a:gd name="T37" fmla="*/ 2147483647 h 173"/>
              <a:gd name="T38" fmla="*/ 2147483647 w 120"/>
              <a:gd name="T39" fmla="*/ 2147483647 h 173"/>
              <a:gd name="T40" fmla="*/ 2147483647 w 120"/>
              <a:gd name="T41" fmla="*/ 2147483647 h 173"/>
              <a:gd name="T42" fmla="*/ 2147483647 w 120"/>
              <a:gd name="T43" fmla="*/ 2147483647 h 173"/>
              <a:gd name="T44" fmla="*/ 0 w 120"/>
              <a:gd name="T45" fmla="*/ 2147483647 h 173"/>
              <a:gd name="T46" fmla="*/ 2147483647 w 120"/>
              <a:gd name="T47" fmla="*/ 2147483647 h 173"/>
              <a:gd name="T48" fmla="*/ 2147483647 w 120"/>
              <a:gd name="T49" fmla="*/ 2147483647 h 173"/>
              <a:gd name="T50" fmla="*/ 2147483647 w 120"/>
              <a:gd name="T51" fmla="*/ 2147483647 h 173"/>
              <a:gd name="T52" fmla="*/ 2147483647 w 120"/>
              <a:gd name="T53" fmla="*/ 2147483647 h 173"/>
              <a:gd name="T54" fmla="*/ 2147483647 w 120"/>
              <a:gd name="T55" fmla="*/ 2147483647 h 173"/>
              <a:gd name="T56" fmla="*/ 2147483647 w 120"/>
              <a:gd name="T57" fmla="*/ 2147483647 h 173"/>
              <a:gd name="T58" fmla="*/ 2147483647 w 120"/>
              <a:gd name="T59" fmla="*/ 2147483647 h 173"/>
              <a:gd name="T60" fmla="*/ 2147483647 w 120"/>
              <a:gd name="T61" fmla="*/ 2147483647 h 173"/>
              <a:gd name="T62" fmla="*/ 2147483647 w 120"/>
              <a:gd name="T63" fmla="*/ 2147483647 h 173"/>
              <a:gd name="T64" fmla="*/ 2147483647 w 120"/>
              <a:gd name="T65" fmla="*/ 2147483647 h 173"/>
              <a:gd name="T66" fmla="*/ 2147483647 w 120"/>
              <a:gd name="T67" fmla="*/ 2147483647 h 173"/>
              <a:gd name="T68" fmla="*/ 2147483647 w 120"/>
              <a:gd name="T69" fmla="*/ 2147483647 h 173"/>
              <a:gd name="T70" fmla="*/ 2147483647 w 120"/>
              <a:gd name="T71" fmla="*/ 2147483647 h 173"/>
              <a:gd name="T72" fmla="*/ 2147483647 w 120"/>
              <a:gd name="T73" fmla="*/ 2147483647 h 173"/>
              <a:gd name="T74" fmla="*/ 2147483647 w 120"/>
              <a:gd name="T75" fmla="*/ 2147483647 h 173"/>
              <a:gd name="T76" fmla="*/ 2147483647 w 120"/>
              <a:gd name="T77" fmla="*/ 2147483647 h 173"/>
              <a:gd name="T78" fmla="*/ 2147483647 w 120"/>
              <a:gd name="T79" fmla="*/ 2147483647 h 173"/>
              <a:gd name="T80" fmla="*/ 2147483647 w 120"/>
              <a:gd name="T81" fmla="*/ 2147483647 h 173"/>
              <a:gd name="T82" fmla="*/ 2147483647 w 120"/>
              <a:gd name="T83" fmla="*/ 2147483647 h 173"/>
              <a:gd name="T84" fmla="*/ 2147483647 w 120"/>
              <a:gd name="T85" fmla="*/ 2147483647 h 173"/>
              <a:gd name="T86" fmla="*/ 2147483647 w 120"/>
              <a:gd name="T87" fmla="*/ 2147483647 h 173"/>
              <a:gd name="T88" fmla="*/ 2147483647 w 120"/>
              <a:gd name="T89" fmla="*/ 2147483647 h 17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0" h="173">
                <a:moveTo>
                  <a:pt x="120" y="99"/>
                </a:moveTo>
                <a:lnTo>
                  <a:pt x="92" y="60"/>
                </a:lnTo>
                <a:lnTo>
                  <a:pt x="70" y="28"/>
                </a:lnTo>
                <a:lnTo>
                  <a:pt x="60" y="16"/>
                </a:lnTo>
                <a:lnTo>
                  <a:pt x="53" y="8"/>
                </a:lnTo>
                <a:lnTo>
                  <a:pt x="48" y="4"/>
                </a:lnTo>
                <a:lnTo>
                  <a:pt x="45" y="2"/>
                </a:lnTo>
                <a:lnTo>
                  <a:pt x="43" y="1"/>
                </a:lnTo>
                <a:lnTo>
                  <a:pt x="39" y="0"/>
                </a:lnTo>
                <a:lnTo>
                  <a:pt x="33" y="0"/>
                </a:lnTo>
                <a:lnTo>
                  <a:pt x="27" y="1"/>
                </a:lnTo>
                <a:lnTo>
                  <a:pt x="24" y="3"/>
                </a:lnTo>
                <a:lnTo>
                  <a:pt x="21" y="5"/>
                </a:lnTo>
                <a:lnTo>
                  <a:pt x="19" y="8"/>
                </a:lnTo>
                <a:lnTo>
                  <a:pt x="16" y="12"/>
                </a:lnTo>
                <a:lnTo>
                  <a:pt x="15" y="15"/>
                </a:lnTo>
                <a:lnTo>
                  <a:pt x="15" y="20"/>
                </a:lnTo>
                <a:lnTo>
                  <a:pt x="14" y="30"/>
                </a:lnTo>
                <a:lnTo>
                  <a:pt x="12" y="42"/>
                </a:lnTo>
                <a:lnTo>
                  <a:pt x="10" y="48"/>
                </a:lnTo>
                <a:lnTo>
                  <a:pt x="8" y="54"/>
                </a:lnTo>
                <a:lnTo>
                  <a:pt x="4" y="61"/>
                </a:lnTo>
                <a:lnTo>
                  <a:pt x="0" y="68"/>
                </a:lnTo>
                <a:lnTo>
                  <a:pt x="5" y="82"/>
                </a:lnTo>
                <a:lnTo>
                  <a:pt x="10" y="99"/>
                </a:lnTo>
                <a:lnTo>
                  <a:pt x="15" y="115"/>
                </a:lnTo>
                <a:lnTo>
                  <a:pt x="20" y="129"/>
                </a:lnTo>
                <a:lnTo>
                  <a:pt x="24" y="134"/>
                </a:lnTo>
                <a:lnTo>
                  <a:pt x="30" y="139"/>
                </a:lnTo>
                <a:lnTo>
                  <a:pt x="37" y="145"/>
                </a:lnTo>
                <a:lnTo>
                  <a:pt x="46" y="151"/>
                </a:lnTo>
                <a:lnTo>
                  <a:pt x="54" y="157"/>
                </a:lnTo>
                <a:lnTo>
                  <a:pt x="60" y="163"/>
                </a:lnTo>
                <a:lnTo>
                  <a:pt x="62" y="165"/>
                </a:lnTo>
                <a:lnTo>
                  <a:pt x="65" y="168"/>
                </a:lnTo>
                <a:lnTo>
                  <a:pt x="66" y="170"/>
                </a:lnTo>
                <a:lnTo>
                  <a:pt x="67" y="173"/>
                </a:lnTo>
                <a:lnTo>
                  <a:pt x="76" y="167"/>
                </a:lnTo>
                <a:lnTo>
                  <a:pt x="86" y="160"/>
                </a:lnTo>
                <a:lnTo>
                  <a:pt x="93" y="152"/>
                </a:lnTo>
                <a:lnTo>
                  <a:pt x="101" y="142"/>
                </a:lnTo>
                <a:lnTo>
                  <a:pt x="106" y="132"/>
                </a:lnTo>
                <a:lnTo>
                  <a:pt x="112" y="121"/>
                </a:lnTo>
                <a:lnTo>
                  <a:pt x="116" y="110"/>
                </a:lnTo>
                <a:lnTo>
                  <a:pt x="120" y="99"/>
                </a:lnTo>
              </a:path>
            </a:pathLst>
          </a:custGeom>
          <a:solidFill>
            <a:schemeClr val="tx1"/>
          </a:solidFill>
          <a:ln w="9525" cmpd="sng">
            <a:solidFill>
              <a:srgbClr val="FFFFFF"/>
            </a:solidFill>
            <a:prstDash val="solid"/>
            <a:round/>
            <a:headEnd/>
            <a:tailEnd/>
          </a:ln>
        </p:spPr>
        <p:txBody>
          <a:bodyPr/>
          <a:lstStyle/>
          <a:p>
            <a:endParaRPr lang="en-US" dirty="0"/>
          </a:p>
        </p:txBody>
      </p:sp>
      <p:sp>
        <p:nvSpPr>
          <p:cNvPr id="18465" name="Freeform 229"/>
          <p:cNvSpPr>
            <a:spLocks/>
          </p:cNvSpPr>
          <p:nvPr>
            <p:custDataLst>
              <p:tags r:id="rId32"/>
            </p:custDataLst>
          </p:nvPr>
        </p:nvSpPr>
        <p:spPr bwMode="auto">
          <a:xfrm>
            <a:off x="6492875" y="2859089"/>
            <a:ext cx="84138" cy="58737"/>
          </a:xfrm>
          <a:custGeom>
            <a:avLst/>
            <a:gdLst>
              <a:gd name="T0" fmla="*/ 2147483647 w 200"/>
              <a:gd name="T1" fmla="*/ 2147483647 h 98"/>
              <a:gd name="T2" fmla="*/ 2147483647 w 200"/>
              <a:gd name="T3" fmla="*/ 2147483647 h 98"/>
              <a:gd name="T4" fmla="*/ 2147483647 w 200"/>
              <a:gd name="T5" fmla="*/ 2147483647 h 98"/>
              <a:gd name="T6" fmla="*/ 2147483647 w 200"/>
              <a:gd name="T7" fmla="*/ 2147483647 h 98"/>
              <a:gd name="T8" fmla="*/ 2147483647 w 200"/>
              <a:gd name="T9" fmla="*/ 2147483647 h 98"/>
              <a:gd name="T10" fmla="*/ 2147483647 w 200"/>
              <a:gd name="T11" fmla="*/ 2147483647 h 98"/>
              <a:gd name="T12" fmla="*/ 2147483647 w 200"/>
              <a:gd name="T13" fmla="*/ 2147483647 h 98"/>
              <a:gd name="T14" fmla="*/ 2147483647 w 200"/>
              <a:gd name="T15" fmla="*/ 2147483647 h 98"/>
              <a:gd name="T16" fmla="*/ 2147483647 w 200"/>
              <a:gd name="T17" fmla="*/ 2147483647 h 98"/>
              <a:gd name="T18" fmla="*/ 2147483647 w 200"/>
              <a:gd name="T19" fmla="*/ 2147483647 h 98"/>
              <a:gd name="T20" fmla="*/ 2147483647 w 200"/>
              <a:gd name="T21" fmla="*/ 2147483647 h 98"/>
              <a:gd name="T22" fmla="*/ 2147483647 w 200"/>
              <a:gd name="T23" fmla="*/ 2147483647 h 98"/>
              <a:gd name="T24" fmla="*/ 2147483647 w 200"/>
              <a:gd name="T25" fmla="*/ 2147483647 h 98"/>
              <a:gd name="T26" fmla="*/ 2147483647 w 200"/>
              <a:gd name="T27" fmla="*/ 2147483647 h 98"/>
              <a:gd name="T28" fmla="*/ 2147483647 w 200"/>
              <a:gd name="T29" fmla="*/ 2147483647 h 98"/>
              <a:gd name="T30" fmla="*/ 2147483647 w 200"/>
              <a:gd name="T31" fmla="*/ 2147483647 h 98"/>
              <a:gd name="T32" fmla="*/ 2147483647 w 200"/>
              <a:gd name="T33" fmla="*/ 2147483647 h 98"/>
              <a:gd name="T34" fmla="*/ 2147483647 w 200"/>
              <a:gd name="T35" fmla="*/ 2147483647 h 98"/>
              <a:gd name="T36" fmla="*/ 2147483647 w 200"/>
              <a:gd name="T37" fmla="*/ 2147483647 h 98"/>
              <a:gd name="T38" fmla="*/ 2147483647 w 200"/>
              <a:gd name="T39" fmla="*/ 2147483647 h 98"/>
              <a:gd name="T40" fmla="*/ 2147483647 w 200"/>
              <a:gd name="T41" fmla="*/ 2147483647 h 98"/>
              <a:gd name="T42" fmla="*/ 2147483647 w 200"/>
              <a:gd name="T43" fmla="*/ 2147483647 h 98"/>
              <a:gd name="T44" fmla="*/ 2147483647 w 200"/>
              <a:gd name="T45" fmla="*/ 2147483647 h 98"/>
              <a:gd name="T46" fmla="*/ 2147483647 w 200"/>
              <a:gd name="T47" fmla="*/ 2147483647 h 98"/>
              <a:gd name="T48" fmla="*/ 2147483647 w 200"/>
              <a:gd name="T49" fmla="*/ 2147483647 h 98"/>
              <a:gd name="T50" fmla="*/ 2147483647 w 200"/>
              <a:gd name="T51" fmla="*/ 2147483647 h 98"/>
              <a:gd name="T52" fmla="*/ 2147483647 w 200"/>
              <a:gd name="T53" fmla="*/ 2147483647 h 98"/>
              <a:gd name="T54" fmla="*/ 2147483647 w 200"/>
              <a:gd name="T55" fmla="*/ 2147483647 h 98"/>
              <a:gd name="T56" fmla="*/ 2147483647 w 200"/>
              <a:gd name="T57" fmla="*/ 2147483647 h 98"/>
              <a:gd name="T58" fmla="*/ 2147483647 w 200"/>
              <a:gd name="T59" fmla="*/ 2147483647 h 98"/>
              <a:gd name="T60" fmla="*/ 2147483647 w 200"/>
              <a:gd name="T61" fmla="*/ 2147483647 h 98"/>
              <a:gd name="T62" fmla="*/ 0 w 200"/>
              <a:gd name="T63" fmla="*/ 2147483647 h 98"/>
              <a:gd name="T64" fmla="*/ 2147483647 w 200"/>
              <a:gd name="T65" fmla="*/ 2147483647 h 98"/>
              <a:gd name="T66" fmla="*/ 2147483647 w 200"/>
              <a:gd name="T67" fmla="*/ 2147483647 h 98"/>
              <a:gd name="T68" fmla="*/ 2147483647 w 200"/>
              <a:gd name="T69" fmla="*/ 2147483647 h 98"/>
              <a:gd name="T70" fmla="*/ 2147483647 w 200"/>
              <a:gd name="T71" fmla="*/ 2147483647 h 98"/>
              <a:gd name="T72" fmla="*/ 2147483647 w 200"/>
              <a:gd name="T73" fmla="*/ 2147483647 h 98"/>
              <a:gd name="T74" fmla="*/ 2147483647 w 200"/>
              <a:gd name="T75" fmla="*/ 2147483647 h 98"/>
              <a:gd name="T76" fmla="*/ 2147483647 w 200"/>
              <a:gd name="T77" fmla="*/ 2147483647 h 98"/>
              <a:gd name="T78" fmla="*/ 2147483647 w 200"/>
              <a:gd name="T79" fmla="*/ 2147483647 h 98"/>
              <a:gd name="T80" fmla="*/ 2147483647 w 200"/>
              <a:gd name="T81" fmla="*/ 2147483647 h 98"/>
              <a:gd name="T82" fmla="*/ 2147483647 w 200"/>
              <a:gd name="T83" fmla="*/ 2147483647 h 98"/>
              <a:gd name="T84" fmla="*/ 2147483647 w 200"/>
              <a:gd name="T85" fmla="*/ 2147483647 h 98"/>
              <a:gd name="T86" fmla="*/ 2147483647 w 200"/>
              <a:gd name="T87" fmla="*/ 0 h 98"/>
              <a:gd name="T88" fmla="*/ 2147483647 w 200"/>
              <a:gd name="T89" fmla="*/ 2147483647 h 98"/>
              <a:gd name="T90" fmla="*/ 2147483647 w 200"/>
              <a:gd name="T91" fmla="*/ 2147483647 h 98"/>
              <a:gd name="T92" fmla="*/ 2147483647 w 200"/>
              <a:gd name="T93" fmla="*/ 2147483647 h 98"/>
              <a:gd name="T94" fmla="*/ 2147483647 w 200"/>
              <a:gd name="T95" fmla="*/ 2147483647 h 98"/>
              <a:gd name="T96" fmla="*/ 2147483647 w 200"/>
              <a:gd name="T97" fmla="*/ 2147483647 h 98"/>
              <a:gd name="T98" fmla="*/ 2147483647 w 200"/>
              <a:gd name="T99" fmla="*/ 2147483647 h 98"/>
              <a:gd name="T100" fmla="*/ 2147483647 w 200"/>
              <a:gd name="T101" fmla="*/ 2147483647 h 98"/>
              <a:gd name="T102" fmla="*/ 2147483647 w 200"/>
              <a:gd name="T103" fmla="*/ 2147483647 h 98"/>
              <a:gd name="T104" fmla="*/ 2147483647 w 200"/>
              <a:gd name="T105" fmla="*/ 2147483647 h 98"/>
              <a:gd name="T106" fmla="*/ 2147483647 w 200"/>
              <a:gd name="T107" fmla="*/ 2147483647 h 98"/>
              <a:gd name="T108" fmla="*/ 2147483647 w 200"/>
              <a:gd name="T109" fmla="*/ 2147483647 h 98"/>
              <a:gd name="T110" fmla="*/ 2147483647 w 200"/>
              <a:gd name="T111" fmla="*/ 2147483647 h 98"/>
              <a:gd name="T112" fmla="*/ 2147483647 w 200"/>
              <a:gd name="T113" fmla="*/ 2147483647 h 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0" h="98">
                <a:moveTo>
                  <a:pt x="200" y="55"/>
                </a:moveTo>
                <a:lnTo>
                  <a:pt x="195" y="56"/>
                </a:lnTo>
                <a:lnTo>
                  <a:pt x="186" y="60"/>
                </a:lnTo>
                <a:lnTo>
                  <a:pt x="177" y="65"/>
                </a:lnTo>
                <a:lnTo>
                  <a:pt x="166" y="73"/>
                </a:lnTo>
                <a:lnTo>
                  <a:pt x="155" y="80"/>
                </a:lnTo>
                <a:lnTo>
                  <a:pt x="145" y="87"/>
                </a:lnTo>
                <a:lnTo>
                  <a:pt x="137" y="93"/>
                </a:lnTo>
                <a:lnTo>
                  <a:pt x="133" y="98"/>
                </a:lnTo>
                <a:lnTo>
                  <a:pt x="127" y="98"/>
                </a:lnTo>
                <a:lnTo>
                  <a:pt x="122" y="98"/>
                </a:lnTo>
                <a:lnTo>
                  <a:pt x="116" y="97"/>
                </a:lnTo>
                <a:lnTo>
                  <a:pt x="111" y="95"/>
                </a:lnTo>
                <a:lnTo>
                  <a:pt x="106" y="93"/>
                </a:lnTo>
                <a:lnTo>
                  <a:pt x="103" y="88"/>
                </a:lnTo>
                <a:lnTo>
                  <a:pt x="101" y="82"/>
                </a:lnTo>
                <a:lnTo>
                  <a:pt x="100" y="74"/>
                </a:lnTo>
                <a:lnTo>
                  <a:pt x="91" y="80"/>
                </a:lnTo>
                <a:lnTo>
                  <a:pt x="82" y="86"/>
                </a:lnTo>
                <a:lnTo>
                  <a:pt x="78" y="90"/>
                </a:lnTo>
                <a:lnTo>
                  <a:pt x="72" y="93"/>
                </a:lnTo>
                <a:lnTo>
                  <a:pt x="67" y="96"/>
                </a:lnTo>
                <a:lnTo>
                  <a:pt x="60" y="98"/>
                </a:lnTo>
                <a:lnTo>
                  <a:pt x="39" y="98"/>
                </a:lnTo>
                <a:lnTo>
                  <a:pt x="34" y="98"/>
                </a:lnTo>
                <a:lnTo>
                  <a:pt x="28" y="95"/>
                </a:lnTo>
                <a:lnTo>
                  <a:pt x="22" y="92"/>
                </a:lnTo>
                <a:lnTo>
                  <a:pt x="15" y="89"/>
                </a:lnTo>
                <a:lnTo>
                  <a:pt x="9" y="85"/>
                </a:lnTo>
                <a:lnTo>
                  <a:pt x="4" y="81"/>
                </a:lnTo>
                <a:lnTo>
                  <a:pt x="1" y="77"/>
                </a:lnTo>
                <a:lnTo>
                  <a:pt x="0" y="74"/>
                </a:lnTo>
                <a:lnTo>
                  <a:pt x="5" y="71"/>
                </a:lnTo>
                <a:lnTo>
                  <a:pt x="10" y="67"/>
                </a:lnTo>
                <a:lnTo>
                  <a:pt x="14" y="60"/>
                </a:lnTo>
                <a:lnTo>
                  <a:pt x="20" y="53"/>
                </a:lnTo>
                <a:lnTo>
                  <a:pt x="23" y="45"/>
                </a:lnTo>
                <a:lnTo>
                  <a:pt x="27" y="37"/>
                </a:lnTo>
                <a:lnTo>
                  <a:pt x="30" y="28"/>
                </a:lnTo>
                <a:lnTo>
                  <a:pt x="33" y="19"/>
                </a:lnTo>
                <a:lnTo>
                  <a:pt x="66" y="14"/>
                </a:lnTo>
                <a:lnTo>
                  <a:pt x="103" y="9"/>
                </a:lnTo>
                <a:lnTo>
                  <a:pt x="145" y="4"/>
                </a:lnTo>
                <a:lnTo>
                  <a:pt x="193" y="0"/>
                </a:lnTo>
                <a:lnTo>
                  <a:pt x="166" y="31"/>
                </a:lnTo>
                <a:lnTo>
                  <a:pt x="166" y="34"/>
                </a:lnTo>
                <a:lnTo>
                  <a:pt x="164" y="37"/>
                </a:lnTo>
                <a:lnTo>
                  <a:pt x="162" y="39"/>
                </a:lnTo>
                <a:lnTo>
                  <a:pt x="161" y="41"/>
                </a:lnTo>
                <a:lnTo>
                  <a:pt x="157" y="45"/>
                </a:lnTo>
                <a:lnTo>
                  <a:pt x="156" y="47"/>
                </a:lnTo>
                <a:lnTo>
                  <a:pt x="156" y="49"/>
                </a:lnTo>
                <a:lnTo>
                  <a:pt x="157" y="50"/>
                </a:lnTo>
                <a:lnTo>
                  <a:pt x="159" y="50"/>
                </a:lnTo>
                <a:lnTo>
                  <a:pt x="163" y="51"/>
                </a:lnTo>
                <a:lnTo>
                  <a:pt x="177" y="53"/>
                </a:lnTo>
                <a:lnTo>
                  <a:pt x="200" y="55"/>
                </a:lnTo>
              </a:path>
            </a:pathLst>
          </a:custGeom>
          <a:solidFill>
            <a:schemeClr val="tx1"/>
          </a:solidFill>
          <a:ln w="9525" cap="flat" cmpd="sng">
            <a:solidFill>
              <a:srgbClr val="FFFFFF"/>
            </a:solidFill>
            <a:prstDash val="solid"/>
            <a:round/>
            <a:headEnd type="none" w="med" len="med"/>
            <a:tailEnd type="none" w="med" len="med"/>
          </a:ln>
        </p:spPr>
        <p:txBody>
          <a:bodyPr/>
          <a:lstStyle/>
          <a:p>
            <a:endParaRPr lang="en-US" dirty="0"/>
          </a:p>
        </p:txBody>
      </p:sp>
      <p:sp>
        <p:nvSpPr>
          <p:cNvPr id="18466" name="Freeform 230"/>
          <p:cNvSpPr>
            <a:spLocks/>
          </p:cNvSpPr>
          <p:nvPr>
            <p:custDataLst>
              <p:tags r:id="rId33"/>
            </p:custDataLst>
          </p:nvPr>
        </p:nvSpPr>
        <p:spPr bwMode="auto">
          <a:xfrm>
            <a:off x="6430964" y="2678114"/>
            <a:ext cx="84137" cy="73025"/>
          </a:xfrm>
          <a:custGeom>
            <a:avLst/>
            <a:gdLst>
              <a:gd name="T0" fmla="*/ 0 w 186"/>
              <a:gd name="T1" fmla="*/ 2147483647 h 142"/>
              <a:gd name="T2" fmla="*/ 2147483647 w 186"/>
              <a:gd name="T3" fmla="*/ 2147483647 h 142"/>
              <a:gd name="T4" fmla="*/ 2147483647 w 186"/>
              <a:gd name="T5" fmla="*/ 2147483647 h 142"/>
              <a:gd name="T6" fmla="*/ 2147483647 w 186"/>
              <a:gd name="T7" fmla="*/ 2147483647 h 142"/>
              <a:gd name="T8" fmla="*/ 2147483647 w 186"/>
              <a:gd name="T9" fmla="*/ 2147483647 h 142"/>
              <a:gd name="T10" fmla="*/ 2147483647 w 186"/>
              <a:gd name="T11" fmla="*/ 2147483647 h 142"/>
              <a:gd name="T12" fmla="*/ 2147483647 w 186"/>
              <a:gd name="T13" fmla="*/ 2147483647 h 142"/>
              <a:gd name="T14" fmla="*/ 2147483647 w 186"/>
              <a:gd name="T15" fmla="*/ 2147483647 h 142"/>
              <a:gd name="T16" fmla="*/ 2147483647 w 186"/>
              <a:gd name="T17" fmla="*/ 2147483647 h 142"/>
              <a:gd name="T18" fmla="*/ 2147483647 w 186"/>
              <a:gd name="T19" fmla="*/ 2147483647 h 142"/>
              <a:gd name="T20" fmla="*/ 2147483647 w 186"/>
              <a:gd name="T21" fmla="*/ 2147483647 h 142"/>
              <a:gd name="T22" fmla="*/ 2147483647 w 186"/>
              <a:gd name="T23" fmla="*/ 2147483647 h 142"/>
              <a:gd name="T24" fmla="*/ 2147483647 w 186"/>
              <a:gd name="T25" fmla="*/ 2147483647 h 142"/>
              <a:gd name="T26" fmla="*/ 2147483647 w 186"/>
              <a:gd name="T27" fmla="*/ 2147483647 h 142"/>
              <a:gd name="T28" fmla="*/ 2147483647 w 186"/>
              <a:gd name="T29" fmla="*/ 2147483647 h 142"/>
              <a:gd name="T30" fmla="*/ 2147483647 w 186"/>
              <a:gd name="T31" fmla="*/ 2147483647 h 142"/>
              <a:gd name="T32" fmla="*/ 2147483647 w 186"/>
              <a:gd name="T33" fmla="*/ 2147483647 h 142"/>
              <a:gd name="T34" fmla="*/ 2147483647 w 186"/>
              <a:gd name="T35" fmla="*/ 2147483647 h 142"/>
              <a:gd name="T36" fmla="*/ 2147483647 w 186"/>
              <a:gd name="T37" fmla="*/ 2147483647 h 142"/>
              <a:gd name="T38" fmla="*/ 2147483647 w 186"/>
              <a:gd name="T39" fmla="*/ 2147483647 h 142"/>
              <a:gd name="T40" fmla="*/ 2147483647 w 186"/>
              <a:gd name="T41" fmla="*/ 2147483647 h 142"/>
              <a:gd name="T42" fmla="*/ 2147483647 w 186"/>
              <a:gd name="T43" fmla="*/ 2147483647 h 142"/>
              <a:gd name="T44" fmla="*/ 2147483647 w 186"/>
              <a:gd name="T45" fmla="*/ 2147483647 h 142"/>
              <a:gd name="T46" fmla="*/ 2147483647 w 186"/>
              <a:gd name="T47" fmla="*/ 2147483647 h 142"/>
              <a:gd name="T48" fmla="*/ 2147483647 w 186"/>
              <a:gd name="T49" fmla="*/ 2147483647 h 142"/>
              <a:gd name="T50" fmla="*/ 2147483647 w 186"/>
              <a:gd name="T51" fmla="*/ 2147483647 h 142"/>
              <a:gd name="T52" fmla="*/ 2147483647 w 186"/>
              <a:gd name="T53" fmla="*/ 2147483647 h 142"/>
              <a:gd name="T54" fmla="*/ 2147483647 w 186"/>
              <a:gd name="T55" fmla="*/ 2147483647 h 142"/>
              <a:gd name="T56" fmla="*/ 2147483647 w 186"/>
              <a:gd name="T57" fmla="*/ 2147483647 h 142"/>
              <a:gd name="T58" fmla="*/ 2147483647 w 186"/>
              <a:gd name="T59" fmla="*/ 2147483647 h 142"/>
              <a:gd name="T60" fmla="*/ 2147483647 w 186"/>
              <a:gd name="T61" fmla="*/ 2147483647 h 142"/>
              <a:gd name="T62" fmla="*/ 2147483647 w 186"/>
              <a:gd name="T63" fmla="*/ 2147483647 h 142"/>
              <a:gd name="T64" fmla="*/ 2147483647 w 186"/>
              <a:gd name="T65" fmla="*/ 2147483647 h 142"/>
              <a:gd name="T66" fmla="*/ 2147483647 w 186"/>
              <a:gd name="T67" fmla="*/ 2147483647 h 142"/>
              <a:gd name="T68" fmla="*/ 2147483647 w 186"/>
              <a:gd name="T69" fmla="*/ 2147483647 h 142"/>
              <a:gd name="T70" fmla="*/ 2147483647 w 186"/>
              <a:gd name="T71" fmla="*/ 2147483647 h 142"/>
              <a:gd name="T72" fmla="*/ 2147483647 w 186"/>
              <a:gd name="T73" fmla="*/ 2147483647 h 1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86" h="142">
                <a:moveTo>
                  <a:pt x="0" y="111"/>
                </a:moveTo>
                <a:lnTo>
                  <a:pt x="0" y="112"/>
                </a:lnTo>
                <a:lnTo>
                  <a:pt x="1" y="114"/>
                </a:lnTo>
                <a:lnTo>
                  <a:pt x="2" y="116"/>
                </a:lnTo>
                <a:lnTo>
                  <a:pt x="7" y="117"/>
                </a:lnTo>
                <a:lnTo>
                  <a:pt x="3" y="107"/>
                </a:lnTo>
                <a:lnTo>
                  <a:pt x="2" y="99"/>
                </a:lnTo>
                <a:lnTo>
                  <a:pt x="3" y="93"/>
                </a:lnTo>
                <a:lnTo>
                  <a:pt x="6" y="87"/>
                </a:lnTo>
                <a:lnTo>
                  <a:pt x="9" y="82"/>
                </a:lnTo>
                <a:lnTo>
                  <a:pt x="13" y="76"/>
                </a:lnTo>
                <a:lnTo>
                  <a:pt x="17" y="69"/>
                </a:lnTo>
                <a:lnTo>
                  <a:pt x="20" y="61"/>
                </a:lnTo>
                <a:lnTo>
                  <a:pt x="20" y="56"/>
                </a:lnTo>
                <a:lnTo>
                  <a:pt x="21" y="51"/>
                </a:lnTo>
                <a:lnTo>
                  <a:pt x="23" y="46"/>
                </a:lnTo>
                <a:lnTo>
                  <a:pt x="25" y="42"/>
                </a:lnTo>
                <a:lnTo>
                  <a:pt x="28" y="37"/>
                </a:lnTo>
                <a:lnTo>
                  <a:pt x="31" y="34"/>
                </a:lnTo>
                <a:lnTo>
                  <a:pt x="35" y="32"/>
                </a:lnTo>
                <a:lnTo>
                  <a:pt x="40" y="31"/>
                </a:lnTo>
                <a:lnTo>
                  <a:pt x="41" y="38"/>
                </a:lnTo>
                <a:lnTo>
                  <a:pt x="41" y="43"/>
                </a:lnTo>
                <a:lnTo>
                  <a:pt x="43" y="49"/>
                </a:lnTo>
                <a:lnTo>
                  <a:pt x="45" y="54"/>
                </a:lnTo>
                <a:lnTo>
                  <a:pt x="47" y="58"/>
                </a:lnTo>
                <a:lnTo>
                  <a:pt x="51" y="62"/>
                </a:lnTo>
                <a:lnTo>
                  <a:pt x="55" y="65"/>
                </a:lnTo>
                <a:lnTo>
                  <a:pt x="59" y="67"/>
                </a:lnTo>
                <a:lnTo>
                  <a:pt x="87" y="67"/>
                </a:lnTo>
                <a:lnTo>
                  <a:pt x="87" y="43"/>
                </a:lnTo>
                <a:lnTo>
                  <a:pt x="79" y="41"/>
                </a:lnTo>
                <a:lnTo>
                  <a:pt x="74" y="38"/>
                </a:lnTo>
                <a:lnTo>
                  <a:pt x="69" y="36"/>
                </a:lnTo>
                <a:lnTo>
                  <a:pt x="66" y="33"/>
                </a:lnTo>
                <a:lnTo>
                  <a:pt x="63" y="30"/>
                </a:lnTo>
                <a:lnTo>
                  <a:pt x="62" y="27"/>
                </a:lnTo>
                <a:lnTo>
                  <a:pt x="61" y="23"/>
                </a:lnTo>
                <a:lnTo>
                  <a:pt x="59" y="18"/>
                </a:lnTo>
                <a:lnTo>
                  <a:pt x="70" y="17"/>
                </a:lnTo>
                <a:lnTo>
                  <a:pt x="79" y="16"/>
                </a:lnTo>
                <a:lnTo>
                  <a:pt x="87" y="14"/>
                </a:lnTo>
                <a:lnTo>
                  <a:pt x="92" y="12"/>
                </a:lnTo>
                <a:lnTo>
                  <a:pt x="98" y="10"/>
                </a:lnTo>
                <a:lnTo>
                  <a:pt x="103" y="8"/>
                </a:lnTo>
                <a:lnTo>
                  <a:pt x="111" y="6"/>
                </a:lnTo>
                <a:lnTo>
                  <a:pt x="120" y="6"/>
                </a:lnTo>
                <a:lnTo>
                  <a:pt x="130" y="3"/>
                </a:lnTo>
                <a:lnTo>
                  <a:pt x="140" y="0"/>
                </a:lnTo>
                <a:lnTo>
                  <a:pt x="147" y="1"/>
                </a:lnTo>
                <a:lnTo>
                  <a:pt x="154" y="2"/>
                </a:lnTo>
                <a:lnTo>
                  <a:pt x="159" y="2"/>
                </a:lnTo>
                <a:lnTo>
                  <a:pt x="165" y="2"/>
                </a:lnTo>
                <a:lnTo>
                  <a:pt x="176" y="1"/>
                </a:lnTo>
                <a:lnTo>
                  <a:pt x="186" y="0"/>
                </a:lnTo>
                <a:lnTo>
                  <a:pt x="183" y="10"/>
                </a:lnTo>
                <a:lnTo>
                  <a:pt x="181" y="19"/>
                </a:lnTo>
                <a:lnTo>
                  <a:pt x="178" y="26"/>
                </a:lnTo>
                <a:lnTo>
                  <a:pt x="176" y="32"/>
                </a:lnTo>
                <a:lnTo>
                  <a:pt x="169" y="40"/>
                </a:lnTo>
                <a:lnTo>
                  <a:pt x="165" y="45"/>
                </a:lnTo>
                <a:lnTo>
                  <a:pt x="159" y="51"/>
                </a:lnTo>
                <a:lnTo>
                  <a:pt x="156" y="58"/>
                </a:lnTo>
                <a:lnTo>
                  <a:pt x="155" y="63"/>
                </a:lnTo>
                <a:lnTo>
                  <a:pt x="154" y="69"/>
                </a:lnTo>
                <a:lnTo>
                  <a:pt x="153" y="76"/>
                </a:lnTo>
                <a:lnTo>
                  <a:pt x="153" y="86"/>
                </a:lnTo>
                <a:lnTo>
                  <a:pt x="120" y="142"/>
                </a:lnTo>
                <a:lnTo>
                  <a:pt x="93" y="123"/>
                </a:lnTo>
                <a:lnTo>
                  <a:pt x="80" y="122"/>
                </a:lnTo>
                <a:lnTo>
                  <a:pt x="52" y="119"/>
                </a:lnTo>
                <a:lnTo>
                  <a:pt x="35" y="117"/>
                </a:lnTo>
                <a:lnTo>
                  <a:pt x="20" y="115"/>
                </a:lnTo>
                <a:lnTo>
                  <a:pt x="8" y="113"/>
                </a:lnTo>
                <a:lnTo>
                  <a:pt x="0" y="111"/>
                </a:lnTo>
              </a:path>
            </a:pathLst>
          </a:custGeom>
          <a:solidFill>
            <a:schemeClr val="tx1"/>
          </a:solidFill>
          <a:ln w="9525" cap="flat" cmpd="sng">
            <a:solidFill>
              <a:srgbClr val="FFFFFF"/>
            </a:solidFill>
            <a:prstDash val="solid"/>
            <a:round/>
            <a:headEnd type="none" w="med" len="med"/>
            <a:tailEnd type="none" w="med" len="med"/>
          </a:ln>
        </p:spPr>
        <p:txBody>
          <a:bodyPr/>
          <a:lstStyle/>
          <a:p>
            <a:endParaRPr lang="en-US" dirty="0"/>
          </a:p>
        </p:txBody>
      </p:sp>
      <p:sp>
        <p:nvSpPr>
          <p:cNvPr id="18467" name="Freeform 231"/>
          <p:cNvSpPr>
            <a:spLocks/>
          </p:cNvSpPr>
          <p:nvPr>
            <p:custDataLst>
              <p:tags r:id="rId34"/>
            </p:custDataLst>
          </p:nvPr>
        </p:nvSpPr>
        <p:spPr bwMode="auto">
          <a:xfrm>
            <a:off x="6411914" y="2741613"/>
            <a:ext cx="84137" cy="57150"/>
          </a:xfrm>
          <a:custGeom>
            <a:avLst/>
            <a:gdLst>
              <a:gd name="T0" fmla="*/ 2147483647 w 192"/>
              <a:gd name="T1" fmla="*/ 2147483647 h 105"/>
              <a:gd name="T2" fmla="*/ 2147483647 w 192"/>
              <a:gd name="T3" fmla="*/ 2147483647 h 105"/>
              <a:gd name="T4" fmla="*/ 2147483647 w 192"/>
              <a:gd name="T5" fmla="*/ 2147483647 h 105"/>
              <a:gd name="T6" fmla="*/ 2147483647 w 192"/>
              <a:gd name="T7" fmla="*/ 2147483647 h 105"/>
              <a:gd name="T8" fmla="*/ 2147483647 w 192"/>
              <a:gd name="T9" fmla="*/ 2147483647 h 105"/>
              <a:gd name="T10" fmla="*/ 2147483647 w 192"/>
              <a:gd name="T11" fmla="*/ 2147483647 h 105"/>
              <a:gd name="T12" fmla="*/ 2147483647 w 192"/>
              <a:gd name="T13" fmla="*/ 2147483647 h 105"/>
              <a:gd name="T14" fmla="*/ 2147483647 w 192"/>
              <a:gd name="T15" fmla="*/ 2147483647 h 105"/>
              <a:gd name="T16" fmla="*/ 2147483647 w 192"/>
              <a:gd name="T17" fmla="*/ 2147483647 h 105"/>
              <a:gd name="T18" fmla="*/ 2147483647 w 192"/>
              <a:gd name="T19" fmla="*/ 2147483647 h 105"/>
              <a:gd name="T20" fmla="*/ 2147483647 w 192"/>
              <a:gd name="T21" fmla="*/ 2147483647 h 105"/>
              <a:gd name="T22" fmla="*/ 2147483647 w 192"/>
              <a:gd name="T23" fmla="*/ 2147483647 h 105"/>
              <a:gd name="T24" fmla="*/ 2147483647 w 192"/>
              <a:gd name="T25" fmla="*/ 2147483647 h 105"/>
              <a:gd name="T26" fmla="*/ 2147483647 w 192"/>
              <a:gd name="T27" fmla="*/ 2147483647 h 105"/>
              <a:gd name="T28" fmla="*/ 2147483647 w 192"/>
              <a:gd name="T29" fmla="*/ 2147483647 h 105"/>
              <a:gd name="T30" fmla="*/ 2147483647 w 192"/>
              <a:gd name="T31" fmla="*/ 2147483647 h 105"/>
              <a:gd name="T32" fmla="*/ 2147483647 w 192"/>
              <a:gd name="T33" fmla="*/ 2147483647 h 105"/>
              <a:gd name="T34" fmla="*/ 2147483647 w 192"/>
              <a:gd name="T35" fmla="*/ 2147483647 h 105"/>
              <a:gd name="T36" fmla="*/ 0 w 192"/>
              <a:gd name="T37" fmla="*/ 2147483647 h 105"/>
              <a:gd name="T38" fmla="*/ 0 w 192"/>
              <a:gd name="T39" fmla="*/ 2147483647 h 105"/>
              <a:gd name="T40" fmla="*/ 2147483647 w 192"/>
              <a:gd name="T41" fmla="*/ 2147483647 h 105"/>
              <a:gd name="T42" fmla="*/ 2147483647 w 192"/>
              <a:gd name="T43" fmla="*/ 2147483647 h 105"/>
              <a:gd name="T44" fmla="*/ 2147483647 w 192"/>
              <a:gd name="T45" fmla="*/ 2147483647 h 105"/>
              <a:gd name="T46" fmla="*/ 2147483647 w 192"/>
              <a:gd name="T47" fmla="*/ 0 h 105"/>
              <a:gd name="T48" fmla="*/ 2147483647 w 192"/>
              <a:gd name="T49" fmla="*/ 2147483647 h 105"/>
              <a:gd name="T50" fmla="*/ 2147483647 w 192"/>
              <a:gd name="T51" fmla="*/ 2147483647 h 105"/>
              <a:gd name="T52" fmla="*/ 2147483647 w 192"/>
              <a:gd name="T53" fmla="*/ 2147483647 h 105"/>
              <a:gd name="T54" fmla="*/ 2147483647 w 192"/>
              <a:gd name="T55" fmla="*/ 2147483647 h 105"/>
              <a:gd name="T56" fmla="*/ 2147483647 w 192"/>
              <a:gd name="T57" fmla="*/ 2147483647 h 105"/>
              <a:gd name="T58" fmla="*/ 2147483647 w 192"/>
              <a:gd name="T59" fmla="*/ 2147483647 h 105"/>
              <a:gd name="T60" fmla="*/ 2147483647 w 192"/>
              <a:gd name="T61" fmla="*/ 2147483647 h 105"/>
              <a:gd name="T62" fmla="*/ 2147483647 w 192"/>
              <a:gd name="T63" fmla="*/ 2147483647 h 105"/>
              <a:gd name="T64" fmla="*/ 2147483647 w 192"/>
              <a:gd name="T65" fmla="*/ 2147483647 h 105"/>
              <a:gd name="T66" fmla="*/ 2147483647 w 192"/>
              <a:gd name="T67" fmla="*/ 2147483647 h 105"/>
              <a:gd name="T68" fmla="*/ 2147483647 w 192"/>
              <a:gd name="T69" fmla="*/ 2147483647 h 105"/>
              <a:gd name="T70" fmla="*/ 2147483647 w 192"/>
              <a:gd name="T71" fmla="*/ 2147483647 h 105"/>
              <a:gd name="T72" fmla="*/ 2147483647 w 192"/>
              <a:gd name="T73" fmla="*/ 2147483647 h 105"/>
              <a:gd name="T74" fmla="*/ 2147483647 w 192"/>
              <a:gd name="T75" fmla="*/ 2147483647 h 105"/>
              <a:gd name="T76" fmla="*/ 2147483647 w 192"/>
              <a:gd name="T77" fmla="*/ 2147483647 h 105"/>
              <a:gd name="T78" fmla="*/ 2147483647 w 192"/>
              <a:gd name="T79" fmla="*/ 2147483647 h 105"/>
              <a:gd name="T80" fmla="*/ 2147483647 w 192"/>
              <a:gd name="T81" fmla="*/ 2147483647 h 105"/>
              <a:gd name="T82" fmla="*/ 2147483647 w 192"/>
              <a:gd name="T83" fmla="*/ 2147483647 h 105"/>
              <a:gd name="T84" fmla="*/ 2147483647 w 192"/>
              <a:gd name="T85" fmla="*/ 2147483647 h 1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92" h="105">
                <a:moveTo>
                  <a:pt x="192" y="61"/>
                </a:moveTo>
                <a:lnTo>
                  <a:pt x="189" y="62"/>
                </a:lnTo>
                <a:lnTo>
                  <a:pt x="184" y="63"/>
                </a:lnTo>
                <a:lnTo>
                  <a:pt x="180" y="64"/>
                </a:lnTo>
                <a:lnTo>
                  <a:pt x="177" y="67"/>
                </a:lnTo>
                <a:lnTo>
                  <a:pt x="168" y="72"/>
                </a:lnTo>
                <a:lnTo>
                  <a:pt x="160" y="79"/>
                </a:lnTo>
                <a:lnTo>
                  <a:pt x="154" y="86"/>
                </a:lnTo>
                <a:lnTo>
                  <a:pt x="147" y="93"/>
                </a:lnTo>
                <a:lnTo>
                  <a:pt x="143" y="99"/>
                </a:lnTo>
                <a:lnTo>
                  <a:pt x="139" y="105"/>
                </a:lnTo>
                <a:lnTo>
                  <a:pt x="120" y="97"/>
                </a:lnTo>
                <a:lnTo>
                  <a:pt x="102" y="89"/>
                </a:lnTo>
                <a:lnTo>
                  <a:pt x="86" y="80"/>
                </a:lnTo>
                <a:lnTo>
                  <a:pt x="69" y="71"/>
                </a:lnTo>
                <a:lnTo>
                  <a:pt x="53" y="61"/>
                </a:lnTo>
                <a:lnTo>
                  <a:pt x="36" y="53"/>
                </a:lnTo>
                <a:lnTo>
                  <a:pt x="19" y="44"/>
                </a:lnTo>
                <a:lnTo>
                  <a:pt x="0" y="37"/>
                </a:lnTo>
                <a:lnTo>
                  <a:pt x="0" y="13"/>
                </a:lnTo>
                <a:lnTo>
                  <a:pt x="7" y="7"/>
                </a:lnTo>
                <a:lnTo>
                  <a:pt x="16" y="4"/>
                </a:lnTo>
                <a:lnTo>
                  <a:pt x="29" y="1"/>
                </a:lnTo>
                <a:lnTo>
                  <a:pt x="40" y="0"/>
                </a:lnTo>
                <a:lnTo>
                  <a:pt x="60" y="2"/>
                </a:lnTo>
                <a:lnTo>
                  <a:pt x="93" y="5"/>
                </a:lnTo>
                <a:lnTo>
                  <a:pt x="111" y="7"/>
                </a:lnTo>
                <a:lnTo>
                  <a:pt x="128" y="7"/>
                </a:lnTo>
                <a:lnTo>
                  <a:pt x="143" y="7"/>
                </a:lnTo>
                <a:lnTo>
                  <a:pt x="153" y="6"/>
                </a:lnTo>
                <a:lnTo>
                  <a:pt x="155" y="11"/>
                </a:lnTo>
                <a:lnTo>
                  <a:pt x="159" y="17"/>
                </a:lnTo>
                <a:lnTo>
                  <a:pt x="161" y="20"/>
                </a:lnTo>
                <a:lnTo>
                  <a:pt x="164" y="23"/>
                </a:lnTo>
                <a:lnTo>
                  <a:pt x="165" y="27"/>
                </a:lnTo>
                <a:lnTo>
                  <a:pt x="166" y="31"/>
                </a:lnTo>
                <a:lnTo>
                  <a:pt x="170" y="32"/>
                </a:lnTo>
                <a:lnTo>
                  <a:pt x="177" y="33"/>
                </a:lnTo>
                <a:lnTo>
                  <a:pt x="180" y="34"/>
                </a:lnTo>
                <a:lnTo>
                  <a:pt x="183" y="34"/>
                </a:lnTo>
                <a:lnTo>
                  <a:pt x="188" y="33"/>
                </a:lnTo>
                <a:lnTo>
                  <a:pt x="192" y="31"/>
                </a:lnTo>
                <a:lnTo>
                  <a:pt x="192" y="61"/>
                </a:lnTo>
              </a:path>
            </a:pathLst>
          </a:custGeom>
          <a:solidFill>
            <a:schemeClr val="accent6">
              <a:lumMod val="75000"/>
            </a:schemeClr>
          </a:solidFill>
          <a:ln w="9525" cap="flat" cmpd="sng">
            <a:solidFill>
              <a:srgbClr val="FFFFFF"/>
            </a:solidFill>
            <a:prstDash val="solid"/>
            <a:round/>
            <a:headEnd type="none" w="med" len="med"/>
            <a:tailEnd type="none" w="med" len="med"/>
          </a:ln>
        </p:spPr>
        <p:txBody>
          <a:bodyPr/>
          <a:lstStyle/>
          <a:p>
            <a:endParaRPr lang="en-US" dirty="0"/>
          </a:p>
        </p:txBody>
      </p:sp>
      <p:sp>
        <p:nvSpPr>
          <p:cNvPr id="18468" name="Freeform 232"/>
          <p:cNvSpPr>
            <a:spLocks/>
          </p:cNvSpPr>
          <p:nvPr>
            <p:custDataLst>
              <p:tags r:id="rId35"/>
            </p:custDataLst>
          </p:nvPr>
        </p:nvSpPr>
        <p:spPr bwMode="auto">
          <a:xfrm>
            <a:off x="7172325" y="3295651"/>
            <a:ext cx="33338" cy="131763"/>
          </a:xfrm>
          <a:custGeom>
            <a:avLst/>
            <a:gdLst>
              <a:gd name="T0" fmla="*/ 2147483647 w 80"/>
              <a:gd name="T1" fmla="*/ 0 h 254"/>
              <a:gd name="T2" fmla="*/ 2147483647 w 80"/>
              <a:gd name="T3" fmla="*/ 2147483647 h 254"/>
              <a:gd name="T4" fmla="*/ 2147483647 w 80"/>
              <a:gd name="T5" fmla="*/ 2147483647 h 254"/>
              <a:gd name="T6" fmla="*/ 2147483647 w 80"/>
              <a:gd name="T7" fmla="*/ 2147483647 h 254"/>
              <a:gd name="T8" fmla="*/ 2147483647 w 80"/>
              <a:gd name="T9" fmla="*/ 2147483647 h 254"/>
              <a:gd name="T10" fmla="*/ 2147483647 w 80"/>
              <a:gd name="T11" fmla="*/ 2147483647 h 254"/>
              <a:gd name="T12" fmla="*/ 2147483647 w 80"/>
              <a:gd name="T13" fmla="*/ 2147483647 h 254"/>
              <a:gd name="T14" fmla="*/ 2147483647 w 80"/>
              <a:gd name="T15" fmla="*/ 2147483647 h 254"/>
              <a:gd name="T16" fmla="*/ 2147483647 w 80"/>
              <a:gd name="T17" fmla="*/ 2147483647 h 254"/>
              <a:gd name="T18" fmla="*/ 2147483647 w 80"/>
              <a:gd name="T19" fmla="*/ 2147483647 h 254"/>
              <a:gd name="T20" fmla="*/ 2147483647 w 80"/>
              <a:gd name="T21" fmla="*/ 2147483647 h 254"/>
              <a:gd name="T22" fmla="*/ 2147483647 w 80"/>
              <a:gd name="T23" fmla="*/ 2147483647 h 254"/>
              <a:gd name="T24" fmla="*/ 2147483647 w 80"/>
              <a:gd name="T25" fmla="*/ 2147483647 h 254"/>
              <a:gd name="T26" fmla="*/ 2147483647 w 80"/>
              <a:gd name="T27" fmla="*/ 2147483647 h 254"/>
              <a:gd name="T28" fmla="*/ 2147483647 w 80"/>
              <a:gd name="T29" fmla="*/ 2147483647 h 254"/>
              <a:gd name="T30" fmla="*/ 2147483647 w 80"/>
              <a:gd name="T31" fmla="*/ 2147483647 h 254"/>
              <a:gd name="T32" fmla="*/ 0 w 80"/>
              <a:gd name="T33" fmla="*/ 2147483647 h 254"/>
              <a:gd name="T34" fmla="*/ 2147483647 w 80"/>
              <a:gd name="T35" fmla="*/ 2147483647 h 254"/>
              <a:gd name="T36" fmla="*/ 2147483647 w 80"/>
              <a:gd name="T37" fmla="*/ 2147483647 h 254"/>
              <a:gd name="T38" fmla="*/ 2147483647 w 80"/>
              <a:gd name="T39" fmla="*/ 2147483647 h 254"/>
              <a:gd name="T40" fmla="*/ 2147483647 w 80"/>
              <a:gd name="T41" fmla="*/ 2147483647 h 254"/>
              <a:gd name="T42" fmla="*/ 2147483647 w 80"/>
              <a:gd name="T43" fmla="*/ 2147483647 h 254"/>
              <a:gd name="T44" fmla="*/ 2147483647 w 80"/>
              <a:gd name="T45" fmla="*/ 0 h 2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0" h="254">
                <a:moveTo>
                  <a:pt x="33" y="0"/>
                </a:moveTo>
                <a:lnTo>
                  <a:pt x="37" y="2"/>
                </a:lnTo>
                <a:lnTo>
                  <a:pt x="40" y="4"/>
                </a:lnTo>
                <a:lnTo>
                  <a:pt x="43" y="7"/>
                </a:lnTo>
                <a:lnTo>
                  <a:pt x="46" y="10"/>
                </a:lnTo>
                <a:lnTo>
                  <a:pt x="52" y="18"/>
                </a:lnTo>
                <a:lnTo>
                  <a:pt x="56" y="25"/>
                </a:lnTo>
                <a:lnTo>
                  <a:pt x="62" y="32"/>
                </a:lnTo>
                <a:lnTo>
                  <a:pt x="67" y="38"/>
                </a:lnTo>
                <a:lnTo>
                  <a:pt x="70" y="40"/>
                </a:lnTo>
                <a:lnTo>
                  <a:pt x="73" y="42"/>
                </a:lnTo>
                <a:lnTo>
                  <a:pt x="76" y="43"/>
                </a:lnTo>
                <a:lnTo>
                  <a:pt x="80" y="44"/>
                </a:lnTo>
                <a:lnTo>
                  <a:pt x="80" y="53"/>
                </a:lnTo>
                <a:lnTo>
                  <a:pt x="80" y="62"/>
                </a:lnTo>
                <a:lnTo>
                  <a:pt x="53" y="254"/>
                </a:lnTo>
                <a:lnTo>
                  <a:pt x="0" y="93"/>
                </a:lnTo>
                <a:lnTo>
                  <a:pt x="4" y="88"/>
                </a:lnTo>
                <a:lnTo>
                  <a:pt x="11" y="71"/>
                </a:lnTo>
                <a:lnTo>
                  <a:pt x="17" y="57"/>
                </a:lnTo>
                <a:lnTo>
                  <a:pt x="22" y="41"/>
                </a:lnTo>
                <a:lnTo>
                  <a:pt x="28" y="23"/>
                </a:lnTo>
                <a:lnTo>
                  <a:pt x="33" y="0"/>
                </a:lnTo>
              </a:path>
            </a:pathLst>
          </a:custGeom>
          <a:solidFill>
            <a:srgbClr val="FF6600"/>
          </a:solidFill>
          <a:ln w="9525" cmpd="sng">
            <a:solidFill>
              <a:srgbClr val="FFFFFF"/>
            </a:solidFill>
            <a:prstDash val="solid"/>
            <a:round/>
            <a:headEnd/>
            <a:tailEnd/>
          </a:ln>
        </p:spPr>
        <p:txBody>
          <a:bodyPr/>
          <a:lstStyle/>
          <a:p>
            <a:endParaRPr lang="en-US" dirty="0"/>
          </a:p>
        </p:txBody>
      </p:sp>
      <p:sp>
        <p:nvSpPr>
          <p:cNvPr id="18469" name="Freeform 233"/>
          <p:cNvSpPr>
            <a:spLocks/>
          </p:cNvSpPr>
          <p:nvPr>
            <p:custDataLst>
              <p:tags r:id="rId36"/>
            </p:custDataLst>
          </p:nvPr>
        </p:nvSpPr>
        <p:spPr bwMode="auto">
          <a:xfrm>
            <a:off x="7121525" y="3348039"/>
            <a:ext cx="69850" cy="130175"/>
          </a:xfrm>
          <a:custGeom>
            <a:avLst/>
            <a:gdLst>
              <a:gd name="T0" fmla="*/ 2147483647 w 167"/>
              <a:gd name="T1" fmla="*/ 0 h 259"/>
              <a:gd name="T2" fmla="*/ 2147483647 w 167"/>
              <a:gd name="T3" fmla="*/ 2147483647 h 259"/>
              <a:gd name="T4" fmla="*/ 2147483647 w 167"/>
              <a:gd name="T5" fmla="*/ 2147483647 h 259"/>
              <a:gd name="T6" fmla="*/ 2147483647 w 167"/>
              <a:gd name="T7" fmla="*/ 2147483647 h 259"/>
              <a:gd name="T8" fmla="*/ 2147483647 w 167"/>
              <a:gd name="T9" fmla="*/ 2147483647 h 259"/>
              <a:gd name="T10" fmla="*/ 2147483647 w 167"/>
              <a:gd name="T11" fmla="*/ 2147483647 h 259"/>
              <a:gd name="T12" fmla="*/ 2147483647 w 167"/>
              <a:gd name="T13" fmla="*/ 2147483647 h 259"/>
              <a:gd name="T14" fmla="*/ 2147483647 w 167"/>
              <a:gd name="T15" fmla="*/ 2147483647 h 259"/>
              <a:gd name="T16" fmla="*/ 2147483647 w 167"/>
              <a:gd name="T17" fmla="*/ 2147483647 h 259"/>
              <a:gd name="T18" fmla="*/ 2147483647 w 167"/>
              <a:gd name="T19" fmla="*/ 2147483647 h 259"/>
              <a:gd name="T20" fmla="*/ 2147483647 w 167"/>
              <a:gd name="T21" fmla="*/ 2147483647 h 259"/>
              <a:gd name="T22" fmla="*/ 2147483647 w 167"/>
              <a:gd name="T23" fmla="*/ 2147483647 h 259"/>
              <a:gd name="T24" fmla="*/ 2147483647 w 167"/>
              <a:gd name="T25" fmla="*/ 2147483647 h 259"/>
              <a:gd name="T26" fmla="*/ 2147483647 w 167"/>
              <a:gd name="T27" fmla="*/ 2147483647 h 259"/>
              <a:gd name="T28" fmla="*/ 2147483647 w 167"/>
              <a:gd name="T29" fmla="*/ 2147483647 h 259"/>
              <a:gd name="T30" fmla="*/ 2147483647 w 167"/>
              <a:gd name="T31" fmla="*/ 2147483647 h 259"/>
              <a:gd name="T32" fmla="*/ 2147483647 w 167"/>
              <a:gd name="T33" fmla="*/ 2147483647 h 259"/>
              <a:gd name="T34" fmla="*/ 2147483647 w 167"/>
              <a:gd name="T35" fmla="*/ 2147483647 h 259"/>
              <a:gd name="T36" fmla="*/ 2147483647 w 167"/>
              <a:gd name="T37" fmla="*/ 2147483647 h 259"/>
              <a:gd name="T38" fmla="*/ 2147483647 w 167"/>
              <a:gd name="T39" fmla="*/ 2147483647 h 259"/>
              <a:gd name="T40" fmla="*/ 2147483647 w 167"/>
              <a:gd name="T41" fmla="*/ 2147483647 h 259"/>
              <a:gd name="T42" fmla="*/ 2147483647 w 167"/>
              <a:gd name="T43" fmla="*/ 2147483647 h 259"/>
              <a:gd name="T44" fmla="*/ 2147483647 w 167"/>
              <a:gd name="T45" fmla="*/ 2147483647 h 259"/>
              <a:gd name="T46" fmla="*/ 2147483647 w 167"/>
              <a:gd name="T47" fmla="*/ 2147483647 h 259"/>
              <a:gd name="T48" fmla="*/ 2147483647 w 167"/>
              <a:gd name="T49" fmla="*/ 2147483647 h 259"/>
              <a:gd name="T50" fmla="*/ 2147483647 w 167"/>
              <a:gd name="T51" fmla="*/ 2147483647 h 259"/>
              <a:gd name="T52" fmla="*/ 2147483647 w 167"/>
              <a:gd name="T53" fmla="*/ 2147483647 h 259"/>
              <a:gd name="T54" fmla="*/ 2147483647 w 167"/>
              <a:gd name="T55" fmla="*/ 2147483647 h 259"/>
              <a:gd name="T56" fmla="*/ 2147483647 w 167"/>
              <a:gd name="T57" fmla="*/ 2147483647 h 259"/>
              <a:gd name="T58" fmla="*/ 2147483647 w 167"/>
              <a:gd name="T59" fmla="*/ 2147483647 h 259"/>
              <a:gd name="T60" fmla="*/ 2147483647 w 167"/>
              <a:gd name="T61" fmla="*/ 2147483647 h 259"/>
              <a:gd name="T62" fmla="*/ 2147483647 w 167"/>
              <a:gd name="T63" fmla="*/ 2147483647 h 259"/>
              <a:gd name="T64" fmla="*/ 2147483647 w 167"/>
              <a:gd name="T65" fmla="*/ 2147483647 h 259"/>
              <a:gd name="T66" fmla="*/ 0 w 167"/>
              <a:gd name="T67" fmla="*/ 2147483647 h 259"/>
              <a:gd name="T68" fmla="*/ 0 w 167"/>
              <a:gd name="T69" fmla="*/ 2147483647 h 259"/>
              <a:gd name="T70" fmla="*/ 0 w 167"/>
              <a:gd name="T71" fmla="*/ 2147483647 h 259"/>
              <a:gd name="T72" fmla="*/ 2147483647 w 167"/>
              <a:gd name="T73" fmla="*/ 2147483647 h 259"/>
              <a:gd name="T74" fmla="*/ 2147483647 w 167"/>
              <a:gd name="T75" fmla="*/ 2147483647 h 259"/>
              <a:gd name="T76" fmla="*/ 2147483647 w 167"/>
              <a:gd name="T77" fmla="*/ 2147483647 h 259"/>
              <a:gd name="T78" fmla="*/ 2147483647 w 167"/>
              <a:gd name="T79" fmla="*/ 2147483647 h 259"/>
              <a:gd name="T80" fmla="*/ 2147483647 w 167"/>
              <a:gd name="T81" fmla="*/ 2147483647 h 259"/>
              <a:gd name="T82" fmla="*/ 2147483647 w 167"/>
              <a:gd name="T83" fmla="*/ 2147483647 h 259"/>
              <a:gd name="T84" fmla="*/ 2147483647 w 167"/>
              <a:gd name="T85" fmla="*/ 2147483647 h 259"/>
              <a:gd name="T86" fmla="*/ 2147483647 w 167"/>
              <a:gd name="T87" fmla="*/ 2147483647 h 259"/>
              <a:gd name="T88" fmla="*/ 2147483647 w 167"/>
              <a:gd name="T89" fmla="*/ 2147483647 h 259"/>
              <a:gd name="T90" fmla="*/ 2147483647 w 167"/>
              <a:gd name="T91" fmla="*/ 2147483647 h 259"/>
              <a:gd name="T92" fmla="*/ 2147483647 w 167"/>
              <a:gd name="T93" fmla="*/ 2147483647 h 259"/>
              <a:gd name="T94" fmla="*/ 2147483647 w 167"/>
              <a:gd name="T95" fmla="*/ 2147483647 h 259"/>
              <a:gd name="T96" fmla="*/ 2147483647 w 167"/>
              <a:gd name="T97" fmla="*/ 2147483647 h 259"/>
              <a:gd name="T98" fmla="*/ 2147483647 w 167"/>
              <a:gd name="T99" fmla="*/ 2147483647 h 259"/>
              <a:gd name="T100" fmla="*/ 2147483647 w 167"/>
              <a:gd name="T101" fmla="*/ 0 h 25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7" h="259">
                <a:moveTo>
                  <a:pt x="114" y="0"/>
                </a:moveTo>
                <a:lnTo>
                  <a:pt x="167" y="155"/>
                </a:lnTo>
                <a:lnTo>
                  <a:pt x="121" y="259"/>
                </a:lnTo>
                <a:lnTo>
                  <a:pt x="113" y="259"/>
                </a:lnTo>
                <a:lnTo>
                  <a:pt x="107" y="257"/>
                </a:lnTo>
                <a:lnTo>
                  <a:pt x="100" y="254"/>
                </a:lnTo>
                <a:lnTo>
                  <a:pt x="95" y="251"/>
                </a:lnTo>
                <a:lnTo>
                  <a:pt x="89" y="245"/>
                </a:lnTo>
                <a:lnTo>
                  <a:pt x="85" y="240"/>
                </a:lnTo>
                <a:lnTo>
                  <a:pt x="80" y="235"/>
                </a:lnTo>
                <a:lnTo>
                  <a:pt x="76" y="229"/>
                </a:lnTo>
                <a:lnTo>
                  <a:pt x="69" y="217"/>
                </a:lnTo>
                <a:lnTo>
                  <a:pt x="65" y="205"/>
                </a:lnTo>
                <a:lnTo>
                  <a:pt x="62" y="194"/>
                </a:lnTo>
                <a:lnTo>
                  <a:pt x="62" y="185"/>
                </a:lnTo>
                <a:lnTo>
                  <a:pt x="55" y="184"/>
                </a:lnTo>
                <a:lnTo>
                  <a:pt x="51" y="183"/>
                </a:lnTo>
                <a:lnTo>
                  <a:pt x="45" y="182"/>
                </a:lnTo>
                <a:lnTo>
                  <a:pt x="42" y="180"/>
                </a:lnTo>
                <a:lnTo>
                  <a:pt x="39" y="177"/>
                </a:lnTo>
                <a:lnTo>
                  <a:pt x="36" y="174"/>
                </a:lnTo>
                <a:lnTo>
                  <a:pt x="34" y="170"/>
                </a:lnTo>
                <a:lnTo>
                  <a:pt x="32" y="167"/>
                </a:lnTo>
                <a:lnTo>
                  <a:pt x="30" y="158"/>
                </a:lnTo>
                <a:lnTo>
                  <a:pt x="29" y="149"/>
                </a:lnTo>
                <a:lnTo>
                  <a:pt x="28" y="140"/>
                </a:lnTo>
                <a:lnTo>
                  <a:pt x="28" y="129"/>
                </a:lnTo>
                <a:lnTo>
                  <a:pt x="21" y="129"/>
                </a:lnTo>
                <a:lnTo>
                  <a:pt x="16" y="127"/>
                </a:lnTo>
                <a:lnTo>
                  <a:pt x="11" y="125"/>
                </a:lnTo>
                <a:lnTo>
                  <a:pt x="7" y="121"/>
                </a:lnTo>
                <a:lnTo>
                  <a:pt x="5" y="117"/>
                </a:lnTo>
                <a:lnTo>
                  <a:pt x="2" y="112"/>
                </a:lnTo>
                <a:lnTo>
                  <a:pt x="0" y="107"/>
                </a:lnTo>
                <a:lnTo>
                  <a:pt x="0" y="101"/>
                </a:lnTo>
                <a:lnTo>
                  <a:pt x="0" y="75"/>
                </a:lnTo>
                <a:lnTo>
                  <a:pt x="1" y="50"/>
                </a:lnTo>
                <a:lnTo>
                  <a:pt x="12" y="52"/>
                </a:lnTo>
                <a:lnTo>
                  <a:pt x="22" y="53"/>
                </a:lnTo>
                <a:lnTo>
                  <a:pt x="32" y="53"/>
                </a:lnTo>
                <a:lnTo>
                  <a:pt x="42" y="52"/>
                </a:lnTo>
                <a:lnTo>
                  <a:pt x="50" y="51"/>
                </a:lnTo>
                <a:lnTo>
                  <a:pt x="58" y="49"/>
                </a:lnTo>
                <a:lnTo>
                  <a:pt x="66" y="47"/>
                </a:lnTo>
                <a:lnTo>
                  <a:pt x="73" y="44"/>
                </a:lnTo>
                <a:lnTo>
                  <a:pt x="79" y="40"/>
                </a:lnTo>
                <a:lnTo>
                  <a:pt x="86" y="36"/>
                </a:lnTo>
                <a:lnTo>
                  <a:pt x="91" y="31"/>
                </a:lnTo>
                <a:lnTo>
                  <a:pt x="97" y="26"/>
                </a:lnTo>
                <a:lnTo>
                  <a:pt x="107" y="13"/>
                </a:lnTo>
                <a:lnTo>
                  <a:pt x="114" y="0"/>
                </a:lnTo>
              </a:path>
            </a:pathLst>
          </a:custGeom>
          <a:solidFill>
            <a:schemeClr val="tx1"/>
          </a:solidFill>
          <a:ln w="9525" cmpd="sng">
            <a:solidFill>
              <a:srgbClr val="FFFFFF"/>
            </a:solidFill>
            <a:prstDash val="solid"/>
            <a:round/>
            <a:headEnd/>
            <a:tailEnd/>
          </a:ln>
        </p:spPr>
        <p:txBody>
          <a:bodyPr/>
          <a:lstStyle/>
          <a:p>
            <a:endParaRPr lang="en-US" dirty="0"/>
          </a:p>
        </p:txBody>
      </p:sp>
      <p:sp>
        <p:nvSpPr>
          <p:cNvPr id="2210" name="Freeform 234"/>
          <p:cNvSpPr>
            <a:spLocks/>
          </p:cNvSpPr>
          <p:nvPr>
            <p:custDataLst>
              <p:tags r:id="rId37"/>
            </p:custDataLst>
          </p:nvPr>
        </p:nvSpPr>
        <p:spPr bwMode="auto">
          <a:xfrm>
            <a:off x="6122989" y="2601913"/>
            <a:ext cx="96837" cy="144462"/>
          </a:xfrm>
          <a:custGeom>
            <a:avLst/>
            <a:gdLst>
              <a:gd name="T0" fmla="*/ 79622 w 225"/>
              <a:gd name="T1" fmla="*/ 35454 h 273"/>
              <a:gd name="T2" fmla="*/ 74458 w 225"/>
              <a:gd name="T3" fmla="*/ 41275 h 273"/>
              <a:gd name="T4" fmla="*/ 68432 w 225"/>
              <a:gd name="T5" fmla="*/ 43392 h 273"/>
              <a:gd name="T6" fmla="*/ 70154 w 225"/>
              <a:gd name="T7" fmla="*/ 49213 h 273"/>
              <a:gd name="T8" fmla="*/ 74888 w 225"/>
              <a:gd name="T9" fmla="*/ 53446 h 273"/>
              <a:gd name="T10" fmla="*/ 83926 w 225"/>
              <a:gd name="T11" fmla="*/ 55563 h 273"/>
              <a:gd name="T12" fmla="*/ 96838 w 225"/>
              <a:gd name="T13" fmla="*/ 56092 h 273"/>
              <a:gd name="T14" fmla="*/ 96838 w 225"/>
              <a:gd name="T15" fmla="*/ 80434 h 273"/>
              <a:gd name="T16" fmla="*/ 96408 w 225"/>
              <a:gd name="T17" fmla="*/ 93134 h 273"/>
              <a:gd name="T18" fmla="*/ 92534 w 225"/>
              <a:gd name="T19" fmla="*/ 98955 h 273"/>
              <a:gd name="T20" fmla="*/ 84787 w 225"/>
              <a:gd name="T21" fmla="*/ 108480 h 273"/>
              <a:gd name="T22" fmla="*/ 82635 w 225"/>
              <a:gd name="T23" fmla="*/ 113242 h 273"/>
              <a:gd name="T24" fmla="*/ 77040 w 225"/>
              <a:gd name="T25" fmla="*/ 115359 h 273"/>
              <a:gd name="T26" fmla="*/ 70584 w 225"/>
              <a:gd name="T27" fmla="*/ 119063 h 273"/>
              <a:gd name="T28" fmla="*/ 68432 w 225"/>
              <a:gd name="T29" fmla="*/ 124884 h 273"/>
              <a:gd name="T30" fmla="*/ 60255 w 225"/>
              <a:gd name="T31" fmla="*/ 128059 h 273"/>
              <a:gd name="T32" fmla="*/ 55090 w 225"/>
              <a:gd name="T33" fmla="*/ 133350 h 273"/>
              <a:gd name="T34" fmla="*/ 43470 w 225"/>
              <a:gd name="T35" fmla="*/ 134938 h 273"/>
              <a:gd name="T36" fmla="*/ 25823 w 225"/>
              <a:gd name="T37" fmla="*/ 138113 h 273"/>
              <a:gd name="T38" fmla="*/ 8177 w 225"/>
              <a:gd name="T39" fmla="*/ 138113 h 273"/>
              <a:gd name="T40" fmla="*/ 0 w 225"/>
              <a:gd name="T41" fmla="*/ 114830 h 273"/>
              <a:gd name="T42" fmla="*/ 9038 w 225"/>
              <a:gd name="T43" fmla="*/ 112184 h 273"/>
              <a:gd name="T44" fmla="*/ 11190 w 225"/>
              <a:gd name="T45" fmla="*/ 108480 h 273"/>
              <a:gd name="T46" fmla="*/ 25823 w 225"/>
              <a:gd name="T47" fmla="*/ 106892 h 273"/>
              <a:gd name="T48" fmla="*/ 30988 w 225"/>
              <a:gd name="T49" fmla="*/ 102130 h 273"/>
              <a:gd name="T50" fmla="*/ 20659 w 225"/>
              <a:gd name="T51" fmla="*/ 104775 h 273"/>
              <a:gd name="T52" fmla="*/ 17216 w 225"/>
              <a:gd name="T53" fmla="*/ 104246 h 273"/>
              <a:gd name="T54" fmla="*/ 16785 w 225"/>
              <a:gd name="T55" fmla="*/ 99484 h 273"/>
              <a:gd name="T56" fmla="*/ 19798 w 225"/>
              <a:gd name="T57" fmla="*/ 91546 h 273"/>
              <a:gd name="T58" fmla="*/ 16785 w 225"/>
              <a:gd name="T59" fmla="*/ 84667 h 273"/>
              <a:gd name="T60" fmla="*/ 6025 w 225"/>
              <a:gd name="T61" fmla="*/ 79375 h 273"/>
              <a:gd name="T62" fmla="*/ 2582 w 225"/>
              <a:gd name="T63" fmla="*/ 68792 h 273"/>
              <a:gd name="T64" fmla="*/ 9469 w 225"/>
              <a:gd name="T65" fmla="*/ 60854 h 273"/>
              <a:gd name="T66" fmla="*/ 15064 w 225"/>
              <a:gd name="T67" fmla="*/ 53975 h 273"/>
              <a:gd name="T68" fmla="*/ 29267 w 225"/>
              <a:gd name="T69" fmla="*/ 49742 h 273"/>
              <a:gd name="T70" fmla="*/ 38735 w 225"/>
              <a:gd name="T71" fmla="*/ 49742 h 273"/>
              <a:gd name="T72" fmla="*/ 43039 w 225"/>
              <a:gd name="T73" fmla="*/ 46567 h 273"/>
              <a:gd name="T74" fmla="*/ 46482 w 225"/>
              <a:gd name="T75" fmla="*/ 27517 h 273"/>
              <a:gd name="T76" fmla="*/ 51647 w 225"/>
              <a:gd name="T77" fmla="*/ 16404 h 273"/>
              <a:gd name="T78" fmla="*/ 55951 w 225"/>
              <a:gd name="T79" fmla="*/ 10583 h 273"/>
              <a:gd name="T80" fmla="*/ 60685 w 225"/>
              <a:gd name="T81" fmla="*/ 3704 h 273"/>
              <a:gd name="T82" fmla="*/ 66711 w 225"/>
              <a:gd name="T83" fmla="*/ 529 h 273"/>
              <a:gd name="T84" fmla="*/ 77040 w 225"/>
              <a:gd name="T85" fmla="*/ 1588 h 273"/>
              <a:gd name="T86" fmla="*/ 83926 w 225"/>
              <a:gd name="T87" fmla="*/ 20108 h 273"/>
              <a:gd name="T88" fmla="*/ 84357 w 225"/>
              <a:gd name="T89" fmla="*/ 24871 h 273"/>
              <a:gd name="T90" fmla="*/ 81774 w 225"/>
              <a:gd name="T91" fmla="*/ 29633 h 27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25" h="273">
                <a:moveTo>
                  <a:pt x="192" y="58"/>
                </a:moveTo>
                <a:lnTo>
                  <a:pt x="189" y="63"/>
                </a:lnTo>
                <a:lnTo>
                  <a:pt x="185" y="67"/>
                </a:lnTo>
                <a:lnTo>
                  <a:pt x="182" y="71"/>
                </a:lnTo>
                <a:lnTo>
                  <a:pt x="178" y="75"/>
                </a:lnTo>
                <a:lnTo>
                  <a:pt x="173" y="78"/>
                </a:lnTo>
                <a:lnTo>
                  <a:pt x="169" y="80"/>
                </a:lnTo>
                <a:lnTo>
                  <a:pt x="163" y="82"/>
                </a:lnTo>
                <a:lnTo>
                  <a:pt x="159" y="82"/>
                </a:lnTo>
                <a:lnTo>
                  <a:pt x="159" y="86"/>
                </a:lnTo>
                <a:lnTo>
                  <a:pt x="161" y="90"/>
                </a:lnTo>
                <a:lnTo>
                  <a:pt x="163" y="93"/>
                </a:lnTo>
                <a:lnTo>
                  <a:pt x="167" y="96"/>
                </a:lnTo>
                <a:lnTo>
                  <a:pt x="170" y="99"/>
                </a:lnTo>
                <a:lnTo>
                  <a:pt x="174" y="101"/>
                </a:lnTo>
                <a:lnTo>
                  <a:pt x="179" y="102"/>
                </a:lnTo>
                <a:lnTo>
                  <a:pt x="184" y="103"/>
                </a:lnTo>
                <a:lnTo>
                  <a:pt x="195" y="105"/>
                </a:lnTo>
                <a:lnTo>
                  <a:pt x="206" y="106"/>
                </a:lnTo>
                <a:lnTo>
                  <a:pt x="216" y="106"/>
                </a:lnTo>
                <a:lnTo>
                  <a:pt x="225" y="106"/>
                </a:lnTo>
                <a:lnTo>
                  <a:pt x="225" y="124"/>
                </a:lnTo>
                <a:lnTo>
                  <a:pt x="225" y="138"/>
                </a:lnTo>
                <a:lnTo>
                  <a:pt x="225" y="152"/>
                </a:lnTo>
                <a:lnTo>
                  <a:pt x="225" y="169"/>
                </a:lnTo>
                <a:lnTo>
                  <a:pt x="225" y="172"/>
                </a:lnTo>
                <a:lnTo>
                  <a:pt x="224" y="176"/>
                </a:lnTo>
                <a:lnTo>
                  <a:pt x="222" y="179"/>
                </a:lnTo>
                <a:lnTo>
                  <a:pt x="220" y="182"/>
                </a:lnTo>
                <a:lnTo>
                  <a:pt x="215" y="187"/>
                </a:lnTo>
                <a:lnTo>
                  <a:pt x="208" y="193"/>
                </a:lnTo>
                <a:lnTo>
                  <a:pt x="203" y="199"/>
                </a:lnTo>
                <a:lnTo>
                  <a:pt x="197" y="205"/>
                </a:lnTo>
                <a:lnTo>
                  <a:pt x="195" y="208"/>
                </a:lnTo>
                <a:lnTo>
                  <a:pt x="193" y="211"/>
                </a:lnTo>
                <a:lnTo>
                  <a:pt x="192" y="214"/>
                </a:lnTo>
                <a:lnTo>
                  <a:pt x="192" y="217"/>
                </a:lnTo>
                <a:lnTo>
                  <a:pt x="184" y="218"/>
                </a:lnTo>
                <a:lnTo>
                  <a:pt x="179" y="218"/>
                </a:lnTo>
                <a:lnTo>
                  <a:pt x="172" y="220"/>
                </a:lnTo>
                <a:lnTo>
                  <a:pt x="168" y="223"/>
                </a:lnTo>
                <a:lnTo>
                  <a:pt x="164" y="225"/>
                </a:lnTo>
                <a:lnTo>
                  <a:pt x="161" y="229"/>
                </a:lnTo>
                <a:lnTo>
                  <a:pt x="159" y="232"/>
                </a:lnTo>
                <a:lnTo>
                  <a:pt x="159" y="236"/>
                </a:lnTo>
                <a:lnTo>
                  <a:pt x="151" y="237"/>
                </a:lnTo>
                <a:lnTo>
                  <a:pt x="146" y="239"/>
                </a:lnTo>
                <a:lnTo>
                  <a:pt x="140" y="242"/>
                </a:lnTo>
                <a:lnTo>
                  <a:pt x="136" y="246"/>
                </a:lnTo>
                <a:lnTo>
                  <a:pt x="131" y="249"/>
                </a:lnTo>
                <a:lnTo>
                  <a:pt x="128" y="252"/>
                </a:lnTo>
                <a:lnTo>
                  <a:pt x="124" y="254"/>
                </a:lnTo>
                <a:lnTo>
                  <a:pt x="118" y="255"/>
                </a:lnTo>
                <a:lnTo>
                  <a:pt x="101" y="255"/>
                </a:lnTo>
                <a:lnTo>
                  <a:pt x="85" y="257"/>
                </a:lnTo>
                <a:lnTo>
                  <a:pt x="72" y="259"/>
                </a:lnTo>
                <a:lnTo>
                  <a:pt x="60" y="261"/>
                </a:lnTo>
                <a:lnTo>
                  <a:pt x="38" y="267"/>
                </a:lnTo>
                <a:lnTo>
                  <a:pt x="13" y="273"/>
                </a:lnTo>
                <a:lnTo>
                  <a:pt x="19" y="261"/>
                </a:lnTo>
                <a:lnTo>
                  <a:pt x="10" y="261"/>
                </a:lnTo>
                <a:lnTo>
                  <a:pt x="0" y="261"/>
                </a:lnTo>
                <a:lnTo>
                  <a:pt x="0" y="217"/>
                </a:lnTo>
                <a:lnTo>
                  <a:pt x="8" y="216"/>
                </a:lnTo>
                <a:lnTo>
                  <a:pt x="17" y="214"/>
                </a:lnTo>
                <a:lnTo>
                  <a:pt x="21" y="212"/>
                </a:lnTo>
                <a:lnTo>
                  <a:pt x="24" y="210"/>
                </a:lnTo>
                <a:lnTo>
                  <a:pt x="25" y="208"/>
                </a:lnTo>
                <a:lnTo>
                  <a:pt x="26" y="205"/>
                </a:lnTo>
                <a:lnTo>
                  <a:pt x="40" y="205"/>
                </a:lnTo>
                <a:lnTo>
                  <a:pt x="54" y="204"/>
                </a:lnTo>
                <a:lnTo>
                  <a:pt x="60" y="202"/>
                </a:lnTo>
                <a:lnTo>
                  <a:pt x="64" y="200"/>
                </a:lnTo>
                <a:lnTo>
                  <a:pt x="69" y="197"/>
                </a:lnTo>
                <a:lnTo>
                  <a:pt x="72" y="193"/>
                </a:lnTo>
                <a:lnTo>
                  <a:pt x="64" y="195"/>
                </a:lnTo>
                <a:lnTo>
                  <a:pt x="54" y="198"/>
                </a:lnTo>
                <a:lnTo>
                  <a:pt x="48" y="198"/>
                </a:lnTo>
                <a:lnTo>
                  <a:pt x="44" y="198"/>
                </a:lnTo>
                <a:lnTo>
                  <a:pt x="41" y="198"/>
                </a:lnTo>
                <a:lnTo>
                  <a:pt x="40" y="197"/>
                </a:lnTo>
                <a:lnTo>
                  <a:pt x="39" y="195"/>
                </a:lnTo>
                <a:lnTo>
                  <a:pt x="39" y="193"/>
                </a:lnTo>
                <a:lnTo>
                  <a:pt x="39" y="188"/>
                </a:lnTo>
                <a:lnTo>
                  <a:pt x="41" y="183"/>
                </a:lnTo>
                <a:lnTo>
                  <a:pt x="44" y="178"/>
                </a:lnTo>
                <a:lnTo>
                  <a:pt x="46" y="173"/>
                </a:lnTo>
                <a:lnTo>
                  <a:pt x="50" y="166"/>
                </a:lnTo>
                <a:lnTo>
                  <a:pt x="52" y="162"/>
                </a:lnTo>
                <a:lnTo>
                  <a:pt x="39" y="160"/>
                </a:lnTo>
                <a:lnTo>
                  <a:pt x="28" y="157"/>
                </a:lnTo>
                <a:lnTo>
                  <a:pt x="21" y="154"/>
                </a:lnTo>
                <a:lnTo>
                  <a:pt x="14" y="150"/>
                </a:lnTo>
                <a:lnTo>
                  <a:pt x="10" y="145"/>
                </a:lnTo>
                <a:lnTo>
                  <a:pt x="7" y="138"/>
                </a:lnTo>
                <a:lnTo>
                  <a:pt x="6" y="130"/>
                </a:lnTo>
                <a:lnTo>
                  <a:pt x="6" y="120"/>
                </a:lnTo>
                <a:lnTo>
                  <a:pt x="15" y="117"/>
                </a:lnTo>
                <a:lnTo>
                  <a:pt x="22" y="115"/>
                </a:lnTo>
                <a:lnTo>
                  <a:pt x="26" y="112"/>
                </a:lnTo>
                <a:lnTo>
                  <a:pt x="30" y="109"/>
                </a:lnTo>
                <a:lnTo>
                  <a:pt x="35" y="102"/>
                </a:lnTo>
                <a:lnTo>
                  <a:pt x="39" y="94"/>
                </a:lnTo>
                <a:lnTo>
                  <a:pt x="56" y="94"/>
                </a:lnTo>
                <a:lnTo>
                  <a:pt x="68" y="94"/>
                </a:lnTo>
                <a:lnTo>
                  <a:pt x="77" y="94"/>
                </a:lnTo>
                <a:lnTo>
                  <a:pt x="85" y="94"/>
                </a:lnTo>
                <a:lnTo>
                  <a:pt x="90" y="94"/>
                </a:lnTo>
                <a:lnTo>
                  <a:pt x="94" y="93"/>
                </a:lnTo>
                <a:lnTo>
                  <a:pt x="97" y="91"/>
                </a:lnTo>
                <a:lnTo>
                  <a:pt x="100" y="88"/>
                </a:lnTo>
                <a:lnTo>
                  <a:pt x="104" y="82"/>
                </a:lnTo>
                <a:lnTo>
                  <a:pt x="106" y="73"/>
                </a:lnTo>
                <a:lnTo>
                  <a:pt x="108" y="52"/>
                </a:lnTo>
                <a:lnTo>
                  <a:pt x="112" y="33"/>
                </a:lnTo>
                <a:lnTo>
                  <a:pt x="117" y="32"/>
                </a:lnTo>
                <a:lnTo>
                  <a:pt x="120" y="31"/>
                </a:lnTo>
                <a:lnTo>
                  <a:pt x="124" y="29"/>
                </a:lnTo>
                <a:lnTo>
                  <a:pt x="126" y="26"/>
                </a:lnTo>
                <a:lnTo>
                  <a:pt x="130" y="20"/>
                </a:lnTo>
                <a:lnTo>
                  <a:pt x="136" y="13"/>
                </a:lnTo>
                <a:lnTo>
                  <a:pt x="138" y="10"/>
                </a:lnTo>
                <a:lnTo>
                  <a:pt x="141" y="7"/>
                </a:lnTo>
                <a:lnTo>
                  <a:pt x="145" y="4"/>
                </a:lnTo>
                <a:lnTo>
                  <a:pt x="149" y="2"/>
                </a:lnTo>
                <a:lnTo>
                  <a:pt x="155" y="1"/>
                </a:lnTo>
                <a:lnTo>
                  <a:pt x="161" y="0"/>
                </a:lnTo>
                <a:lnTo>
                  <a:pt x="169" y="1"/>
                </a:lnTo>
                <a:lnTo>
                  <a:pt x="179" y="3"/>
                </a:lnTo>
                <a:lnTo>
                  <a:pt x="186" y="20"/>
                </a:lnTo>
                <a:lnTo>
                  <a:pt x="194" y="34"/>
                </a:lnTo>
                <a:lnTo>
                  <a:pt x="195" y="38"/>
                </a:lnTo>
                <a:lnTo>
                  <a:pt x="196" y="41"/>
                </a:lnTo>
                <a:lnTo>
                  <a:pt x="196" y="44"/>
                </a:lnTo>
                <a:lnTo>
                  <a:pt x="196" y="47"/>
                </a:lnTo>
                <a:lnTo>
                  <a:pt x="195" y="50"/>
                </a:lnTo>
                <a:lnTo>
                  <a:pt x="193" y="52"/>
                </a:lnTo>
                <a:lnTo>
                  <a:pt x="190" y="56"/>
                </a:lnTo>
                <a:lnTo>
                  <a:pt x="185" y="58"/>
                </a:lnTo>
                <a:lnTo>
                  <a:pt x="192" y="58"/>
                </a:lnTo>
              </a:path>
            </a:pathLst>
          </a:custGeom>
          <a:solidFill>
            <a:srgbClr val="000000"/>
          </a:solidFill>
          <a:ln w="9525" cap="flat" cmpd="sng">
            <a:solidFill>
              <a:srgbClr val="FFFFFF"/>
            </a:solidFill>
            <a:prstDash val="solid"/>
            <a:round/>
            <a:headEnd type="none" w="med" len="med"/>
            <a:tailEnd type="none" w="med" len="med"/>
          </a:ln>
          <a:effectLst/>
        </p:spPr>
        <p:txBody>
          <a:bodyPr/>
          <a:lstStyle/>
          <a:p>
            <a:pPr>
              <a:defRPr/>
            </a:pPr>
            <a:endParaRPr lang="en-US" dirty="0"/>
          </a:p>
        </p:txBody>
      </p:sp>
      <p:sp>
        <p:nvSpPr>
          <p:cNvPr id="18471" name="Freeform 242"/>
          <p:cNvSpPr>
            <a:spLocks/>
          </p:cNvSpPr>
          <p:nvPr>
            <p:custDataLst>
              <p:tags r:id="rId38"/>
            </p:custDataLst>
          </p:nvPr>
        </p:nvSpPr>
        <p:spPr bwMode="auto">
          <a:xfrm>
            <a:off x="6681789" y="2562225"/>
            <a:ext cx="14287" cy="57150"/>
          </a:xfrm>
          <a:custGeom>
            <a:avLst/>
            <a:gdLst>
              <a:gd name="T0" fmla="*/ 0 w 28"/>
              <a:gd name="T1" fmla="*/ 2147483647 h 73"/>
              <a:gd name="T2" fmla="*/ 2147483647 w 28"/>
              <a:gd name="T3" fmla="*/ 2147483647 h 73"/>
              <a:gd name="T4" fmla="*/ 2147483647 w 28"/>
              <a:gd name="T5" fmla="*/ 2147483647 h 73"/>
              <a:gd name="T6" fmla="*/ 2147483647 w 28"/>
              <a:gd name="T7" fmla="*/ 2147483647 h 73"/>
              <a:gd name="T8" fmla="*/ 2147483647 w 28"/>
              <a:gd name="T9" fmla="*/ 2147483647 h 73"/>
              <a:gd name="T10" fmla="*/ 2147483647 w 28"/>
              <a:gd name="T11" fmla="*/ 2147483647 h 73"/>
              <a:gd name="T12" fmla="*/ 0 w 28"/>
              <a:gd name="T13" fmla="*/ 0 h 73"/>
              <a:gd name="T14" fmla="*/ 2147483647 w 28"/>
              <a:gd name="T15" fmla="*/ 0 h 73"/>
              <a:gd name="T16" fmla="*/ 2147483647 w 28"/>
              <a:gd name="T17" fmla="*/ 2147483647 h 73"/>
              <a:gd name="T18" fmla="*/ 2147483647 w 28"/>
              <a:gd name="T19" fmla="*/ 2147483647 h 73"/>
              <a:gd name="T20" fmla="*/ 2147483647 w 28"/>
              <a:gd name="T21" fmla="*/ 2147483647 h 73"/>
              <a:gd name="T22" fmla="*/ 2147483647 w 28"/>
              <a:gd name="T23" fmla="*/ 2147483647 h 73"/>
              <a:gd name="T24" fmla="*/ 0 w 28"/>
              <a:gd name="T25" fmla="*/ 2147483647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 h="73">
                <a:moveTo>
                  <a:pt x="0" y="73"/>
                </a:moveTo>
                <a:lnTo>
                  <a:pt x="2" y="47"/>
                </a:lnTo>
                <a:lnTo>
                  <a:pt x="6" y="28"/>
                </a:lnTo>
                <a:lnTo>
                  <a:pt x="7" y="20"/>
                </a:lnTo>
                <a:lnTo>
                  <a:pt x="6" y="13"/>
                </a:lnTo>
                <a:lnTo>
                  <a:pt x="4" y="7"/>
                </a:lnTo>
                <a:lnTo>
                  <a:pt x="0" y="0"/>
                </a:lnTo>
                <a:lnTo>
                  <a:pt x="28" y="0"/>
                </a:lnTo>
                <a:lnTo>
                  <a:pt x="22" y="16"/>
                </a:lnTo>
                <a:lnTo>
                  <a:pt x="17" y="30"/>
                </a:lnTo>
                <a:lnTo>
                  <a:pt x="12" y="43"/>
                </a:lnTo>
                <a:lnTo>
                  <a:pt x="7" y="55"/>
                </a:lnTo>
                <a:lnTo>
                  <a:pt x="0" y="73"/>
                </a:lnTo>
              </a:path>
            </a:pathLst>
          </a:custGeom>
          <a:solidFill>
            <a:schemeClr val="tx1"/>
          </a:solidFill>
          <a:ln w="9525" cap="flat" cmpd="sng">
            <a:solidFill>
              <a:srgbClr val="FFFFFF"/>
            </a:solidFill>
            <a:prstDash val="solid"/>
            <a:round/>
            <a:headEnd type="none" w="med" len="med"/>
            <a:tailEnd type="none" w="med" len="med"/>
          </a:ln>
        </p:spPr>
        <p:txBody>
          <a:bodyPr/>
          <a:lstStyle/>
          <a:p>
            <a:endParaRPr lang="en-US" dirty="0"/>
          </a:p>
        </p:txBody>
      </p:sp>
      <p:sp>
        <p:nvSpPr>
          <p:cNvPr id="18472" name="Freeform 243"/>
          <p:cNvSpPr>
            <a:spLocks/>
          </p:cNvSpPr>
          <p:nvPr>
            <p:custDataLst>
              <p:tags r:id="rId39"/>
            </p:custDataLst>
          </p:nvPr>
        </p:nvSpPr>
        <p:spPr bwMode="auto">
          <a:xfrm>
            <a:off x="6569075" y="2225675"/>
            <a:ext cx="234950" cy="395288"/>
          </a:xfrm>
          <a:custGeom>
            <a:avLst/>
            <a:gdLst>
              <a:gd name="T0" fmla="*/ 2147483647 w 531"/>
              <a:gd name="T1" fmla="*/ 2147483647 h 757"/>
              <a:gd name="T2" fmla="*/ 2147483647 w 531"/>
              <a:gd name="T3" fmla="*/ 2147483647 h 757"/>
              <a:gd name="T4" fmla="*/ 2147483647 w 531"/>
              <a:gd name="T5" fmla="*/ 2147483647 h 757"/>
              <a:gd name="T6" fmla="*/ 2147483647 w 531"/>
              <a:gd name="T7" fmla="*/ 2147483647 h 757"/>
              <a:gd name="T8" fmla="*/ 2147483647 w 531"/>
              <a:gd name="T9" fmla="*/ 2147483647 h 757"/>
              <a:gd name="T10" fmla="*/ 2147483647 w 531"/>
              <a:gd name="T11" fmla="*/ 2147483647 h 757"/>
              <a:gd name="T12" fmla="*/ 2147483647 w 531"/>
              <a:gd name="T13" fmla="*/ 2147483647 h 757"/>
              <a:gd name="T14" fmla="*/ 2147483647 w 531"/>
              <a:gd name="T15" fmla="*/ 2147483647 h 757"/>
              <a:gd name="T16" fmla="*/ 2147483647 w 531"/>
              <a:gd name="T17" fmla="*/ 2147483647 h 757"/>
              <a:gd name="T18" fmla="*/ 2147483647 w 531"/>
              <a:gd name="T19" fmla="*/ 2147483647 h 757"/>
              <a:gd name="T20" fmla="*/ 2147483647 w 531"/>
              <a:gd name="T21" fmla="*/ 2147483647 h 757"/>
              <a:gd name="T22" fmla="*/ 2147483647 w 531"/>
              <a:gd name="T23" fmla="*/ 2147483647 h 757"/>
              <a:gd name="T24" fmla="*/ 2147483647 w 531"/>
              <a:gd name="T25" fmla="*/ 2147483647 h 757"/>
              <a:gd name="T26" fmla="*/ 2147483647 w 531"/>
              <a:gd name="T27" fmla="*/ 2147483647 h 757"/>
              <a:gd name="T28" fmla="*/ 2147483647 w 531"/>
              <a:gd name="T29" fmla="*/ 2147483647 h 757"/>
              <a:gd name="T30" fmla="*/ 2147483647 w 531"/>
              <a:gd name="T31" fmla="*/ 2147483647 h 757"/>
              <a:gd name="T32" fmla="*/ 2147483647 w 531"/>
              <a:gd name="T33" fmla="*/ 2147483647 h 757"/>
              <a:gd name="T34" fmla="*/ 2147483647 w 531"/>
              <a:gd name="T35" fmla="*/ 2147483647 h 757"/>
              <a:gd name="T36" fmla="*/ 2147483647 w 531"/>
              <a:gd name="T37" fmla="*/ 2147483647 h 757"/>
              <a:gd name="T38" fmla="*/ 2147483647 w 531"/>
              <a:gd name="T39" fmla="*/ 2147483647 h 757"/>
              <a:gd name="T40" fmla="*/ 2147483647 w 531"/>
              <a:gd name="T41" fmla="*/ 2147483647 h 757"/>
              <a:gd name="T42" fmla="*/ 2147483647 w 531"/>
              <a:gd name="T43" fmla="*/ 2147483647 h 757"/>
              <a:gd name="T44" fmla="*/ 2147483647 w 531"/>
              <a:gd name="T45" fmla="*/ 2147483647 h 757"/>
              <a:gd name="T46" fmla="*/ 2147483647 w 531"/>
              <a:gd name="T47" fmla="*/ 2147483647 h 757"/>
              <a:gd name="T48" fmla="*/ 2147483647 w 531"/>
              <a:gd name="T49" fmla="*/ 2147483647 h 757"/>
              <a:gd name="T50" fmla="*/ 2147483647 w 531"/>
              <a:gd name="T51" fmla="*/ 2147483647 h 757"/>
              <a:gd name="T52" fmla="*/ 2147483647 w 531"/>
              <a:gd name="T53" fmla="*/ 2147483647 h 757"/>
              <a:gd name="T54" fmla="*/ 2147483647 w 531"/>
              <a:gd name="T55" fmla="*/ 2147483647 h 757"/>
              <a:gd name="T56" fmla="*/ 2147483647 w 531"/>
              <a:gd name="T57" fmla="*/ 2147483647 h 757"/>
              <a:gd name="T58" fmla="*/ 2147483647 w 531"/>
              <a:gd name="T59" fmla="*/ 2147483647 h 757"/>
              <a:gd name="T60" fmla="*/ 2147483647 w 531"/>
              <a:gd name="T61" fmla="*/ 2147483647 h 757"/>
              <a:gd name="T62" fmla="*/ 2147483647 w 531"/>
              <a:gd name="T63" fmla="*/ 2147483647 h 757"/>
              <a:gd name="T64" fmla="*/ 2147483647 w 531"/>
              <a:gd name="T65" fmla="*/ 2147483647 h 757"/>
              <a:gd name="T66" fmla="*/ 2147483647 w 531"/>
              <a:gd name="T67" fmla="*/ 2147483647 h 757"/>
              <a:gd name="T68" fmla="*/ 2147483647 w 531"/>
              <a:gd name="T69" fmla="*/ 2147483647 h 757"/>
              <a:gd name="T70" fmla="*/ 2147483647 w 531"/>
              <a:gd name="T71" fmla="*/ 2147483647 h 757"/>
              <a:gd name="T72" fmla="*/ 2147483647 w 531"/>
              <a:gd name="T73" fmla="*/ 2147483647 h 757"/>
              <a:gd name="T74" fmla="*/ 2147483647 w 531"/>
              <a:gd name="T75" fmla="*/ 2147483647 h 757"/>
              <a:gd name="T76" fmla="*/ 2147483647 w 531"/>
              <a:gd name="T77" fmla="*/ 2147483647 h 757"/>
              <a:gd name="T78" fmla="*/ 2147483647 w 531"/>
              <a:gd name="T79" fmla="*/ 2147483647 h 757"/>
              <a:gd name="T80" fmla="*/ 2147483647 w 531"/>
              <a:gd name="T81" fmla="*/ 2147483647 h 757"/>
              <a:gd name="T82" fmla="*/ 2147483647 w 531"/>
              <a:gd name="T83" fmla="*/ 2147483647 h 757"/>
              <a:gd name="T84" fmla="*/ 2147483647 w 531"/>
              <a:gd name="T85" fmla="*/ 2147483647 h 757"/>
              <a:gd name="T86" fmla="*/ 2147483647 w 531"/>
              <a:gd name="T87" fmla="*/ 2147483647 h 757"/>
              <a:gd name="T88" fmla="*/ 2147483647 w 531"/>
              <a:gd name="T89" fmla="*/ 2147483647 h 757"/>
              <a:gd name="T90" fmla="*/ 2147483647 w 531"/>
              <a:gd name="T91" fmla="*/ 2147483647 h 757"/>
              <a:gd name="T92" fmla="*/ 2147483647 w 531"/>
              <a:gd name="T93" fmla="*/ 2147483647 h 757"/>
              <a:gd name="T94" fmla="*/ 2147483647 w 531"/>
              <a:gd name="T95" fmla="*/ 2147483647 h 757"/>
              <a:gd name="T96" fmla="*/ 2147483647 w 531"/>
              <a:gd name="T97" fmla="*/ 2147483647 h 7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31" h="757">
                <a:moveTo>
                  <a:pt x="531" y="190"/>
                </a:moveTo>
                <a:lnTo>
                  <a:pt x="432" y="190"/>
                </a:lnTo>
                <a:lnTo>
                  <a:pt x="428" y="194"/>
                </a:lnTo>
                <a:lnTo>
                  <a:pt x="419" y="203"/>
                </a:lnTo>
                <a:lnTo>
                  <a:pt x="413" y="208"/>
                </a:lnTo>
                <a:lnTo>
                  <a:pt x="409" y="213"/>
                </a:lnTo>
                <a:lnTo>
                  <a:pt x="407" y="218"/>
                </a:lnTo>
                <a:lnTo>
                  <a:pt x="406" y="221"/>
                </a:lnTo>
                <a:lnTo>
                  <a:pt x="404" y="226"/>
                </a:lnTo>
                <a:lnTo>
                  <a:pt x="403" y="230"/>
                </a:lnTo>
                <a:lnTo>
                  <a:pt x="403" y="233"/>
                </a:lnTo>
                <a:lnTo>
                  <a:pt x="404" y="237"/>
                </a:lnTo>
                <a:lnTo>
                  <a:pt x="407" y="244"/>
                </a:lnTo>
                <a:lnTo>
                  <a:pt x="412" y="252"/>
                </a:lnTo>
                <a:lnTo>
                  <a:pt x="397" y="264"/>
                </a:lnTo>
                <a:lnTo>
                  <a:pt x="382" y="275"/>
                </a:lnTo>
                <a:lnTo>
                  <a:pt x="367" y="284"/>
                </a:lnTo>
                <a:lnTo>
                  <a:pt x="353" y="291"/>
                </a:lnTo>
                <a:lnTo>
                  <a:pt x="339" y="299"/>
                </a:lnTo>
                <a:lnTo>
                  <a:pt x="325" y="306"/>
                </a:lnTo>
                <a:lnTo>
                  <a:pt x="311" y="315"/>
                </a:lnTo>
                <a:lnTo>
                  <a:pt x="299" y="325"/>
                </a:lnTo>
                <a:lnTo>
                  <a:pt x="277" y="338"/>
                </a:lnTo>
                <a:lnTo>
                  <a:pt x="252" y="354"/>
                </a:lnTo>
                <a:lnTo>
                  <a:pt x="248" y="358"/>
                </a:lnTo>
                <a:lnTo>
                  <a:pt x="242" y="361"/>
                </a:lnTo>
                <a:lnTo>
                  <a:pt x="239" y="365"/>
                </a:lnTo>
                <a:lnTo>
                  <a:pt x="237" y="369"/>
                </a:lnTo>
                <a:lnTo>
                  <a:pt x="237" y="372"/>
                </a:lnTo>
                <a:lnTo>
                  <a:pt x="238" y="375"/>
                </a:lnTo>
                <a:lnTo>
                  <a:pt x="241" y="378"/>
                </a:lnTo>
                <a:lnTo>
                  <a:pt x="245" y="381"/>
                </a:lnTo>
                <a:lnTo>
                  <a:pt x="245" y="391"/>
                </a:lnTo>
                <a:lnTo>
                  <a:pt x="245" y="400"/>
                </a:lnTo>
                <a:lnTo>
                  <a:pt x="243" y="413"/>
                </a:lnTo>
                <a:lnTo>
                  <a:pt x="240" y="424"/>
                </a:lnTo>
                <a:lnTo>
                  <a:pt x="238" y="430"/>
                </a:lnTo>
                <a:lnTo>
                  <a:pt x="238" y="436"/>
                </a:lnTo>
                <a:lnTo>
                  <a:pt x="238" y="443"/>
                </a:lnTo>
                <a:lnTo>
                  <a:pt x="239" y="449"/>
                </a:lnTo>
                <a:lnTo>
                  <a:pt x="243" y="456"/>
                </a:lnTo>
                <a:lnTo>
                  <a:pt x="249" y="461"/>
                </a:lnTo>
                <a:lnTo>
                  <a:pt x="255" y="465"/>
                </a:lnTo>
                <a:lnTo>
                  <a:pt x="262" y="468"/>
                </a:lnTo>
                <a:lnTo>
                  <a:pt x="277" y="473"/>
                </a:lnTo>
                <a:lnTo>
                  <a:pt x="293" y="477"/>
                </a:lnTo>
                <a:lnTo>
                  <a:pt x="308" y="480"/>
                </a:lnTo>
                <a:lnTo>
                  <a:pt x="320" y="485"/>
                </a:lnTo>
                <a:lnTo>
                  <a:pt x="326" y="488"/>
                </a:lnTo>
                <a:lnTo>
                  <a:pt x="329" y="492"/>
                </a:lnTo>
                <a:lnTo>
                  <a:pt x="331" y="499"/>
                </a:lnTo>
                <a:lnTo>
                  <a:pt x="332" y="505"/>
                </a:lnTo>
                <a:lnTo>
                  <a:pt x="332" y="517"/>
                </a:lnTo>
                <a:lnTo>
                  <a:pt x="332" y="529"/>
                </a:lnTo>
                <a:lnTo>
                  <a:pt x="321" y="530"/>
                </a:lnTo>
                <a:lnTo>
                  <a:pt x="310" y="531"/>
                </a:lnTo>
                <a:lnTo>
                  <a:pt x="299" y="534"/>
                </a:lnTo>
                <a:lnTo>
                  <a:pt x="289" y="537"/>
                </a:lnTo>
                <a:lnTo>
                  <a:pt x="280" y="542"/>
                </a:lnTo>
                <a:lnTo>
                  <a:pt x="272" y="547"/>
                </a:lnTo>
                <a:lnTo>
                  <a:pt x="270" y="551"/>
                </a:lnTo>
                <a:lnTo>
                  <a:pt x="267" y="554"/>
                </a:lnTo>
                <a:lnTo>
                  <a:pt x="266" y="557"/>
                </a:lnTo>
                <a:lnTo>
                  <a:pt x="265" y="560"/>
                </a:lnTo>
                <a:lnTo>
                  <a:pt x="264" y="576"/>
                </a:lnTo>
                <a:lnTo>
                  <a:pt x="262" y="593"/>
                </a:lnTo>
                <a:lnTo>
                  <a:pt x="258" y="612"/>
                </a:lnTo>
                <a:lnTo>
                  <a:pt x="252" y="631"/>
                </a:lnTo>
                <a:lnTo>
                  <a:pt x="248" y="651"/>
                </a:lnTo>
                <a:lnTo>
                  <a:pt x="243" y="673"/>
                </a:lnTo>
                <a:lnTo>
                  <a:pt x="240" y="695"/>
                </a:lnTo>
                <a:lnTo>
                  <a:pt x="239" y="721"/>
                </a:lnTo>
                <a:lnTo>
                  <a:pt x="224" y="721"/>
                </a:lnTo>
                <a:lnTo>
                  <a:pt x="206" y="722"/>
                </a:lnTo>
                <a:lnTo>
                  <a:pt x="189" y="724"/>
                </a:lnTo>
                <a:lnTo>
                  <a:pt x="173" y="727"/>
                </a:lnTo>
                <a:lnTo>
                  <a:pt x="166" y="730"/>
                </a:lnTo>
                <a:lnTo>
                  <a:pt x="161" y="732"/>
                </a:lnTo>
                <a:lnTo>
                  <a:pt x="155" y="735"/>
                </a:lnTo>
                <a:lnTo>
                  <a:pt x="152" y="738"/>
                </a:lnTo>
                <a:lnTo>
                  <a:pt x="150" y="742"/>
                </a:lnTo>
                <a:lnTo>
                  <a:pt x="149" y="747"/>
                </a:lnTo>
                <a:lnTo>
                  <a:pt x="150" y="751"/>
                </a:lnTo>
                <a:lnTo>
                  <a:pt x="153" y="757"/>
                </a:lnTo>
                <a:lnTo>
                  <a:pt x="142" y="757"/>
                </a:lnTo>
                <a:lnTo>
                  <a:pt x="127" y="757"/>
                </a:lnTo>
                <a:lnTo>
                  <a:pt x="113" y="757"/>
                </a:lnTo>
                <a:lnTo>
                  <a:pt x="106" y="757"/>
                </a:lnTo>
                <a:lnTo>
                  <a:pt x="104" y="757"/>
                </a:lnTo>
                <a:lnTo>
                  <a:pt x="101" y="756"/>
                </a:lnTo>
                <a:lnTo>
                  <a:pt x="98" y="754"/>
                </a:lnTo>
                <a:lnTo>
                  <a:pt x="95" y="752"/>
                </a:lnTo>
                <a:lnTo>
                  <a:pt x="90" y="746"/>
                </a:lnTo>
                <a:lnTo>
                  <a:pt x="84" y="738"/>
                </a:lnTo>
                <a:lnTo>
                  <a:pt x="77" y="729"/>
                </a:lnTo>
                <a:lnTo>
                  <a:pt x="71" y="718"/>
                </a:lnTo>
                <a:lnTo>
                  <a:pt x="65" y="706"/>
                </a:lnTo>
                <a:lnTo>
                  <a:pt x="60" y="693"/>
                </a:lnTo>
                <a:lnTo>
                  <a:pt x="49" y="667"/>
                </a:lnTo>
                <a:lnTo>
                  <a:pt x="41" y="640"/>
                </a:lnTo>
                <a:lnTo>
                  <a:pt x="38" y="628"/>
                </a:lnTo>
                <a:lnTo>
                  <a:pt x="35" y="616"/>
                </a:lnTo>
                <a:lnTo>
                  <a:pt x="34" y="606"/>
                </a:lnTo>
                <a:lnTo>
                  <a:pt x="34" y="597"/>
                </a:lnTo>
                <a:lnTo>
                  <a:pt x="27" y="596"/>
                </a:lnTo>
                <a:lnTo>
                  <a:pt x="22" y="594"/>
                </a:lnTo>
                <a:lnTo>
                  <a:pt x="17" y="590"/>
                </a:lnTo>
                <a:lnTo>
                  <a:pt x="14" y="586"/>
                </a:lnTo>
                <a:lnTo>
                  <a:pt x="8" y="576"/>
                </a:lnTo>
                <a:lnTo>
                  <a:pt x="0" y="566"/>
                </a:lnTo>
                <a:lnTo>
                  <a:pt x="9" y="563"/>
                </a:lnTo>
                <a:lnTo>
                  <a:pt x="19" y="561"/>
                </a:lnTo>
                <a:lnTo>
                  <a:pt x="27" y="560"/>
                </a:lnTo>
                <a:lnTo>
                  <a:pt x="34" y="560"/>
                </a:lnTo>
                <a:lnTo>
                  <a:pt x="34" y="548"/>
                </a:lnTo>
                <a:lnTo>
                  <a:pt x="36" y="538"/>
                </a:lnTo>
                <a:lnTo>
                  <a:pt x="38" y="528"/>
                </a:lnTo>
                <a:lnTo>
                  <a:pt x="42" y="519"/>
                </a:lnTo>
                <a:lnTo>
                  <a:pt x="47" y="511"/>
                </a:lnTo>
                <a:lnTo>
                  <a:pt x="53" y="504"/>
                </a:lnTo>
                <a:lnTo>
                  <a:pt x="59" y="498"/>
                </a:lnTo>
                <a:lnTo>
                  <a:pt x="67" y="492"/>
                </a:lnTo>
                <a:lnTo>
                  <a:pt x="62" y="480"/>
                </a:lnTo>
                <a:lnTo>
                  <a:pt x="61" y="471"/>
                </a:lnTo>
                <a:lnTo>
                  <a:pt x="61" y="464"/>
                </a:lnTo>
                <a:lnTo>
                  <a:pt x="61" y="457"/>
                </a:lnTo>
                <a:lnTo>
                  <a:pt x="63" y="450"/>
                </a:lnTo>
                <a:lnTo>
                  <a:pt x="64" y="441"/>
                </a:lnTo>
                <a:lnTo>
                  <a:pt x="65" y="428"/>
                </a:lnTo>
                <a:lnTo>
                  <a:pt x="67" y="412"/>
                </a:lnTo>
                <a:lnTo>
                  <a:pt x="62" y="410"/>
                </a:lnTo>
                <a:lnTo>
                  <a:pt x="58" y="408"/>
                </a:lnTo>
                <a:lnTo>
                  <a:pt x="54" y="404"/>
                </a:lnTo>
                <a:lnTo>
                  <a:pt x="51" y="400"/>
                </a:lnTo>
                <a:lnTo>
                  <a:pt x="47" y="390"/>
                </a:lnTo>
                <a:lnTo>
                  <a:pt x="43" y="377"/>
                </a:lnTo>
                <a:lnTo>
                  <a:pt x="40" y="354"/>
                </a:lnTo>
                <a:lnTo>
                  <a:pt x="40" y="338"/>
                </a:lnTo>
                <a:lnTo>
                  <a:pt x="60" y="277"/>
                </a:lnTo>
                <a:lnTo>
                  <a:pt x="74" y="276"/>
                </a:lnTo>
                <a:lnTo>
                  <a:pt x="88" y="275"/>
                </a:lnTo>
                <a:lnTo>
                  <a:pt x="94" y="274"/>
                </a:lnTo>
                <a:lnTo>
                  <a:pt x="99" y="274"/>
                </a:lnTo>
                <a:lnTo>
                  <a:pt x="103" y="275"/>
                </a:lnTo>
                <a:lnTo>
                  <a:pt x="106" y="277"/>
                </a:lnTo>
                <a:lnTo>
                  <a:pt x="107" y="261"/>
                </a:lnTo>
                <a:lnTo>
                  <a:pt x="109" y="247"/>
                </a:lnTo>
                <a:lnTo>
                  <a:pt x="113" y="234"/>
                </a:lnTo>
                <a:lnTo>
                  <a:pt x="118" y="222"/>
                </a:lnTo>
                <a:lnTo>
                  <a:pt x="124" y="211"/>
                </a:lnTo>
                <a:lnTo>
                  <a:pt x="130" y="201"/>
                </a:lnTo>
                <a:lnTo>
                  <a:pt x="137" y="192"/>
                </a:lnTo>
                <a:lnTo>
                  <a:pt x="144" y="183"/>
                </a:lnTo>
                <a:lnTo>
                  <a:pt x="160" y="168"/>
                </a:lnTo>
                <a:lnTo>
                  <a:pt x="173" y="152"/>
                </a:lnTo>
                <a:lnTo>
                  <a:pt x="180" y="145"/>
                </a:lnTo>
                <a:lnTo>
                  <a:pt x="185" y="138"/>
                </a:lnTo>
                <a:lnTo>
                  <a:pt x="189" y="130"/>
                </a:lnTo>
                <a:lnTo>
                  <a:pt x="193" y="123"/>
                </a:lnTo>
                <a:lnTo>
                  <a:pt x="198" y="111"/>
                </a:lnTo>
                <a:lnTo>
                  <a:pt x="205" y="97"/>
                </a:lnTo>
                <a:lnTo>
                  <a:pt x="213" y="83"/>
                </a:lnTo>
                <a:lnTo>
                  <a:pt x="220" y="71"/>
                </a:lnTo>
                <a:lnTo>
                  <a:pt x="228" y="60"/>
                </a:lnTo>
                <a:lnTo>
                  <a:pt x="237" y="51"/>
                </a:lnTo>
                <a:lnTo>
                  <a:pt x="241" y="47"/>
                </a:lnTo>
                <a:lnTo>
                  <a:pt x="244" y="44"/>
                </a:lnTo>
                <a:lnTo>
                  <a:pt x="249" y="43"/>
                </a:lnTo>
                <a:lnTo>
                  <a:pt x="252" y="42"/>
                </a:lnTo>
                <a:lnTo>
                  <a:pt x="272" y="36"/>
                </a:lnTo>
                <a:lnTo>
                  <a:pt x="291" y="32"/>
                </a:lnTo>
                <a:lnTo>
                  <a:pt x="309" y="29"/>
                </a:lnTo>
                <a:lnTo>
                  <a:pt x="327" y="25"/>
                </a:lnTo>
                <a:lnTo>
                  <a:pt x="344" y="22"/>
                </a:lnTo>
                <a:lnTo>
                  <a:pt x="361" y="16"/>
                </a:lnTo>
                <a:lnTo>
                  <a:pt x="368" y="13"/>
                </a:lnTo>
                <a:lnTo>
                  <a:pt x="376" y="9"/>
                </a:lnTo>
                <a:lnTo>
                  <a:pt x="384" y="5"/>
                </a:lnTo>
                <a:lnTo>
                  <a:pt x="392" y="0"/>
                </a:lnTo>
                <a:lnTo>
                  <a:pt x="401" y="5"/>
                </a:lnTo>
                <a:lnTo>
                  <a:pt x="409" y="11"/>
                </a:lnTo>
                <a:lnTo>
                  <a:pt x="416" y="18"/>
                </a:lnTo>
                <a:lnTo>
                  <a:pt x="423" y="25"/>
                </a:lnTo>
                <a:lnTo>
                  <a:pt x="431" y="32"/>
                </a:lnTo>
                <a:lnTo>
                  <a:pt x="441" y="37"/>
                </a:lnTo>
                <a:lnTo>
                  <a:pt x="445" y="39"/>
                </a:lnTo>
                <a:lnTo>
                  <a:pt x="452" y="41"/>
                </a:lnTo>
                <a:lnTo>
                  <a:pt x="457" y="42"/>
                </a:lnTo>
                <a:lnTo>
                  <a:pt x="465" y="42"/>
                </a:lnTo>
                <a:lnTo>
                  <a:pt x="487" y="72"/>
                </a:lnTo>
                <a:lnTo>
                  <a:pt x="508" y="102"/>
                </a:lnTo>
                <a:lnTo>
                  <a:pt x="513" y="111"/>
                </a:lnTo>
                <a:lnTo>
                  <a:pt x="518" y="120"/>
                </a:lnTo>
                <a:lnTo>
                  <a:pt x="521" y="129"/>
                </a:lnTo>
                <a:lnTo>
                  <a:pt x="524" y="139"/>
                </a:lnTo>
                <a:lnTo>
                  <a:pt x="528" y="150"/>
                </a:lnTo>
                <a:lnTo>
                  <a:pt x="530" y="163"/>
                </a:lnTo>
                <a:lnTo>
                  <a:pt x="531" y="176"/>
                </a:lnTo>
                <a:lnTo>
                  <a:pt x="531" y="190"/>
                </a:lnTo>
              </a:path>
            </a:pathLst>
          </a:custGeom>
          <a:solidFill>
            <a:schemeClr val="tx1"/>
          </a:solidFill>
          <a:ln w="9525" cap="flat" cmpd="sng">
            <a:solidFill>
              <a:srgbClr val="FFFFFF"/>
            </a:solidFill>
            <a:prstDash val="solid"/>
            <a:round/>
            <a:headEnd type="none" w="med" len="med"/>
            <a:tailEnd type="none" w="med" len="med"/>
          </a:ln>
        </p:spPr>
        <p:txBody>
          <a:bodyPr/>
          <a:lstStyle/>
          <a:p>
            <a:endParaRPr lang="en-US" dirty="0"/>
          </a:p>
        </p:txBody>
      </p:sp>
      <p:sp>
        <p:nvSpPr>
          <p:cNvPr id="18473" name="Freeform 244"/>
          <p:cNvSpPr>
            <a:spLocks/>
          </p:cNvSpPr>
          <p:nvPr>
            <p:custDataLst>
              <p:tags r:id="rId40"/>
            </p:custDataLst>
          </p:nvPr>
        </p:nvSpPr>
        <p:spPr bwMode="auto">
          <a:xfrm>
            <a:off x="6707189" y="2540000"/>
            <a:ext cx="26987" cy="57150"/>
          </a:xfrm>
          <a:custGeom>
            <a:avLst/>
            <a:gdLst>
              <a:gd name="T0" fmla="*/ 0 w 60"/>
              <a:gd name="T1" fmla="*/ 2147483647 h 51"/>
              <a:gd name="T2" fmla="*/ 2147483647 w 60"/>
              <a:gd name="T3" fmla="*/ 2147483647 h 51"/>
              <a:gd name="T4" fmla="*/ 2147483647 w 60"/>
              <a:gd name="T5" fmla="*/ 2147483647 h 51"/>
              <a:gd name="T6" fmla="*/ 2147483647 w 60"/>
              <a:gd name="T7" fmla="*/ 2147483647 h 51"/>
              <a:gd name="T8" fmla="*/ 2147483647 w 60"/>
              <a:gd name="T9" fmla="*/ 2147483647 h 51"/>
              <a:gd name="T10" fmla="*/ 2147483647 w 60"/>
              <a:gd name="T11" fmla="*/ 2147483647 h 51"/>
              <a:gd name="T12" fmla="*/ 2147483647 w 60"/>
              <a:gd name="T13" fmla="*/ 0 h 51"/>
              <a:gd name="T14" fmla="*/ 2147483647 w 60"/>
              <a:gd name="T15" fmla="*/ 2147483647 h 51"/>
              <a:gd name="T16" fmla="*/ 2147483647 w 60"/>
              <a:gd name="T17" fmla="*/ 2147483647 h 51"/>
              <a:gd name="T18" fmla="*/ 2147483647 w 60"/>
              <a:gd name="T19" fmla="*/ 2147483647 h 51"/>
              <a:gd name="T20" fmla="*/ 2147483647 w 60"/>
              <a:gd name="T21" fmla="*/ 2147483647 h 51"/>
              <a:gd name="T22" fmla="*/ 2147483647 w 60"/>
              <a:gd name="T23" fmla="*/ 2147483647 h 51"/>
              <a:gd name="T24" fmla="*/ 2147483647 w 60"/>
              <a:gd name="T25" fmla="*/ 2147483647 h 51"/>
              <a:gd name="T26" fmla="*/ 2147483647 w 60"/>
              <a:gd name="T27" fmla="*/ 2147483647 h 51"/>
              <a:gd name="T28" fmla="*/ 2147483647 w 60"/>
              <a:gd name="T29" fmla="*/ 2147483647 h 51"/>
              <a:gd name="T30" fmla="*/ 2147483647 w 60"/>
              <a:gd name="T31" fmla="*/ 2147483647 h 51"/>
              <a:gd name="T32" fmla="*/ 2147483647 w 60"/>
              <a:gd name="T33" fmla="*/ 2147483647 h 51"/>
              <a:gd name="T34" fmla="*/ 2147483647 w 60"/>
              <a:gd name="T35" fmla="*/ 2147483647 h 51"/>
              <a:gd name="T36" fmla="*/ 2147483647 w 60"/>
              <a:gd name="T37" fmla="*/ 2147483647 h 51"/>
              <a:gd name="T38" fmla="*/ 2147483647 w 60"/>
              <a:gd name="T39" fmla="*/ 2147483647 h 51"/>
              <a:gd name="T40" fmla="*/ 2147483647 w 60"/>
              <a:gd name="T41" fmla="*/ 2147483647 h 51"/>
              <a:gd name="T42" fmla="*/ 2147483647 w 60"/>
              <a:gd name="T43" fmla="*/ 2147483647 h 51"/>
              <a:gd name="T44" fmla="*/ 0 w 60"/>
              <a:gd name="T45" fmla="*/ 2147483647 h 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0" h="51">
                <a:moveTo>
                  <a:pt x="0" y="37"/>
                </a:moveTo>
                <a:lnTo>
                  <a:pt x="6" y="30"/>
                </a:lnTo>
                <a:lnTo>
                  <a:pt x="15" y="19"/>
                </a:lnTo>
                <a:lnTo>
                  <a:pt x="20" y="13"/>
                </a:lnTo>
                <a:lnTo>
                  <a:pt x="27" y="8"/>
                </a:lnTo>
                <a:lnTo>
                  <a:pt x="33" y="4"/>
                </a:lnTo>
                <a:lnTo>
                  <a:pt x="40" y="0"/>
                </a:lnTo>
                <a:lnTo>
                  <a:pt x="50" y="7"/>
                </a:lnTo>
                <a:lnTo>
                  <a:pt x="60" y="13"/>
                </a:lnTo>
                <a:lnTo>
                  <a:pt x="59" y="20"/>
                </a:lnTo>
                <a:lnTo>
                  <a:pt x="56" y="29"/>
                </a:lnTo>
                <a:lnTo>
                  <a:pt x="54" y="34"/>
                </a:lnTo>
                <a:lnTo>
                  <a:pt x="52" y="38"/>
                </a:lnTo>
                <a:lnTo>
                  <a:pt x="49" y="42"/>
                </a:lnTo>
                <a:lnTo>
                  <a:pt x="45" y="45"/>
                </a:lnTo>
                <a:lnTo>
                  <a:pt x="41" y="48"/>
                </a:lnTo>
                <a:lnTo>
                  <a:pt x="37" y="50"/>
                </a:lnTo>
                <a:lnTo>
                  <a:pt x="31" y="51"/>
                </a:lnTo>
                <a:lnTo>
                  <a:pt x="27" y="51"/>
                </a:lnTo>
                <a:lnTo>
                  <a:pt x="20" y="50"/>
                </a:lnTo>
                <a:lnTo>
                  <a:pt x="15" y="47"/>
                </a:lnTo>
                <a:lnTo>
                  <a:pt x="7" y="43"/>
                </a:lnTo>
                <a:lnTo>
                  <a:pt x="0" y="37"/>
                </a:lnTo>
              </a:path>
            </a:pathLst>
          </a:custGeom>
          <a:solidFill>
            <a:schemeClr val="tx1"/>
          </a:solidFill>
          <a:ln w="9525" cap="flat" cmpd="sng">
            <a:solidFill>
              <a:srgbClr val="FFFFFF"/>
            </a:solidFill>
            <a:prstDash val="solid"/>
            <a:round/>
            <a:headEnd type="none" w="med" len="med"/>
            <a:tailEnd type="none" w="med" len="med"/>
          </a:ln>
        </p:spPr>
        <p:txBody>
          <a:bodyPr/>
          <a:lstStyle/>
          <a:p>
            <a:endParaRPr lang="en-US" dirty="0"/>
          </a:p>
        </p:txBody>
      </p:sp>
      <p:sp>
        <p:nvSpPr>
          <p:cNvPr id="18474" name="Freeform 245"/>
          <p:cNvSpPr>
            <a:spLocks/>
          </p:cNvSpPr>
          <p:nvPr>
            <p:custDataLst>
              <p:tags r:id="rId41"/>
            </p:custDataLst>
          </p:nvPr>
        </p:nvSpPr>
        <p:spPr bwMode="auto">
          <a:xfrm>
            <a:off x="6151564" y="2701925"/>
            <a:ext cx="28575" cy="57150"/>
          </a:xfrm>
          <a:custGeom>
            <a:avLst/>
            <a:gdLst>
              <a:gd name="T0" fmla="*/ 2147483647 w 66"/>
              <a:gd name="T1" fmla="*/ 2147483647 h 51"/>
              <a:gd name="T2" fmla="*/ 2147483647 w 66"/>
              <a:gd name="T3" fmla="*/ 2147483647 h 51"/>
              <a:gd name="T4" fmla="*/ 2147483647 w 66"/>
              <a:gd name="T5" fmla="*/ 2147483647 h 51"/>
              <a:gd name="T6" fmla="*/ 2147483647 w 66"/>
              <a:gd name="T7" fmla="*/ 2147483647 h 51"/>
              <a:gd name="T8" fmla="*/ 2147483647 w 66"/>
              <a:gd name="T9" fmla="*/ 2147483647 h 51"/>
              <a:gd name="T10" fmla="*/ 2147483647 w 66"/>
              <a:gd name="T11" fmla="*/ 2147483647 h 51"/>
              <a:gd name="T12" fmla="*/ 2147483647 w 66"/>
              <a:gd name="T13" fmla="*/ 2147483647 h 51"/>
              <a:gd name="T14" fmla="*/ 2147483647 w 66"/>
              <a:gd name="T15" fmla="*/ 2147483647 h 51"/>
              <a:gd name="T16" fmla="*/ 2147483647 w 66"/>
              <a:gd name="T17" fmla="*/ 2147483647 h 51"/>
              <a:gd name="T18" fmla="*/ 0 w 66"/>
              <a:gd name="T19" fmla="*/ 2147483647 h 51"/>
              <a:gd name="T20" fmla="*/ 0 w 66"/>
              <a:gd name="T21" fmla="*/ 2147483647 h 51"/>
              <a:gd name="T22" fmla="*/ 2147483647 w 66"/>
              <a:gd name="T23" fmla="*/ 2147483647 h 51"/>
              <a:gd name="T24" fmla="*/ 2147483647 w 66"/>
              <a:gd name="T25" fmla="*/ 2147483647 h 51"/>
              <a:gd name="T26" fmla="*/ 2147483647 w 66"/>
              <a:gd name="T27" fmla="*/ 2147483647 h 51"/>
              <a:gd name="T28" fmla="*/ 2147483647 w 66"/>
              <a:gd name="T29" fmla="*/ 2147483647 h 51"/>
              <a:gd name="T30" fmla="*/ 2147483647 w 66"/>
              <a:gd name="T31" fmla="*/ 2147483647 h 51"/>
              <a:gd name="T32" fmla="*/ 2147483647 w 66"/>
              <a:gd name="T33" fmla="*/ 0 h 51"/>
              <a:gd name="T34" fmla="*/ 2147483647 w 66"/>
              <a:gd name="T35" fmla="*/ 2147483647 h 51"/>
              <a:gd name="T36" fmla="*/ 2147483647 w 66"/>
              <a:gd name="T37" fmla="*/ 2147483647 h 51"/>
              <a:gd name="T38" fmla="*/ 2147483647 w 66"/>
              <a:gd name="T39" fmla="*/ 2147483647 h 51"/>
              <a:gd name="T40" fmla="*/ 2147483647 w 66"/>
              <a:gd name="T41" fmla="*/ 0 h 51"/>
              <a:gd name="T42" fmla="*/ 2147483647 w 66"/>
              <a:gd name="T43" fmla="*/ 2147483647 h 51"/>
              <a:gd name="T44" fmla="*/ 2147483647 w 66"/>
              <a:gd name="T45" fmla="*/ 2147483647 h 51"/>
              <a:gd name="T46" fmla="*/ 2147483647 w 66"/>
              <a:gd name="T47" fmla="*/ 2147483647 h 51"/>
              <a:gd name="T48" fmla="*/ 2147483647 w 66"/>
              <a:gd name="T49" fmla="*/ 2147483647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6" h="51">
                <a:moveTo>
                  <a:pt x="59" y="48"/>
                </a:moveTo>
                <a:lnTo>
                  <a:pt x="42" y="50"/>
                </a:lnTo>
                <a:lnTo>
                  <a:pt x="22" y="51"/>
                </a:lnTo>
                <a:lnTo>
                  <a:pt x="17" y="50"/>
                </a:lnTo>
                <a:lnTo>
                  <a:pt x="13" y="49"/>
                </a:lnTo>
                <a:lnTo>
                  <a:pt x="10" y="48"/>
                </a:lnTo>
                <a:lnTo>
                  <a:pt x="7" y="46"/>
                </a:lnTo>
                <a:lnTo>
                  <a:pt x="3" y="43"/>
                </a:lnTo>
                <a:lnTo>
                  <a:pt x="1" y="40"/>
                </a:lnTo>
                <a:lnTo>
                  <a:pt x="0" y="35"/>
                </a:lnTo>
                <a:lnTo>
                  <a:pt x="0" y="30"/>
                </a:lnTo>
                <a:lnTo>
                  <a:pt x="4" y="29"/>
                </a:lnTo>
                <a:lnTo>
                  <a:pt x="10" y="27"/>
                </a:lnTo>
                <a:lnTo>
                  <a:pt x="14" y="24"/>
                </a:lnTo>
                <a:lnTo>
                  <a:pt x="19" y="20"/>
                </a:lnTo>
                <a:lnTo>
                  <a:pt x="26" y="10"/>
                </a:lnTo>
                <a:lnTo>
                  <a:pt x="33" y="0"/>
                </a:lnTo>
                <a:lnTo>
                  <a:pt x="46" y="1"/>
                </a:lnTo>
                <a:lnTo>
                  <a:pt x="52" y="2"/>
                </a:lnTo>
                <a:lnTo>
                  <a:pt x="56" y="3"/>
                </a:lnTo>
                <a:lnTo>
                  <a:pt x="66" y="0"/>
                </a:lnTo>
                <a:lnTo>
                  <a:pt x="65" y="13"/>
                </a:lnTo>
                <a:lnTo>
                  <a:pt x="63" y="24"/>
                </a:lnTo>
                <a:lnTo>
                  <a:pt x="60" y="36"/>
                </a:lnTo>
                <a:lnTo>
                  <a:pt x="59" y="4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dirty="0"/>
          </a:p>
        </p:txBody>
      </p:sp>
      <p:sp>
        <p:nvSpPr>
          <p:cNvPr id="18475" name="Freeform 246"/>
          <p:cNvSpPr>
            <a:spLocks/>
          </p:cNvSpPr>
          <p:nvPr>
            <p:custDataLst>
              <p:tags r:id="rId42"/>
            </p:custDataLst>
          </p:nvPr>
        </p:nvSpPr>
        <p:spPr bwMode="auto">
          <a:xfrm>
            <a:off x="7104063" y="3230563"/>
            <a:ext cx="50800" cy="57150"/>
          </a:xfrm>
          <a:custGeom>
            <a:avLst/>
            <a:gdLst>
              <a:gd name="T0" fmla="*/ 0 w 113"/>
              <a:gd name="T1" fmla="*/ 2147483647 h 74"/>
              <a:gd name="T2" fmla="*/ 2147483647 w 113"/>
              <a:gd name="T3" fmla="*/ 2147483647 h 74"/>
              <a:gd name="T4" fmla="*/ 2147483647 w 113"/>
              <a:gd name="T5" fmla="*/ 2147483647 h 74"/>
              <a:gd name="T6" fmla="*/ 2147483647 w 113"/>
              <a:gd name="T7" fmla="*/ 2147483647 h 74"/>
              <a:gd name="T8" fmla="*/ 2147483647 w 113"/>
              <a:gd name="T9" fmla="*/ 2147483647 h 74"/>
              <a:gd name="T10" fmla="*/ 2147483647 w 113"/>
              <a:gd name="T11" fmla="*/ 2147483647 h 74"/>
              <a:gd name="T12" fmla="*/ 2147483647 w 113"/>
              <a:gd name="T13" fmla="*/ 2147483647 h 74"/>
              <a:gd name="T14" fmla="*/ 2147483647 w 113"/>
              <a:gd name="T15" fmla="*/ 2147483647 h 74"/>
              <a:gd name="T16" fmla="*/ 2147483647 w 113"/>
              <a:gd name="T17" fmla="*/ 2147483647 h 74"/>
              <a:gd name="T18" fmla="*/ 2147483647 w 113"/>
              <a:gd name="T19" fmla="*/ 2147483647 h 74"/>
              <a:gd name="T20" fmla="*/ 2147483647 w 113"/>
              <a:gd name="T21" fmla="*/ 2147483647 h 74"/>
              <a:gd name="T22" fmla="*/ 2147483647 w 113"/>
              <a:gd name="T23" fmla="*/ 2147483647 h 74"/>
              <a:gd name="T24" fmla="*/ 2147483647 w 113"/>
              <a:gd name="T25" fmla="*/ 2147483647 h 74"/>
              <a:gd name="T26" fmla="*/ 2147483647 w 113"/>
              <a:gd name="T27" fmla="*/ 2147483647 h 74"/>
              <a:gd name="T28" fmla="*/ 2147483647 w 113"/>
              <a:gd name="T29" fmla="*/ 2147483647 h 74"/>
              <a:gd name="T30" fmla="*/ 2147483647 w 113"/>
              <a:gd name="T31" fmla="*/ 2147483647 h 74"/>
              <a:gd name="T32" fmla="*/ 2147483647 w 113"/>
              <a:gd name="T33" fmla="*/ 2147483647 h 74"/>
              <a:gd name="T34" fmla="*/ 2147483647 w 113"/>
              <a:gd name="T35" fmla="*/ 2147483647 h 74"/>
              <a:gd name="T36" fmla="*/ 2147483647 w 113"/>
              <a:gd name="T37" fmla="*/ 2147483647 h 74"/>
              <a:gd name="T38" fmla="*/ 2147483647 w 113"/>
              <a:gd name="T39" fmla="*/ 0 h 74"/>
              <a:gd name="T40" fmla="*/ 2147483647 w 113"/>
              <a:gd name="T41" fmla="*/ 2147483647 h 74"/>
              <a:gd name="T42" fmla="*/ 2147483647 w 113"/>
              <a:gd name="T43" fmla="*/ 2147483647 h 74"/>
              <a:gd name="T44" fmla="*/ 2147483647 w 113"/>
              <a:gd name="T45" fmla="*/ 2147483647 h 74"/>
              <a:gd name="T46" fmla="*/ 2147483647 w 113"/>
              <a:gd name="T47" fmla="*/ 2147483647 h 74"/>
              <a:gd name="T48" fmla="*/ 2147483647 w 113"/>
              <a:gd name="T49" fmla="*/ 2147483647 h 74"/>
              <a:gd name="T50" fmla="*/ 0 w 113"/>
              <a:gd name="T51" fmla="*/ 2147483647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3" h="74">
                <a:moveTo>
                  <a:pt x="0" y="44"/>
                </a:moveTo>
                <a:lnTo>
                  <a:pt x="20" y="74"/>
                </a:lnTo>
                <a:lnTo>
                  <a:pt x="37" y="69"/>
                </a:lnTo>
                <a:lnTo>
                  <a:pt x="51" y="65"/>
                </a:lnTo>
                <a:lnTo>
                  <a:pt x="64" y="59"/>
                </a:lnTo>
                <a:lnTo>
                  <a:pt x="74" y="53"/>
                </a:lnTo>
                <a:lnTo>
                  <a:pt x="78" y="49"/>
                </a:lnTo>
                <a:lnTo>
                  <a:pt x="83" y="45"/>
                </a:lnTo>
                <a:lnTo>
                  <a:pt x="86" y="41"/>
                </a:lnTo>
                <a:lnTo>
                  <a:pt x="88" y="37"/>
                </a:lnTo>
                <a:lnTo>
                  <a:pt x="90" y="32"/>
                </a:lnTo>
                <a:lnTo>
                  <a:pt x="91" y="26"/>
                </a:lnTo>
                <a:lnTo>
                  <a:pt x="93" y="19"/>
                </a:lnTo>
                <a:lnTo>
                  <a:pt x="94" y="13"/>
                </a:lnTo>
                <a:lnTo>
                  <a:pt x="99" y="12"/>
                </a:lnTo>
                <a:lnTo>
                  <a:pt x="106" y="9"/>
                </a:lnTo>
                <a:lnTo>
                  <a:pt x="108" y="7"/>
                </a:lnTo>
                <a:lnTo>
                  <a:pt x="111" y="5"/>
                </a:lnTo>
                <a:lnTo>
                  <a:pt x="112" y="3"/>
                </a:lnTo>
                <a:lnTo>
                  <a:pt x="113" y="0"/>
                </a:lnTo>
                <a:lnTo>
                  <a:pt x="98" y="4"/>
                </a:lnTo>
                <a:lnTo>
                  <a:pt x="82" y="8"/>
                </a:lnTo>
                <a:lnTo>
                  <a:pt x="65" y="13"/>
                </a:lnTo>
                <a:lnTo>
                  <a:pt x="49" y="19"/>
                </a:lnTo>
                <a:lnTo>
                  <a:pt x="20" y="33"/>
                </a:lnTo>
                <a:lnTo>
                  <a:pt x="0" y="44"/>
                </a:lnTo>
              </a:path>
            </a:pathLst>
          </a:custGeom>
          <a:solidFill>
            <a:schemeClr val="tx1"/>
          </a:solidFill>
          <a:ln w="9525" cmpd="sng">
            <a:solidFill>
              <a:srgbClr val="FFFFFF"/>
            </a:solidFill>
            <a:prstDash val="solid"/>
            <a:round/>
            <a:headEnd/>
            <a:tailEnd/>
          </a:ln>
        </p:spPr>
        <p:txBody>
          <a:bodyPr/>
          <a:lstStyle/>
          <a:p>
            <a:endParaRPr lang="en-US" dirty="0"/>
          </a:p>
        </p:txBody>
      </p:sp>
      <p:sp>
        <p:nvSpPr>
          <p:cNvPr id="18476" name="Freeform 256"/>
          <p:cNvSpPr>
            <a:spLocks/>
          </p:cNvSpPr>
          <p:nvPr>
            <p:custDataLst>
              <p:tags r:id="rId43"/>
            </p:custDataLst>
          </p:nvPr>
        </p:nvSpPr>
        <p:spPr bwMode="auto">
          <a:xfrm>
            <a:off x="7383464" y="3095626"/>
            <a:ext cx="503237" cy="473075"/>
          </a:xfrm>
          <a:custGeom>
            <a:avLst/>
            <a:gdLst>
              <a:gd name="T0" fmla="*/ 2147483647 w 1156"/>
              <a:gd name="T1" fmla="*/ 2147483647 h 900"/>
              <a:gd name="T2" fmla="*/ 2147483647 w 1156"/>
              <a:gd name="T3" fmla="*/ 2147483647 h 900"/>
              <a:gd name="T4" fmla="*/ 2147483647 w 1156"/>
              <a:gd name="T5" fmla="*/ 2147483647 h 900"/>
              <a:gd name="T6" fmla="*/ 2147483647 w 1156"/>
              <a:gd name="T7" fmla="*/ 2147483647 h 900"/>
              <a:gd name="T8" fmla="*/ 2147483647 w 1156"/>
              <a:gd name="T9" fmla="*/ 2147483647 h 900"/>
              <a:gd name="T10" fmla="*/ 2147483647 w 1156"/>
              <a:gd name="T11" fmla="*/ 2147483647 h 900"/>
              <a:gd name="T12" fmla="*/ 2147483647 w 1156"/>
              <a:gd name="T13" fmla="*/ 2147483647 h 900"/>
              <a:gd name="T14" fmla="*/ 2147483647 w 1156"/>
              <a:gd name="T15" fmla="*/ 2147483647 h 900"/>
              <a:gd name="T16" fmla="*/ 2147483647 w 1156"/>
              <a:gd name="T17" fmla="*/ 2147483647 h 900"/>
              <a:gd name="T18" fmla="*/ 2147483647 w 1156"/>
              <a:gd name="T19" fmla="*/ 2147483647 h 900"/>
              <a:gd name="T20" fmla="*/ 2147483647 w 1156"/>
              <a:gd name="T21" fmla="*/ 2147483647 h 900"/>
              <a:gd name="T22" fmla="*/ 2147483647 w 1156"/>
              <a:gd name="T23" fmla="*/ 2147483647 h 900"/>
              <a:gd name="T24" fmla="*/ 2147483647 w 1156"/>
              <a:gd name="T25" fmla="*/ 2147483647 h 900"/>
              <a:gd name="T26" fmla="*/ 2147483647 w 1156"/>
              <a:gd name="T27" fmla="*/ 2147483647 h 900"/>
              <a:gd name="T28" fmla="*/ 2147483647 w 1156"/>
              <a:gd name="T29" fmla="*/ 2147483647 h 900"/>
              <a:gd name="T30" fmla="*/ 2147483647 w 1156"/>
              <a:gd name="T31" fmla="*/ 2147483647 h 900"/>
              <a:gd name="T32" fmla="*/ 2147483647 w 1156"/>
              <a:gd name="T33" fmla="*/ 2147483647 h 900"/>
              <a:gd name="T34" fmla="*/ 2147483647 w 1156"/>
              <a:gd name="T35" fmla="*/ 2147483647 h 900"/>
              <a:gd name="T36" fmla="*/ 2147483647 w 1156"/>
              <a:gd name="T37" fmla="*/ 2147483647 h 900"/>
              <a:gd name="T38" fmla="*/ 2147483647 w 1156"/>
              <a:gd name="T39" fmla="*/ 2147483647 h 900"/>
              <a:gd name="T40" fmla="*/ 2147483647 w 1156"/>
              <a:gd name="T41" fmla="*/ 2147483647 h 900"/>
              <a:gd name="T42" fmla="*/ 2147483647 w 1156"/>
              <a:gd name="T43" fmla="*/ 2147483647 h 900"/>
              <a:gd name="T44" fmla="*/ 2147483647 w 1156"/>
              <a:gd name="T45" fmla="*/ 2147483647 h 900"/>
              <a:gd name="T46" fmla="*/ 2147483647 w 1156"/>
              <a:gd name="T47" fmla="*/ 2147483647 h 900"/>
              <a:gd name="T48" fmla="*/ 2147483647 w 1156"/>
              <a:gd name="T49" fmla="*/ 2147483647 h 900"/>
              <a:gd name="T50" fmla="*/ 2147483647 w 1156"/>
              <a:gd name="T51" fmla="*/ 2147483647 h 900"/>
              <a:gd name="T52" fmla="*/ 2147483647 w 1156"/>
              <a:gd name="T53" fmla="*/ 2147483647 h 900"/>
              <a:gd name="T54" fmla="*/ 2147483647 w 1156"/>
              <a:gd name="T55" fmla="*/ 2147483647 h 900"/>
              <a:gd name="T56" fmla="*/ 2147483647 w 1156"/>
              <a:gd name="T57" fmla="*/ 2147483647 h 900"/>
              <a:gd name="T58" fmla="*/ 2147483647 w 1156"/>
              <a:gd name="T59" fmla="*/ 2147483647 h 900"/>
              <a:gd name="T60" fmla="*/ 2147483647 w 1156"/>
              <a:gd name="T61" fmla="*/ 2147483647 h 900"/>
              <a:gd name="T62" fmla="*/ 2147483647 w 1156"/>
              <a:gd name="T63" fmla="*/ 2147483647 h 900"/>
              <a:gd name="T64" fmla="*/ 2147483647 w 1156"/>
              <a:gd name="T65" fmla="*/ 2147483647 h 900"/>
              <a:gd name="T66" fmla="*/ 2147483647 w 1156"/>
              <a:gd name="T67" fmla="*/ 2147483647 h 900"/>
              <a:gd name="T68" fmla="*/ 2147483647 w 1156"/>
              <a:gd name="T69" fmla="*/ 2147483647 h 900"/>
              <a:gd name="T70" fmla="*/ 2147483647 w 1156"/>
              <a:gd name="T71" fmla="*/ 2147483647 h 900"/>
              <a:gd name="T72" fmla="*/ 2147483647 w 1156"/>
              <a:gd name="T73" fmla="*/ 2147483647 h 900"/>
              <a:gd name="T74" fmla="*/ 2147483647 w 1156"/>
              <a:gd name="T75" fmla="*/ 2147483647 h 900"/>
              <a:gd name="T76" fmla="*/ 2147483647 w 1156"/>
              <a:gd name="T77" fmla="*/ 2147483647 h 900"/>
              <a:gd name="T78" fmla="*/ 2147483647 w 1156"/>
              <a:gd name="T79" fmla="*/ 2147483647 h 900"/>
              <a:gd name="T80" fmla="*/ 2147483647 w 1156"/>
              <a:gd name="T81" fmla="*/ 2147483647 h 900"/>
              <a:gd name="T82" fmla="*/ 2147483647 w 1156"/>
              <a:gd name="T83" fmla="*/ 2147483647 h 900"/>
              <a:gd name="T84" fmla="*/ 2147483647 w 1156"/>
              <a:gd name="T85" fmla="*/ 2147483647 h 900"/>
              <a:gd name="T86" fmla="*/ 2147483647 w 1156"/>
              <a:gd name="T87" fmla="*/ 2147483647 h 900"/>
              <a:gd name="T88" fmla="*/ 2147483647 w 1156"/>
              <a:gd name="T89" fmla="*/ 2147483647 h 900"/>
              <a:gd name="T90" fmla="*/ 2147483647 w 1156"/>
              <a:gd name="T91" fmla="*/ 2147483647 h 900"/>
              <a:gd name="T92" fmla="*/ 2147483647 w 1156"/>
              <a:gd name="T93" fmla="*/ 2147483647 h 900"/>
              <a:gd name="T94" fmla="*/ 2147483647 w 1156"/>
              <a:gd name="T95" fmla="*/ 2147483647 h 900"/>
              <a:gd name="T96" fmla="*/ 2147483647 w 1156"/>
              <a:gd name="T97" fmla="*/ 2147483647 h 900"/>
              <a:gd name="T98" fmla="*/ 2147483647 w 1156"/>
              <a:gd name="T99" fmla="*/ 2147483647 h 900"/>
              <a:gd name="T100" fmla="*/ 2147483647 w 1156"/>
              <a:gd name="T101" fmla="*/ 2147483647 h 900"/>
              <a:gd name="T102" fmla="*/ 2147483647 w 1156"/>
              <a:gd name="T103" fmla="*/ 2147483647 h 900"/>
              <a:gd name="T104" fmla="*/ 2147483647 w 1156"/>
              <a:gd name="T105" fmla="*/ 2147483647 h 900"/>
              <a:gd name="T106" fmla="*/ 2147483647 w 1156"/>
              <a:gd name="T107" fmla="*/ 2147483647 h 900"/>
              <a:gd name="T108" fmla="*/ 2147483647 w 1156"/>
              <a:gd name="T109" fmla="*/ 2147483647 h 9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56" h="900">
                <a:moveTo>
                  <a:pt x="963" y="271"/>
                </a:moveTo>
                <a:lnTo>
                  <a:pt x="954" y="252"/>
                </a:lnTo>
                <a:lnTo>
                  <a:pt x="948" y="234"/>
                </a:lnTo>
                <a:lnTo>
                  <a:pt x="941" y="213"/>
                </a:lnTo>
                <a:lnTo>
                  <a:pt x="937" y="191"/>
                </a:lnTo>
                <a:lnTo>
                  <a:pt x="928" y="191"/>
                </a:lnTo>
                <a:lnTo>
                  <a:pt x="920" y="190"/>
                </a:lnTo>
                <a:lnTo>
                  <a:pt x="913" y="189"/>
                </a:lnTo>
                <a:lnTo>
                  <a:pt x="906" y="187"/>
                </a:lnTo>
                <a:lnTo>
                  <a:pt x="893" y="183"/>
                </a:lnTo>
                <a:lnTo>
                  <a:pt x="881" y="177"/>
                </a:lnTo>
                <a:lnTo>
                  <a:pt x="859" y="162"/>
                </a:lnTo>
                <a:lnTo>
                  <a:pt x="839" y="145"/>
                </a:lnTo>
                <a:lnTo>
                  <a:pt x="828" y="137"/>
                </a:lnTo>
                <a:lnTo>
                  <a:pt x="816" y="129"/>
                </a:lnTo>
                <a:lnTo>
                  <a:pt x="803" y="122"/>
                </a:lnTo>
                <a:lnTo>
                  <a:pt x="789" y="116"/>
                </a:lnTo>
                <a:lnTo>
                  <a:pt x="773" y="111"/>
                </a:lnTo>
                <a:lnTo>
                  <a:pt x="755" y="106"/>
                </a:lnTo>
                <a:lnTo>
                  <a:pt x="745" y="105"/>
                </a:lnTo>
                <a:lnTo>
                  <a:pt x="734" y="104"/>
                </a:lnTo>
                <a:lnTo>
                  <a:pt x="723" y="104"/>
                </a:lnTo>
                <a:lnTo>
                  <a:pt x="711" y="104"/>
                </a:lnTo>
                <a:lnTo>
                  <a:pt x="617" y="104"/>
                </a:lnTo>
                <a:lnTo>
                  <a:pt x="609" y="113"/>
                </a:lnTo>
                <a:lnTo>
                  <a:pt x="587" y="129"/>
                </a:lnTo>
                <a:lnTo>
                  <a:pt x="576" y="138"/>
                </a:lnTo>
                <a:lnTo>
                  <a:pt x="565" y="146"/>
                </a:lnTo>
                <a:lnTo>
                  <a:pt x="556" y="152"/>
                </a:lnTo>
                <a:lnTo>
                  <a:pt x="551" y="154"/>
                </a:lnTo>
                <a:lnTo>
                  <a:pt x="542" y="155"/>
                </a:lnTo>
                <a:lnTo>
                  <a:pt x="532" y="157"/>
                </a:lnTo>
                <a:lnTo>
                  <a:pt x="522" y="159"/>
                </a:lnTo>
                <a:lnTo>
                  <a:pt x="512" y="160"/>
                </a:lnTo>
                <a:lnTo>
                  <a:pt x="518" y="173"/>
                </a:lnTo>
                <a:lnTo>
                  <a:pt x="504" y="179"/>
                </a:lnTo>
                <a:lnTo>
                  <a:pt x="490" y="184"/>
                </a:lnTo>
                <a:lnTo>
                  <a:pt x="478" y="188"/>
                </a:lnTo>
                <a:lnTo>
                  <a:pt x="465" y="192"/>
                </a:lnTo>
                <a:lnTo>
                  <a:pt x="453" y="194"/>
                </a:lnTo>
                <a:lnTo>
                  <a:pt x="439" y="196"/>
                </a:lnTo>
                <a:lnTo>
                  <a:pt x="426" y="197"/>
                </a:lnTo>
                <a:lnTo>
                  <a:pt x="412" y="197"/>
                </a:lnTo>
                <a:lnTo>
                  <a:pt x="405" y="198"/>
                </a:lnTo>
                <a:lnTo>
                  <a:pt x="398" y="199"/>
                </a:lnTo>
                <a:lnTo>
                  <a:pt x="393" y="200"/>
                </a:lnTo>
                <a:lnTo>
                  <a:pt x="389" y="200"/>
                </a:lnTo>
                <a:lnTo>
                  <a:pt x="383" y="199"/>
                </a:lnTo>
                <a:lnTo>
                  <a:pt x="379" y="197"/>
                </a:lnTo>
                <a:lnTo>
                  <a:pt x="371" y="194"/>
                </a:lnTo>
                <a:lnTo>
                  <a:pt x="367" y="190"/>
                </a:lnTo>
                <a:lnTo>
                  <a:pt x="363" y="184"/>
                </a:lnTo>
                <a:lnTo>
                  <a:pt x="358" y="179"/>
                </a:lnTo>
                <a:lnTo>
                  <a:pt x="355" y="173"/>
                </a:lnTo>
                <a:lnTo>
                  <a:pt x="351" y="168"/>
                </a:lnTo>
                <a:lnTo>
                  <a:pt x="345" y="163"/>
                </a:lnTo>
                <a:lnTo>
                  <a:pt x="338" y="160"/>
                </a:lnTo>
                <a:lnTo>
                  <a:pt x="316" y="153"/>
                </a:lnTo>
                <a:lnTo>
                  <a:pt x="280" y="142"/>
                </a:lnTo>
                <a:lnTo>
                  <a:pt x="260" y="136"/>
                </a:lnTo>
                <a:lnTo>
                  <a:pt x="244" y="128"/>
                </a:lnTo>
                <a:lnTo>
                  <a:pt x="237" y="124"/>
                </a:lnTo>
                <a:lnTo>
                  <a:pt x="232" y="120"/>
                </a:lnTo>
                <a:lnTo>
                  <a:pt x="228" y="116"/>
                </a:lnTo>
                <a:lnTo>
                  <a:pt x="225" y="111"/>
                </a:lnTo>
                <a:lnTo>
                  <a:pt x="228" y="86"/>
                </a:lnTo>
                <a:lnTo>
                  <a:pt x="228" y="65"/>
                </a:lnTo>
                <a:lnTo>
                  <a:pt x="228" y="56"/>
                </a:lnTo>
                <a:lnTo>
                  <a:pt x="226" y="46"/>
                </a:lnTo>
                <a:lnTo>
                  <a:pt x="224" y="37"/>
                </a:lnTo>
                <a:lnTo>
                  <a:pt x="222" y="30"/>
                </a:lnTo>
                <a:lnTo>
                  <a:pt x="220" y="23"/>
                </a:lnTo>
                <a:lnTo>
                  <a:pt x="217" y="17"/>
                </a:lnTo>
                <a:lnTo>
                  <a:pt x="212" y="12"/>
                </a:lnTo>
                <a:lnTo>
                  <a:pt x="207" y="8"/>
                </a:lnTo>
                <a:lnTo>
                  <a:pt x="201" y="5"/>
                </a:lnTo>
                <a:lnTo>
                  <a:pt x="195" y="2"/>
                </a:lnTo>
                <a:lnTo>
                  <a:pt x="188" y="1"/>
                </a:lnTo>
                <a:lnTo>
                  <a:pt x="179" y="0"/>
                </a:lnTo>
                <a:lnTo>
                  <a:pt x="174" y="1"/>
                </a:lnTo>
                <a:lnTo>
                  <a:pt x="168" y="3"/>
                </a:lnTo>
                <a:lnTo>
                  <a:pt x="164" y="7"/>
                </a:lnTo>
                <a:lnTo>
                  <a:pt x="161" y="11"/>
                </a:lnTo>
                <a:lnTo>
                  <a:pt x="155" y="21"/>
                </a:lnTo>
                <a:lnTo>
                  <a:pt x="151" y="34"/>
                </a:lnTo>
                <a:lnTo>
                  <a:pt x="147" y="46"/>
                </a:lnTo>
                <a:lnTo>
                  <a:pt x="144" y="57"/>
                </a:lnTo>
                <a:lnTo>
                  <a:pt x="142" y="62"/>
                </a:lnTo>
                <a:lnTo>
                  <a:pt x="139" y="65"/>
                </a:lnTo>
                <a:lnTo>
                  <a:pt x="136" y="67"/>
                </a:lnTo>
                <a:lnTo>
                  <a:pt x="133" y="68"/>
                </a:lnTo>
                <a:lnTo>
                  <a:pt x="125" y="68"/>
                </a:lnTo>
                <a:lnTo>
                  <a:pt x="118" y="66"/>
                </a:lnTo>
                <a:lnTo>
                  <a:pt x="109" y="64"/>
                </a:lnTo>
                <a:lnTo>
                  <a:pt x="100" y="62"/>
                </a:lnTo>
                <a:lnTo>
                  <a:pt x="79" y="54"/>
                </a:lnTo>
                <a:lnTo>
                  <a:pt x="58" y="46"/>
                </a:lnTo>
                <a:lnTo>
                  <a:pt x="39" y="38"/>
                </a:lnTo>
                <a:lnTo>
                  <a:pt x="21" y="29"/>
                </a:lnTo>
                <a:lnTo>
                  <a:pt x="15" y="24"/>
                </a:lnTo>
                <a:lnTo>
                  <a:pt x="8" y="20"/>
                </a:lnTo>
                <a:lnTo>
                  <a:pt x="4" y="16"/>
                </a:lnTo>
                <a:lnTo>
                  <a:pt x="0" y="12"/>
                </a:lnTo>
                <a:lnTo>
                  <a:pt x="0" y="25"/>
                </a:lnTo>
                <a:lnTo>
                  <a:pt x="0" y="37"/>
                </a:lnTo>
                <a:lnTo>
                  <a:pt x="0" y="49"/>
                </a:lnTo>
                <a:lnTo>
                  <a:pt x="1" y="62"/>
                </a:lnTo>
                <a:lnTo>
                  <a:pt x="5" y="72"/>
                </a:lnTo>
                <a:lnTo>
                  <a:pt x="7" y="81"/>
                </a:lnTo>
                <a:lnTo>
                  <a:pt x="15" y="96"/>
                </a:lnTo>
                <a:lnTo>
                  <a:pt x="24" y="111"/>
                </a:lnTo>
                <a:lnTo>
                  <a:pt x="33" y="124"/>
                </a:lnTo>
                <a:lnTo>
                  <a:pt x="42" y="138"/>
                </a:lnTo>
                <a:lnTo>
                  <a:pt x="45" y="146"/>
                </a:lnTo>
                <a:lnTo>
                  <a:pt x="49" y="156"/>
                </a:lnTo>
                <a:lnTo>
                  <a:pt x="52" y="167"/>
                </a:lnTo>
                <a:lnTo>
                  <a:pt x="53" y="179"/>
                </a:lnTo>
                <a:lnTo>
                  <a:pt x="60" y="179"/>
                </a:lnTo>
                <a:lnTo>
                  <a:pt x="64" y="190"/>
                </a:lnTo>
                <a:lnTo>
                  <a:pt x="73" y="205"/>
                </a:lnTo>
                <a:lnTo>
                  <a:pt x="83" y="223"/>
                </a:lnTo>
                <a:lnTo>
                  <a:pt x="96" y="241"/>
                </a:lnTo>
                <a:lnTo>
                  <a:pt x="109" y="258"/>
                </a:lnTo>
                <a:lnTo>
                  <a:pt x="122" y="273"/>
                </a:lnTo>
                <a:lnTo>
                  <a:pt x="129" y="280"/>
                </a:lnTo>
                <a:lnTo>
                  <a:pt x="135" y="284"/>
                </a:lnTo>
                <a:lnTo>
                  <a:pt x="141" y="288"/>
                </a:lnTo>
                <a:lnTo>
                  <a:pt x="146" y="290"/>
                </a:lnTo>
                <a:lnTo>
                  <a:pt x="139" y="296"/>
                </a:lnTo>
                <a:lnTo>
                  <a:pt x="130" y="304"/>
                </a:lnTo>
                <a:lnTo>
                  <a:pt x="127" y="310"/>
                </a:lnTo>
                <a:lnTo>
                  <a:pt x="122" y="316"/>
                </a:lnTo>
                <a:lnTo>
                  <a:pt x="120" y="324"/>
                </a:lnTo>
                <a:lnTo>
                  <a:pt x="120" y="332"/>
                </a:lnTo>
                <a:lnTo>
                  <a:pt x="120" y="341"/>
                </a:lnTo>
                <a:lnTo>
                  <a:pt x="123" y="350"/>
                </a:lnTo>
                <a:lnTo>
                  <a:pt x="128" y="360"/>
                </a:lnTo>
                <a:lnTo>
                  <a:pt x="133" y="370"/>
                </a:lnTo>
                <a:lnTo>
                  <a:pt x="140" y="380"/>
                </a:lnTo>
                <a:lnTo>
                  <a:pt x="147" y="391"/>
                </a:lnTo>
                <a:lnTo>
                  <a:pt x="157" y="401"/>
                </a:lnTo>
                <a:lnTo>
                  <a:pt x="167" y="410"/>
                </a:lnTo>
                <a:lnTo>
                  <a:pt x="177" y="420"/>
                </a:lnTo>
                <a:lnTo>
                  <a:pt x="188" y="428"/>
                </a:lnTo>
                <a:lnTo>
                  <a:pt x="200" y="436"/>
                </a:lnTo>
                <a:lnTo>
                  <a:pt x="212" y="442"/>
                </a:lnTo>
                <a:lnTo>
                  <a:pt x="224" y="449"/>
                </a:lnTo>
                <a:lnTo>
                  <a:pt x="236" y="453"/>
                </a:lnTo>
                <a:lnTo>
                  <a:pt x="247" y="455"/>
                </a:lnTo>
                <a:lnTo>
                  <a:pt x="259" y="456"/>
                </a:lnTo>
                <a:lnTo>
                  <a:pt x="260" y="469"/>
                </a:lnTo>
                <a:lnTo>
                  <a:pt x="264" y="483"/>
                </a:lnTo>
                <a:lnTo>
                  <a:pt x="265" y="490"/>
                </a:lnTo>
                <a:lnTo>
                  <a:pt x="265" y="500"/>
                </a:lnTo>
                <a:lnTo>
                  <a:pt x="263" y="511"/>
                </a:lnTo>
                <a:lnTo>
                  <a:pt x="259" y="524"/>
                </a:lnTo>
                <a:lnTo>
                  <a:pt x="305" y="573"/>
                </a:lnTo>
                <a:lnTo>
                  <a:pt x="312" y="574"/>
                </a:lnTo>
                <a:lnTo>
                  <a:pt x="319" y="576"/>
                </a:lnTo>
                <a:lnTo>
                  <a:pt x="324" y="578"/>
                </a:lnTo>
                <a:lnTo>
                  <a:pt x="330" y="580"/>
                </a:lnTo>
                <a:lnTo>
                  <a:pt x="335" y="581"/>
                </a:lnTo>
                <a:lnTo>
                  <a:pt x="342" y="581"/>
                </a:lnTo>
                <a:lnTo>
                  <a:pt x="349" y="578"/>
                </a:lnTo>
                <a:lnTo>
                  <a:pt x="358" y="573"/>
                </a:lnTo>
                <a:lnTo>
                  <a:pt x="372" y="593"/>
                </a:lnTo>
                <a:lnTo>
                  <a:pt x="404" y="639"/>
                </a:lnTo>
                <a:lnTo>
                  <a:pt x="423" y="664"/>
                </a:lnTo>
                <a:lnTo>
                  <a:pt x="439" y="687"/>
                </a:lnTo>
                <a:lnTo>
                  <a:pt x="447" y="697"/>
                </a:lnTo>
                <a:lnTo>
                  <a:pt x="455" y="705"/>
                </a:lnTo>
                <a:lnTo>
                  <a:pt x="460" y="711"/>
                </a:lnTo>
                <a:lnTo>
                  <a:pt x="465" y="714"/>
                </a:lnTo>
                <a:lnTo>
                  <a:pt x="471" y="720"/>
                </a:lnTo>
                <a:lnTo>
                  <a:pt x="479" y="727"/>
                </a:lnTo>
                <a:lnTo>
                  <a:pt x="483" y="729"/>
                </a:lnTo>
                <a:lnTo>
                  <a:pt x="488" y="731"/>
                </a:lnTo>
                <a:lnTo>
                  <a:pt x="493" y="733"/>
                </a:lnTo>
                <a:lnTo>
                  <a:pt x="498" y="733"/>
                </a:lnTo>
                <a:lnTo>
                  <a:pt x="504" y="733"/>
                </a:lnTo>
                <a:lnTo>
                  <a:pt x="512" y="733"/>
                </a:lnTo>
                <a:lnTo>
                  <a:pt x="522" y="733"/>
                </a:lnTo>
                <a:lnTo>
                  <a:pt x="532" y="733"/>
                </a:lnTo>
                <a:lnTo>
                  <a:pt x="533" y="741"/>
                </a:lnTo>
                <a:lnTo>
                  <a:pt x="537" y="748"/>
                </a:lnTo>
                <a:lnTo>
                  <a:pt x="542" y="755"/>
                </a:lnTo>
                <a:lnTo>
                  <a:pt x="547" y="761"/>
                </a:lnTo>
                <a:lnTo>
                  <a:pt x="554" y="766"/>
                </a:lnTo>
                <a:lnTo>
                  <a:pt x="561" y="771"/>
                </a:lnTo>
                <a:lnTo>
                  <a:pt x="570" y="776"/>
                </a:lnTo>
                <a:lnTo>
                  <a:pt x="579" y="781"/>
                </a:lnTo>
                <a:lnTo>
                  <a:pt x="598" y="787"/>
                </a:lnTo>
                <a:lnTo>
                  <a:pt x="616" y="791"/>
                </a:lnTo>
                <a:lnTo>
                  <a:pt x="635" y="794"/>
                </a:lnTo>
                <a:lnTo>
                  <a:pt x="651" y="795"/>
                </a:lnTo>
                <a:lnTo>
                  <a:pt x="663" y="795"/>
                </a:lnTo>
                <a:lnTo>
                  <a:pt x="671" y="795"/>
                </a:lnTo>
                <a:lnTo>
                  <a:pt x="685" y="795"/>
                </a:lnTo>
                <a:lnTo>
                  <a:pt x="700" y="793"/>
                </a:lnTo>
                <a:lnTo>
                  <a:pt x="706" y="792"/>
                </a:lnTo>
                <a:lnTo>
                  <a:pt x="713" y="790"/>
                </a:lnTo>
                <a:lnTo>
                  <a:pt x="718" y="787"/>
                </a:lnTo>
                <a:lnTo>
                  <a:pt x="724" y="783"/>
                </a:lnTo>
                <a:lnTo>
                  <a:pt x="732" y="780"/>
                </a:lnTo>
                <a:lnTo>
                  <a:pt x="742" y="773"/>
                </a:lnTo>
                <a:lnTo>
                  <a:pt x="749" y="769"/>
                </a:lnTo>
                <a:lnTo>
                  <a:pt x="756" y="766"/>
                </a:lnTo>
                <a:lnTo>
                  <a:pt x="763" y="764"/>
                </a:lnTo>
                <a:lnTo>
                  <a:pt x="771" y="764"/>
                </a:lnTo>
                <a:lnTo>
                  <a:pt x="779" y="764"/>
                </a:lnTo>
                <a:lnTo>
                  <a:pt x="785" y="767"/>
                </a:lnTo>
                <a:lnTo>
                  <a:pt x="790" y="771"/>
                </a:lnTo>
                <a:lnTo>
                  <a:pt x="794" y="775"/>
                </a:lnTo>
                <a:lnTo>
                  <a:pt x="796" y="782"/>
                </a:lnTo>
                <a:lnTo>
                  <a:pt x="798" y="789"/>
                </a:lnTo>
                <a:lnTo>
                  <a:pt x="801" y="796"/>
                </a:lnTo>
                <a:lnTo>
                  <a:pt x="802" y="804"/>
                </a:lnTo>
                <a:lnTo>
                  <a:pt x="803" y="820"/>
                </a:lnTo>
                <a:lnTo>
                  <a:pt x="805" y="837"/>
                </a:lnTo>
                <a:lnTo>
                  <a:pt x="807" y="845"/>
                </a:lnTo>
                <a:lnTo>
                  <a:pt x="809" y="851"/>
                </a:lnTo>
                <a:lnTo>
                  <a:pt x="813" y="857"/>
                </a:lnTo>
                <a:lnTo>
                  <a:pt x="817" y="862"/>
                </a:lnTo>
                <a:lnTo>
                  <a:pt x="822" y="865"/>
                </a:lnTo>
                <a:lnTo>
                  <a:pt x="828" y="867"/>
                </a:lnTo>
                <a:lnTo>
                  <a:pt x="838" y="869"/>
                </a:lnTo>
                <a:lnTo>
                  <a:pt x="849" y="871"/>
                </a:lnTo>
                <a:lnTo>
                  <a:pt x="874" y="874"/>
                </a:lnTo>
                <a:lnTo>
                  <a:pt x="897" y="875"/>
                </a:lnTo>
                <a:lnTo>
                  <a:pt x="925" y="876"/>
                </a:lnTo>
                <a:lnTo>
                  <a:pt x="948" y="878"/>
                </a:lnTo>
                <a:lnTo>
                  <a:pt x="970" y="882"/>
                </a:lnTo>
                <a:lnTo>
                  <a:pt x="991" y="887"/>
                </a:lnTo>
                <a:lnTo>
                  <a:pt x="1011" y="892"/>
                </a:lnTo>
                <a:lnTo>
                  <a:pt x="1035" y="896"/>
                </a:lnTo>
                <a:lnTo>
                  <a:pt x="1047" y="898"/>
                </a:lnTo>
                <a:lnTo>
                  <a:pt x="1060" y="899"/>
                </a:lnTo>
                <a:lnTo>
                  <a:pt x="1074" y="900"/>
                </a:lnTo>
                <a:lnTo>
                  <a:pt x="1089" y="900"/>
                </a:lnTo>
                <a:lnTo>
                  <a:pt x="1091" y="879"/>
                </a:lnTo>
                <a:lnTo>
                  <a:pt x="1093" y="865"/>
                </a:lnTo>
                <a:lnTo>
                  <a:pt x="1095" y="854"/>
                </a:lnTo>
                <a:lnTo>
                  <a:pt x="1096" y="844"/>
                </a:lnTo>
                <a:lnTo>
                  <a:pt x="1096" y="840"/>
                </a:lnTo>
                <a:lnTo>
                  <a:pt x="1097" y="836"/>
                </a:lnTo>
                <a:lnTo>
                  <a:pt x="1099" y="831"/>
                </a:lnTo>
                <a:lnTo>
                  <a:pt x="1102" y="827"/>
                </a:lnTo>
                <a:lnTo>
                  <a:pt x="1108" y="820"/>
                </a:lnTo>
                <a:lnTo>
                  <a:pt x="1116" y="814"/>
                </a:lnTo>
                <a:lnTo>
                  <a:pt x="1136" y="802"/>
                </a:lnTo>
                <a:lnTo>
                  <a:pt x="1156" y="789"/>
                </a:lnTo>
                <a:lnTo>
                  <a:pt x="1156" y="770"/>
                </a:lnTo>
                <a:lnTo>
                  <a:pt x="1151" y="769"/>
                </a:lnTo>
                <a:lnTo>
                  <a:pt x="1147" y="768"/>
                </a:lnTo>
                <a:lnTo>
                  <a:pt x="1143" y="766"/>
                </a:lnTo>
                <a:lnTo>
                  <a:pt x="1140" y="764"/>
                </a:lnTo>
                <a:lnTo>
                  <a:pt x="1136" y="758"/>
                </a:lnTo>
                <a:lnTo>
                  <a:pt x="1132" y="750"/>
                </a:lnTo>
                <a:lnTo>
                  <a:pt x="1130" y="734"/>
                </a:lnTo>
                <a:lnTo>
                  <a:pt x="1129" y="720"/>
                </a:lnTo>
                <a:lnTo>
                  <a:pt x="1121" y="719"/>
                </a:lnTo>
                <a:lnTo>
                  <a:pt x="1114" y="717"/>
                </a:lnTo>
                <a:lnTo>
                  <a:pt x="1105" y="713"/>
                </a:lnTo>
                <a:lnTo>
                  <a:pt x="1096" y="708"/>
                </a:lnTo>
                <a:lnTo>
                  <a:pt x="1087" y="701"/>
                </a:lnTo>
                <a:lnTo>
                  <a:pt x="1077" y="694"/>
                </a:lnTo>
                <a:lnTo>
                  <a:pt x="1069" y="686"/>
                </a:lnTo>
                <a:lnTo>
                  <a:pt x="1061" y="678"/>
                </a:lnTo>
                <a:lnTo>
                  <a:pt x="1044" y="660"/>
                </a:lnTo>
                <a:lnTo>
                  <a:pt x="1031" y="643"/>
                </a:lnTo>
                <a:lnTo>
                  <a:pt x="1026" y="635"/>
                </a:lnTo>
                <a:lnTo>
                  <a:pt x="1021" y="628"/>
                </a:lnTo>
                <a:lnTo>
                  <a:pt x="1018" y="622"/>
                </a:lnTo>
                <a:lnTo>
                  <a:pt x="1016" y="616"/>
                </a:lnTo>
                <a:lnTo>
                  <a:pt x="1017" y="609"/>
                </a:lnTo>
                <a:lnTo>
                  <a:pt x="1018" y="603"/>
                </a:lnTo>
                <a:lnTo>
                  <a:pt x="1019" y="598"/>
                </a:lnTo>
                <a:lnTo>
                  <a:pt x="1021" y="593"/>
                </a:lnTo>
                <a:lnTo>
                  <a:pt x="1027" y="584"/>
                </a:lnTo>
                <a:lnTo>
                  <a:pt x="1033" y="576"/>
                </a:lnTo>
                <a:lnTo>
                  <a:pt x="1039" y="568"/>
                </a:lnTo>
                <a:lnTo>
                  <a:pt x="1044" y="559"/>
                </a:lnTo>
                <a:lnTo>
                  <a:pt x="1047" y="553"/>
                </a:lnTo>
                <a:lnTo>
                  <a:pt x="1048" y="548"/>
                </a:lnTo>
                <a:lnTo>
                  <a:pt x="1049" y="542"/>
                </a:lnTo>
                <a:lnTo>
                  <a:pt x="1050" y="536"/>
                </a:lnTo>
                <a:lnTo>
                  <a:pt x="1049" y="531"/>
                </a:lnTo>
                <a:lnTo>
                  <a:pt x="1048" y="526"/>
                </a:lnTo>
                <a:lnTo>
                  <a:pt x="1047" y="522"/>
                </a:lnTo>
                <a:lnTo>
                  <a:pt x="1044" y="519"/>
                </a:lnTo>
                <a:lnTo>
                  <a:pt x="1041" y="517"/>
                </a:lnTo>
                <a:lnTo>
                  <a:pt x="1038" y="515"/>
                </a:lnTo>
                <a:lnTo>
                  <a:pt x="1035" y="513"/>
                </a:lnTo>
                <a:lnTo>
                  <a:pt x="1030" y="512"/>
                </a:lnTo>
                <a:lnTo>
                  <a:pt x="1013" y="511"/>
                </a:lnTo>
                <a:lnTo>
                  <a:pt x="996" y="512"/>
                </a:lnTo>
                <a:lnTo>
                  <a:pt x="993" y="511"/>
                </a:lnTo>
                <a:lnTo>
                  <a:pt x="990" y="510"/>
                </a:lnTo>
                <a:lnTo>
                  <a:pt x="986" y="509"/>
                </a:lnTo>
                <a:lnTo>
                  <a:pt x="983" y="507"/>
                </a:lnTo>
                <a:lnTo>
                  <a:pt x="976" y="501"/>
                </a:lnTo>
                <a:lnTo>
                  <a:pt x="971" y="493"/>
                </a:lnTo>
                <a:lnTo>
                  <a:pt x="966" y="485"/>
                </a:lnTo>
                <a:lnTo>
                  <a:pt x="962" y="475"/>
                </a:lnTo>
                <a:lnTo>
                  <a:pt x="958" y="464"/>
                </a:lnTo>
                <a:lnTo>
                  <a:pt x="954" y="453"/>
                </a:lnTo>
                <a:lnTo>
                  <a:pt x="950" y="429"/>
                </a:lnTo>
                <a:lnTo>
                  <a:pt x="946" y="407"/>
                </a:lnTo>
                <a:lnTo>
                  <a:pt x="943" y="389"/>
                </a:lnTo>
                <a:lnTo>
                  <a:pt x="943" y="375"/>
                </a:lnTo>
                <a:lnTo>
                  <a:pt x="940" y="375"/>
                </a:lnTo>
                <a:lnTo>
                  <a:pt x="937" y="373"/>
                </a:lnTo>
                <a:lnTo>
                  <a:pt x="934" y="371"/>
                </a:lnTo>
                <a:lnTo>
                  <a:pt x="931" y="369"/>
                </a:lnTo>
                <a:lnTo>
                  <a:pt x="928" y="366"/>
                </a:lnTo>
                <a:lnTo>
                  <a:pt x="926" y="363"/>
                </a:lnTo>
                <a:lnTo>
                  <a:pt x="924" y="360"/>
                </a:lnTo>
                <a:lnTo>
                  <a:pt x="924" y="357"/>
                </a:lnTo>
                <a:lnTo>
                  <a:pt x="924" y="354"/>
                </a:lnTo>
                <a:lnTo>
                  <a:pt x="925" y="351"/>
                </a:lnTo>
                <a:lnTo>
                  <a:pt x="926" y="348"/>
                </a:lnTo>
                <a:lnTo>
                  <a:pt x="928" y="345"/>
                </a:lnTo>
                <a:lnTo>
                  <a:pt x="934" y="339"/>
                </a:lnTo>
                <a:lnTo>
                  <a:pt x="940" y="334"/>
                </a:lnTo>
                <a:lnTo>
                  <a:pt x="946" y="328"/>
                </a:lnTo>
                <a:lnTo>
                  <a:pt x="951" y="323"/>
                </a:lnTo>
                <a:lnTo>
                  <a:pt x="955" y="318"/>
                </a:lnTo>
                <a:lnTo>
                  <a:pt x="957" y="314"/>
                </a:lnTo>
                <a:lnTo>
                  <a:pt x="958" y="301"/>
                </a:lnTo>
                <a:lnTo>
                  <a:pt x="960" y="293"/>
                </a:lnTo>
                <a:lnTo>
                  <a:pt x="962" y="285"/>
                </a:lnTo>
                <a:lnTo>
                  <a:pt x="963" y="271"/>
                </a:lnTo>
              </a:path>
            </a:pathLst>
          </a:custGeom>
          <a:solidFill>
            <a:schemeClr val="tx1"/>
          </a:solidFill>
          <a:ln w="9525" cmpd="sng">
            <a:solidFill>
              <a:srgbClr val="FFFFFF"/>
            </a:solidFill>
            <a:prstDash val="solid"/>
            <a:round/>
            <a:headEnd/>
            <a:tailEnd/>
          </a:ln>
        </p:spPr>
        <p:txBody>
          <a:bodyPr/>
          <a:lstStyle/>
          <a:p>
            <a:endParaRPr lang="en-US" dirty="0"/>
          </a:p>
        </p:txBody>
      </p:sp>
      <p:sp>
        <p:nvSpPr>
          <p:cNvPr id="18477" name="Freeform 257"/>
          <p:cNvSpPr>
            <a:spLocks/>
          </p:cNvSpPr>
          <p:nvPr>
            <p:custDataLst>
              <p:tags r:id="rId44"/>
            </p:custDataLst>
          </p:nvPr>
        </p:nvSpPr>
        <p:spPr bwMode="auto">
          <a:xfrm>
            <a:off x="7407275" y="3752850"/>
            <a:ext cx="247650" cy="228600"/>
          </a:xfrm>
          <a:custGeom>
            <a:avLst/>
            <a:gdLst>
              <a:gd name="T0" fmla="*/ 2147483647 w 571"/>
              <a:gd name="T1" fmla="*/ 2147483647 h 443"/>
              <a:gd name="T2" fmla="*/ 2147483647 w 571"/>
              <a:gd name="T3" fmla="*/ 2147483647 h 443"/>
              <a:gd name="T4" fmla="*/ 2147483647 w 571"/>
              <a:gd name="T5" fmla="*/ 2147483647 h 443"/>
              <a:gd name="T6" fmla="*/ 2147483647 w 571"/>
              <a:gd name="T7" fmla="*/ 2147483647 h 443"/>
              <a:gd name="T8" fmla="*/ 2147483647 w 571"/>
              <a:gd name="T9" fmla="*/ 2147483647 h 443"/>
              <a:gd name="T10" fmla="*/ 2147483647 w 571"/>
              <a:gd name="T11" fmla="*/ 2147483647 h 443"/>
              <a:gd name="T12" fmla="*/ 2147483647 w 571"/>
              <a:gd name="T13" fmla="*/ 2147483647 h 443"/>
              <a:gd name="T14" fmla="*/ 2147483647 w 571"/>
              <a:gd name="T15" fmla="*/ 2147483647 h 443"/>
              <a:gd name="T16" fmla="*/ 2147483647 w 571"/>
              <a:gd name="T17" fmla="*/ 2147483647 h 443"/>
              <a:gd name="T18" fmla="*/ 2147483647 w 571"/>
              <a:gd name="T19" fmla="*/ 2147483647 h 443"/>
              <a:gd name="T20" fmla="*/ 2147483647 w 571"/>
              <a:gd name="T21" fmla="*/ 2147483647 h 443"/>
              <a:gd name="T22" fmla="*/ 2147483647 w 571"/>
              <a:gd name="T23" fmla="*/ 2147483647 h 443"/>
              <a:gd name="T24" fmla="*/ 2147483647 w 571"/>
              <a:gd name="T25" fmla="*/ 2147483647 h 443"/>
              <a:gd name="T26" fmla="*/ 2147483647 w 571"/>
              <a:gd name="T27" fmla="*/ 2147483647 h 443"/>
              <a:gd name="T28" fmla="*/ 2147483647 w 571"/>
              <a:gd name="T29" fmla="*/ 2147483647 h 443"/>
              <a:gd name="T30" fmla="*/ 2147483647 w 571"/>
              <a:gd name="T31" fmla="*/ 2147483647 h 443"/>
              <a:gd name="T32" fmla="*/ 2147483647 w 571"/>
              <a:gd name="T33" fmla="*/ 2147483647 h 443"/>
              <a:gd name="T34" fmla="*/ 2147483647 w 571"/>
              <a:gd name="T35" fmla="*/ 2147483647 h 443"/>
              <a:gd name="T36" fmla="*/ 2147483647 w 571"/>
              <a:gd name="T37" fmla="*/ 2147483647 h 443"/>
              <a:gd name="T38" fmla="*/ 2147483647 w 571"/>
              <a:gd name="T39" fmla="*/ 2147483647 h 443"/>
              <a:gd name="T40" fmla="*/ 2147483647 w 571"/>
              <a:gd name="T41" fmla="*/ 2147483647 h 443"/>
              <a:gd name="T42" fmla="*/ 2147483647 w 571"/>
              <a:gd name="T43" fmla="*/ 2147483647 h 443"/>
              <a:gd name="T44" fmla="*/ 2147483647 w 571"/>
              <a:gd name="T45" fmla="*/ 2147483647 h 443"/>
              <a:gd name="T46" fmla="*/ 2147483647 w 571"/>
              <a:gd name="T47" fmla="*/ 2147483647 h 443"/>
              <a:gd name="T48" fmla="*/ 2147483647 w 571"/>
              <a:gd name="T49" fmla="*/ 2147483647 h 443"/>
              <a:gd name="T50" fmla="*/ 2147483647 w 571"/>
              <a:gd name="T51" fmla="*/ 2147483647 h 443"/>
              <a:gd name="T52" fmla="*/ 2147483647 w 571"/>
              <a:gd name="T53" fmla="*/ 2147483647 h 443"/>
              <a:gd name="T54" fmla="*/ 2147483647 w 571"/>
              <a:gd name="T55" fmla="*/ 2147483647 h 443"/>
              <a:gd name="T56" fmla="*/ 2147483647 w 571"/>
              <a:gd name="T57" fmla="*/ 2147483647 h 443"/>
              <a:gd name="T58" fmla="*/ 2147483647 w 571"/>
              <a:gd name="T59" fmla="*/ 2147483647 h 443"/>
              <a:gd name="T60" fmla="*/ 2147483647 w 571"/>
              <a:gd name="T61" fmla="*/ 2147483647 h 443"/>
              <a:gd name="T62" fmla="*/ 2147483647 w 571"/>
              <a:gd name="T63" fmla="*/ 2147483647 h 443"/>
              <a:gd name="T64" fmla="*/ 2147483647 w 571"/>
              <a:gd name="T65" fmla="*/ 2147483647 h 443"/>
              <a:gd name="T66" fmla="*/ 2147483647 w 571"/>
              <a:gd name="T67" fmla="*/ 2147483647 h 443"/>
              <a:gd name="T68" fmla="*/ 2147483647 w 571"/>
              <a:gd name="T69" fmla="*/ 2147483647 h 443"/>
              <a:gd name="T70" fmla="*/ 2147483647 w 571"/>
              <a:gd name="T71" fmla="*/ 2147483647 h 443"/>
              <a:gd name="T72" fmla="*/ 2147483647 w 571"/>
              <a:gd name="T73" fmla="*/ 2147483647 h 443"/>
              <a:gd name="T74" fmla="*/ 2147483647 w 571"/>
              <a:gd name="T75" fmla="*/ 2147483647 h 443"/>
              <a:gd name="T76" fmla="*/ 2147483647 w 571"/>
              <a:gd name="T77" fmla="*/ 2147483647 h 443"/>
              <a:gd name="T78" fmla="*/ 2147483647 w 571"/>
              <a:gd name="T79" fmla="*/ 2147483647 h 443"/>
              <a:gd name="T80" fmla="*/ 2147483647 w 571"/>
              <a:gd name="T81" fmla="*/ 2147483647 h 443"/>
              <a:gd name="T82" fmla="*/ 0 w 571"/>
              <a:gd name="T83" fmla="*/ 2147483647 h 4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71" h="443">
                <a:moveTo>
                  <a:pt x="0" y="196"/>
                </a:moveTo>
                <a:lnTo>
                  <a:pt x="26" y="190"/>
                </a:lnTo>
                <a:lnTo>
                  <a:pt x="33" y="184"/>
                </a:lnTo>
                <a:lnTo>
                  <a:pt x="37" y="177"/>
                </a:lnTo>
                <a:lnTo>
                  <a:pt x="39" y="171"/>
                </a:lnTo>
                <a:lnTo>
                  <a:pt x="41" y="164"/>
                </a:lnTo>
                <a:lnTo>
                  <a:pt x="41" y="149"/>
                </a:lnTo>
                <a:lnTo>
                  <a:pt x="39" y="129"/>
                </a:lnTo>
                <a:lnTo>
                  <a:pt x="41" y="124"/>
                </a:lnTo>
                <a:lnTo>
                  <a:pt x="44" y="120"/>
                </a:lnTo>
                <a:lnTo>
                  <a:pt x="49" y="116"/>
                </a:lnTo>
                <a:lnTo>
                  <a:pt x="55" y="112"/>
                </a:lnTo>
                <a:lnTo>
                  <a:pt x="61" y="109"/>
                </a:lnTo>
                <a:lnTo>
                  <a:pt x="68" y="107"/>
                </a:lnTo>
                <a:lnTo>
                  <a:pt x="75" y="105"/>
                </a:lnTo>
                <a:lnTo>
                  <a:pt x="80" y="104"/>
                </a:lnTo>
                <a:lnTo>
                  <a:pt x="92" y="105"/>
                </a:lnTo>
                <a:lnTo>
                  <a:pt x="103" y="106"/>
                </a:lnTo>
                <a:lnTo>
                  <a:pt x="114" y="107"/>
                </a:lnTo>
                <a:lnTo>
                  <a:pt x="124" y="109"/>
                </a:lnTo>
                <a:lnTo>
                  <a:pt x="142" y="113"/>
                </a:lnTo>
                <a:lnTo>
                  <a:pt x="158" y="120"/>
                </a:lnTo>
                <a:lnTo>
                  <a:pt x="172" y="127"/>
                </a:lnTo>
                <a:lnTo>
                  <a:pt x="184" y="135"/>
                </a:lnTo>
                <a:lnTo>
                  <a:pt x="195" y="145"/>
                </a:lnTo>
                <a:lnTo>
                  <a:pt x="206" y="154"/>
                </a:lnTo>
                <a:lnTo>
                  <a:pt x="227" y="127"/>
                </a:lnTo>
                <a:lnTo>
                  <a:pt x="254" y="92"/>
                </a:lnTo>
                <a:lnTo>
                  <a:pt x="276" y="62"/>
                </a:lnTo>
                <a:lnTo>
                  <a:pt x="285" y="49"/>
                </a:lnTo>
                <a:lnTo>
                  <a:pt x="538" y="0"/>
                </a:lnTo>
                <a:lnTo>
                  <a:pt x="538" y="43"/>
                </a:lnTo>
                <a:lnTo>
                  <a:pt x="548" y="60"/>
                </a:lnTo>
                <a:lnTo>
                  <a:pt x="557" y="78"/>
                </a:lnTo>
                <a:lnTo>
                  <a:pt x="560" y="87"/>
                </a:lnTo>
                <a:lnTo>
                  <a:pt x="562" y="98"/>
                </a:lnTo>
                <a:lnTo>
                  <a:pt x="564" y="110"/>
                </a:lnTo>
                <a:lnTo>
                  <a:pt x="564" y="123"/>
                </a:lnTo>
                <a:lnTo>
                  <a:pt x="565" y="136"/>
                </a:lnTo>
                <a:lnTo>
                  <a:pt x="568" y="151"/>
                </a:lnTo>
                <a:lnTo>
                  <a:pt x="570" y="164"/>
                </a:lnTo>
                <a:lnTo>
                  <a:pt x="571" y="178"/>
                </a:lnTo>
                <a:lnTo>
                  <a:pt x="568" y="180"/>
                </a:lnTo>
                <a:lnTo>
                  <a:pt x="564" y="180"/>
                </a:lnTo>
                <a:lnTo>
                  <a:pt x="563" y="179"/>
                </a:lnTo>
                <a:lnTo>
                  <a:pt x="562" y="179"/>
                </a:lnTo>
                <a:lnTo>
                  <a:pt x="561" y="179"/>
                </a:lnTo>
                <a:lnTo>
                  <a:pt x="558" y="184"/>
                </a:lnTo>
                <a:lnTo>
                  <a:pt x="553" y="196"/>
                </a:lnTo>
                <a:lnTo>
                  <a:pt x="548" y="207"/>
                </a:lnTo>
                <a:lnTo>
                  <a:pt x="541" y="217"/>
                </a:lnTo>
                <a:lnTo>
                  <a:pt x="534" y="225"/>
                </a:lnTo>
                <a:lnTo>
                  <a:pt x="525" y="232"/>
                </a:lnTo>
                <a:lnTo>
                  <a:pt x="515" y="239"/>
                </a:lnTo>
                <a:lnTo>
                  <a:pt x="505" y="244"/>
                </a:lnTo>
                <a:lnTo>
                  <a:pt x="494" y="249"/>
                </a:lnTo>
                <a:lnTo>
                  <a:pt x="449" y="267"/>
                </a:lnTo>
                <a:lnTo>
                  <a:pt x="405" y="283"/>
                </a:lnTo>
                <a:lnTo>
                  <a:pt x="374" y="296"/>
                </a:lnTo>
                <a:lnTo>
                  <a:pt x="347" y="307"/>
                </a:lnTo>
                <a:lnTo>
                  <a:pt x="321" y="318"/>
                </a:lnTo>
                <a:lnTo>
                  <a:pt x="295" y="328"/>
                </a:lnTo>
                <a:lnTo>
                  <a:pt x="270" y="337"/>
                </a:lnTo>
                <a:lnTo>
                  <a:pt x="245" y="345"/>
                </a:lnTo>
                <a:lnTo>
                  <a:pt x="216" y="354"/>
                </a:lnTo>
                <a:lnTo>
                  <a:pt x="186" y="363"/>
                </a:lnTo>
                <a:lnTo>
                  <a:pt x="177" y="366"/>
                </a:lnTo>
                <a:lnTo>
                  <a:pt x="167" y="371"/>
                </a:lnTo>
                <a:lnTo>
                  <a:pt x="158" y="376"/>
                </a:lnTo>
                <a:lnTo>
                  <a:pt x="149" y="381"/>
                </a:lnTo>
                <a:lnTo>
                  <a:pt x="134" y="392"/>
                </a:lnTo>
                <a:lnTo>
                  <a:pt x="119" y="403"/>
                </a:lnTo>
                <a:lnTo>
                  <a:pt x="105" y="414"/>
                </a:lnTo>
                <a:lnTo>
                  <a:pt x="92" y="426"/>
                </a:lnTo>
                <a:lnTo>
                  <a:pt x="79" y="435"/>
                </a:lnTo>
                <a:lnTo>
                  <a:pt x="67" y="443"/>
                </a:lnTo>
                <a:lnTo>
                  <a:pt x="58" y="410"/>
                </a:lnTo>
                <a:lnTo>
                  <a:pt x="50" y="378"/>
                </a:lnTo>
                <a:lnTo>
                  <a:pt x="42" y="345"/>
                </a:lnTo>
                <a:lnTo>
                  <a:pt x="33" y="313"/>
                </a:lnTo>
                <a:lnTo>
                  <a:pt x="24" y="282"/>
                </a:lnTo>
                <a:lnTo>
                  <a:pt x="16" y="251"/>
                </a:lnTo>
                <a:lnTo>
                  <a:pt x="8" y="223"/>
                </a:lnTo>
                <a:lnTo>
                  <a:pt x="0" y="196"/>
                </a:lnTo>
              </a:path>
            </a:pathLst>
          </a:custGeom>
          <a:solidFill>
            <a:schemeClr val="tx1"/>
          </a:solidFill>
          <a:ln w="9525" cmpd="sng">
            <a:solidFill>
              <a:srgbClr val="FFFFFF"/>
            </a:solidFill>
            <a:prstDash val="solid"/>
            <a:round/>
            <a:headEnd/>
            <a:tailEnd/>
          </a:ln>
        </p:spPr>
        <p:txBody>
          <a:bodyPr/>
          <a:lstStyle/>
          <a:p>
            <a:endParaRPr lang="en-US" dirty="0"/>
          </a:p>
        </p:txBody>
      </p:sp>
      <p:sp>
        <p:nvSpPr>
          <p:cNvPr id="18478" name="Freeform 258"/>
          <p:cNvSpPr>
            <a:spLocks/>
          </p:cNvSpPr>
          <p:nvPr>
            <p:custDataLst>
              <p:tags r:id="rId45"/>
            </p:custDataLst>
          </p:nvPr>
        </p:nvSpPr>
        <p:spPr bwMode="auto">
          <a:xfrm>
            <a:off x="7602538" y="3527425"/>
            <a:ext cx="120650" cy="120650"/>
          </a:xfrm>
          <a:custGeom>
            <a:avLst/>
            <a:gdLst>
              <a:gd name="T0" fmla="*/ 0 w 286"/>
              <a:gd name="T1" fmla="*/ 2147483647 h 228"/>
              <a:gd name="T2" fmla="*/ 2147483647 w 286"/>
              <a:gd name="T3" fmla="*/ 2147483647 h 228"/>
              <a:gd name="T4" fmla="*/ 2147483647 w 286"/>
              <a:gd name="T5" fmla="*/ 2147483647 h 228"/>
              <a:gd name="T6" fmla="*/ 2147483647 w 286"/>
              <a:gd name="T7" fmla="*/ 2147483647 h 228"/>
              <a:gd name="T8" fmla="*/ 2147483647 w 286"/>
              <a:gd name="T9" fmla="*/ 2147483647 h 228"/>
              <a:gd name="T10" fmla="*/ 2147483647 w 286"/>
              <a:gd name="T11" fmla="*/ 2147483647 h 228"/>
              <a:gd name="T12" fmla="*/ 2147483647 w 286"/>
              <a:gd name="T13" fmla="*/ 2147483647 h 228"/>
              <a:gd name="T14" fmla="*/ 2147483647 w 286"/>
              <a:gd name="T15" fmla="*/ 2147483647 h 228"/>
              <a:gd name="T16" fmla="*/ 2147483647 w 286"/>
              <a:gd name="T17" fmla="*/ 2147483647 h 228"/>
              <a:gd name="T18" fmla="*/ 2147483647 w 286"/>
              <a:gd name="T19" fmla="*/ 2147483647 h 228"/>
              <a:gd name="T20" fmla="*/ 2147483647 w 286"/>
              <a:gd name="T21" fmla="*/ 2147483647 h 228"/>
              <a:gd name="T22" fmla="*/ 2147483647 w 286"/>
              <a:gd name="T23" fmla="*/ 2147483647 h 228"/>
              <a:gd name="T24" fmla="*/ 2147483647 w 286"/>
              <a:gd name="T25" fmla="*/ 2147483647 h 228"/>
              <a:gd name="T26" fmla="*/ 2147483647 w 286"/>
              <a:gd name="T27" fmla="*/ 2147483647 h 228"/>
              <a:gd name="T28" fmla="*/ 2147483647 w 286"/>
              <a:gd name="T29" fmla="*/ 2147483647 h 228"/>
              <a:gd name="T30" fmla="*/ 2147483647 w 286"/>
              <a:gd name="T31" fmla="*/ 2147483647 h 228"/>
              <a:gd name="T32" fmla="*/ 2147483647 w 286"/>
              <a:gd name="T33" fmla="*/ 2147483647 h 228"/>
              <a:gd name="T34" fmla="*/ 2147483647 w 286"/>
              <a:gd name="T35" fmla="*/ 2147483647 h 228"/>
              <a:gd name="T36" fmla="*/ 2147483647 w 286"/>
              <a:gd name="T37" fmla="*/ 2147483647 h 228"/>
              <a:gd name="T38" fmla="*/ 2147483647 w 286"/>
              <a:gd name="T39" fmla="*/ 2147483647 h 228"/>
              <a:gd name="T40" fmla="*/ 2147483647 w 286"/>
              <a:gd name="T41" fmla="*/ 2147483647 h 228"/>
              <a:gd name="T42" fmla="*/ 2147483647 w 286"/>
              <a:gd name="T43" fmla="*/ 2147483647 h 228"/>
              <a:gd name="T44" fmla="*/ 2147483647 w 286"/>
              <a:gd name="T45" fmla="*/ 2147483647 h 228"/>
              <a:gd name="T46" fmla="*/ 2147483647 w 286"/>
              <a:gd name="T47" fmla="*/ 2147483647 h 228"/>
              <a:gd name="T48" fmla="*/ 2147483647 w 286"/>
              <a:gd name="T49" fmla="*/ 2147483647 h 228"/>
              <a:gd name="T50" fmla="*/ 2147483647 w 286"/>
              <a:gd name="T51" fmla="*/ 2147483647 h 228"/>
              <a:gd name="T52" fmla="*/ 2147483647 w 286"/>
              <a:gd name="T53" fmla="*/ 2147483647 h 228"/>
              <a:gd name="T54" fmla="*/ 2147483647 w 286"/>
              <a:gd name="T55" fmla="*/ 2147483647 h 228"/>
              <a:gd name="T56" fmla="*/ 2147483647 w 286"/>
              <a:gd name="T57" fmla="*/ 0 h 228"/>
              <a:gd name="T58" fmla="*/ 2147483647 w 286"/>
              <a:gd name="T59" fmla="*/ 2147483647 h 228"/>
              <a:gd name="T60" fmla="*/ 2147483647 w 286"/>
              <a:gd name="T61" fmla="*/ 2147483647 h 228"/>
              <a:gd name="T62" fmla="*/ 2147483647 w 286"/>
              <a:gd name="T63" fmla="*/ 2147483647 h 228"/>
              <a:gd name="T64" fmla="*/ 2147483647 w 286"/>
              <a:gd name="T65" fmla="*/ 2147483647 h 228"/>
              <a:gd name="T66" fmla="*/ 2147483647 w 286"/>
              <a:gd name="T67" fmla="*/ 2147483647 h 228"/>
              <a:gd name="T68" fmla="*/ 2147483647 w 286"/>
              <a:gd name="T69" fmla="*/ 2147483647 h 228"/>
              <a:gd name="T70" fmla="*/ 2147483647 w 286"/>
              <a:gd name="T71" fmla="*/ 2147483647 h 228"/>
              <a:gd name="T72" fmla="*/ 2147483647 w 286"/>
              <a:gd name="T73" fmla="*/ 2147483647 h 228"/>
              <a:gd name="T74" fmla="*/ 2147483647 w 286"/>
              <a:gd name="T75" fmla="*/ 2147483647 h 228"/>
              <a:gd name="T76" fmla="*/ 0 w 286"/>
              <a:gd name="T77" fmla="*/ 2147483647 h 2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86" h="228">
                <a:moveTo>
                  <a:pt x="0" y="111"/>
                </a:moveTo>
                <a:lnTo>
                  <a:pt x="4" y="109"/>
                </a:lnTo>
                <a:lnTo>
                  <a:pt x="7" y="109"/>
                </a:lnTo>
                <a:lnTo>
                  <a:pt x="10" y="110"/>
                </a:lnTo>
                <a:lnTo>
                  <a:pt x="11" y="111"/>
                </a:lnTo>
                <a:lnTo>
                  <a:pt x="12" y="117"/>
                </a:lnTo>
                <a:lnTo>
                  <a:pt x="13" y="123"/>
                </a:lnTo>
                <a:lnTo>
                  <a:pt x="14" y="128"/>
                </a:lnTo>
                <a:lnTo>
                  <a:pt x="16" y="131"/>
                </a:lnTo>
                <a:lnTo>
                  <a:pt x="19" y="134"/>
                </a:lnTo>
                <a:lnTo>
                  <a:pt x="24" y="136"/>
                </a:lnTo>
                <a:lnTo>
                  <a:pt x="29" y="137"/>
                </a:lnTo>
                <a:lnTo>
                  <a:pt x="37" y="138"/>
                </a:lnTo>
                <a:lnTo>
                  <a:pt x="48" y="138"/>
                </a:lnTo>
                <a:lnTo>
                  <a:pt x="60" y="136"/>
                </a:lnTo>
                <a:lnTo>
                  <a:pt x="98" y="130"/>
                </a:lnTo>
                <a:lnTo>
                  <a:pt x="129" y="122"/>
                </a:lnTo>
                <a:lnTo>
                  <a:pt x="143" y="118"/>
                </a:lnTo>
                <a:lnTo>
                  <a:pt x="156" y="114"/>
                </a:lnTo>
                <a:lnTo>
                  <a:pt x="167" y="109"/>
                </a:lnTo>
                <a:lnTo>
                  <a:pt x="178" y="103"/>
                </a:lnTo>
                <a:lnTo>
                  <a:pt x="188" y="96"/>
                </a:lnTo>
                <a:lnTo>
                  <a:pt x="198" y="87"/>
                </a:lnTo>
                <a:lnTo>
                  <a:pt x="208" y="78"/>
                </a:lnTo>
                <a:lnTo>
                  <a:pt x="219" y="65"/>
                </a:lnTo>
                <a:lnTo>
                  <a:pt x="229" y="52"/>
                </a:lnTo>
                <a:lnTo>
                  <a:pt x="241" y="37"/>
                </a:lnTo>
                <a:lnTo>
                  <a:pt x="253" y="20"/>
                </a:lnTo>
                <a:lnTo>
                  <a:pt x="266" y="0"/>
                </a:lnTo>
                <a:lnTo>
                  <a:pt x="270" y="7"/>
                </a:lnTo>
                <a:lnTo>
                  <a:pt x="274" y="13"/>
                </a:lnTo>
                <a:lnTo>
                  <a:pt x="276" y="20"/>
                </a:lnTo>
                <a:lnTo>
                  <a:pt x="279" y="27"/>
                </a:lnTo>
                <a:lnTo>
                  <a:pt x="282" y="42"/>
                </a:lnTo>
                <a:lnTo>
                  <a:pt x="286" y="62"/>
                </a:lnTo>
                <a:lnTo>
                  <a:pt x="246" y="198"/>
                </a:lnTo>
                <a:lnTo>
                  <a:pt x="226" y="228"/>
                </a:lnTo>
                <a:lnTo>
                  <a:pt x="53" y="210"/>
                </a:lnTo>
                <a:lnTo>
                  <a:pt x="0" y="111"/>
                </a:lnTo>
              </a:path>
            </a:pathLst>
          </a:custGeom>
          <a:solidFill>
            <a:schemeClr val="tx1"/>
          </a:solidFill>
          <a:ln w="9525" cap="flat" cmpd="sng">
            <a:solidFill>
              <a:srgbClr val="FFFFFF"/>
            </a:solidFill>
            <a:prstDash val="solid"/>
            <a:round/>
            <a:headEnd type="none" w="med" len="med"/>
            <a:tailEnd type="none" w="med" len="med"/>
          </a:ln>
        </p:spPr>
        <p:txBody>
          <a:bodyPr/>
          <a:lstStyle/>
          <a:p>
            <a:endParaRPr lang="en-US" dirty="0"/>
          </a:p>
        </p:txBody>
      </p:sp>
      <p:sp>
        <p:nvSpPr>
          <p:cNvPr id="18479" name="Freeform 259"/>
          <p:cNvSpPr>
            <a:spLocks/>
          </p:cNvSpPr>
          <p:nvPr>
            <p:custDataLst>
              <p:tags r:id="rId46"/>
            </p:custDataLst>
          </p:nvPr>
        </p:nvSpPr>
        <p:spPr bwMode="auto">
          <a:xfrm>
            <a:off x="7289800" y="3179764"/>
            <a:ext cx="222250" cy="263525"/>
          </a:xfrm>
          <a:custGeom>
            <a:avLst/>
            <a:gdLst>
              <a:gd name="T0" fmla="*/ 2147483647 w 524"/>
              <a:gd name="T1" fmla="*/ 2147483647 h 505"/>
              <a:gd name="T2" fmla="*/ 2147483647 w 524"/>
              <a:gd name="T3" fmla="*/ 2147483647 h 505"/>
              <a:gd name="T4" fmla="*/ 2147483647 w 524"/>
              <a:gd name="T5" fmla="*/ 2147483647 h 505"/>
              <a:gd name="T6" fmla="*/ 2147483647 w 524"/>
              <a:gd name="T7" fmla="*/ 2147483647 h 505"/>
              <a:gd name="T8" fmla="*/ 2147483647 w 524"/>
              <a:gd name="T9" fmla="*/ 2147483647 h 505"/>
              <a:gd name="T10" fmla="*/ 2147483647 w 524"/>
              <a:gd name="T11" fmla="*/ 2147483647 h 505"/>
              <a:gd name="T12" fmla="*/ 2147483647 w 524"/>
              <a:gd name="T13" fmla="*/ 2147483647 h 505"/>
              <a:gd name="T14" fmla="*/ 2147483647 w 524"/>
              <a:gd name="T15" fmla="*/ 2147483647 h 505"/>
              <a:gd name="T16" fmla="*/ 2147483647 w 524"/>
              <a:gd name="T17" fmla="*/ 2147483647 h 505"/>
              <a:gd name="T18" fmla="*/ 2147483647 w 524"/>
              <a:gd name="T19" fmla="*/ 2147483647 h 505"/>
              <a:gd name="T20" fmla="*/ 2147483647 w 524"/>
              <a:gd name="T21" fmla="*/ 2147483647 h 505"/>
              <a:gd name="T22" fmla="*/ 2147483647 w 524"/>
              <a:gd name="T23" fmla="*/ 2147483647 h 505"/>
              <a:gd name="T24" fmla="*/ 2147483647 w 524"/>
              <a:gd name="T25" fmla="*/ 2147483647 h 505"/>
              <a:gd name="T26" fmla="*/ 2147483647 w 524"/>
              <a:gd name="T27" fmla="*/ 2147483647 h 505"/>
              <a:gd name="T28" fmla="*/ 2147483647 w 524"/>
              <a:gd name="T29" fmla="*/ 2147483647 h 505"/>
              <a:gd name="T30" fmla="*/ 2147483647 w 524"/>
              <a:gd name="T31" fmla="*/ 2147483647 h 505"/>
              <a:gd name="T32" fmla="*/ 2147483647 w 524"/>
              <a:gd name="T33" fmla="*/ 2147483647 h 505"/>
              <a:gd name="T34" fmla="*/ 2147483647 w 524"/>
              <a:gd name="T35" fmla="*/ 2147483647 h 505"/>
              <a:gd name="T36" fmla="*/ 2147483647 w 524"/>
              <a:gd name="T37" fmla="*/ 2147483647 h 505"/>
              <a:gd name="T38" fmla="*/ 2147483647 w 524"/>
              <a:gd name="T39" fmla="*/ 2147483647 h 505"/>
              <a:gd name="T40" fmla="*/ 2147483647 w 524"/>
              <a:gd name="T41" fmla="*/ 2147483647 h 505"/>
              <a:gd name="T42" fmla="*/ 2147483647 w 524"/>
              <a:gd name="T43" fmla="*/ 2147483647 h 505"/>
              <a:gd name="T44" fmla="*/ 2147483647 w 524"/>
              <a:gd name="T45" fmla="*/ 2147483647 h 505"/>
              <a:gd name="T46" fmla="*/ 2147483647 w 524"/>
              <a:gd name="T47" fmla="*/ 2147483647 h 505"/>
              <a:gd name="T48" fmla="*/ 2147483647 w 524"/>
              <a:gd name="T49" fmla="*/ 2147483647 h 505"/>
              <a:gd name="T50" fmla="*/ 2147483647 w 524"/>
              <a:gd name="T51" fmla="*/ 2147483647 h 505"/>
              <a:gd name="T52" fmla="*/ 2147483647 w 524"/>
              <a:gd name="T53" fmla="*/ 2147483647 h 505"/>
              <a:gd name="T54" fmla="*/ 2147483647 w 524"/>
              <a:gd name="T55" fmla="*/ 2147483647 h 505"/>
              <a:gd name="T56" fmla="*/ 2147483647 w 524"/>
              <a:gd name="T57" fmla="*/ 2147483647 h 505"/>
              <a:gd name="T58" fmla="*/ 2147483647 w 524"/>
              <a:gd name="T59" fmla="*/ 2147483647 h 505"/>
              <a:gd name="T60" fmla="*/ 2147483647 w 524"/>
              <a:gd name="T61" fmla="*/ 2147483647 h 505"/>
              <a:gd name="T62" fmla="*/ 2147483647 w 524"/>
              <a:gd name="T63" fmla="*/ 2147483647 h 505"/>
              <a:gd name="T64" fmla="*/ 2147483647 w 524"/>
              <a:gd name="T65" fmla="*/ 2147483647 h 505"/>
              <a:gd name="T66" fmla="*/ 2147483647 w 524"/>
              <a:gd name="T67" fmla="*/ 2147483647 h 505"/>
              <a:gd name="T68" fmla="*/ 2147483647 w 524"/>
              <a:gd name="T69" fmla="*/ 2147483647 h 505"/>
              <a:gd name="T70" fmla="*/ 2147483647 w 524"/>
              <a:gd name="T71" fmla="*/ 2147483647 h 505"/>
              <a:gd name="T72" fmla="*/ 2147483647 w 524"/>
              <a:gd name="T73" fmla="*/ 2147483647 h 505"/>
              <a:gd name="T74" fmla="*/ 2147483647 w 524"/>
              <a:gd name="T75" fmla="*/ 2147483647 h 505"/>
              <a:gd name="T76" fmla="*/ 0 w 524"/>
              <a:gd name="T77" fmla="*/ 2147483647 h 505"/>
              <a:gd name="T78" fmla="*/ 0 w 524"/>
              <a:gd name="T79" fmla="*/ 2147483647 h 505"/>
              <a:gd name="T80" fmla="*/ 2147483647 w 524"/>
              <a:gd name="T81" fmla="*/ 2147483647 h 505"/>
              <a:gd name="T82" fmla="*/ 2147483647 w 524"/>
              <a:gd name="T83" fmla="*/ 2147483647 h 505"/>
              <a:gd name="T84" fmla="*/ 2147483647 w 524"/>
              <a:gd name="T85" fmla="*/ 2147483647 h 505"/>
              <a:gd name="T86" fmla="*/ 2147483647 w 524"/>
              <a:gd name="T87" fmla="*/ 2147483647 h 505"/>
              <a:gd name="T88" fmla="*/ 2147483647 w 524"/>
              <a:gd name="T89" fmla="*/ 2147483647 h 505"/>
              <a:gd name="T90" fmla="*/ 2147483647 w 524"/>
              <a:gd name="T91" fmla="*/ 2147483647 h 505"/>
              <a:gd name="T92" fmla="*/ 2147483647 w 524"/>
              <a:gd name="T93" fmla="*/ 2147483647 h 505"/>
              <a:gd name="T94" fmla="*/ 2147483647 w 524"/>
              <a:gd name="T95" fmla="*/ 2147483647 h 505"/>
              <a:gd name="T96" fmla="*/ 2147483647 w 524"/>
              <a:gd name="T97" fmla="*/ 2147483647 h 505"/>
              <a:gd name="T98" fmla="*/ 2147483647 w 524"/>
              <a:gd name="T99" fmla="*/ 2147483647 h 505"/>
              <a:gd name="T100" fmla="*/ 2147483647 w 524"/>
              <a:gd name="T101" fmla="*/ 2147483647 h 505"/>
              <a:gd name="T102" fmla="*/ 2147483647 w 524"/>
              <a:gd name="T103" fmla="*/ 2147483647 h 505"/>
              <a:gd name="T104" fmla="*/ 2147483647 w 524"/>
              <a:gd name="T105" fmla="*/ 2147483647 h 505"/>
              <a:gd name="T106" fmla="*/ 2147483647 w 524"/>
              <a:gd name="T107" fmla="*/ 2147483647 h 505"/>
              <a:gd name="T108" fmla="*/ 2147483647 w 524"/>
              <a:gd name="T109" fmla="*/ 2147483647 h 505"/>
              <a:gd name="T110" fmla="*/ 2147483647 w 524"/>
              <a:gd name="T111" fmla="*/ 2147483647 h 505"/>
              <a:gd name="T112" fmla="*/ 2147483647 w 524"/>
              <a:gd name="T113" fmla="*/ 2147483647 h 505"/>
              <a:gd name="T114" fmla="*/ 2147483647 w 524"/>
              <a:gd name="T115" fmla="*/ 2147483647 h 505"/>
              <a:gd name="T116" fmla="*/ 2147483647 w 524"/>
              <a:gd name="T117" fmla="*/ 2147483647 h 505"/>
              <a:gd name="T118" fmla="*/ 2147483647 w 524"/>
              <a:gd name="T119" fmla="*/ 2147483647 h 505"/>
              <a:gd name="T120" fmla="*/ 2147483647 w 524"/>
              <a:gd name="T121" fmla="*/ 2147483647 h 505"/>
              <a:gd name="T122" fmla="*/ 2147483647 w 524"/>
              <a:gd name="T123" fmla="*/ 2147483647 h 5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24" h="505">
                <a:moveTo>
                  <a:pt x="524" y="419"/>
                </a:moveTo>
                <a:lnTo>
                  <a:pt x="478" y="370"/>
                </a:lnTo>
                <a:lnTo>
                  <a:pt x="482" y="357"/>
                </a:lnTo>
                <a:lnTo>
                  <a:pt x="484" y="346"/>
                </a:lnTo>
                <a:lnTo>
                  <a:pt x="484" y="336"/>
                </a:lnTo>
                <a:lnTo>
                  <a:pt x="483" y="329"/>
                </a:lnTo>
                <a:lnTo>
                  <a:pt x="479" y="315"/>
                </a:lnTo>
                <a:lnTo>
                  <a:pt x="478" y="302"/>
                </a:lnTo>
                <a:lnTo>
                  <a:pt x="466" y="301"/>
                </a:lnTo>
                <a:lnTo>
                  <a:pt x="455" y="299"/>
                </a:lnTo>
                <a:lnTo>
                  <a:pt x="443" y="295"/>
                </a:lnTo>
                <a:lnTo>
                  <a:pt x="431" y="288"/>
                </a:lnTo>
                <a:lnTo>
                  <a:pt x="419" y="282"/>
                </a:lnTo>
                <a:lnTo>
                  <a:pt x="407" y="274"/>
                </a:lnTo>
                <a:lnTo>
                  <a:pt x="396" y="266"/>
                </a:lnTo>
                <a:lnTo>
                  <a:pt x="386" y="256"/>
                </a:lnTo>
                <a:lnTo>
                  <a:pt x="376" y="247"/>
                </a:lnTo>
                <a:lnTo>
                  <a:pt x="366" y="237"/>
                </a:lnTo>
                <a:lnTo>
                  <a:pt x="359" y="226"/>
                </a:lnTo>
                <a:lnTo>
                  <a:pt x="352" y="216"/>
                </a:lnTo>
                <a:lnTo>
                  <a:pt x="347" y="206"/>
                </a:lnTo>
                <a:lnTo>
                  <a:pt x="342" y="196"/>
                </a:lnTo>
                <a:lnTo>
                  <a:pt x="339" y="187"/>
                </a:lnTo>
                <a:lnTo>
                  <a:pt x="339" y="178"/>
                </a:lnTo>
                <a:lnTo>
                  <a:pt x="339" y="170"/>
                </a:lnTo>
                <a:lnTo>
                  <a:pt x="341" y="162"/>
                </a:lnTo>
                <a:lnTo>
                  <a:pt x="346" y="156"/>
                </a:lnTo>
                <a:lnTo>
                  <a:pt x="349" y="150"/>
                </a:lnTo>
                <a:lnTo>
                  <a:pt x="358" y="142"/>
                </a:lnTo>
                <a:lnTo>
                  <a:pt x="365" y="136"/>
                </a:lnTo>
                <a:lnTo>
                  <a:pt x="360" y="134"/>
                </a:lnTo>
                <a:lnTo>
                  <a:pt x="354" y="130"/>
                </a:lnTo>
                <a:lnTo>
                  <a:pt x="348" y="126"/>
                </a:lnTo>
                <a:lnTo>
                  <a:pt x="341" y="119"/>
                </a:lnTo>
                <a:lnTo>
                  <a:pt x="328" y="104"/>
                </a:lnTo>
                <a:lnTo>
                  <a:pt x="315" y="87"/>
                </a:lnTo>
                <a:lnTo>
                  <a:pt x="302" y="69"/>
                </a:lnTo>
                <a:lnTo>
                  <a:pt x="292" y="51"/>
                </a:lnTo>
                <a:lnTo>
                  <a:pt x="283" y="36"/>
                </a:lnTo>
                <a:lnTo>
                  <a:pt x="279" y="25"/>
                </a:lnTo>
                <a:lnTo>
                  <a:pt x="272" y="25"/>
                </a:lnTo>
                <a:lnTo>
                  <a:pt x="260" y="24"/>
                </a:lnTo>
                <a:lnTo>
                  <a:pt x="249" y="22"/>
                </a:lnTo>
                <a:lnTo>
                  <a:pt x="239" y="19"/>
                </a:lnTo>
                <a:lnTo>
                  <a:pt x="229" y="16"/>
                </a:lnTo>
                <a:lnTo>
                  <a:pt x="219" y="11"/>
                </a:lnTo>
                <a:lnTo>
                  <a:pt x="208" y="9"/>
                </a:lnTo>
                <a:lnTo>
                  <a:pt x="197" y="6"/>
                </a:lnTo>
                <a:lnTo>
                  <a:pt x="185" y="6"/>
                </a:lnTo>
                <a:lnTo>
                  <a:pt x="170" y="3"/>
                </a:lnTo>
                <a:lnTo>
                  <a:pt x="159" y="0"/>
                </a:lnTo>
                <a:lnTo>
                  <a:pt x="149" y="8"/>
                </a:lnTo>
                <a:lnTo>
                  <a:pt x="126" y="29"/>
                </a:lnTo>
                <a:lnTo>
                  <a:pt x="114" y="41"/>
                </a:lnTo>
                <a:lnTo>
                  <a:pt x="103" y="52"/>
                </a:lnTo>
                <a:lnTo>
                  <a:pt x="98" y="57"/>
                </a:lnTo>
                <a:lnTo>
                  <a:pt x="95" y="61"/>
                </a:lnTo>
                <a:lnTo>
                  <a:pt x="93" y="64"/>
                </a:lnTo>
                <a:lnTo>
                  <a:pt x="93" y="68"/>
                </a:lnTo>
                <a:lnTo>
                  <a:pt x="94" y="94"/>
                </a:lnTo>
                <a:lnTo>
                  <a:pt x="95" y="125"/>
                </a:lnTo>
                <a:lnTo>
                  <a:pt x="95" y="140"/>
                </a:lnTo>
                <a:lnTo>
                  <a:pt x="95" y="153"/>
                </a:lnTo>
                <a:lnTo>
                  <a:pt x="94" y="164"/>
                </a:lnTo>
                <a:lnTo>
                  <a:pt x="93" y="172"/>
                </a:lnTo>
                <a:lnTo>
                  <a:pt x="86" y="180"/>
                </a:lnTo>
                <a:lnTo>
                  <a:pt x="78" y="188"/>
                </a:lnTo>
                <a:lnTo>
                  <a:pt x="67" y="197"/>
                </a:lnTo>
                <a:lnTo>
                  <a:pt x="53" y="206"/>
                </a:lnTo>
                <a:lnTo>
                  <a:pt x="40" y="214"/>
                </a:lnTo>
                <a:lnTo>
                  <a:pt x="26" y="222"/>
                </a:lnTo>
                <a:lnTo>
                  <a:pt x="13" y="228"/>
                </a:lnTo>
                <a:lnTo>
                  <a:pt x="0" y="235"/>
                </a:lnTo>
                <a:lnTo>
                  <a:pt x="2" y="246"/>
                </a:lnTo>
                <a:lnTo>
                  <a:pt x="3" y="256"/>
                </a:lnTo>
                <a:lnTo>
                  <a:pt x="2" y="264"/>
                </a:lnTo>
                <a:lnTo>
                  <a:pt x="1" y="272"/>
                </a:lnTo>
                <a:lnTo>
                  <a:pt x="0" y="278"/>
                </a:lnTo>
                <a:lnTo>
                  <a:pt x="0" y="284"/>
                </a:lnTo>
                <a:lnTo>
                  <a:pt x="0" y="289"/>
                </a:lnTo>
                <a:lnTo>
                  <a:pt x="2" y="295"/>
                </a:lnTo>
                <a:lnTo>
                  <a:pt x="7" y="301"/>
                </a:lnTo>
                <a:lnTo>
                  <a:pt x="15" y="307"/>
                </a:lnTo>
                <a:lnTo>
                  <a:pt x="26" y="314"/>
                </a:lnTo>
                <a:lnTo>
                  <a:pt x="41" y="321"/>
                </a:lnTo>
                <a:lnTo>
                  <a:pt x="62" y="331"/>
                </a:lnTo>
                <a:lnTo>
                  <a:pt x="89" y="341"/>
                </a:lnTo>
                <a:lnTo>
                  <a:pt x="120" y="355"/>
                </a:lnTo>
                <a:lnTo>
                  <a:pt x="159" y="370"/>
                </a:lnTo>
                <a:lnTo>
                  <a:pt x="180" y="374"/>
                </a:lnTo>
                <a:lnTo>
                  <a:pt x="198" y="379"/>
                </a:lnTo>
                <a:lnTo>
                  <a:pt x="214" y="385"/>
                </a:lnTo>
                <a:lnTo>
                  <a:pt x="226" y="393"/>
                </a:lnTo>
                <a:lnTo>
                  <a:pt x="237" y="400"/>
                </a:lnTo>
                <a:lnTo>
                  <a:pt x="246" y="410"/>
                </a:lnTo>
                <a:lnTo>
                  <a:pt x="252" y="418"/>
                </a:lnTo>
                <a:lnTo>
                  <a:pt x="258" y="427"/>
                </a:lnTo>
                <a:lnTo>
                  <a:pt x="262" y="435"/>
                </a:lnTo>
                <a:lnTo>
                  <a:pt x="265" y="443"/>
                </a:lnTo>
                <a:lnTo>
                  <a:pt x="266" y="451"/>
                </a:lnTo>
                <a:lnTo>
                  <a:pt x="269" y="458"/>
                </a:lnTo>
                <a:lnTo>
                  <a:pt x="270" y="469"/>
                </a:lnTo>
                <a:lnTo>
                  <a:pt x="272" y="475"/>
                </a:lnTo>
                <a:lnTo>
                  <a:pt x="277" y="481"/>
                </a:lnTo>
                <a:lnTo>
                  <a:pt x="282" y="485"/>
                </a:lnTo>
                <a:lnTo>
                  <a:pt x="287" y="489"/>
                </a:lnTo>
                <a:lnTo>
                  <a:pt x="294" y="492"/>
                </a:lnTo>
                <a:lnTo>
                  <a:pt x="307" y="497"/>
                </a:lnTo>
                <a:lnTo>
                  <a:pt x="325" y="505"/>
                </a:lnTo>
                <a:lnTo>
                  <a:pt x="328" y="503"/>
                </a:lnTo>
                <a:lnTo>
                  <a:pt x="331" y="501"/>
                </a:lnTo>
                <a:lnTo>
                  <a:pt x="335" y="500"/>
                </a:lnTo>
                <a:lnTo>
                  <a:pt x="338" y="500"/>
                </a:lnTo>
                <a:lnTo>
                  <a:pt x="346" y="499"/>
                </a:lnTo>
                <a:lnTo>
                  <a:pt x="353" y="500"/>
                </a:lnTo>
                <a:lnTo>
                  <a:pt x="366" y="503"/>
                </a:lnTo>
                <a:lnTo>
                  <a:pt x="372" y="505"/>
                </a:lnTo>
                <a:lnTo>
                  <a:pt x="383" y="505"/>
                </a:lnTo>
                <a:lnTo>
                  <a:pt x="407" y="505"/>
                </a:lnTo>
                <a:lnTo>
                  <a:pt x="437" y="505"/>
                </a:lnTo>
                <a:lnTo>
                  <a:pt x="458" y="505"/>
                </a:lnTo>
                <a:lnTo>
                  <a:pt x="465" y="449"/>
                </a:lnTo>
                <a:lnTo>
                  <a:pt x="478" y="443"/>
                </a:lnTo>
                <a:lnTo>
                  <a:pt x="492" y="437"/>
                </a:lnTo>
                <a:lnTo>
                  <a:pt x="524" y="419"/>
                </a:lnTo>
              </a:path>
            </a:pathLst>
          </a:custGeom>
          <a:solidFill>
            <a:schemeClr val="tx1"/>
          </a:solidFill>
          <a:ln w="9525" cmpd="sng">
            <a:solidFill>
              <a:srgbClr val="FFFFFF"/>
            </a:solidFill>
            <a:prstDash val="solid"/>
            <a:round/>
            <a:headEnd/>
            <a:tailEnd/>
          </a:ln>
        </p:spPr>
        <p:txBody>
          <a:bodyPr/>
          <a:lstStyle/>
          <a:p>
            <a:endParaRPr lang="en-US" dirty="0"/>
          </a:p>
        </p:txBody>
      </p:sp>
      <p:sp>
        <p:nvSpPr>
          <p:cNvPr id="18480" name="Freeform 260"/>
          <p:cNvSpPr>
            <a:spLocks/>
          </p:cNvSpPr>
          <p:nvPr>
            <p:custDataLst>
              <p:tags r:id="rId47"/>
            </p:custDataLst>
          </p:nvPr>
        </p:nvSpPr>
        <p:spPr bwMode="auto">
          <a:xfrm>
            <a:off x="7789864" y="3140076"/>
            <a:ext cx="331787" cy="290513"/>
          </a:xfrm>
          <a:custGeom>
            <a:avLst/>
            <a:gdLst>
              <a:gd name="T0" fmla="*/ 2147483647 w 764"/>
              <a:gd name="T1" fmla="*/ 2147483647 h 555"/>
              <a:gd name="T2" fmla="*/ 2147483647 w 764"/>
              <a:gd name="T3" fmla="*/ 2147483647 h 555"/>
              <a:gd name="T4" fmla="*/ 2147483647 w 764"/>
              <a:gd name="T5" fmla="*/ 2147483647 h 555"/>
              <a:gd name="T6" fmla="*/ 2147483647 w 764"/>
              <a:gd name="T7" fmla="*/ 2147483647 h 555"/>
              <a:gd name="T8" fmla="*/ 2147483647 w 764"/>
              <a:gd name="T9" fmla="*/ 2147483647 h 555"/>
              <a:gd name="T10" fmla="*/ 2147483647 w 764"/>
              <a:gd name="T11" fmla="*/ 2147483647 h 555"/>
              <a:gd name="T12" fmla="*/ 2147483647 w 764"/>
              <a:gd name="T13" fmla="*/ 2147483647 h 555"/>
              <a:gd name="T14" fmla="*/ 2147483647 w 764"/>
              <a:gd name="T15" fmla="*/ 2147483647 h 555"/>
              <a:gd name="T16" fmla="*/ 2147483647 w 764"/>
              <a:gd name="T17" fmla="*/ 2147483647 h 555"/>
              <a:gd name="T18" fmla="*/ 2147483647 w 764"/>
              <a:gd name="T19" fmla="*/ 2147483647 h 555"/>
              <a:gd name="T20" fmla="*/ 2147483647 w 764"/>
              <a:gd name="T21" fmla="*/ 2147483647 h 555"/>
              <a:gd name="T22" fmla="*/ 2147483647 w 764"/>
              <a:gd name="T23" fmla="*/ 2147483647 h 555"/>
              <a:gd name="T24" fmla="*/ 2147483647 w 764"/>
              <a:gd name="T25" fmla="*/ 2147483647 h 555"/>
              <a:gd name="T26" fmla="*/ 2147483647 w 764"/>
              <a:gd name="T27" fmla="*/ 2147483647 h 555"/>
              <a:gd name="T28" fmla="*/ 2147483647 w 764"/>
              <a:gd name="T29" fmla="*/ 2147483647 h 555"/>
              <a:gd name="T30" fmla="*/ 2147483647 w 764"/>
              <a:gd name="T31" fmla="*/ 2147483647 h 555"/>
              <a:gd name="T32" fmla="*/ 2147483647 w 764"/>
              <a:gd name="T33" fmla="*/ 2147483647 h 555"/>
              <a:gd name="T34" fmla="*/ 2147483647 w 764"/>
              <a:gd name="T35" fmla="*/ 2147483647 h 555"/>
              <a:gd name="T36" fmla="*/ 2147483647 w 764"/>
              <a:gd name="T37" fmla="*/ 2147483647 h 555"/>
              <a:gd name="T38" fmla="*/ 2147483647 w 764"/>
              <a:gd name="T39" fmla="*/ 2147483647 h 555"/>
              <a:gd name="T40" fmla="*/ 2147483647 w 764"/>
              <a:gd name="T41" fmla="*/ 2147483647 h 555"/>
              <a:gd name="T42" fmla="*/ 2147483647 w 764"/>
              <a:gd name="T43" fmla="*/ 2147483647 h 555"/>
              <a:gd name="T44" fmla="*/ 2147483647 w 764"/>
              <a:gd name="T45" fmla="*/ 2147483647 h 555"/>
              <a:gd name="T46" fmla="*/ 2147483647 w 764"/>
              <a:gd name="T47" fmla="*/ 2147483647 h 555"/>
              <a:gd name="T48" fmla="*/ 2147483647 w 764"/>
              <a:gd name="T49" fmla="*/ 2147483647 h 555"/>
              <a:gd name="T50" fmla="*/ 2147483647 w 764"/>
              <a:gd name="T51" fmla="*/ 2147483647 h 555"/>
              <a:gd name="T52" fmla="*/ 2147483647 w 764"/>
              <a:gd name="T53" fmla="*/ 2147483647 h 555"/>
              <a:gd name="T54" fmla="*/ 2147483647 w 764"/>
              <a:gd name="T55" fmla="*/ 2147483647 h 555"/>
              <a:gd name="T56" fmla="*/ 2147483647 w 764"/>
              <a:gd name="T57" fmla="*/ 2147483647 h 555"/>
              <a:gd name="T58" fmla="*/ 2147483647 w 764"/>
              <a:gd name="T59" fmla="*/ 2147483647 h 555"/>
              <a:gd name="T60" fmla="*/ 2147483647 w 764"/>
              <a:gd name="T61" fmla="*/ 2147483647 h 555"/>
              <a:gd name="T62" fmla="*/ 2147483647 w 764"/>
              <a:gd name="T63" fmla="*/ 2147483647 h 555"/>
              <a:gd name="T64" fmla="*/ 2147483647 w 764"/>
              <a:gd name="T65" fmla="*/ 2147483647 h 555"/>
              <a:gd name="T66" fmla="*/ 2147483647 w 764"/>
              <a:gd name="T67" fmla="*/ 2147483647 h 555"/>
              <a:gd name="T68" fmla="*/ 2147483647 w 764"/>
              <a:gd name="T69" fmla="*/ 2147483647 h 555"/>
              <a:gd name="T70" fmla="*/ 2147483647 w 764"/>
              <a:gd name="T71" fmla="*/ 2147483647 h 555"/>
              <a:gd name="T72" fmla="*/ 2147483647 w 764"/>
              <a:gd name="T73" fmla="*/ 2147483647 h 555"/>
              <a:gd name="T74" fmla="*/ 2147483647 w 764"/>
              <a:gd name="T75" fmla="*/ 2147483647 h 555"/>
              <a:gd name="T76" fmla="*/ 2147483647 w 764"/>
              <a:gd name="T77" fmla="*/ 2147483647 h 555"/>
              <a:gd name="T78" fmla="*/ 2147483647 w 764"/>
              <a:gd name="T79" fmla="*/ 2147483647 h 555"/>
              <a:gd name="T80" fmla="*/ 2147483647 w 764"/>
              <a:gd name="T81" fmla="*/ 2147483647 h 555"/>
              <a:gd name="T82" fmla="*/ 2147483647 w 764"/>
              <a:gd name="T83" fmla="*/ 2147483647 h 555"/>
              <a:gd name="T84" fmla="*/ 2147483647 w 764"/>
              <a:gd name="T85" fmla="*/ 2147483647 h 555"/>
              <a:gd name="T86" fmla="*/ 2147483647 w 764"/>
              <a:gd name="T87" fmla="*/ 2147483647 h 555"/>
              <a:gd name="T88" fmla="*/ 2147483647 w 764"/>
              <a:gd name="T89" fmla="*/ 2147483647 h 555"/>
              <a:gd name="T90" fmla="*/ 2147483647 w 764"/>
              <a:gd name="T91" fmla="*/ 2147483647 h 555"/>
              <a:gd name="T92" fmla="*/ 2147483647 w 764"/>
              <a:gd name="T93" fmla="*/ 2147483647 h 555"/>
              <a:gd name="T94" fmla="*/ 2147483647 w 764"/>
              <a:gd name="T95" fmla="*/ 2147483647 h 555"/>
              <a:gd name="T96" fmla="*/ 2147483647 w 764"/>
              <a:gd name="T97" fmla="*/ 2147483647 h 555"/>
              <a:gd name="T98" fmla="*/ 2147483647 w 764"/>
              <a:gd name="T99" fmla="*/ 2147483647 h 555"/>
              <a:gd name="T100" fmla="*/ 2147483647 w 764"/>
              <a:gd name="T101" fmla="*/ 2147483647 h 555"/>
              <a:gd name="T102" fmla="*/ 2147483647 w 764"/>
              <a:gd name="T103" fmla="*/ 2147483647 h 555"/>
              <a:gd name="T104" fmla="*/ 2147483647 w 764"/>
              <a:gd name="T105" fmla="*/ 2147483647 h 555"/>
              <a:gd name="T106" fmla="*/ 2147483647 w 764"/>
              <a:gd name="T107" fmla="*/ 2147483647 h 555"/>
              <a:gd name="T108" fmla="*/ 2147483647 w 764"/>
              <a:gd name="T109" fmla="*/ 2147483647 h 555"/>
              <a:gd name="T110" fmla="*/ 2147483647 w 764"/>
              <a:gd name="T111" fmla="*/ 2147483647 h 555"/>
              <a:gd name="T112" fmla="*/ 2147483647 w 764"/>
              <a:gd name="T113" fmla="*/ 2147483647 h 555"/>
              <a:gd name="T114" fmla="*/ 2147483647 w 764"/>
              <a:gd name="T115" fmla="*/ 2147483647 h 555"/>
              <a:gd name="T116" fmla="*/ 2147483647 w 764"/>
              <a:gd name="T117" fmla="*/ 2147483647 h 555"/>
              <a:gd name="T118" fmla="*/ 0 w 764"/>
              <a:gd name="T119" fmla="*/ 2147483647 h 555"/>
              <a:gd name="T120" fmla="*/ 2147483647 w 764"/>
              <a:gd name="T121" fmla="*/ 2147483647 h 555"/>
              <a:gd name="T122" fmla="*/ 2147483647 w 764"/>
              <a:gd name="T123" fmla="*/ 2147483647 h 555"/>
              <a:gd name="T124" fmla="*/ 2147483647 w 764"/>
              <a:gd name="T125" fmla="*/ 2147483647 h 55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4" h="555">
                <a:moveTo>
                  <a:pt x="39" y="191"/>
                </a:moveTo>
                <a:lnTo>
                  <a:pt x="48" y="194"/>
                </a:lnTo>
                <a:lnTo>
                  <a:pt x="56" y="196"/>
                </a:lnTo>
                <a:lnTo>
                  <a:pt x="62" y="196"/>
                </a:lnTo>
                <a:lnTo>
                  <a:pt x="68" y="195"/>
                </a:lnTo>
                <a:lnTo>
                  <a:pt x="77" y="192"/>
                </a:lnTo>
                <a:lnTo>
                  <a:pt x="85" y="191"/>
                </a:lnTo>
                <a:lnTo>
                  <a:pt x="93" y="190"/>
                </a:lnTo>
                <a:lnTo>
                  <a:pt x="101" y="190"/>
                </a:lnTo>
                <a:lnTo>
                  <a:pt x="107" y="188"/>
                </a:lnTo>
                <a:lnTo>
                  <a:pt x="114" y="186"/>
                </a:lnTo>
                <a:lnTo>
                  <a:pt x="128" y="182"/>
                </a:lnTo>
                <a:lnTo>
                  <a:pt x="140" y="175"/>
                </a:lnTo>
                <a:lnTo>
                  <a:pt x="152" y="168"/>
                </a:lnTo>
                <a:lnTo>
                  <a:pt x="164" y="160"/>
                </a:lnTo>
                <a:lnTo>
                  <a:pt x="175" y="151"/>
                </a:lnTo>
                <a:lnTo>
                  <a:pt x="185" y="142"/>
                </a:lnTo>
                <a:lnTo>
                  <a:pt x="189" y="136"/>
                </a:lnTo>
                <a:lnTo>
                  <a:pt x="192" y="131"/>
                </a:lnTo>
                <a:lnTo>
                  <a:pt x="194" y="126"/>
                </a:lnTo>
                <a:lnTo>
                  <a:pt x="195" y="120"/>
                </a:lnTo>
                <a:lnTo>
                  <a:pt x="197" y="109"/>
                </a:lnTo>
                <a:lnTo>
                  <a:pt x="198" y="98"/>
                </a:lnTo>
                <a:lnTo>
                  <a:pt x="199" y="88"/>
                </a:lnTo>
                <a:lnTo>
                  <a:pt x="202" y="78"/>
                </a:lnTo>
                <a:lnTo>
                  <a:pt x="204" y="74"/>
                </a:lnTo>
                <a:lnTo>
                  <a:pt x="206" y="71"/>
                </a:lnTo>
                <a:lnTo>
                  <a:pt x="208" y="69"/>
                </a:lnTo>
                <a:lnTo>
                  <a:pt x="212" y="68"/>
                </a:lnTo>
                <a:lnTo>
                  <a:pt x="221" y="64"/>
                </a:lnTo>
                <a:lnTo>
                  <a:pt x="231" y="62"/>
                </a:lnTo>
                <a:lnTo>
                  <a:pt x="240" y="60"/>
                </a:lnTo>
                <a:lnTo>
                  <a:pt x="249" y="60"/>
                </a:lnTo>
                <a:lnTo>
                  <a:pt x="266" y="61"/>
                </a:lnTo>
                <a:lnTo>
                  <a:pt x="285" y="61"/>
                </a:lnTo>
                <a:lnTo>
                  <a:pt x="294" y="62"/>
                </a:lnTo>
                <a:lnTo>
                  <a:pt x="303" y="63"/>
                </a:lnTo>
                <a:lnTo>
                  <a:pt x="310" y="64"/>
                </a:lnTo>
                <a:lnTo>
                  <a:pt x="317" y="66"/>
                </a:lnTo>
                <a:lnTo>
                  <a:pt x="329" y="71"/>
                </a:lnTo>
                <a:lnTo>
                  <a:pt x="339" y="77"/>
                </a:lnTo>
                <a:lnTo>
                  <a:pt x="348" y="82"/>
                </a:lnTo>
                <a:lnTo>
                  <a:pt x="357" y="88"/>
                </a:lnTo>
                <a:lnTo>
                  <a:pt x="362" y="90"/>
                </a:lnTo>
                <a:lnTo>
                  <a:pt x="366" y="91"/>
                </a:lnTo>
                <a:lnTo>
                  <a:pt x="372" y="92"/>
                </a:lnTo>
                <a:lnTo>
                  <a:pt x="378" y="93"/>
                </a:lnTo>
                <a:lnTo>
                  <a:pt x="386" y="93"/>
                </a:lnTo>
                <a:lnTo>
                  <a:pt x="394" y="92"/>
                </a:lnTo>
                <a:lnTo>
                  <a:pt x="402" y="90"/>
                </a:lnTo>
                <a:lnTo>
                  <a:pt x="407" y="89"/>
                </a:lnTo>
                <a:lnTo>
                  <a:pt x="419" y="84"/>
                </a:lnTo>
                <a:lnTo>
                  <a:pt x="429" y="78"/>
                </a:lnTo>
                <a:lnTo>
                  <a:pt x="439" y="72"/>
                </a:lnTo>
                <a:lnTo>
                  <a:pt x="449" y="66"/>
                </a:lnTo>
                <a:lnTo>
                  <a:pt x="460" y="61"/>
                </a:lnTo>
                <a:lnTo>
                  <a:pt x="471" y="55"/>
                </a:lnTo>
                <a:lnTo>
                  <a:pt x="472" y="48"/>
                </a:lnTo>
                <a:lnTo>
                  <a:pt x="475" y="41"/>
                </a:lnTo>
                <a:lnTo>
                  <a:pt x="479" y="33"/>
                </a:lnTo>
                <a:lnTo>
                  <a:pt x="485" y="25"/>
                </a:lnTo>
                <a:lnTo>
                  <a:pt x="496" y="11"/>
                </a:lnTo>
                <a:lnTo>
                  <a:pt x="505" y="0"/>
                </a:lnTo>
                <a:lnTo>
                  <a:pt x="508" y="4"/>
                </a:lnTo>
                <a:lnTo>
                  <a:pt x="512" y="8"/>
                </a:lnTo>
                <a:lnTo>
                  <a:pt x="518" y="12"/>
                </a:lnTo>
                <a:lnTo>
                  <a:pt x="525" y="15"/>
                </a:lnTo>
                <a:lnTo>
                  <a:pt x="530" y="19"/>
                </a:lnTo>
                <a:lnTo>
                  <a:pt x="537" y="22"/>
                </a:lnTo>
                <a:lnTo>
                  <a:pt x="541" y="26"/>
                </a:lnTo>
                <a:lnTo>
                  <a:pt x="544" y="31"/>
                </a:lnTo>
                <a:lnTo>
                  <a:pt x="550" y="45"/>
                </a:lnTo>
                <a:lnTo>
                  <a:pt x="554" y="58"/>
                </a:lnTo>
                <a:lnTo>
                  <a:pt x="556" y="70"/>
                </a:lnTo>
                <a:lnTo>
                  <a:pt x="559" y="81"/>
                </a:lnTo>
                <a:lnTo>
                  <a:pt x="561" y="87"/>
                </a:lnTo>
                <a:lnTo>
                  <a:pt x="562" y="91"/>
                </a:lnTo>
                <a:lnTo>
                  <a:pt x="564" y="95"/>
                </a:lnTo>
                <a:lnTo>
                  <a:pt x="566" y="99"/>
                </a:lnTo>
                <a:lnTo>
                  <a:pt x="570" y="101"/>
                </a:lnTo>
                <a:lnTo>
                  <a:pt x="574" y="103"/>
                </a:lnTo>
                <a:lnTo>
                  <a:pt x="578" y="104"/>
                </a:lnTo>
                <a:lnTo>
                  <a:pt x="584" y="105"/>
                </a:lnTo>
                <a:lnTo>
                  <a:pt x="589" y="104"/>
                </a:lnTo>
                <a:lnTo>
                  <a:pt x="596" y="100"/>
                </a:lnTo>
                <a:lnTo>
                  <a:pt x="602" y="95"/>
                </a:lnTo>
                <a:lnTo>
                  <a:pt x="610" y="88"/>
                </a:lnTo>
                <a:lnTo>
                  <a:pt x="622" y="73"/>
                </a:lnTo>
                <a:lnTo>
                  <a:pt x="631" y="61"/>
                </a:lnTo>
                <a:lnTo>
                  <a:pt x="723" y="61"/>
                </a:lnTo>
                <a:lnTo>
                  <a:pt x="736" y="61"/>
                </a:lnTo>
                <a:lnTo>
                  <a:pt x="743" y="66"/>
                </a:lnTo>
                <a:lnTo>
                  <a:pt x="748" y="70"/>
                </a:lnTo>
                <a:lnTo>
                  <a:pt x="752" y="75"/>
                </a:lnTo>
                <a:lnTo>
                  <a:pt x="755" y="79"/>
                </a:lnTo>
                <a:lnTo>
                  <a:pt x="759" y="87"/>
                </a:lnTo>
                <a:lnTo>
                  <a:pt x="764" y="93"/>
                </a:lnTo>
                <a:lnTo>
                  <a:pt x="740" y="95"/>
                </a:lnTo>
                <a:lnTo>
                  <a:pt x="711" y="97"/>
                </a:lnTo>
                <a:lnTo>
                  <a:pt x="679" y="100"/>
                </a:lnTo>
                <a:lnTo>
                  <a:pt x="647" y="103"/>
                </a:lnTo>
                <a:lnTo>
                  <a:pt x="632" y="106"/>
                </a:lnTo>
                <a:lnTo>
                  <a:pt x="618" y="109"/>
                </a:lnTo>
                <a:lnTo>
                  <a:pt x="605" y="112"/>
                </a:lnTo>
                <a:lnTo>
                  <a:pt x="594" y="117"/>
                </a:lnTo>
                <a:lnTo>
                  <a:pt x="584" y="122"/>
                </a:lnTo>
                <a:lnTo>
                  <a:pt x="577" y="127"/>
                </a:lnTo>
                <a:lnTo>
                  <a:pt x="574" y="130"/>
                </a:lnTo>
                <a:lnTo>
                  <a:pt x="572" y="134"/>
                </a:lnTo>
                <a:lnTo>
                  <a:pt x="571" y="137"/>
                </a:lnTo>
                <a:lnTo>
                  <a:pt x="571" y="142"/>
                </a:lnTo>
                <a:lnTo>
                  <a:pt x="571" y="147"/>
                </a:lnTo>
                <a:lnTo>
                  <a:pt x="572" y="152"/>
                </a:lnTo>
                <a:lnTo>
                  <a:pt x="574" y="156"/>
                </a:lnTo>
                <a:lnTo>
                  <a:pt x="576" y="159"/>
                </a:lnTo>
                <a:lnTo>
                  <a:pt x="582" y="164"/>
                </a:lnTo>
                <a:lnTo>
                  <a:pt x="587" y="169"/>
                </a:lnTo>
                <a:lnTo>
                  <a:pt x="594" y="173"/>
                </a:lnTo>
                <a:lnTo>
                  <a:pt x="599" y="177"/>
                </a:lnTo>
                <a:lnTo>
                  <a:pt x="601" y="180"/>
                </a:lnTo>
                <a:lnTo>
                  <a:pt x="602" y="183"/>
                </a:lnTo>
                <a:lnTo>
                  <a:pt x="604" y="186"/>
                </a:lnTo>
                <a:lnTo>
                  <a:pt x="604" y="191"/>
                </a:lnTo>
                <a:lnTo>
                  <a:pt x="604" y="195"/>
                </a:lnTo>
                <a:lnTo>
                  <a:pt x="602" y="200"/>
                </a:lnTo>
                <a:lnTo>
                  <a:pt x="601" y="204"/>
                </a:lnTo>
                <a:lnTo>
                  <a:pt x="599" y="207"/>
                </a:lnTo>
                <a:lnTo>
                  <a:pt x="594" y="213"/>
                </a:lnTo>
                <a:lnTo>
                  <a:pt x="587" y="220"/>
                </a:lnTo>
                <a:lnTo>
                  <a:pt x="582" y="226"/>
                </a:lnTo>
                <a:lnTo>
                  <a:pt x="576" y="233"/>
                </a:lnTo>
                <a:lnTo>
                  <a:pt x="574" y="237"/>
                </a:lnTo>
                <a:lnTo>
                  <a:pt x="572" y="242"/>
                </a:lnTo>
                <a:lnTo>
                  <a:pt x="571" y="247"/>
                </a:lnTo>
                <a:lnTo>
                  <a:pt x="571" y="252"/>
                </a:lnTo>
                <a:lnTo>
                  <a:pt x="565" y="255"/>
                </a:lnTo>
                <a:lnTo>
                  <a:pt x="560" y="256"/>
                </a:lnTo>
                <a:lnTo>
                  <a:pt x="555" y="259"/>
                </a:lnTo>
                <a:lnTo>
                  <a:pt x="551" y="262"/>
                </a:lnTo>
                <a:lnTo>
                  <a:pt x="542" y="269"/>
                </a:lnTo>
                <a:lnTo>
                  <a:pt x="535" y="277"/>
                </a:lnTo>
                <a:lnTo>
                  <a:pt x="529" y="287"/>
                </a:lnTo>
                <a:lnTo>
                  <a:pt x="523" y="298"/>
                </a:lnTo>
                <a:lnTo>
                  <a:pt x="519" y="310"/>
                </a:lnTo>
                <a:lnTo>
                  <a:pt x="515" y="323"/>
                </a:lnTo>
                <a:lnTo>
                  <a:pt x="512" y="336"/>
                </a:lnTo>
                <a:lnTo>
                  <a:pt x="509" y="349"/>
                </a:lnTo>
                <a:lnTo>
                  <a:pt x="508" y="363"/>
                </a:lnTo>
                <a:lnTo>
                  <a:pt x="506" y="377"/>
                </a:lnTo>
                <a:lnTo>
                  <a:pt x="505" y="402"/>
                </a:lnTo>
                <a:lnTo>
                  <a:pt x="505" y="425"/>
                </a:lnTo>
                <a:lnTo>
                  <a:pt x="497" y="425"/>
                </a:lnTo>
                <a:lnTo>
                  <a:pt x="492" y="423"/>
                </a:lnTo>
                <a:lnTo>
                  <a:pt x="486" y="420"/>
                </a:lnTo>
                <a:lnTo>
                  <a:pt x="482" y="415"/>
                </a:lnTo>
                <a:lnTo>
                  <a:pt x="477" y="412"/>
                </a:lnTo>
                <a:lnTo>
                  <a:pt x="473" y="409"/>
                </a:lnTo>
                <a:lnTo>
                  <a:pt x="470" y="407"/>
                </a:lnTo>
                <a:lnTo>
                  <a:pt x="464" y="406"/>
                </a:lnTo>
                <a:lnTo>
                  <a:pt x="460" y="407"/>
                </a:lnTo>
                <a:lnTo>
                  <a:pt x="455" y="408"/>
                </a:lnTo>
                <a:lnTo>
                  <a:pt x="451" y="410"/>
                </a:lnTo>
                <a:lnTo>
                  <a:pt x="447" y="412"/>
                </a:lnTo>
                <a:lnTo>
                  <a:pt x="439" y="418"/>
                </a:lnTo>
                <a:lnTo>
                  <a:pt x="431" y="425"/>
                </a:lnTo>
                <a:lnTo>
                  <a:pt x="423" y="432"/>
                </a:lnTo>
                <a:lnTo>
                  <a:pt x="416" y="438"/>
                </a:lnTo>
                <a:lnTo>
                  <a:pt x="411" y="440"/>
                </a:lnTo>
                <a:lnTo>
                  <a:pt x="407" y="442"/>
                </a:lnTo>
                <a:lnTo>
                  <a:pt x="403" y="443"/>
                </a:lnTo>
                <a:lnTo>
                  <a:pt x="398" y="444"/>
                </a:lnTo>
                <a:lnTo>
                  <a:pt x="393" y="444"/>
                </a:lnTo>
                <a:lnTo>
                  <a:pt x="388" y="446"/>
                </a:lnTo>
                <a:lnTo>
                  <a:pt x="385" y="449"/>
                </a:lnTo>
                <a:lnTo>
                  <a:pt x="382" y="453"/>
                </a:lnTo>
                <a:lnTo>
                  <a:pt x="375" y="463"/>
                </a:lnTo>
                <a:lnTo>
                  <a:pt x="372" y="476"/>
                </a:lnTo>
                <a:lnTo>
                  <a:pt x="369" y="489"/>
                </a:lnTo>
                <a:lnTo>
                  <a:pt x="366" y="501"/>
                </a:lnTo>
                <a:lnTo>
                  <a:pt x="365" y="511"/>
                </a:lnTo>
                <a:lnTo>
                  <a:pt x="365" y="517"/>
                </a:lnTo>
                <a:lnTo>
                  <a:pt x="362" y="520"/>
                </a:lnTo>
                <a:lnTo>
                  <a:pt x="358" y="522"/>
                </a:lnTo>
                <a:lnTo>
                  <a:pt x="350" y="525"/>
                </a:lnTo>
                <a:lnTo>
                  <a:pt x="342" y="528"/>
                </a:lnTo>
                <a:lnTo>
                  <a:pt x="320" y="535"/>
                </a:lnTo>
                <a:lnTo>
                  <a:pt x="296" y="541"/>
                </a:lnTo>
                <a:lnTo>
                  <a:pt x="270" y="546"/>
                </a:lnTo>
                <a:lnTo>
                  <a:pt x="246" y="551"/>
                </a:lnTo>
                <a:lnTo>
                  <a:pt x="226" y="554"/>
                </a:lnTo>
                <a:lnTo>
                  <a:pt x="212" y="555"/>
                </a:lnTo>
                <a:lnTo>
                  <a:pt x="194" y="554"/>
                </a:lnTo>
                <a:lnTo>
                  <a:pt x="176" y="553"/>
                </a:lnTo>
                <a:lnTo>
                  <a:pt x="159" y="550"/>
                </a:lnTo>
                <a:lnTo>
                  <a:pt x="142" y="548"/>
                </a:lnTo>
                <a:lnTo>
                  <a:pt x="113" y="542"/>
                </a:lnTo>
                <a:lnTo>
                  <a:pt x="92" y="536"/>
                </a:lnTo>
                <a:lnTo>
                  <a:pt x="93" y="529"/>
                </a:lnTo>
                <a:lnTo>
                  <a:pt x="94" y="523"/>
                </a:lnTo>
                <a:lnTo>
                  <a:pt x="95" y="518"/>
                </a:lnTo>
                <a:lnTo>
                  <a:pt x="97" y="513"/>
                </a:lnTo>
                <a:lnTo>
                  <a:pt x="103" y="504"/>
                </a:lnTo>
                <a:lnTo>
                  <a:pt x="109" y="496"/>
                </a:lnTo>
                <a:lnTo>
                  <a:pt x="115" y="488"/>
                </a:lnTo>
                <a:lnTo>
                  <a:pt x="120" y="479"/>
                </a:lnTo>
                <a:lnTo>
                  <a:pt x="123" y="473"/>
                </a:lnTo>
                <a:lnTo>
                  <a:pt x="124" y="468"/>
                </a:lnTo>
                <a:lnTo>
                  <a:pt x="125" y="462"/>
                </a:lnTo>
                <a:lnTo>
                  <a:pt x="126" y="456"/>
                </a:lnTo>
                <a:lnTo>
                  <a:pt x="125" y="451"/>
                </a:lnTo>
                <a:lnTo>
                  <a:pt x="124" y="446"/>
                </a:lnTo>
                <a:lnTo>
                  <a:pt x="123" y="442"/>
                </a:lnTo>
                <a:lnTo>
                  <a:pt x="120" y="439"/>
                </a:lnTo>
                <a:lnTo>
                  <a:pt x="117" y="437"/>
                </a:lnTo>
                <a:lnTo>
                  <a:pt x="114" y="435"/>
                </a:lnTo>
                <a:lnTo>
                  <a:pt x="111" y="433"/>
                </a:lnTo>
                <a:lnTo>
                  <a:pt x="106" y="432"/>
                </a:lnTo>
                <a:lnTo>
                  <a:pt x="89" y="431"/>
                </a:lnTo>
                <a:lnTo>
                  <a:pt x="72" y="432"/>
                </a:lnTo>
                <a:lnTo>
                  <a:pt x="69" y="431"/>
                </a:lnTo>
                <a:lnTo>
                  <a:pt x="66" y="430"/>
                </a:lnTo>
                <a:lnTo>
                  <a:pt x="62" y="429"/>
                </a:lnTo>
                <a:lnTo>
                  <a:pt x="59" y="427"/>
                </a:lnTo>
                <a:lnTo>
                  <a:pt x="52" y="421"/>
                </a:lnTo>
                <a:lnTo>
                  <a:pt x="47" y="413"/>
                </a:lnTo>
                <a:lnTo>
                  <a:pt x="42" y="405"/>
                </a:lnTo>
                <a:lnTo>
                  <a:pt x="38" y="395"/>
                </a:lnTo>
                <a:lnTo>
                  <a:pt x="34" y="384"/>
                </a:lnTo>
                <a:lnTo>
                  <a:pt x="30" y="373"/>
                </a:lnTo>
                <a:lnTo>
                  <a:pt x="26" y="349"/>
                </a:lnTo>
                <a:lnTo>
                  <a:pt x="22" y="327"/>
                </a:lnTo>
                <a:lnTo>
                  <a:pt x="19" y="309"/>
                </a:lnTo>
                <a:lnTo>
                  <a:pt x="19" y="295"/>
                </a:lnTo>
                <a:lnTo>
                  <a:pt x="16" y="295"/>
                </a:lnTo>
                <a:lnTo>
                  <a:pt x="13" y="293"/>
                </a:lnTo>
                <a:lnTo>
                  <a:pt x="10" y="291"/>
                </a:lnTo>
                <a:lnTo>
                  <a:pt x="7" y="289"/>
                </a:lnTo>
                <a:lnTo>
                  <a:pt x="4" y="286"/>
                </a:lnTo>
                <a:lnTo>
                  <a:pt x="2" y="283"/>
                </a:lnTo>
                <a:lnTo>
                  <a:pt x="0" y="280"/>
                </a:lnTo>
                <a:lnTo>
                  <a:pt x="0" y="277"/>
                </a:lnTo>
                <a:lnTo>
                  <a:pt x="0" y="274"/>
                </a:lnTo>
                <a:lnTo>
                  <a:pt x="1" y="271"/>
                </a:lnTo>
                <a:lnTo>
                  <a:pt x="2" y="268"/>
                </a:lnTo>
                <a:lnTo>
                  <a:pt x="4" y="265"/>
                </a:lnTo>
                <a:lnTo>
                  <a:pt x="10" y="259"/>
                </a:lnTo>
                <a:lnTo>
                  <a:pt x="16" y="254"/>
                </a:lnTo>
                <a:lnTo>
                  <a:pt x="22" y="248"/>
                </a:lnTo>
                <a:lnTo>
                  <a:pt x="27" y="243"/>
                </a:lnTo>
                <a:lnTo>
                  <a:pt x="31" y="238"/>
                </a:lnTo>
                <a:lnTo>
                  <a:pt x="33" y="234"/>
                </a:lnTo>
                <a:lnTo>
                  <a:pt x="34" y="221"/>
                </a:lnTo>
                <a:lnTo>
                  <a:pt x="36" y="213"/>
                </a:lnTo>
                <a:lnTo>
                  <a:pt x="38" y="205"/>
                </a:lnTo>
                <a:lnTo>
                  <a:pt x="39" y="191"/>
                </a:lnTo>
              </a:path>
            </a:pathLst>
          </a:custGeom>
          <a:solidFill>
            <a:schemeClr val="tx1"/>
          </a:solidFill>
          <a:ln w="9525" cmpd="sng">
            <a:solidFill>
              <a:srgbClr val="FFFFFF"/>
            </a:solidFill>
            <a:prstDash val="solid"/>
            <a:round/>
            <a:headEnd/>
            <a:tailEnd/>
          </a:ln>
        </p:spPr>
        <p:txBody>
          <a:bodyPr/>
          <a:lstStyle/>
          <a:p>
            <a:endParaRPr lang="en-US" dirty="0"/>
          </a:p>
        </p:txBody>
      </p:sp>
      <p:sp>
        <p:nvSpPr>
          <p:cNvPr id="18481" name="Freeform 261"/>
          <p:cNvSpPr>
            <a:spLocks/>
          </p:cNvSpPr>
          <p:nvPr>
            <p:custDataLst>
              <p:tags r:id="rId48"/>
            </p:custDataLst>
          </p:nvPr>
        </p:nvSpPr>
        <p:spPr bwMode="auto">
          <a:xfrm>
            <a:off x="7821614" y="3189288"/>
            <a:ext cx="365125" cy="423862"/>
          </a:xfrm>
          <a:custGeom>
            <a:avLst/>
            <a:gdLst>
              <a:gd name="T0" fmla="*/ 2147483647 w 831"/>
              <a:gd name="T1" fmla="*/ 2147483647 h 812"/>
              <a:gd name="T2" fmla="*/ 2147483647 w 831"/>
              <a:gd name="T3" fmla="*/ 2147483647 h 812"/>
              <a:gd name="T4" fmla="*/ 2147483647 w 831"/>
              <a:gd name="T5" fmla="*/ 2147483647 h 812"/>
              <a:gd name="T6" fmla="*/ 2147483647 w 831"/>
              <a:gd name="T7" fmla="*/ 2147483647 h 812"/>
              <a:gd name="T8" fmla="*/ 2147483647 w 831"/>
              <a:gd name="T9" fmla="*/ 2147483647 h 812"/>
              <a:gd name="T10" fmla="*/ 2147483647 w 831"/>
              <a:gd name="T11" fmla="*/ 2147483647 h 812"/>
              <a:gd name="T12" fmla="*/ 2147483647 w 831"/>
              <a:gd name="T13" fmla="*/ 2147483647 h 812"/>
              <a:gd name="T14" fmla="*/ 2147483647 w 831"/>
              <a:gd name="T15" fmla="*/ 2147483647 h 812"/>
              <a:gd name="T16" fmla="*/ 2147483647 w 831"/>
              <a:gd name="T17" fmla="*/ 2147483647 h 812"/>
              <a:gd name="T18" fmla="*/ 2147483647 w 831"/>
              <a:gd name="T19" fmla="*/ 2147483647 h 812"/>
              <a:gd name="T20" fmla="*/ 2147483647 w 831"/>
              <a:gd name="T21" fmla="*/ 2147483647 h 812"/>
              <a:gd name="T22" fmla="*/ 2147483647 w 831"/>
              <a:gd name="T23" fmla="*/ 2147483647 h 812"/>
              <a:gd name="T24" fmla="*/ 2147483647 w 831"/>
              <a:gd name="T25" fmla="*/ 2147483647 h 812"/>
              <a:gd name="T26" fmla="*/ 2147483647 w 831"/>
              <a:gd name="T27" fmla="*/ 2147483647 h 812"/>
              <a:gd name="T28" fmla="*/ 2147483647 w 831"/>
              <a:gd name="T29" fmla="*/ 2147483647 h 812"/>
              <a:gd name="T30" fmla="*/ 2147483647 w 831"/>
              <a:gd name="T31" fmla="*/ 2147483647 h 812"/>
              <a:gd name="T32" fmla="*/ 2147483647 w 831"/>
              <a:gd name="T33" fmla="*/ 2147483647 h 812"/>
              <a:gd name="T34" fmla="*/ 2147483647 w 831"/>
              <a:gd name="T35" fmla="*/ 2147483647 h 812"/>
              <a:gd name="T36" fmla="*/ 2147483647 w 831"/>
              <a:gd name="T37" fmla="*/ 2147483647 h 812"/>
              <a:gd name="T38" fmla="*/ 2147483647 w 831"/>
              <a:gd name="T39" fmla="*/ 2147483647 h 812"/>
              <a:gd name="T40" fmla="*/ 2147483647 w 831"/>
              <a:gd name="T41" fmla="*/ 2147483647 h 812"/>
              <a:gd name="T42" fmla="*/ 2147483647 w 831"/>
              <a:gd name="T43" fmla="*/ 2147483647 h 812"/>
              <a:gd name="T44" fmla="*/ 2147483647 w 831"/>
              <a:gd name="T45" fmla="*/ 2147483647 h 812"/>
              <a:gd name="T46" fmla="*/ 2147483647 w 831"/>
              <a:gd name="T47" fmla="*/ 2147483647 h 812"/>
              <a:gd name="T48" fmla="*/ 2147483647 w 831"/>
              <a:gd name="T49" fmla="*/ 2147483647 h 812"/>
              <a:gd name="T50" fmla="*/ 2147483647 w 831"/>
              <a:gd name="T51" fmla="*/ 2147483647 h 812"/>
              <a:gd name="T52" fmla="*/ 2147483647 w 831"/>
              <a:gd name="T53" fmla="*/ 2147483647 h 812"/>
              <a:gd name="T54" fmla="*/ 2147483647 w 831"/>
              <a:gd name="T55" fmla="*/ 2147483647 h 812"/>
              <a:gd name="T56" fmla="*/ 2147483647 w 831"/>
              <a:gd name="T57" fmla="*/ 2147483647 h 812"/>
              <a:gd name="T58" fmla="*/ 2147483647 w 831"/>
              <a:gd name="T59" fmla="*/ 2147483647 h 812"/>
              <a:gd name="T60" fmla="*/ 2147483647 w 831"/>
              <a:gd name="T61" fmla="*/ 2147483647 h 812"/>
              <a:gd name="T62" fmla="*/ 2147483647 w 831"/>
              <a:gd name="T63" fmla="*/ 2147483647 h 812"/>
              <a:gd name="T64" fmla="*/ 2147483647 w 831"/>
              <a:gd name="T65" fmla="*/ 2147483647 h 812"/>
              <a:gd name="T66" fmla="*/ 2147483647 w 831"/>
              <a:gd name="T67" fmla="*/ 2147483647 h 812"/>
              <a:gd name="T68" fmla="*/ 2147483647 w 831"/>
              <a:gd name="T69" fmla="*/ 2147483647 h 812"/>
              <a:gd name="T70" fmla="*/ 2147483647 w 831"/>
              <a:gd name="T71" fmla="*/ 2147483647 h 812"/>
              <a:gd name="T72" fmla="*/ 2147483647 w 831"/>
              <a:gd name="T73" fmla="*/ 2147483647 h 812"/>
              <a:gd name="T74" fmla="*/ 2147483647 w 831"/>
              <a:gd name="T75" fmla="*/ 2147483647 h 812"/>
              <a:gd name="T76" fmla="*/ 2147483647 w 831"/>
              <a:gd name="T77" fmla="*/ 2147483647 h 812"/>
              <a:gd name="T78" fmla="*/ 2147483647 w 831"/>
              <a:gd name="T79" fmla="*/ 2147483647 h 812"/>
              <a:gd name="T80" fmla="*/ 2147483647 w 831"/>
              <a:gd name="T81" fmla="*/ 2147483647 h 812"/>
              <a:gd name="T82" fmla="*/ 2147483647 w 831"/>
              <a:gd name="T83" fmla="*/ 2147483647 h 812"/>
              <a:gd name="T84" fmla="*/ 2147483647 w 831"/>
              <a:gd name="T85" fmla="*/ 2147483647 h 812"/>
              <a:gd name="T86" fmla="*/ 2147483647 w 831"/>
              <a:gd name="T87" fmla="*/ 2147483647 h 812"/>
              <a:gd name="T88" fmla="*/ 2147483647 w 831"/>
              <a:gd name="T89" fmla="*/ 2147483647 h 812"/>
              <a:gd name="T90" fmla="*/ 2147483647 w 831"/>
              <a:gd name="T91" fmla="*/ 2147483647 h 812"/>
              <a:gd name="T92" fmla="*/ 2147483647 w 831"/>
              <a:gd name="T93" fmla="*/ 2147483647 h 812"/>
              <a:gd name="T94" fmla="*/ 2147483647 w 831"/>
              <a:gd name="T95" fmla="*/ 2147483647 h 812"/>
              <a:gd name="T96" fmla="*/ 2147483647 w 831"/>
              <a:gd name="T97" fmla="*/ 2147483647 h 812"/>
              <a:gd name="T98" fmla="*/ 2147483647 w 831"/>
              <a:gd name="T99" fmla="*/ 2147483647 h 812"/>
              <a:gd name="T100" fmla="*/ 2147483647 w 831"/>
              <a:gd name="T101" fmla="*/ 2147483647 h 812"/>
              <a:gd name="T102" fmla="*/ 2147483647 w 831"/>
              <a:gd name="T103" fmla="*/ 2147483647 h 812"/>
              <a:gd name="T104" fmla="*/ 2147483647 w 831"/>
              <a:gd name="T105" fmla="*/ 2147483647 h 812"/>
              <a:gd name="T106" fmla="*/ 2147483647 w 831"/>
              <a:gd name="T107" fmla="*/ 2147483647 h 8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31" h="812">
                <a:moveTo>
                  <a:pt x="831" y="98"/>
                </a:moveTo>
                <a:lnTo>
                  <a:pt x="817" y="95"/>
                </a:lnTo>
                <a:lnTo>
                  <a:pt x="803" y="91"/>
                </a:lnTo>
                <a:lnTo>
                  <a:pt x="791" y="87"/>
                </a:lnTo>
                <a:lnTo>
                  <a:pt x="779" y="82"/>
                </a:lnTo>
                <a:lnTo>
                  <a:pt x="769" y="77"/>
                </a:lnTo>
                <a:lnTo>
                  <a:pt x="758" y="71"/>
                </a:lnTo>
                <a:lnTo>
                  <a:pt x="749" y="65"/>
                </a:lnTo>
                <a:lnTo>
                  <a:pt x="740" y="58"/>
                </a:lnTo>
                <a:lnTo>
                  <a:pt x="707" y="29"/>
                </a:lnTo>
                <a:lnTo>
                  <a:pt x="679" y="0"/>
                </a:lnTo>
                <a:lnTo>
                  <a:pt x="655" y="2"/>
                </a:lnTo>
                <a:lnTo>
                  <a:pt x="626" y="4"/>
                </a:lnTo>
                <a:lnTo>
                  <a:pt x="594" y="7"/>
                </a:lnTo>
                <a:lnTo>
                  <a:pt x="562" y="10"/>
                </a:lnTo>
                <a:lnTo>
                  <a:pt x="547" y="13"/>
                </a:lnTo>
                <a:lnTo>
                  <a:pt x="533" y="16"/>
                </a:lnTo>
                <a:lnTo>
                  <a:pt x="520" y="19"/>
                </a:lnTo>
                <a:lnTo>
                  <a:pt x="509" y="24"/>
                </a:lnTo>
                <a:lnTo>
                  <a:pt x="499" y="29"/>
                </a:lnTo>
                <a:lnTo>
                  <a:pt x="492" y="34"/>
                </a:lnTo>
                <a:lnTo>
                  <a:pt x="489" y="37"/>
                </a:lnTo>
                <a:lnTo>
                  <a:pt x="487" y="41"/>
                </a:lnTo>
                <a:lnTo>
                  <a:pt x="486" y="44"/>
                </a:lnTo>
                <a:lnTo>
                  <a:pt x="486" y="49"/>
                </a:lnTo>
                <a:lnTo>
                  <a:pt x="486" y="54"/>
                </a:lnTo>
                <a:lnTo>
                  <a:pt x="487" y="59"/>
                </a:lnTo>
                <a:lnTo>
                  <a:pt x="489" y="63"/>
                </a:lnTo>
                <a:lnTo>
                  <a:pt x="491" y="66"/>
                </a:lnTo>
                <a:lnTo>
                  <a:pt x="497" y="71"/>
                </a:lnTo>
                <a:lnTo>
                  <a:pt x="502" y="76"/>
                </a:lnTo>
                <a:lnTo>
                  <a:pt x="509" y="80"/>
                </a:lnTo>
                <a:lnTo>
                  <a:pt x="514" y="84"/>
                </a:lnTo>
                <a:lnTo>
                  <a:pt x="516" y="87"/>
                </a:lnTo>
                <a:lnTo>
                  <a:pt x="517" y="90"/>
                </a:lnTo>
                <a:lnTo>
                  <a:pt x="519" y="93"/>
                </a:lnTo>
                <a:lnTo>
                  <a:pt x="519" y="98"/>
                </a:lnTo>
                <a:lnTo>
                  <a:pt x="519" y="102"/>
                </a:lnTo>
                <a:lnTo>
                  <a:pt x="517" y="107"/>
                </a:lnTo>
                <a:lnTo>
                  <a:pt x="516" y="111"/>
                </a:lnTo>
                <a:lnTo>
                  <a:pt x="514" y="114"/>
                </a:lnTo>
                <a:lnTo>
                  <a:pt x="509" y="120"/>
                </a:lnTo>
                <a:lnTo>
                  <a:pt x="502" y="127"/>
                </a:lnTo>
                <a:lnTo>
                  <a:pt x="497" y="133"/>
                </a:lnTo>
                <a:lnTo>
                  <a:pt x="491" y="140"/>
                </a:lnTo>
                <a:lnTo>
                  <a:pt x="489" y="144"/>
                </a:lnTo>
                <a:lnTo>
                  <a:pt x="487" y="149"/>
                </a:lnTo>
                <a:lnTo>
                  <a:pt x="486" y="154"/>
                </a:lnTo>
                <a:lnTo>
                  <a:pt x="486" y="159"/>
                </a:lnTo>
                <a:lnTo>
                  <a:pt x="480" y="162"/>
                </a:lnTo>
                <a:lnTo>
                  <a:pt x="475" y="163"/>
                </a:lnTo>
                <a:lnTo>
                  <a:pt x="470" y="166"/>
                </a:lnTo>
                <a:lnTo>
                  <a:pt x="466" y="169"/>
                </a:lnTo>
                <a:lnTo>
                  <a:pt x="457" y="176"/>
                </a:lnTo>
                <a:lnTo>
                  <a:pt x="450" y="184"/>
                </a:lnTo>
                <a:lnTo>
                  <a:pt x="444" y="194"/>
                </a:lnTo>
                <a:lnTo>
                  <a:pt x="438" y="205"/>
                </a:lnTo>
                <a:lnTo>
                  <a:pt x="434" y="217"/>
                </a:lnTo>
                <a:lnTo>
                  <a:pt x="430" y="230"/>
                </a:lnTo>
                <a:lnTo>
                  <a:pt x="427" y="243"/>
                </a:lnTo>
                <a:lnTo>
                  <a:pt x="424" y="256"/>
                </a:lnTo>
                <a:lnTo>
                  <a:pt x="423" y="270"/>
                </a:lnTo>
                <a:lnTo>
                  <a:pt x="421" y="284"/>
                </a:lnTo>
                <a:lnTo>
                  <a:pt x="420" y="309"/>
                </a:lnTo>
                <a:lnTo>
                  <a:pt x="420" y="332"/>
                </a:lnTo>
                <a:lnTo>
                  <a:pt x="412" y="332"/>
                </a:lnTo>
                <a:lnTo>
                  <a:pt x="407" y="330"/>
                </a:lnTo>
                <a:lnTo>
                  <a:pt x="401" y="327"/>
                </a:lnTo>
                <a:lnTo>
                  <a:pt x="397" y="322"/>
                </a:lnTo>
                <a:lnTo>
                  <a:pt x="392" y="319"/>
                </a:lnTo>
                <a:lnTo>
                  <a:pt x="388" y="316"/>
                </a:lnTo>
                <a:lnTo>
                  <a:pt x="385" y="314"/>
                </a:lnTo>
                <a:lnTo>
                  <a:pt x="379" y="313"/>
                </a:lnTo>
                <a:lnTo>
                  <a:pt x="375" y="314"/>
                </a:lnTo>
                <a:lnTo>
                  <a:pt x="370" y="315"/>
                </a:lnTo>
                <a:lnTo>
                  <a:pt x="366" y="317"/>
                </a:lnTo>
                <a:lnTo>
                  <a:pt x="362" y="319"/>
                </a:lnTo>
                <a:lnTo>
                  <a:pt x="354" y="325"/>
                </a:lnTo>
                <a:lnTo>
                  <a:pt x="346" y="332"/>
                </a:lnTo>
                <a:lnTo>
                  <a:pt x="338" y="339"/>
                </a:lnTo>
                <a:lnTo>
                  <a:pt x="331" y="345"/>
                </a:lnTo>
                <a:lnTo>
                  <a:pt x="326" y="347"/>
                </a:lnTo>
                <a:lnTo>
                  <a:pt x="322" y="349"/>
                </a:lnTo>
                <a:lnTo>
                  <a:pt x="318" y="350"/>
                </a:lnTo>
                <a:lnTo>
                  <a:pt x="313" y="351"/>
                </a:lnTo>
                <a:lnTo>
                  <a:pt x="308" y="351"/>
                </a:lnTo>
                <a:lnTo>
                  <a:pt x="303" y="353"/>
                </a:lnTo>
                <a:lnTo>
                  <a:pt x="300" y="356"/>
                </a:lnTo>
                <a:lnTo>
                  <a:pt x="297" y="360"/>
                </a:lnTo>
                <a:lnTo>
                  <a:pt x="290" y="370"/>
                </a:lnTo>
                <a:lnTo>
                  <a:pt x="287" y="383"/>
                </a:lnTo>
                <a:lnTo>
                  <a:pt x="284" y="396"/>
                </a:lnTo>
                <a:lnTo>
                  <a:pt x="281" y="408"/>
                </a:lnTo>
                <a:lnTo>
                  <a:pt x="280" y="418"/>
                </a:lnTo>
                <a:lnTo>
                  <a:pt x="280" y="424"/>
                </a:lnTo>
                <a:lnTo>
                  <a:pt x="277" y="427"/>
                </a:lnTo>
                <a:lnTo>
                  <a:pt x="273" y="429"/>
                </a:lnTo>
                <a:lnTo>
                  <a:pt x="265" y="432"/>
                </a:lnTo>
                <a:lnTo>
                  <a:pt x="257" y="435"/>
                </a:lnTo>
                <a:lnTo>
                  <a:pt x="235" y="442"/>
                </a:lnTo>
                <a:lnTo>
                  <a:pt x="211" y="448"/>
                </a:lnTo>
                <a:lnTo>
                  <a:pt x="185" y="453"/>
                </a:lnTo>
                <a:lnTo>
                  <a:pt x="161" y="458"/>
                </a:lnTo>
                <a:lnTo>
                  <a:pt x="141" y="461"/>
                </a:lnTo>
                <a:lnTo>
                  <a:pt x="127" y="462"/>
                </a:lnTo>
                <a:lnTo>
                  <a:pt x="109" y="461"/>
                </a:lnTo>
                <a:lnTo>
                  <a:pt x="91" y="460"/>
                </a:lnTo>
                <a:lnTo>
                  <a:pt x="74" y="457"/>
                </a:lnTo>
                <a:lnTo>
                  <a:pt x="56" y="455"/>
                </a:lnTo>
                <a:lnTo>
                  <a:pt x="26" y="449"/>
                </a:lnTo>
                <a:lnTo>
                  <a:pt x="0" y="443"/>
                </a:lnTo>
                <a:lnTo>
                  <a:pt x="8" y="455"/>
                </a:lnTo>
                <a:lnTo>
                  <a:pt x="19" y="470"/>
                </a:lnTo>
                <a:lnTo>
                  <a:pt x="34" y="487"/>
                </a:lnTo>
                <a:lnTo>
                  <a:pt x="51" y="505"/>
                </a:lnTo>
                <a:lnTo>
                  <a:pt x="60" y="513"/>
                </a:lnTo>
                <a:lnTo>
                  <a:pt x="68" y="521"/>
                </a:lnTo>
                <a:lnTo>
                  <a:pt x="77" y="528"/>
                </a:lnTo>
                <a:lnTo>
                  <a:pt x="87" y="535"/>
                </a:lnTo>
                <a:lnTo>
                  <a:pt x="96" y="540"/>
                </a:lnTo>
                <a:lnTo>
                  <a:pt x="105" y="544"/>
                </a:lnTo>
                <a:lnTo>
                  <a:pt x="112" y="546"/>
                </a:lnTo>
                <a:lnTo>
                  <a:pt x="120" y="547"/>
                </a:lnTo>
                <a:lnTo>
                  <a:pt x="121" y="561"/>
                </a:lnTo>
                <a:lnTo>
                  <a:pt x="123" y="577"/>
                </a:lnTo>
                <a:lnTo>
                  <a:pt x="127" y="585"/>
                </a:lnTo>
                <a:lnTo>
                  <a:pt x="131" y="591"/>
                </a:lnTo>
                <a:lnTo>
                  <a:pt x="134" y="593"/>
                </a:lnTo>
                <a:lnTo>
                  <a:pt x="138" y="595"/>
                </a:lnTo>
                <a:lnTo>
                  <a:pt x="142" y="596"/>
                </a:lnTo>
                <a:lnTo>
                  <a:pt x="147" y="597"/>
                </a:lnTo>
                <a:lnTo>
                  <a:pt x="147" y="616"/>
                </a:lnTo>
                <a:lnTo>
                  <a:pt x="127" y="629"/>
                </a:lnTo>
                <a:lnTo>
                  <a:pt x="107" y="641"/>
                </a:lnTo>
                <a:lnTo>
                  <a:pt x="99" y="647"/>
                </a:lnTo>
                <a:lnTo>
                  <a:pt x="93" y="654"/>
                </a:lnTo>
                <a:lnTo>
                  <a:pt x="90" y="658"/>
                </a:lnTo>
                <a:lnTo>
                  <a:pt x="88" y="663"/>
                </a:lnTo>
                <a:lnTo>
                  <a:pt x="87" y="667"/>
                </a:lnTo>
                <a:lnTo>
                  <a:pt x="87" y="671"/>
                </a:lnTo>
                <a:lnTo>
                  <a:pt x="87" y="680"/>
                </a:lnTo>
                <a:lnTo>
                  <a:pt x="87" y="689"/>
                </a:lnTo>
                <a:lnTo>
                  <a:pt x="87" y="701"/>
                </a:lnTo>
                <a:lnTo>
                  <a:pt x="87" y="721"/>
                </a:lnTo>
                <a:lnTo>
                  <a:pt x="109" y="720"/>
                </a:lnTo>
                <a:lnTo>
                  <a:pt x="132" y="719"/>
                </a:lnTo>
                <a:lnTo>
                  <a:pt x="154" y="717"/>
                </a:lnTo>
                <a:lnTo>
                  <a:pt x="177" y="714"/>
                </a:lnTo>
                <a:lnTo>
                  <a:pt x="199" y="711"/>
                </a:lnTo>
                <a:lnTo>
                  <a:pt x="222" y="710"/>
                </a:lnTo>
                <a:lnTo>
                  <a:pt x="244" y="708"/>
                </a:lnTo>
                <a:lnTo>
                  <a:pt x="266" y="708"/>
                </a:lnTo>
                <a:lnTo>
                  <a:pt x="284" y="707"/>
                </a:lnTo>
                <a:lnTo>
                  <a:pt x="297" y="705"/>
                </a:lnTo>
                <a:lnTo>
                  <a:pt x="302" y="705"/>
                </a:lnTo>
                <a:lnTo>
                  <a:pt x="310" y="705"/>
                </a:lnTo>
                <a:lnTo>
                  <a:pt x="318" y="706"/>
                </a:lnTo>
                <a:lnTo>
                  <a:pt x="326" y="708"/>
                </a:lnTo>
                <a:lnTo>
                  <a:pt x="328" y="714"/>
                </a:lnTo>
                <a:lnTo>
                  <a:pt x="330" y="721"/>
                </a:lnTo>
                <a:lnTo>
                  <a:pt x="333" y="728"/>
                </a:lnTo>
                <a:lnTo>
                  <a:pt x="338" y="735"/>
                </a:lnTo>
                <a:lnTo>
                  <a:pt x="345" y="742"/>
                </a:lnTo>
                <a:lnTo>
                  <a:pt x="352" y="749"/>
                </a:lnTo>
                <a:lnTo>
                  <a:pt x="359" y="756"/>
                </a:lnTo>
                <a:lnTo>
                  <a:pt x="368" y="762"/>
                </a:lnTo>
                <a:lnTo>
                  <a:pt x="378" y="769"/>
                </a:lnTo>
                <a:lnTo>
                  <a:pt x="388" y="776"/>
                </a:lnTo>
                <a:lnTo>
                  <a:pt x="398" y="781"/>
                </a:lnTo>
                <a:lnTo>
                  <a:pt x="408" y="785"/>
                </a:lnTo>
                <a:lnTo>
                  <a:pt x="418" y="789"/>
                </a:lnTo>
                <a:lnTo>
                  <a:pt x="427" y="792"/>
                </a:lnTo>
                <a:lnTo>
                  <a:pt x="437" y="794"/>
                </a:lnTo>
                <a:lnTo>
                  <a:pt x="446" y="794"/>
                </a:lnTo>
                <a:lnTo>
                  <a:pt x="449" y="803"/>
                </a:lnTo>
                <a:lnTo>
                  <a:pt x="453" y="812"/>
                </a:lnTo>
                <a:lnTo>
                  <a:pt x="454" y="806"/>
                </a:lnTo>
                <a:lnTo>
                  <a:pt x="455" y="800"/>
                </a:lnTo>
                <a:lnTo>
                  <a:pt x="457" y="795"/>
                </a:lnTo>
                <a:lnTo>
                  <a:pt x="460" y="791"/>
                </a:lnTo>
                <a:lnTo>
                  <a:pt x="464" y="787"/>
                </a:lnTo>
                <a:lnTo>
                  <a:pt x="467" y="783"/>
                </a:lnTo>
                <a:lnTo>
                  <a:pt x="471" y="780"/>
                </a:lnTo>
                <a:lnTo>
                  <a:pt x="477" y="778"/>
                </a:lnTo>
                <a:lnTo>
                  <a:pt x="487" y="774"/>
                </a:lnTo>
                <a:lnTo>
                  <a:pt x="499" y="770"/>
                </a:lnTo>
                <a:lnTo>
                  <a:pt x="512" y="768"/>
                </a:lnTo>
                <a:lnTo>
                  <a:pt x="525" y="767"/>
                </a:lnTo>
                <a:lnTo>
                  <a:pt x="539" y="765"/>
                </a:lnTo>
                <a:lnTo>
                  <a:pt x="554" y="764"/>
                </a:lnTo>
                <a:lnTo>
                  <a:pt x="567" y="761"/>
                </a:lnTo>
                <a:lnTo>
                  <a:pt x="580" y="758"/>
                </a:lnTo>
                <a:lnTo>
                  <a:pt x="586" y="756"/>
                </a:lnTo>
                <a:lnTo>
                  <a:pt x="591" y="753"/>
                </a:lnTo>
                <a:lnTo>
                  <a:pt x="597" y="750"/>
                </a:lnTo>
                <a:lnTo>
                  <a:pt x="602" y="747"/>
                </a:lnTo>
                <a:lnTo>
                  <a:pt x="606" y="743"/>
                </a:lnTo>
                <a:lnTo>
                  <a:pt x="611" y="738"/>
                </a:lnTo>
                <a:lnTo>
                  <a:pt x="615" y="733"/>
                </a:lnTo>
                <a:lnTo>
                  <a:pt x="618" y="727"/>
                </a:lnTo>
                <a:lnTo>
                  <a:pt x="614" y="725"/>
                </a:lnTo>
                <a:lnTo>
                  <a:pt x="610" y="722"/>
                </a:lnTo>
                <a:lnTo>
                  <a:pt x="604" y="718"/>
                </a:lnTo>
                <a:lnTo>
                  <a:pt x="598" y="712"/>
                </a:lnTo>
                <a:lnTo>
                  <a:pt x="584" y="700"/>
                </a:lnTo>
                <a:lnTo>
                  <a:pt x="571" y="686"/>
                </a:lnTo>
                <a:lnTo>
                  <a:pt x="559" y="671"/>
                </a:lnTo>
                <a:lnTo>
                  <a:pt x="548" y="655"/>
                </a:lnTo>
                <a:lnTo>
                  <a:pt x="545" y="648"/>
                </a:lnTo>
                <a:lnTo>
                  <a:pt x="542" y="641"/>
                </a:lnTo>
                <a:lnTo>
                  <a:pt x="539" y="634"/>
                </a:lnTo>
                <a:lnTo>
                  <a:pt x="538" y="628"/>
                </a:lnTo>
                <a:lnTo>
                  <a:pt x="534" y="627"/>
                </a:lnTo>
                <a:lnTo>
                  <a:pt x="530" y="626"/>
                </a:lnTo>
                <a:lnTo>
                  <a:pt x="526" y="624"/>
                </a:lnTo>
                <a:lnTo>
                  <a:pt x="523" y="620"/>
                </a:lnTo>
                <a:lnTo>
                  <a:pt x="517" y="613"/>
                </a:lnTo>
                <a:lnTo>
                  <a:pt x="512" y="603"/>
                </a:lnTo>
                <a:lnTo>
                  <a:pt x="512" y="579"/>
                </a:lnTo>
                <a:lnTo>
                  <a:pt x="526" y="578"/>
                </a:lnTo>
                <a:lnTo>
                  <a:pt x="539" y="577"/>
                </a:lnTo>
                <a:lnTo>
                  <a:pt x="551" y="575"/>
                </a:lnTo>
                <a:lnTo>
                  <a:pt x="562" y="571"/>
                </a:lnTo>
                <a:lnTo>
                  <a:pt x="572" y="568"/>
                </a:lnTo>
                <a:lnTo>
                  <a:pt x="582" y="563"/>
                </a:lnTo>
                <a:lnTo>
                  <a:pt x="591" y="558"/>
                </a:lnTo>
                <a:lnTo>
                  <a:pt x="600" y="552"/>
                </a:lnTo>
                <a:lnTo>
                  <a:pt x="607" y="545"/>
                </a:lnTo>
                <a:lnTo>
                  <a:pt x="615" y="538"/>
                </a:lnTo>
                <a:lnTo>
                  <a:pt x="622" y="531"/>
                </a:lnTo>
                <a:lnTo>
                  <a:pt x="628" y="523"/>
                </a:lnTo>
                <a:lnTo>
                  <a:pt x="639" y="507"/>
                </a:lnTo>
                <a:lnTo>
                  <a:pt x="650" y="489"/>
                </a:lnTo>
                <a:lnTo>
                  <a:pt x="669" y="453"/>
                </a:lnTo>
                <a:lnTo>
                  <a:pt x="688" y="417"/>
                </a:lnTo>
                <a:lnTo>
                  <a:pt x="699" y="401"/>
                </a:lnTo>
                <a:lnTo>
                  <a:pt x="710" y="387"/>
                </a:lnTo>
                <a:lnTo>
                  <a:pt x="716" y="379"/>
                </a:lnTo>
                <a:lnTo>
                  <a:pt x="723" y="373"/>
                </a:lnTo>
                <a:lnTo>
                  <a:pt x="730" y="368"/>
                </a:lnTo>
                <a:lnTo>
                  <a:pt x="738" y="363"/>
                </a:lnTo>
                <a:lnTo>
                  <a:pt x="732" y="351"/>
                </a:lnTo>
                <a:lnTo>
                  <a:pt x="727" y="340"/>
                </a:lnTo>
                <a:lnTo>
                  <a:pt x="726" y="335"/>
                </a:lnTo>
                <a:lnTo>
                  <a:pt x="725" y="330"/>
                </a:lnTo>
                <a:lnTo>
                  <a:pt x="725" y="324"/>
                </a:lnTo>
                <a:lnTo>
                  <a:pt x="725" y="319"/>
                </a:lnTo>
                <a:lnTo>
                  <a:pt x="726" y="314"/>
                </a:lnTo>
                <a:lnTo>
                  <a:pt x="727" y="309"/>
                </a:lnTo>
                <a:lnTo>
                  <a:pt x="729" y="305"/>
                </a:lnTo>
                <a:lnTo>
                  <a:pt x="733" y="301"/>
                </a:lnTo>
                <a:lnTo>
                  <a:pt x="736" y="298"/>
                </a:lnTo>
                <a:lnTo>
                  <a:pt x="740" y="295"/>
                </a:lnTo>
                <a:lnTo>
                  <a:pt x="746" y="292"/>
                </a:lnTo>
                <a:lnTo>
                  <a:pt x="751" y="289"/>
                </a:lnTo>
                <a:lnTo>
                  <a:pt x="722" y="262"/>
                </a:lnTo>
                <a:lnTo>
                  <a:pt x="700" y="242"/>
                </a:lnTo>
                <a:lnTo>
                  <a:pt x="690" y="232"/>
                </a:lnTo>
                <a:lnTo>
                  <a:pt x="680" y="221"/>
                </a:lnTo>
                <a:lnTo>
                  <a:pt x="670" y="207"/>
                </a:lnTo>
                <a:lnTo>
                  <a:pt x="658" y="190"/>
                </a:lnTo>
                <a:lnTo>
                  <a:pt x="658" y="147"/>
                </a:lnTo>
                <a:lnTo>
                  <a:pt x="701" y="145"/>
                </a:lnTo>
                <a:lnTo>
                  <a:pt x="733" y="143"/>
                </a:lnTo>
                <a:lnTo>
                  <a:pt x="758" y="140"/>
                </a:lnTo>
                <a:lnTo>
                  <a:pt x="778" y="136"/>
                </a:lnTo>
                <a:lnTo>
                  <a:pt x="785" y="134"/>
                </a:lnTo>
                <a:lnTo>
                  <a:pt x="792" y="131"/>
                </a:lnTo>
                <a:lnTo>
                  <a:pt x="799" y="127"/>
                </a:lnTo>
                <a:lnTo>
                  <a:pt x="805" y="123"/>
                </a:lnTo>
                <a:lnTo>
                  <a:pt x="817" y="113"/>
                </a:lnTo>
                <a:lnTo>
                  <a:pt x="831" y="98"/>
                </a:lnTo>
              </a:path>
            </a:pathLst>
          </a:custGeom>
          <a:solidFill>
            <a:schemeClr val="tx1"/>
          </a:solidFill>
          <a:ln w="9525" cmpd="sng">
            <a:solidFill>
              <a:srgbClr val="FFFFFF"/>
            </a:solidFill>
            <a:prstDash val="solid"/>
            <a:round/>
            <a:headEnd/>
            <a:tailEnd/>
          </a:ln>
        </p:spPr>
        <p:txBody>
          <a:bodyPr/>
          <a:lstStyle/>
          <a:p>
            <a:endParaRPr lang="en-US" dirty="0"/>
          </a:p>
        </p:txBody>
      </p:sp>
      <p:sp>
        <p:nvSpPr>
          <p:cNvPr id="18482" name="Freeform 262"/>
          <p:cNvSpPr>
            <a:spLocks/>
          </p:cNvSpPr>
          <p:nvPr>
            <p:custDataLst>
              <p:tags r:id="rId49"/>
            </p:custDataLst>
          </p:nvPr>
        </p:nvSpPr>
        <p:spPr bwMode="auto">
          <a:xfrm>
            <a:off x="8612188" y="3457575"/>
            <a:ext cx="220662" cy="585788"/>
          </a:xfrm>
          <a:custGeom>
            <a:avLst/>
            <a:gdLst>
              <a:gd name="T0" fmla="*/ 2147483647 w 505"/>
              <a:gd name="T1" fmla="*/ 2147483647 h 1121"/>
              <a:gd name="T2" fmla="*/ 2147483647 w 505"/>
              <a:gd name="T3" fmla="*/ 2147483647 h 1121"/>
              <a:gd name="T4" fmla="*/ 2147483647 w 505"/>
              <a:gd name="T5" fmla="*/ 2147483647 h 1121"/>
              <a:gd name="T6" fmla="*/ 2147483647 w 505"/>
              <a:gd name="T7" fmla="*/ 2147483647 h 1121"/>
              <a:gd name="T8" fmla="*/ 2147483647 w 505"/>
              <a:gd name="T9" fmla="*/ 2147483647 h 1121"/>
              <a:gd name="T10" fmla="*/ 2147483647 w 505"/>
              <a:gd name="T11" fmla="*/ 2147483647 h 1121"/>
              <a:gd name="T12" fmla="*/ 2147483647 w 505"/>
              <a:gd name="T13" fmla="*/ 2147483647 h 1121"/>
              <a:gd name="T14" fmla="*/ 2147483647 w 505"/>
              <a:gd name="T15" fmla="*/ 2147483647 h 1121"/>
              <a:gd name="T16" fmla="*/ 2147483647 w 505"/>
              <a:gd name="T17" fmla="*/ 2147483647 h 1121"/>
              <a:gd name="T18" fmla="*/ 2147483647 w 505"/>
              <a:gd name="T19" fmla="*/ 2147483647 h 1121"/>
              <a:gd name="T20" fmla="*/ 2147483647 w 505"/>
              <a:gd name="T21" fmla="*/ 2147483647 h 1121"/>
              <a:gd name="T22" fmla="*/ 2147483647 w 505"/>
              <a:gd name="T23" fmla="*/ 2147483647 h 1121"/>
              <a:gd name="T24" fmla="*/ 2147483647 w 505"/>
              <a:gd name="T25" fmla="*/ 2147483647 h 1121"/>
              <a:gd name="T26" fmla="*/ 2147483647 w 505"/>
              <a:gd name="T27" fmla="*/ 2147483647 h 1121"/>
              <a:gd name="T28" fmla="*/ 2147483647 w 505"/>
              <a:gd name="T29" fmla="*/ 2147483647 h 1121"/>
              <a:gd name="T30" fmla="*/ 2147483647 w 505"/>
              <a:gd name="T31" fmla="*/ 2147483647 h 1121"/>
              <a:gd name="T32" fmla="*/ 2147483647 w 505"/>
              <a:gd name="T33" fmla="*/ 2147483647 h 1121"/>
              <a:gd name="T34" fmla="*/ 2147483647 w 505"/>
              <a:gd name="T35" fmla="*/ 2147483647 h 1121"/>
              <a:gd name="T36" fmla="*/ 2147483647 w 505"/>
              <a:gd name="T37" fmla="*/ 2147483647 h 1121"/>
              <a:gd name="T38" fmla="*/ 2147483647 w 505"/>
              <a:gd name="T39" fmla="*/ 2147483647 h 1121"/>
              <a:gd name="T40" fmla="*/ 2147483647 w 505"/>
              <a:gd name="T41" fmla="*/ 2147483647 h 1121"/>
              <a:gd name="T42" fmla="*/ 2147483647 w 505"/>
              <a:gd name="T43" fmla="*/ 2147483647 h 1121"/>
              <a:gd name="T44" fmla="*/ 2147483647 w 505"/>
              <a:gd name="T45" fmla="*/ 2147483647 h 1121"/>
              <a:gd name="T46" fmla="*/ 2147483647 w 505"/>
              <a:gd name="T47" fmla="*/ 2147483647 h 1121"/>
              <a:gd name="T48" fmla="*/ 2147483647 w 505"/>
              <a:gd name="T49" fmla="*/ 2147483647 h 1121"/>
              <a:gd name="T50" fmla="*/ 2147483647 w 505"/>
              <a:gd name="T51" fmla="*/ 2147483647 h 1121"/>
              <a:gd name="T52" fmla="*/ 2147483647 w 505"/>
              <a:gd name="T53" fmla="*/ 2147483647 h 1121"/>
              <a:gd name="T54" fmla="*/ 2147483647 w 505"/>
              <a:gd name="T55" fmla="*/ 2147483647 h 1121"/>
              <a:gd name="T56" fmla="*/ 2147483647 w 505"/>
              <a:gd name="T57" fmla="*/ 2147483647 h 1121"/>
              <a:gd name="T58" fmla="*/ 2147483647 w 505"/>
              <a:gd name="T59" fmla="*/ 2147483647 h 1121"/>
              <a:gd name="T60" fmla="*/ 2147483647 w 505"/>
              <a:gd name="T61" fmla="*/ 2147483647 h 1121"/>
              <a:gd name="T62" fmla="*/ 2147483647 w 505"/>
              <a:gd name="T63" fmla="*/ 2147483647 h 1121"/>
              <a:gd name="T64" fmla="*/ 2147483647 w 505"/>
              <a:gd name="T65" fmla="*/ 2147483647 h 1121"/>
              <a:gd name="T66" fmla="*/ 2147483647 w 505"/>
              <a:gd name="T67" fmla="*/ 2147483647 h 1121"/>
              <a:gd name="T68" fmla="*/ 2147483647 w 505"/>
              <a:gd name="T69" fmla="*/ 2147483647 h 1121"/>
              <a:gd name="T70" fmla="*/ 2147483647 w 505"/>
              <a:gd name="T71" fmla="*/ 2147483647 h 1121"/>
              <a:gd name="T72" fmla="*/ 2147483647 w 505"/>
              <a:gd name="T73" fmla="*/ 2147483647 h 1121"/>
              <a:gd name="T74" fmla="*/ 2147483647 w 505"/>
              <a:gd name="T75" fmla="*/ 2147483647 h 1121"/>
              <a:gd name="T76" fmla="*/ 2147483647 w 505"/>
              <a:gd name="T77" fmla="*/ 2147483647 h 1121"/>
              <a:gd name="T78" fmla="*/ 2147483647 w 505"/>
              <a:gd name="T79" fmla="*/ 2147483647 h 1121"/>
              <a:gd name="T80" fmla="*/ 2147483647 w 505"/>
              <a:gd name="T81" fmla="*/ 2147483647 h 1121"/>
              <a:gd name="T82" fmla="*/ 2147483647 w 505"/>
              <a:gd name="T83" fmla="*/ 2147483647 h 1121"/>
              <a:gd name="T84" fmla="*/ 2147483647 w 505"/>
              <a:gd name="T85" fmla="*/ 2147483647 h 1121"/>
              <a:gd name="T86" fmla="*/ 2147483647 w 505"/>
              <a:gd name="T87" fmla="*/ 2147483647 h 1121"/>
              <a:gd name="T88" fmla="*/ 2147483647 w 505"/>
              <a:gd name="T89" fmla="*/ 2147483647 h 1121"/>
              <a:gd name="T90" fmla="*/ 2147483647 w 505"/>
              <a:gd name="T91" fmla="*/ 2147483647 h 1121"/>
              <a:gd name="T92" fmla="*/ 2147483647 w 505"/>
              <a:gd name="T93" fmla="*/ 2147483647 h 1121"/>
              <a:gd name="T94" fmla="*/ 2147483647 w 505"/>
              <a:gd name="T95" fmla="*/ 2147483647 h 1121"/>
              <a:gd name="T96" fmla="*/ 2147483647 w 505"/>
              <a:gd name="T97" fmla="*/ 2147483647 h 1121"/>
              <a:gd name="T98" fmla="*/ 2147483647 w 505"/>
              <a:gd name="T99" fmla="*/ 2147483647 h 1121"/>
              <a:gd name="T100" fmla="*/ 2147483647 w 505"/>
              <a:gd name="T101" fmla="*/ 2147483647 h 1121"/>
              <a:gd name="T102" fmla="*/ 2147483647 w 505"/>
              <a:gd name="T103" fmla="*/ 2147483647 h 112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05" h="1121">
                <a:moveTo>
                  <a:pt x="446" y="1121"/>
                </a:moveTo>
                <a:lnTo>
                  <a:pt x="445" y="1106"/>
                </a:lnTo>
                <a:lnTo>
                  <a:pt x="443" y="1091"/>
                </a:lnTo>
                <a:lnTo>
                  <a:pt x="440" y="1079"/>
                </a:lnTo>
                <a:lnTo>
                  <a:pt x="438" y="1067"/>
                </a:lnTo>
                <a:lnTo>
                  <a:pt x="437" y="1056"/>
                </a:lnTo>
                <a:lnTo>
                  <a:pt x="437" y="1045"/>
                </a:lnTo>
                <a:lnTo>
                  <a:pt x="438" y="1040"/>
                </a:lnTo>
                <a:lnTo>
                  <a:pt x="439" y="1034"/>
                </a:lnTo>
                <a:lnTo>
                  <a:pt x="443" y="1028"/>
                </a:lnTo>
                <a:lnTo>
                  <a:pt x="446" y="1022"/>
                </a:lnTo>
                <a:lnTo>
                  <a:pt x="430" y="1022"/>
                </a:lnTo>
                <a:lnTo>
                  <a:pt x="420" y="1022"/>
                </a:lnTo>
                <a:lnTo>
                  <a:pt x="411" y="1022"/>
                </a:lnTo>
                <a:lnTo>
                  <a:pt x="399" y="1022"/>
                </a:lnTo>
                <a:lnTo>
                  <a:pt x="399" y="1001"/>
                </a:lnTo>
                <a:lnTo>
                  <a:pt x="399" y="988"/>
                </a:lnTo>
                <a:lnTo>
                  <a:pt x="399" y="975"/>
                </a:lnTo>
                <a:lnTo>
                  <a:pt x="399" y="961"/>
                </a:lnTo>
                <a:lnTo>
                  <a:pt x="405" y="957"/>
                </a:lnTo>
                <a:lnTo>
                  <a:pt x="411" y="953"/>
                </a:lnTo>
                <a:lnTo>
                  <a:pt x="414" y="949"/>
                </a:lnTo>
                <a:lnTo>
                  <a:pt x="416" y="946"/>
                </a:lnTo>
                <a:lnTo>
                  <a:pt x="419" y="939"/>
                </a:lnTo>
                <a:lnTo>
                  <a:pt x="419" y="931"/>
                </a:lnTo>
                <a:lnTo>
                  <a:pt x="419" y="922"/>
                </a:lnTo>
                <a:lnTo>
                  <a:pt x="419" y="915"/>
                </a:lnTo>
                <a:lnTo>
                  <a:pt x="419" y="908"/>
                </a:lnTo>
                <a:lnTo>
                  <a:pt x="419" y="899"/>
                </a:lnTo>
                <a:lnTo>
                  <a:pt x="413" y="899"/>
                </a:lnTo>
                <a:lnTo>
                  <a:pt x="409" y="899"/>
                </a:lnTo>
                <a:lnTo>
                  <a:pt x="404" y="898"/>
                </a:lnTo>
                <a:lnTo>
                  <a:pt x="402" y="896"/>
                </a:lnTo>
                <a:lnTo>
                  <a:pt x="400" y="895"/>
                </a:lnTo>
                <a:lnTo>
                  <a:pt x="398" y="893"/>
                </a:lnTo>
                <a:lnTo>
                  <a:pt x="397" y="891"/>
                </a:lnTo>
                <a:lnTo>
                  <a:pt x="395" y="889"/>
                </a:lnTo>
                <a:lnTo>
                  <a:pt x="394" y="879"/>
                </a:lnTo>
                <a:lnTo>
                  <a:pt x="392" y="868"/>
                </a:lnTo>
                <a:lnTo>
                  <a:pt x="382" y="838"/>
                </a:lnTo>
                <a:lnTo>
                  <a:pt x="371" y="811"/>
                </a:lnTo>
                <a:lnTo>
                  <a:pt x="360" y="786"/>
                </a:lnTo>
                <a:lnTo>
                  <a:pt x="348" y="764"/>
                </a:lnTo>
                <a:lnTo>
                  <a:pt x="336" y="741"/>
                </a:lnTo>
                <a:lnTo>
                  <a:pt x="324" y="719"/>
                </a:lnTo>
                <a:lnTo>
                  <a:pt x="312" y="695"/>
                </a:lnTo>
                <a:lnTo>
                  <a:pt x="300" y="672"/>
                </a:lnTo>
                <a:lnTo>
                  <a:pt x="299" y="684"/>
                </a:lnTo>
                <a:lnTo>
                  <a:pt x="298" y="694"/>
                </a:lnTo>
                <a:lnTo>
                  <a:pt x="296" y="703"/>
                </a:lnTo>
                <a:lnTo>
                  <a:pt x="292" y="710"/>
                </a:lnTo>
                <a:lnTo>
                  <a:pt x="291" y="713"/>
                </a:lnTo>
                <a:lnTo>
                  <a:pt x="288" y="715"/>
                </a:lnTo>
                <a:lnTo>
                  <a:pt x="286" y="717"/>
                </a:lnTo>
                <a:lnTo>
                  <a:pt x="282" y="718"/>
                </a:lnTo>
                <a:lnTo>
                  <a:pt x="276" y="720"/>
                </a:lnTo>
                <a:lnTo>
                  <a:pt x="266" y="721"/>
                </a:lnTo>
                <a:lnTo>
                  <a:pt x="246" y="751"/>
                </a:lnTo>
                <a:lnTo>
                  <a:pt x="238" y="748"/>
                </a:lnTo>
                <a:lnTo>
                  <a:pt x="226" y="742"/>
                </a:lnTo>
                <a:lnTo>
                  <a:pt x="214" y="736"/>
                </a:lnTo>
                <a:lnTo>
                  <a:pt x="207" y="733"/>
                </a:lnTo>
                <a:lnTo>
                  <a:pt x="190" y="734"/>
                </a:lnTo>
                <a:lnTo>
                  <a:pt x="176" y="735"/>
                </a:lnTo>
                <a:lnTo>
                  <a:pt x="169" y="736"/>
                </a:lnTo>
                <a:lnTo>
                  <a:pt x="165" y="736"/>
                </a:lnTo>
                <a:lnTo>
                  <a:pt x="162" y="735"/>
                </a:lnTo>
                <a:lnTo>
                  <a:pt x="159" y="733"/>
                </a:lnTo>
                <a:lnTo>
                  <a:pt x="167" y="646"/>
                </a:lnTo>
                <a:lnTo>
                  <a:pt x="133" y="567"/>
                </a:lnTo>
                <a:lnTo>
                  <a:pt x="122" y="551"/>
                </a:lnTo>
                <a:lnTo>
                  <a:pt x="112" y="539"/>
                </a:lnTo>
                <a:lnTo>
                  <a:pt x="107" y="533"/>
                </a:lnTo>
                <a:lnTo>
                  <a:pt x="103" y="527"/>
                </a:lnTo>
                <a:lnTo>
                  <a:pt x="101" y="520"/>
                </a:lnTo>
                <a:lnTo>
                  <a:pt x="100" y="511"/>
                </a:lnTo>
                <a:lnTo>
                  <a:pt x="85" y="508"/>
                </a:lnTo>
                <a:lnTo>
                  <a:pt x="74" y="505"/>
                </a:lnTo>
                <a:lnTo>
                  <a:pt x="62" y="504"/>
                </a:lnTo>
                <a:lnTo>
                  <a:pt x="51" y="502"/>
                </a:lnTo>
                <a:lnTo>
                  <a:pt x="41" y="498"/>
                </a:lnTo>
                <a:lnTo>
                  <a:pt x="32" y="493"/>
                </a:lnTo>
                <a:lnTo>
                  <a:pt x="23" y="487"/>
                </a:lnTo>
                <a:lnTo>
                  <a:pt x="16" y="479"/>
                </a:lnTo>
                <a:lnTo>
                  <a:pt x="8" y="471"/>
                </a:lnTo>
                <a:lnTo>
                  <a:pt x="0" y="462"/>
                </a:lnTo>
                <a:lnTo>
                  <a:pt x="8" y="458"/>
                </a:lnTo>
                <a:lnTo>
                  <a:pt x="13" y="454"/>
                </a:lnTo>
                <a:lnTo>
                  <a:pt x="19" y="450"/>
                </a:lnTo>
                <a:lnTo>
                  <a:pt x="23" y="445"/>
                </a:lnTo>
                <a:lnTo>
                  <a:pt x="31" y="435"/>
                </a:lnTo>
                <a:lnTo>
                  <a:pt x="38" y="422"/>
                </a:lnTo>
                <a:lnTo>
                  <a:pt x="45" y="397"/>
                </a:lnTo>
                <a:lnTo>
                  <a:pt x="54" y="369"/>
                </a:lnTo>
                <a:lnTo>
                  <a:pt x="58" y="361"/>
                </a:lnTo>
                <a:lnTo>
                  <a:pt x="62" y="351"/>
                </a:lnTo>
                <a:lnTo>
                  <a:pt x="64" y="340"/>
                </a:lnTo>
                <a:lnTo>
                  <a:pt x="65" y="328"/>
                </a:lnTo>
                <a:lnTo>
                  <a:pt x="67" y="302"/>
                </a:lnTo>
                <a:lnTo>
                  <a:pt x="67" y="277"/>
                </a:lnTo>
                <a:lnTo>
                  <a:pt x="67" y="274"/>
                </a:lnTo>
                <a:lnTo>
                  <a:pt x="68" y="272"/>
                </a:lnTo>
                <a:lnTo>
                  <a:pt x="70" y="269"/>
                </a:lnTo>
                <a:lnTo>
                  <a:pt x="73" y="268"/>
                </a:lnTo>
                <a:lnTo>
                  <a:pt x="80" y="265"/>
                </a:lnTo>
                <a:lnTo>
                  <a:pt x="88" y="264"/>
                </a:lnTo>
                <a:lnTo>
                  <a:pt x="96" y="263"/>
                </a:lnTo>
                <a:lnTo>
                  <a:pt x="103" y="262"/>
                </a:lnTo>
                <a:lnTo>
                  <a:pt x="110" y="261"/>
                </a:lnTo>
                <a:lnTo>
                  <a:pt x="113" y="258"/>
                </a:lnTo>
                <a:lnTo>
                  <a:pt x="119" y="253"/>
                </a:lnTo>
                <a:lnTo>
                  <a:pt x="124" y="247"/>
                </a:lnTo>
                <a:lnTo>
                  <a:pt x="129" y="239"/>
                </a:lnTo>
                <a:lnTo>
                  <a:pt x="132" y="231"/>
                </a:lnTo>
                <a:lnTo>
                  <a:pt x="134" y="222"/>
                </a:lnTo>
                <a:lnTo>
                  <a:pt x="136" y="213"/>
                </a:lnTo>
                <a:lnTo>
                  <a:pt x="137" y="202"/>
                </a:lnTo>
                <a:lnTo>
                  <a:pt x="140" y="192"/>
                </a:lnTo>
                <a:lnTo>
                  <a:pt x="141" y="152"/>
                </a:lnTo>
                <a:lnTo>
                  <a:pt x="140" y="117"/>
                </a:lnTo>
                <a:lnTo>
                  <a:pt x="141" y="114"/>
                </a:lnTo>
                <a:lnTo>
                  <a:pt x="143" y="110"/>
                </a:lnTo>
                <a:lnTo>
                  <a:pt x="145" y="107"/>
                </a:lnTo>
                <a:lnTo>
                  <a:pt x="150" y="104"/>
                </a:lnTo>
                <a:lnTo>
                  <a:pt x="159" y="98"/>
                </a:lnTo>
                <a:lnTo>
                  <a:pt x="170" y="91"/>
                </a:lnTo>
                <a:lnTo>
                  <a:pt x="193" y="83"/>
                </a:lnTo>
                <a:lnTo>
                  <a:pt x="207" y="80"/>
                </a:lnTo>
                <a:lnTo>
                  <a:pt x="210" y="77"/>
                </a:lnTo>
                <a:lnTo>
                  <a:pt x="213" y="74"/>
                </a:lnTo>
                <a:lnTo>
                  <a:pt x="217" y="70"/>
                </a:lnTo>
                <a:lnTo>
                  <a:pt x="219" y="66"/>
                </a:lnTo>
                <a:lnTo>
                  <a:pt x="224" y="56"/>
                </a:lnTo>
                <a:lnTo>
                  <a:pt x="227" y="45"/>
                </a:lnTo>
                <a:lnTo>
                  <a:pt x="234" y="21"/>
                </a:lnTo>
                <a:lnTo>
                  <a:pt x="240" y="0"/>
                </a:lnTo>
                <a:lnTo>
                  <a:pt x="251" y="7"/>
                </a:lnTo>
                <a:lnTo>
                  <a:pt x="260" y="15"/>
                </a:lnTo>
                <a:lnTo>
                  <a:pt x="269" y="23"/>
                </a:lnTo>
                <a:lnTo>
                  <a:pt x="277" y="31"/>
                </a:lnTo>
                <a:lnTo>
                  <a:pt x="286" y="39"/>
                </a:lnTo>
                <a:lnTo>
                  <a:pt x="294" y="44"/>
                </a:lnTo>
                <a:lnTo>
                  <a:pt x="300" y="47"/>
                </a:lnTo>
                <a:lnTo>
                  <a:pt x="305" y="48"/>
                </a:lnTo>
                <a:lnTo>
                  <a:pt x="312" y="49"/>
                </a:lnTo>
                <a:lnTo>
                  <a:pt x="320" y="49"/>
                </a:lnTo>
                <a:lnTo>
                  <a:pt x="325" y="75"/>
                </a:lnTo>
                <a:lnTo>
                  <a:pt x="332" y="99"/>
                </a:lnTo>
                <a:lnTo>
                  <a:pt x="335" y="110"/>
                </a:lnTo>
                <a:lnTo>
                  <a:pt x="337" y="122"/>
                </a:lnTo>
                <a:lnTo>
                  <a:pt x="338" y="134"/>
                </a:lnTo>
                <a:lnTo>
                  <a:pt x="339" y="147"/>
                </a:lnTo>
                <a:lnTo>
                  <a:pt x="338" y="155"/>
                </a:lnTo>
                <a:lnTo>
                  <a:pt x="337" y="161"/>
                </a:lnTo>
                <a:lnTo>
                  <a:pt x="335" y="167"/>
                </a:lnTo>
                <a:lnTo>
                  <a:pt x="332" y="173"/>
                </a:lnTo>
                <a:lnTo>
                  <a:pt x="324" y="183"/>
                </a:lnTo>
                <a:lnTo>
                  <a:pt x="316" y="194"/>
                </a:lnTo>
                <a:lnTo>
                  <a:pt x="308" y="204"/>
                </a:lnTo>
                <a:lnTo>
                  <a:pt x="300" y="216"/>
                </a:lnTo>
                <a:lnTo>
                  <a:pt x="297" y="221"/>
                </a:lnTo>
                <a:lnTo>
                  <a:pt x="294" y="227"/>
                </a:lnTo>
                <a:lnTo>
                  <a:pt x="293" y="233"/>
                </a:lnTo>
                <a:lnTo>
                  <a:pt x="292" y="240"/>
                </a:lnTo>
                <a:lnTo>
                  <a:pt x="293" y="245"/>
                </a:lnTo>
                <a:lnTo>
                  <a:pt x="294" y="250"/>
                </a:lnTo>
                <a:lnTo>
                  <a:pt x="297" y="253"/>
                </a:lnTo>
                <a:lnTo>
                  <a:pt x="300" y="256"/>
                </a:lnTo>
                <a:lnTo>
                  <a:pt x="304" y="258"/>
                </a:lnTo>
                <a:lnTo>
                  <a:pt x="309" y="261"/>
                </a:lnTo>
                <a:lnTo>
                  <a:pt x="313" y="262"/>
                </a:lnTo>
                <a:lnTo>
                  <a:pt x="319" y="264"/>
                </a:lnTo>
                <a:lnTo>
                  <a:pt x="330" y="266"/>
                </a:lnTo>
                <a:lnTo>
                  <a:pt x="341" y="268"/>
                </a:lnTo>
                <a:lnTo>
                  <a:pt x="346" y="270"/>
                </a:lnTo>
                <a:lnTo>
                  <a:pt x="350" y="272"/>
                </a:lnTo>
                <a:lnTo>
                  <a:pt x="355" y="274"/>
                </a:lnTo>
                <a:lnTo>
                  <a:pt x="359" y="277"/>
                </a:lnTo>
                <a:lnTo>
                  <a:pt x="366" y="284"/>
                </a:lnTo>
                <a:lnTo>
                  <a:pt x="371" y="291"/>
                </a:lnTo>
                <a:lnTo>
                  <a:pt x="375" y="298"/>
                </a:lnTo>
                <a:lnTo>
                  <a:pt x="378" y="304"/>
                </a:lnTo>
                <a:lnTo>
                  <a:pt x="384" y="319"/>
                </a:lnTo>
                <a:lnTo>
                  <a:pt x="392" y="333"/>
                </a:lnTo>
                <a:lnTo>
                  <a:pt x="398" y="345"/>
                </a:lnTo>
                <a:lnTo>
                  <a:pt x="404" y="359"/>
                </a:lnTo>
                <a:lnTo>
                  <a:pt x="411" y="374"/>
                </a:lnTo>
                <a:lnTo>
                  <a:pt x="420" y="387"/>
                </a:lnTo>
                <a:lnTo>
                  <a:pt x="425" y="394"/>
                </a:lnTo>
                <a:lnTo>
                  <a:pt x="430" y="400"/>
                </a:lnTo>
                <a:lnTo>
                  <a:pt x="436" y="405"/>
                </a:lnTo>
                <a:lnTo>
                  <a:pt x="442" y="409"/>
                </a:lnTo>
                <a:lnTo>
                  <a:pt x="448" y="413"/>
                </a:lnTo>
                <a:lnTo>
                  <a:pt x="456" y="416"/>
                </a:lnTo>
                <a:lnTo>
                  <a:pt x="464" y="418"/>
                </a:lnTo>
                <a:lnTo>
                  <a:pt x="472" y="418"/>
                </a:lnTo>
                <a:lnTo>
                  <a:pt x="477" y="418"/>
                </a:lnTo>
                <a:lnTo>
                  <a:pt x="487" y="418"/>
                </a:lnTo>
                <a:lnTo>
                  <a:pt x="498" y="418"/>
                </a:lnTo>
                <a:lnTo>
                  <a:pt x="505" y="418"/>
                </a:lnTo>
                <a:lnTo>
                  <a:pt x="499" y="439"/>
                </a:lnTo>
                <a:lnTo>
                  <a:pt x="489" y="460"/>
                </a:lnTo>
                <a:lnTo>
                  <a:pt x="483" y="470"/>
                </a:lnTo>
                <a:lnTo>
                  <a:pt x="479" y="482"/>
                </a:lnTo>
                <a:lnTo>
                  <a:pt x="476" y="494"/>
                </a:lnTo>
                <a:lnTo>
                  <a:pt x="472" y="505"/>
                </a:lnTo>
                <a:lnTo>
                  <a:pt x="479" y="499"/>
                </a:lnTo>
                <a:lnTo>
                  <a:pt x="458" y="503"/>
                </a:lnTo>
                <a:lnTo>
                  <a:pt x="437" y="507"/>
                </a:lnTo>
                <a:lnTo>
                  <a:pt x="427" y="510"/>
                </a:lnTo>
                <a:lnTo>
                  <a:pt x="417" y="512"/>
                </a:lnTo>
                <a:lnTo>
                  <a:pt x="408" y="515"/>
                </a:lnTo>
                <a:lnTo>
                  <a:pt x="399" y="519"/>
                </a:lnTo>
                <a:lnTo>
                  <a:pt x="391" y="523"/>
                </a:lnTo>
                <a:lnTo>
                  <a:pt x="383" y="528"/>
                </a:lnTo>
                <a:lnTo>
                  <a:pt x="376" y="534"/>
                </a:lnTo>
                <a:lnTo>
                  <a:pt x="370" y="543"/>
                </a:lnTo>
                <a:lnTo>
                  <a:pt x="366" y="551"/>
                </a:lnTo>
                <a:lnTo>
                  <a:pt x="363" y="561"/>
                </a:lnTo>
                <a:lnTo>
                  <a:pt x="360" y="572"/>
                </a:lnTo>
                <a:lnTo>
                  <a:pt x="359" y="585"/>
                </a:lnTo>
                <a:lnTo>
                  <a:pt x="360" y="601"/>
                </a:lnTo>
                <a:lnTo>
                  <a:pt x="363" y="614"/>
                </a:lnTo>
                <a:lnTo>
                  <a:pt x="366" y="626"/>
                </a:lnTo>
                <a:lnTo>
                  <a:pt x="370" y="637"/>
                </a:lnTo>
                <a:lnTo>
                  <a:pt x="376" y="647"/>
                </a:lnTo>
                <a:lnTo>
                  <a:pt x="382" y="657"/>
                </a:lnTo>
                <a:lnTo>
                  <a:pt x="389" y="666"/>
                </a:lnTo>
                <a:lnTo>
                  <a:pt x="395" y="675"/>
                </a:lnTo>
                <a:lnTo>
                  <a:pt x="402" y="683"/>
                </a:lnTo>
                <a:lnTo>
                  <a:pt x="409" y="692"/>
                </a:lnTo>
                <a:lnTo>
                  <a:pt x="415" y="701"/>
                </a:lnTo>
                <a:lnTo>
                  <a:pt x="421" y="712"/>
                </a:lnTo>
                <a:lnTo>
                  <a:pt x="425" y="723"/>
                </a:lnTo>
                <a:lnTo>
                  <a:pt x="430" y="735"/>
                </a:lnTo>
                <a:lnTo>
                  <a:pt x="432" y="748"/>
                </a:lnTo>
                <a:lnTo>
                  <a:pt x="433" y="764"/>
                </a:lnTo>
                <a:lnTo>
                  <a:pt x="432" y="769"/>
                </a:lnTo>
                <a:lnTo>
                  <a:pt x="431" y="773"/>
                </a:lnTo>
                <a:lnTo>
                  <a:pt x="428" y="776"/>
                </a:lnTo>
                <a:lnTo>
                  <a:pt x="425" y="780"/>
                </a:lnTo>
                <a:lnTo>
                  <a:pt x="423" y="784"/>
                </a:lnTo>
                <a:lnTo>
                  <a:pt x="421" y="789"/>
                </a:lnTo>
                <a:lnTo>
                  <a:pt x="420" y="794"/>
                </a:lnTo>
                <a:lnTo>
                  <a:pt x="419" y="801"/>
                </a:lnTo>
                <a:lnTo>
                  <a:pt x="420" y="809"/>
                </a:lnTo>
                <a:lnTo>
                  <a:pt x="421" y="818"/>
                </a:lnTo>
                <a:lnTo>
                  <a:pt x="423" y="826"/>
                </a:lnTo>
                <a:lnTo>
                  <a:pt x="426" y="834"/>
                </a:lnTo>
                <a:lnTo>
                  <a:pt x="435" y="851"/>
                </a:lnTo>
                <a:lnTo>
                  <a:pt x="445" y="868"/>
                </a:lnTo>
                <a:lnTo>
                  <a:pt x="467" y="903"/>
                </a:lnTo>
                <a:lnTo>
                  <a:pt x="486" y="937"/>
                </a:lnTo>
                <a:lnTo>
                  <a:pt x="486" y="951"/>
                </a:lnTo>
                <a:lnTo>
                  <a:pt x="483" y="965"/>
                </a:lnTo>
                <a:lnTo>
                  <a:pt x="482" y="980"/>
                </a:lnTo>
                <a:lnTo>
                  <a:pt x="479" y="997"/>
                </a:lnTo>
                <a:lnTo>
                  <a:pt x="472" y="1027"/>
                </a:lnTo>
                <a:lnTo>
                  <a:pt x="466" y="1057"/>
                </a:lnTo>
                <a:lnTo>
                  <a:pt x="458" y="1082"/>
                </a:lnTo>
                <a:lnTo>
                  <a:pt x="451" y="1103"/>
                </a:lnTo>
                <a:lnTo>
                  <a:pt x="447" y="1116"/>
                </a:lnTo>
                <a:lnTo>
                  <a:pt x="446" y="1121"/>
                </a:lnTo>
              </a:path>
            </a:pathLst>
          </a:custGeom>
          <a:solidFill>
            <a:schemeClr val="tx1"/>
          </a:solidFill>
          <a:ln w="9525" cap="flat" cmpd="sng">
            <a:solidFill>
              <a:srgbClr val="FFFFFF"/>
            </a:solidFill>
            <a:prstDash val="solid"/>
            <a:round/>
            <a:headEnd type="none" w="med" len="med"/>
            <a:tailEnd type="none" w="med" len="med"/>
          </a:ln>
        </p:spPr>
        <p:txBody>
          <a:bodyPr/>
          <a:lstStyle/>
          <a:p>
            <a:endParaRPr lang="en-US" dirty="0"/>
          </a:p>
        </p:txBody>
      </p:sp>
      <p:sp>
        <p:nvSpPr>
          <p:cNvPr id="18483" name="Freeform 272"/>
          <p:cNvSpPr>
            <a:spLocks/>
          </p:cNvSpPr>
          <p:nvPr>
            <p:custDataLst>
              <p:tags r:id="rId50"/>
            </p:custDataLst>
          </p:nvPr>
        </p:nvSpPr>
        <p:spPr bwMode="auto">
          <a:xfrm>
            <a:off x="9221788" y="2990850"/>
            <a:ext cx="120650" cy="171450"/>
          </a:xfrm>
          <a:custGeom>
            <a:avLst/>
            <a:gdLst>
              <a:gd name="T0" fmla="*/ 2147483647 w 266"/>
              <a:gd name="T1" fmla="*/ 2147483647 h 326"/>
              <a:gd name="T2" fmla="*/ 2147483647 w 266"/>
              <a:gd name="T3" fmla="*/ 2147483647 h 326"/>
              <a:gd name="T4" fmla="*/ 2147483647 w 266"/>
              <a:gd name="T5" fmla="*/ 2147483647 h 326"/>
              <a:gd name="T6" fmla="*/ 2147483647 w 266"/>
              <a:gd name="T7" fmla="*/ 2147483647 h 326"/>
              <a:gd name="T8" fmla="*/ 2147483647 w 266"/>
              <a:gd name="T9" fmla="*/ 2147483647 h 326"/>
              <a:gd name="T10" fmla="*/ 2147483647 w 266"/>
              <a:gd name="T11" fmla="*/ 2147483647 h 326"/>
              <a:gd name="T12" fmla="*/ 2147483647 w 266"/>
              <a:gd name="T13" fmla="*/ 2147483647 h 326"/>
              <a:gd name="T14" fmla="*/ 2147483647 w 266"/>
              <a:gd name="T15" fmla="*/ 2147483647 h 326"/>
              <a:gd name="T16" fmla="*/ 2147483647 w 266"/>
              <a:gd name="T17" fmla="*/ 2147483647 h 326"/>
              <a:gd name="T18" fmla="*/ 2147483647 w 266"/>
              <a:gd name="T19" fmla="*/ 2147483647 h 326"/>
              <a:gd name="T20" fmla="*/ 2147483647 w 266"/>
              <a:gd name="T21" fmla="*/ 2147483647 h 326"/>
              <a:gd name="T22" fmla="*/ 2147483647 w 266"/>
              <a:gd name="T23" fmla="*/ 2147483647 h 326"/>
              <a:gd name="T24" fmla="*/ 2147483647 w 266"/>
              <a:gd name="T25" fmla="*/ 2147483647 h 326"/>
              <a:gd name="T26" fmla="*/ 2147483647 w 266"/>
              <a:gd name="T27" fmla="*/ 2147483647 h 326"/>
              <a:gd name="T28" fmla="*/ 2147483647 w 266"/>
              <a:gd name="T29" fmla="*/ 2147483647 h 326"/>
              <a:gd name="T30" fmla="*/ 2147483647 w 266"/>
              <a:gd name="T31" fmla="*/ 2147483647 h 326"/>
              <a:gd name="T32" fmla="*/ 2147483647 w 266"/>
              <a:gd name="T33" fmla="*/ 2147483647 h 326"/>
              <a:gd name="T34" fmla="*/ 2147483647 w 266"/>
              <a:gd name="T35" fmla="*/ 2147483647 h 326"/>
              <a:gd name="T36" fmla="*/ 2147483647 w 266"/>
              <a:gd name="T37" fmla="*/ 2147483647 h 326"/>
              <a:gd name="T38" fmla="*/ 2147483647 w 266"/>
              <a:gd name="T39" fmla="*/ 2147483647 h 326"/>
              <a:gd name="T40" fmla="*/ 2147483647 w 266"/>
              <a:gd name="T41" fmla="*/ 2147483647 h 326"/>
              <a:gd name="T42" fmla="*/ 2147483647 w 266"/>
              <a:gd name="T43" fmla="*/ 2147483647 h 326"/>
              <a:gd name="T44" fmla="*/ 2147483647 w 266"/>
              <a:gd name="T45" fmla="*/ 2147483647 h 326"/>
              <a:gd name="T46" fmla="*/ 2147483647 w 266"/>
              <a:gd name="T47" fmla="*/ 2147483647 h 326"/>
              <a:gd name="T48" fmla="*/ 2147483647 w 266"/>
              <a:gd name="T49" fmla="*/ 2147483647 h 326"/>
              <a:gd name="T50" fmla="*/ 2147483647 w 266"/>
              <a:gd name="T51" fmla="*/ 2147483647 h 326"/>
              <a:gd name="T52" fmla="*/ 2147483647 w 266"/>
              <a:gd name="T53" fmla="*/ 2147483647 h 326"/>
              <a:gd name="T54" fmla="*/ 2147483647 w 266"/>
              <a:gd name="T55" fmla="*/ 2147483647 h 326"/>
              <a:gd name="T56" fmla="*/ 2147483647 w 266"/>
              <a:gd name="T57" fmla="*/ 2147483647 h 326"/>
              <a:gd name="T58" fmla="*/ 2147483647 w 266"/>
              <a:gd name="T59" fmla="*/ 2147483647 h 326"/>
              <a:gd name="T60" fmla="*/ 2147483647 w 266"/>
              <a:gd name="T61" fmla="*/ 2147483647 h 326"/>
              <a:gd name="T62" fmla="*/ 2147483647 w 266"/>
              <a:gd name="T63" fmla="*/ 2147483647 h 326"/>
              <a:gd name="T64" fmla="*/ 2147483647 w 266"/>
              <a:gd name="T65" fmla="*/ 2147483647 h 326"/>
              <a:gd name="T66" fmla="*/ 2147483647 w 266"/>
              <a:gd name="T67" fmla="*/ 2147483647 h 326"/>
              <a:gd name="T68" fmla="*/ 2147483647 w 266"/>
              <a:gd name="T69" fmla="*/ 2147483647 h 326"/>
              <a:gd name="T70" fmla="*/ 2147483647 w 266"/>
              <a:gd name="T71" fmla="*/ 2147483647 h 326"/>
              <a:gd name="T72" fmla="*/ 2147483647 w 266"/>
              <a:gd name="T73" fmla="*/ 2147483647 h 326"/>
              <a:gd name="T74" fmla="*/ 2147483647 w 266"/>
              <a:gd name="T75" fmla="*/ 2147483647 h 326"/>
              <a:gd name="T76" fmla="*/ 2147483647 w 266"/>
              <a:gd name="T77" fmla="*/ 2147483647 h 326"/>
              <a:gd name="T78" fmla="*/ 2147483647 w 266"/>
              <a:gd name="T79" fmla="*/ 2147483647 h 326"/>
              <a:gd name="T80" fmla="*/ 2147483647 w 266"/>
              <a:gd name="T81" fmla="*/ 2147483647 h 326"/>
              <a:gd name="T82" fmla="*/ 2147483647 w 266"/>
              <a:gd name="T83" fmla="*/ 2147483647 h 326"/>
              <a:gd name="T84" fmla="*/ 2147483647 w 266"/>
              <a:gd name="T85" fmla="*/ 2147483647 h 326"/>
              <a:gd name="T86" fmla="*/ 2147483647 w 266"/>
              <a:gd name="T87" fmla="*/ 2147483647 h 326"/>
              <a:gd name="T88" fmla="*/ 2147483647 w 266"/>
              <a:gd name="T89" fmla="*/ 2147483647 h 326"/>
              <a:gd name="T90" fmla="*/ 2147483647 w 266"/>
              <a:gd name="T91" fmla="*/ 2147483647 h 326"/>
              <a:gd name="T92" fmla="*/ 2147483647 w 266"/>
              <a:gd name="T93" fmla="*/ 2147483647 h 326"/>
              <a:gd name="T94" fmla="*/ 2147483647 w 266"/>
              <a:gd name="T95" fmla="*/ 2147483647 h 326"/>
              <a:gd name="T96" fmla="*/ 2147483647 w 266"/>
              <a:gd name="T97" fmla="*/ 2147483647 h 326"/>
              <a:gd name="T98" fmla="*/ 2147483647 w 266"/>
              <a:gd name="T99" fmla="*/ 2147483647 h 326"/>
              <a:gd name="T100" fmla="*/ 2147483647 w 266"/>
              <a:gd name="T101" fmla="*/ 0 h 3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66" h="326">
                <a:moveTo>
                  <a:pt x="246" y="0"/>
                </a:moveTo>
                <a:lnTo>
                  <a:pt x="241" y="4"/>
                </a:lnTo>
                <a:lnTo>
                  <a:pt x="240" y="9"/>
                </a:lnTo>
                <a:lnTo>
                  <a:pt x="239" y="16"/>
                </a:lnTo>
                <a:lnTo>
                  <a:pt x="239" y="24"/>
                </a:lnTo>
                <a:lnTo>
                  <a:pt x="240" y="28"/>
                </a:lnTo>
                <a:lnTo>
                  <a:pt x="243" y="33"/>
                </a:lnTo>
                <a:lnTo>
                  <a:pt x="246" y="38"/>
                </a:lnTo>
                <a:lnTo>
                  <a:pt x="249" y="42"/>
                </a:lnTo>
                <a:lnTo>
                  <a:pt x="256" y="50"/>
                </a:lnTo>
                <a:lnTo>
                  <a:pt x="259" y="55"/>
                </a:lnTo>
                <a:lnTo>
                  <a:pt x="245" y="55"/>
                </a:lnTo>
                <a:lnTo>
                  <a:pt x="234" y="54"/>
                </a:lnTo>
                <a:lnTo>
                  <a:pt x="229" y="52"/>
                </a:lnTo>
                <a:lnTo>
                  <a:pt x="225" y="50"/>
                </a:lnTo>
                <a:lnTo>
                  <a:pt x="222" y="47"/>
                </a:lnTo>
                <a:lnTo>
                  <a:pt x="220" y="43"/>
                </a:lnTo>
                <a:lnTo>
                  <a:pt x="210" y="51"/>
                </a:lnTo>
                <a:lnTo>
                  <a:pt x="201" y="58"/>
                </a:lnTo>
                <a:lnTo>
                  <a:pt x="198" y="62"/>
                </a:lnTo>
                <a:lnTo>
                  <a:pt x="195" y="65"/>
                </a:lnTo>
                <a:lnTo>
                  <a:pt x="193" y="69"/>
                </a:lnTo>
                <a:lnTo>
                  <a:pt x="192" y="73"/>
                </a:lnTo>
                <a:lnTo>
                  <a:pt x="193" y="78"/>
                </a:lnTo>
                <a:lnTo>
                  <a:pt x="194" y="82"/>
                </a:lnTo>
                <a:lnTo>
                  <a:pt x="195" y="86"/>
                </a:lnTo>
                <a:lnTo>
                  <a:pt x="198" y="89"/>
                </a:lnTo>
                <a:lnTo>
                  <a:pt x="203" y="97"/>
                </a:lnTo>
                <a:lnTo>
                  <a:pt x="210" y="104"/>
                </a:lnTo>
                <a:lnTo>
                  <a:pt x="215" y="110"/>
                </a:lnTo>
                <a:lnTo>
                  <a:pt x="221" y="116"/>
                </a:lnTo>
                <a:lnTo>
                  <a:pt x="223" y="119"/>
                </a:lnTo>
                <a:lnTo>
                  <a:pt x="224" y="122"/>
                </a:lnTo>
                <a:lnTo>
                  <a:pt x="225" y="125"/>
                </a:lnTo>
                <a:lnTo>
                  <a:pt x="226" y="129"/>
                </a:lnTo>
                <a:lnTo>
                  <a:pt x="225" y="133"/>
                </a:lnTo>
                <a:lnTo>
                  <a:pt x="225" y="137"/>
                </a:lnTo>
                <a:lnTo>
                  <a:pt x="223" y="140"/>
                </a:lnTo>
                <a:lnTo>
                  <a:pt x="222" y="143"/>
                </a:lnTo>
                <a:lnTo>
                  <a:pt x="217" y="148"/>
                </a:lnTo>
                <a:lnTo>
                  <a:pt x="213" y="152"/>
                </a:lnTo>
                <a:lnTo>
                  <a:pt x="207" y="154"/>
                </a:lnTo>
                <a:lnTo>
                  <a:pt x="203" y="156"/>
                </a:lnTo>
                <a:lnTo>
                  <a:pt x="201" y="158"/>
                </a:lnTo>
                <a:lnTo>
                  <a:pt x="200" y="160"/>
                </a:lnTo>
                <a:lnTo>
                  <a:pt x="193" y="161"/>
                </a:lnTo>
                <a:lnTo>
                  <a:pt x="188" y="163"/>
                </a:lnTo>
                <a:lnTo>
                  <a:pt x="181" y="166"/>
                </a:lnTo>
                <a:lnTo>
                  <a:pt x="175" y="170"/>
                </a:lnTo>
                <a:lnTo>
                  <a:pt x="168" y="174"/>
                </a:lnTo>
                <a:lnTo>
                  <a:pt x="164" y="178"/>
                </a:lnTo>
                <a:lnTo>
                  <a:pt x="160" y="181"/>
                </a:lnTo>
                <a:lnTo>
                  <a:pt x="159" y="184"/>
                </a:lnTo>
                <a:lnTo>
                  <a:pt x="160" y="191"/>
                </a:lnTo>
                <a:lnTo>
                  <a:pt x="164" y="197"/>
                </a:lnTo>
                <a:lnTo>
                  <a:pt x="168" y="203"/>
                </a:lnTo>
                <a:lnTo>
                  <a:pt x="173" y="207"/>
                </a:lnTo>
                <a:lnTo>
                  <a:pt x="179" y="211"/>
                </a:lnTo>
                <a:lnTo>
                  <a:pt x="184" y="213"/>
                </a:lnTo>
                <a:lnTo>
                  <a:pt x="189" y="215"/>
                </a:lnTo>
                <a:lnTo>
                  <a:pt x="192" y="215"/>
                </a:lnTo>
                <a:lnTo>
                  <a:pt x="204" y="221"/>
                </a:lnTo>
                <a:lnTo>
                  <a:pt x="214" y="227"/>
                </a:lnTo>
                <a:lnTo>
                  <a:pt x="223" y="234"/>
                </a:lnTo>
                <a:lnTo>
                  <a:pt x="231" y="241"/>
                </a:lnTo>
                <a:lnTo>
                  <a:pt x="245" y="259"/>
                </a:lnTo>
                <a:lnTo>
                  <a:pt x="259" y="277"/>
                </a:lnTo>
                <a:lnTo>
                  <a:pt x="266" y="283"/>
                </a:lnTo>
                <a:lnTo>
                  <a:pt x="251" y="285"/>
                </a:lnTo>
                <a:lnTo>
                  <a:pt x="239" y="286"/>
                </a:lnTo>
                <a:lnTo>
                  <a:pt x="228" y="288"/>
                </a:lnTo>
                <a:lnTo>
                  <a:pt x="220" y="291"/>
                </a:lnTo>
                <a:lnTo>
                  <a:pt x="215" y="293"/>
                </a:lnTo>
                <a:lnTo>
                  <a:pt x="211" y="295"/>
                </a:lnTo>
                <a:lnTo>
                  <a:pt x="207" y="298"/>
                </a:lnTo>
                <a:lnTo>
                  <a:pt x="204" y="302"/>
                </a:lnTo>
                <a:lnTo>
                  <a:pt x="201" y="306"/>
                </a:lnTo>
                <a:lnTo>
                  <a:pt x="198" y="312"/>
                </a:lnTo>
                <a:lnTo>
                  <a:pt x="195" y="319"/>
                </a:lnTo>
                <a:lnTo>
                  <a:pt x="192" y="326"/>
                </a:lnTo>
                <a:lnTo>
                  <a:pt x="189" y="326"/>
                </a:lnTo>
                <a:lnTo>
                  <a:pt x="179" y="325"/>
                </a:lnTo>
                <a:lnTo>
                  <a:pt x="175" y="323"/>
                </a:lnTo>
                <a:lnTo>
                  <a:pt x="170" y="321"/>
                </a:lnTo>
                <a:lnTo>
                  <a:pt x="168" y="320"/>
                </a:lnTo>
                <a:lnTo>
                  <a:pt x="167" y="318"/>
                </a:lnTo>
                <a:lnTo>
                  <a:pt x="167" y="316"/>
                </a:lnTo>
                <a:lnTo>
                  <a:pt x="166" y="314"/>
                </a:lnTo>
                <a:lnTo>
                  <a:pt x="159" y="314"/>
                </a:lnTo>
                <a:lnTo>
                  <a:pt x="154" y="310"/>
                </a:lnTo>
                <a:lnTo>
                  <a:pt x="148" y="308"/>
                </a:lnTo>
                <a:lnTo>
                  <a:pt x="144" y="304"/>
                </a:lnTo>
                <a:lnTo>
                  <a:pt x="139" y="301"/>
                </a:lnTo>
                <a:lnTo>
                  <a:pt x="135" y="298"/>
                </a:lnTo>
                <a:lnTo>
                  <a:pt x="131" y="296"/>
                </a:lnTo>
                <a:lnTo>
                  <a:pt x="126" y="295"/>
                </a:lnTo>
                <a:lnTo>
                  <a:pt x="120" y="295"/>
                </a:lnTo>
                <a:lnTo>
                  <a:pt x="109" y="293"/>
                </a:lnTo>
                <a:lnTo>
                  <a:pt x="98" y="290"/>
                </a:lnTo>
                <a:lnTo>
                  <a:pt x="84" y="287"/>
                </a:lnTo>
                <a:lnTo>
                  <a:pt x="72" y="282"/>
                </a:lnTo>
                <a:lnTo>
                  <a:pt x="63" y="277"/>
                </a:lnTo>
                <a:lnTo>
                  <a:pt x="58" y="274"/>
                </a:lnTo>
                <a:lnTo>
                  <a:pt x="56" y="271"/>
                </a:lnTo>
                <a:lnTo>
                  <a:pt x="54" y="268"/>
                </a:lnTo>
                <a:lnTo>
                  <a:pt x="53" y="265"/>
                </a:lnTo>
                <a:lnTo>
                  <a:pt x="54" y="261"/>
                </a:lnTo>
                <a:lnTo>
                  <a:pt x="55" y="256"/>
                </a:lnTo>
                <a:lnTo>
                  <a:pt x="58" y="252"/>
                </a:lnTo>
                <a:lnTo>
                  <a:pt x="61" y="249"/>
                </a:lnTo>
                <a:lnTo>
                  <a:pt x="70" y="244"/>
                </a:lnTo>
                <a:lnTo>
                  <a:pt x="80" y="240"/>
                </a:lnTo>
                <a:lnTo>
                  <a:pt x="68" y="230"/>
                </a:lnTo>
                <a:lnTo>
                  <a:pt x="59" y="221"/>
                </a:lnTo>
                <a:lnTo>
                  <a:pt x="50" y="211"/>
                </a:lnTo>
                <a:lnTo>
                  <a:pt x="43" y="203"/>
                </a:lnTo>
                <a:lnTo>
                  <a:pt x="34" y="194"/>
                </a:lnTo>
                <a:lnTo>
                  <a:pt x="24" y="187"/>
                </a:lnTo>
                <a:lnTo>
                  <a:pt x="20" y="184"/>
                </a:lnTo>
                <a:lnTo>
                  <a:pt x="13" y="182"/>
                </a:lnTo>
                <a:lnTo>
                  <a:pt x="7" y="180"/>
                </a:lnTo>
                <a:lnTo>
                  <a:pt x="0" y="178"/>
                </a:lnTo>
                <a:lnTo>
                  <a:pt x="4" y="171"/>
                </a:lnTo>
                <a:lnTo>
                  <a:pt x="9" y="164"/>
                </a:lnTo>
                <a:lnTo>
                  <a:pt x="13" y="158"/>
                </a:lnTo>
                <a:lnTo>
                  <a:pt x="19" y="152"/>
                </a:lnTo>
                <a:lnTo>
                  <a:pt x="31" y="141"/>
                </a:lnTo>
                <a:lnTo>
                  <a:pt x="43" y="133"/>
                </a:lnTo>
                <a:lnTo>
                  <a:pt x="54" y="124"/>
                </a:lnTo>
                <a:lnTo>
                  <a:pt x="65" y="115"/>
                </a:lnTo>
                <a:lnTo>
                  <a:pt x="69" y="110"/>
                </a:lnTo>
                <a:lnTo>
                  <a:pt x="73" y="105"/>
                </a:lnTo>
                <a:lnTo>
                  <a:pt x="77" y="99"/>
                </a:lnTo>
                <a:lnTo>
                  <a:pt x="80" y="92"/>
                </a:lnTo>
                <a:lnTo>
                  <a:pt x="88" y="92"/>
                </a:lnTo>
                <a:lnTo>
                  <a:pt x="95" y="90"/>
                </a:lnTo>
                <a:lnTo>
                  <a:pt x="103" y="89"/>
                </a:lnTo>
                <a:lnTo>
                  <a:pt x="110" y="88"/>
                </a:lnTo>
                <a:lnTo>
                  <a:pt x="123" y="83"/>
                </a:lnTo>
                <a:lnTo>
                  <a:pt x="134" y="77"/>
                </a:lnTo>
                <a:lnTo>
                  <a:pt x="144" y="70"/>
                </a:lnTo>
                <a:lnTo>
                  <a:pt x="153" y="63"/>
                </a:lnTo>
                <a:lnTo>
                  <a:pt x="160" y="55"/>
                </a:lnTo>
                <a:lnTo>
                  <a:pt x="168" y="46"/>
                </a:lnTo>
                <a:lnTo>
                  <a:pt x="176" y="38"/>
                </a:lnTo>
                <a:lnTo>
                  <a:pt x="182" y="28"/>
                </a:lnTo>
                <a:lnTo>
                  <a:pt x="191" y="21"/>
                </a:lnTo>
                <a:lnTo>
                  <a:pt x="199" y="14"/>
                </a:lnTo>
                <a:lnTo>
                  <a:pt x="209" y="8"/>
                </a:lnTo>
                <a:lnTo>
                  <a:pt x="220" y="4"/>
                </a:lnTo>
                <a:lnTo>
                  <a:pt x="225" y="2"/>
                </a:lnTo>
                <a:lnTo>
                  <a:pt x="232" y="1"/>
                </a:lnTo>
                <a:lnTo>
                  <a:pt x="238" y="0"/>
                </a:lnTo>
                <a:lnTo>
                  <a:pt x="246" y="0"/>
                </a:lnTo>
              </a:path>
            </a:pathLst>
          </a:custGeom>
          <a:solidFill>
            <a:schemeClr val="tx1"/>
          </a:solidFill>
          <a:ln w="9525" cmpd="sng">
            <a:solidFill>
              <a:srgbClr val="FFFFFF"/>
            </a:solidFill>
            <a:prstDash val="solid"/>
            <a:round/>
            <a:headEnd/>
            <a:tailEnd/>
          </a:ln>
        </p:spPr>
        <p:txBody>
          <a:bodyPr/>
          <a:lstStyle/>
          <a:p>
            <a:endParaRPr lang="en-US" dirty="0"/>
          </a:p>
        </p:txBody>
      </p:sp>
      <p:sp>
        <p:nvSpPr>
          <p:cNvPr id="18484" name="Freeform 273"/>
          <p:cNvSpPr>
            <a:spLocks/>
          </p:cNvSpPr>
          <p:nvPr>
            <p:custDataLst>
              <p:tags r:id="rId51"/>
            </p:custDataLst>
          </p:nvPr>
        </p:nvSpPr>
        <p:spPr bwMode="auto">
          <a:xfrm>
            <a:off x="8293101" y="3405189"/>
            <a:ext cx="206375" cy="123825"/>
          </a:xfrm>
          <a:custGeom>
            <a:avLst/>
            <a:gdLst>
              <a:gd name="T0" fmla="*/ 2147483647 w 471"/>
              <a:gd name="T1" fmla="*/ 0 h 237"/>
              <a:gd name="T2" fmla="*/ 2147483647 w 471"/>
              <a:gd name="T3" fmla="*/ 2147483647 h 237"/>
              <a:gd name="T4" fmla="*/ 2147483647 w 471"/>
              <a:gd name="T5" fmla="*/ 2147483647 h 237"/>
              <a:gd name="T6" fmla="*/ 2147483647 w 471"/>
              <a:gd name="T7" fmla="*/ 2147483647 h 237"/>
              <a:gd name="T8" fmla="*/ 2147483647 w 471"/>
              <a:gd name="T9" fmla="*/ 2147483647 h 237"/>
              <a:gd name="T10" fmla="*/ 2147483647 w 471"/>
              <a:gd name="T11" fmla="*/ 2147483647 h 237"/>
              <a:gd name="T12" fmla="*/ 2147483647 w 471"/>
              <a:gd name="T13" fmla="*/ 2147483647 h 237"/>
              <a:gd name="T14" fmla="*/ 2147483647 w 471"/>
              <a:gd name="T15" fmla="*/ 2147483647 h 237"/>
              <a:gd name="T16" fmla="*/ 2147483647 w 471"/>
              <a:gd name="T17" fmla="*/ 2147483647 h 237"/>
              <a:gd name="T18" fmla="*/ 2147483647 w 471"/>
              <a:gd name="T19" fmla="*/ 2147483647 h 237"/>
              <a:gd name="T20" fmla="*/ 2147483647 w 471"/>
              <a:gd name="T21" fmla="*/ 2147483647 h 237"/>
              <a:gd name="T22" fmla="*/ 2147483647 w 471"/>
              <a:gd name="T23" fmla="*/ 2147483647 h 237"/>
              <a:gd name="T24" fmla="*/ 2147483647 w 471"/>
              <a:gd name="T25" fmla="*/ 2147483647 h 237"/>
              <a:gd name="T26" fmla="*/ 2147483647 w 471"/>
              <a:gd name="T27" fmla="*/ 2147483647 h 237"/>
              <a:gd name="T28" fmla="*/ 2147483647 w 471"/>
              <a:gd name="T29" fmla="*/ 2147483647 h 237"/>
              <a:gd name="T30" fmla="*/ 2147483647 w 471"/>
              <a:gd name="T31" fmla="*/ 2147483647 h 237"/>
              <a:gd name="T32" fmla="*/ 2147483647 w 471"/>
              <a:gd name="T33" fmla="*/ 2147483647 h 237"/>
              <a:gd name="T34" fmla="*/ 2147483647 w 471"/>
              <a:gd name="T35" fmla="*/ 2147483647 h 237"/>
              <a:gd name="T36" fmla="*/ 2147483647 w 471"/>
              <a:gd name="T37" fmla="*/ 2147483647 h 237"/>
              <a:gd name="T38" fmla="*/ 2147483647 w 471"/>
              <a:gd name="T39" fmla="*/ 2147483647 h 237"/>
              <a:gd name="T40" fmla="*/ 2147483647 w 471"/>
              <a:gd name="T41" fmla="*/ 2147483647 h 237"/>
              <a:gd name="T42" fmla="*/ 2147483647 w 471"/>
              <a:gd name="T43" fmla="*/ 2147483647 h 237"/>
              <a:gd name="T44" fmla="*/ 2147483647 w 471"/>
              <a:gd name="T45" fmla="*/ 2147483647 h 237"/>
              <a:gd name="T46" fmla="*/ 2147483647 w 471"/>
              <a:gd name="T47" fmla="*/ 2147483647 h 237"/>
              <a:gd name="T48" fmla="*/ 2147483647 w 471"/>
              <a:gd name="T49" fmla="*/ 2147483647 h 237"/>
              <a:gd name="T50" fmla="*/ 2147483647 w 471"/>
              <a:gd name="T51" fmla="*/ 2147483647 h 237"/>
              <a:gd name="T52" fmla="*/ 2147483647 w 471"/>
              <a:gd name="T53" fmla="*/ 2147483647 h 237"/>
              <a:gd name="T54" fmla="*/ 2147483647 w 471"/>
              <a:gd name="T55" fmla="*/ 2147483647 h 237"/>
              <a:gd name="T56" fmla="*/ 2147483647 w 471"/>
              <a:gd name="T57" fmla="*/ 2147483647 h 237"/>
              <a:gd name="T58" fmla="*/ 2147483647 w 471"/>
              <a:gd name="T59" fmla="*/ 2147483647 h 237"/>
              <a:gd name="T60" fmla="*/ 2147483647 w 471"/>
              <a:gd name="T61" fmla="*/ 2147483647 h 237"/>
              <a:gd name="T62" fmla="*/ 2147483647 w 471"/>
              <a:gd name="T63" fmla="*/ 2147483647 h 237"/>
              <a:gd name="T64" fmla="*/ 2147483647 w 471"/>
              <a:gd name="T65" fmla="*/ 2147483647 h 237"/>
              <a:gd name="T66" fmla="*/ 2147483647 w 471"/>
              <a:gd name="T67" fmla="*/ 2147483647 h 237"/>
              <a:gd name="T68" fmla="*/ 2147483647 w 471"/>
              <a:gd name="T69" fmla="*/ 2147483647 h 237"/>
              <a:gd name="T70" fmla="*/ 2147483647 w 471"/>
              <a:gd name="T71" fmla="*/ 2147483647 h 237"/>
              <a:gd name="T72" fmla="*/ 2147483647 w 471"/>
              <a:gd name="T73" fmla="*/ 2147483647 h 237"/>
              <a:gd name="T74" fmla="*/ 2147483647 w 471"/>
              <a:gd name="T75" fmla="*/ 0 h 2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71" h="237">
                <a:moveTo>
                  <a:pt x="7" y="0"/>
                </a:moveTo>
                <a:lnTo>
                  <a:pt x="86" y="0"/>
                </a:lnTo>
                <a:lnTo>
                  <a:pt x="89" y="4"/>
                </a:lnTo>
                <a:lnTo>
                  <a:pt x="92" y="7"/>
                </a:lnTo>
                <a:lnTo>
                  <a:pt x="97" y="10"/>
                </a:lnTo>
                <a:lnTo>
                  <a:pt x="102" y="13"/>
                </a:lnTo>
                <a:lnTo>
                  <a:pt x="113" y="18"/>
                </a:lnTo>
                <a:lnTo>
                  <a:pt x="125" y="23"/>
                </a:lnTo>
                <a:lnTo>
                  <a:pt x="147" y="32"/>
                </a:lnTo>
                <a:lnTo>
                  <a:pt x="159" y="37"/>
                </a:lnTo>
                <a:lnTo>
                  <a:pt x="192" y="58"/>
                </a:lnTo>
                <a:lnTo>
                  <a:pt x="223" y="77"/>
                </a:lnTo>
                <a:lnTo>
                  <a:pt x="237" y="88"/>
                </a:lnTo>
                <a:lnTo>
                  <a:pt x="253" y="97"/>
                </a:lnTo>
                <a:lnTo>
                  <a:pt x="267" y="105"/>
                </a:lnTo>
                <a:lnTo>
                  <a:pt x="283" y="113"/>
                </a:lnTo>
                <a:lnTo>
                  <a:pt x="299" y="121"/>
                </a:lnTo>
                <a:lnTo>
                  <a:pt x="316" y="127"/>
                </a:lnTo>
                <a:lnTo>
                  <a:pt x="335" y="133"/>
                </a:lnTo>
                <a:lnTo>
                  <a:pt x="355" y="139"/>
                </a:lnTo>
                <a:lnTo>
                  <a:pt x="376" y="143"/>
                </a:lnTo>
                <a:lnTo>
                  <a:pt x="399" y="146"/>
                </a:lnTo>
                <a:lnTo>
                  <a:pt x="424" y="148"/>
                </a:lnTo>
                <a:lnTo>
                  <a:pt x="451" y="148"/>
                </a:lnTo>
                <a:lnTo>
                  <a:pt x="451" y="179"/>
                </a:lnTo>
                <a:lnTo>
                  <a:pt x="452" y="187"/>
                </a:lnTo>
                <a:lnTo>
                  <a:pt x="457" y="202"/>
                </a:lnTo>
                <a:lnTo>
                  <a:pt x="459" y="211"/>
                </a:lnTo>
                <a:lnTo>
                  <a:pt x="462" y="219"/>
                </a:lnTo>
                <a:lnTo>
                  <a:pt x="467" y="227"/>
                </a:lnTo>
                <a:lnTo>
                  <a:pt x="471" y="234"/>
                </a:lnTo>
                <a:lnTo>
                  <a:pt x="467" y="236"/>
                </a:lnTo>
                <a:lnTo>
                  <a:pt x="459" y="237"/>
                </a:lnTo>
                <a:lnTo>
                  <a:pt x="451" y="236"/>
                </a:lnTo>
                <a:lnTo>
                  <a:pt x="440" y="235"/>
                </a:lnTo>
                <a:lnTo>
                  <a:pt x="416" y="231"/>
                </a:lnTo>
                <a:lnTo>
                  <a:pt x="390" y="226"/>
                </a:lnTo>
                <a:lnTo>
                  <a:pt x="362" y="219"/>
                </a:lnTo>
                <a:lnTo>
                  <a:pt x="337" y="213"/>
                </a:lnTo>
                <a:lnTo>
                  <a:pt x="315" y="207"/>
                </a:lnTo>
                <a:lnTo>
                  <a:pt x="299" y="204"/>
                </a:lnTo>
                <a:lnTo>
                  <a:pt x="294" y="203"/>
                </a:lnTo>
                <a:lnTo>
                  <a:pt x="290" y="201"/>
                </a:lnTo>
                <a:lnTo>
                  <a:pt x="287" y="199"/>
                </a:lnTo>
                <a:lnTo>
                  <a:pt x="283" y="196"/>
                </a:lnTo>
                <a:lnTo>
                  <a:pt x="277" y="190"/>
                </a:lnTo>
                <a:lnTo>
                  <a:pt x="272" y="184"/>
                </a:lnTo>
                <a:lnTo>
                  <a:pt x="267" y="178"/>
                </a:lnTo>
                <a:lnTo>
                  <a:pt x="261" y="171"/>
                </a:lnTo>
                <a:lnTo>
                  <a:pt x="255" y="166"/>
                </a:lnTo>
                <a:lnTo>
                  <a:pt x="246" y="160"/>
                </a:lnTo>
                <a:lnTo>
                  <a:pt x="240" y="159"/>
                </a:lnTo>
                <a:lnTo>
                  <a:pt x="234" y="158"/>
                </a:lnTo>
                <a:lnTo>
                  <a:pt x="227" y="159"/>
                </a:lnTo>
                <a:lnTo>
                  <a:pt x="221" y="159"/>
                </a:lnTo>
                <a:lnTo>
                  <a:pt x="205" y="163"/>
                </a:lnTo>
                <a:lnTo>
                  <a:pt x="191" y="166"/>
                </a:lnTo>
                <a:lnTo>
                  <a:pt x="183" y="167"/>
                </a:lnTo>
                <a:lnTo>
                  <a:pt x="176" y="168"/>
                </a:lnTo>
                <a:lnTo>
                  <a:pt x="169" y="168"/>
                </a:lnTo>
                <a:lnTo>
                  <a:pt x="164" y="166"/>
                </a:lnTo>
                <a:lnTo>
                  <a:pt x="158" y="164"/>
                </a:lnTo>
                <a:lnTo>
                  <a:pt x="153" y="161"/>
                </a:lnTo>
                <a:lnTo>
                  <a:pt x="148" y="155"/>
                </a:lnTo>
                <a:lnTo>
                  <a:pt x="146" y="148"/>
                </a:lnTo>
                <a:lnTo>
                  <a:pt x="139" y="148"/>
                </a:lnTo>
                <a:lnTo>
                  <a:pt x="131" y="147"/>
                </a:lnTo>
                <a:lnTo>
                  <a:pt x="122" y="145"/>
                </a:lnTo>
                <a:lnTo>
                  <a:pt x="113" y="142"/>
                </a:lnTo>
                <a:lnTo>
                  <a:pt x="92" y="135"/>
                </a:lnTo>
                <a:lnTo>
                  <a:pt x="70" y="126"/>
                </a:lnTo>
                <a:lnTo>
                  <a:pt x="48" y="117"/>
                </a:lnTo>
                <a:lnTo>
                  <a:pt x="29" y="107"/>
                </a:lnTo>
                <a:lnTo>
                  <a:pt x="12" y="96"/>
                </a:lnTo>
                <a:lnTo>
                  <a:pt x="0" y="87"/>
                </a:lnTo>
                <a:lnTo>
                  <a:pt x="7" y="0"/>
                </a:lnTo>
              </a:path>
            </a:pathLst>
          </a:custGeom>
          <a:solidFill>
            <a:schemeClr val="tx1"/>
          </a:solidFill>
          <a:ln w="9525" cmpd="sng">
            <a:solidFill>
              <a:srgbClr val="FFFFFF"/>
            </a:solidFill>
            <a:prstDash val="solid"/>
            <a:round/>
            <a:headEnd/>
            <a:tailEnd/>
          </a:ln>
        </p:spPr>
        <p:txBody>
          <a:bodyPr/>
          <a:lstStyle/>
          <a:p>
            <a:endParaRPr lang="en-US" dirty="0"/>
          </a:p>
        </p:txBody>
      </p:sp>
      <p:sp>
        <p:nvSpPr>
          <p:cNvPr id="18485" name="Freeform 274"/>
          <p:cNvSpPr>
            <a:spLocks/>
          </p:cNvSpPr>
          <p:nvPr>
            <p:custDataLst>
              <p:tags r:id="rId52"/>
            </p:custDataLst>
          </p:nvPr>
        </p:nvSpPr>
        <p:spPr bwMode="auto">
          <a:xfrm>
            <a:off x="8509001" y="3460750"/>
            <a:ext cx="73025" cy="65088"/>
          </a:xfrm>
          <a:custGeom>
            <a:avLst/>
            <a:gdLst>
              <a:gd name="T0" fmla="*/ 2147483647 w 167"/>
              <a:gd name="T1" fmla="*/ 2147483647 h 123"/>
              <a:gd name="T2" fmla="*/ 2147483647 w 167"/>
              <a:gd name="T3" fmla="*/ 2147483647 h 123"/>
              <a:gd name="T4" fmla="*/ 2147483647 w 167"/>
              <a:gd name="T5" fmla="*/ 2147483647 h 123"/>
              <a:gd name="T6" fmla="*/ 2147483647 w 167"/>
              <a:gd name="T7" fmla="*/ 2147483647 h 123"/>
              <a:gd name="T8" fmla="*/ 2147483647 w 167"/>
              <a:gd name="T9" fmla="*/ 2147483647 h 123"/>
              <a:gd name="T10" fmla="*/ 2147483647 w 167"/>
              <a:gd name="T11" fmla="*/ 2147483647 h 123"/>
              <a:gd name="T12" fmla="*/ 2147483647 w 167"/>
              <a:gd name="T13" fmla="*/ 2147483647 h 123"/>
              <a:gd name="T14" fmla="*/ 2147483647 w 167"/>
              <a:gd name="T15" fmla="*/ 2147483647 h 123"/>
              <a:gd name="T16" fmla="*/ 2147483647 w 167"/>
              <a:gd name="T17" fmla="*/ 2147483647 h 123"/>
              <a:gd name="T18" fmla="*/ 2147483647 w 167"/>
              <a:gd name="T19" fmla="*/ 2147483647 h 123"/>
              <a:gd name="T20" fmla="*/ 2147483647 w 167"/>
              <a:gd name="T21" fmla="*/ 2147483647 h 123"/>
              <a:gd name="T22" fmla="*/ 2147483647 w 167"/>
              <a:gd name="T23" fmla="*/ 2147483647 h 123"/>
              <a:gd name="T24" fmla="*/ 2147483647 w 167"/>
              <a:gd name="T25" fmla="*/ 2147483647 h 123"/>
              <a:gd name="T26" fmla="*/ 2147483647 w 167"/>
              <a:gd name="T27" fmla="*/ 2147483647 h 123"/>
              <a:gd name="T28" fmla="*/ 2147483647 w 167"/>
              <a:gd name="T29" fmla="*/ 2147483647 h 123"/>
              <a:gd name="T30" fmla="*/ 2147483647 w 167"/>
              <a:gd name="T31" fmla="*/ 2147483647 h 123"/>
              <a:gd name="T32" fmla="*/ 2147483647 w 167"/>
              <a:gd name="T33" fmla="*/ 2147483647 h 123"/>
              <a:gd name="T34" fmla="*/ 2147483647 w 167"/>
              <a:gd name="T35" fmla="*/ 2147483647 h 123"/>
              <a:gd name="T36" fmla="*/ 2147483647 w 167"/>
              <a:gd name="T37" fmla="*/ 2147483647 h 123"/>
              <a:gd name="T38" fmla="*/ 2147483647 w 167"/>
              <a:gd name="T39" fmla="*/ 2147483647 h 123"/>
              <a:gd name="T40" fmla="*/ 2147483647 w 167"/>
              <a:gd name="T41" fmla="*/ 2147483647 h 123"/>
              <a:gd name="T42" fmla="*/ 2147483647 w 167"/>
              <a:gd name="T43" fmla="*/ 2147483647 h 123"/>
              <a:gd name="T44" fmla="*/ 2147483647 w 167"/>
              <a:gd name="T45" fmla="*/ 2147483647 h 123"/>
              <a:gd name="T46" fmla="*/ 2147483647 w 167"/>
              <a:gd name="T47" fmla="*/ 2147483647 h 123"/>
              <a:gd name="T48" fmla="*/ 0 w 167"/>
              <a:gd name="T49" fmla="*/ 2147483647 h 123"/>
              <a:gd name="T50" fmla="*/ 2147483647 w 167"/>
              <a:gd name="T51" fmla="*/ 2147483647 h 123"/>
              <a:gd name="T52" fmla="*/ 2147483647 w 167"/>
              <a:gd name="T53" fmla="*/ 2147483647 h 123"/>
              <a:gd name="T54" fmla="*/ 2147483647 w 167"/>
              <a:gd name="T55" fmla="*/ 2147483647 h 123"/>
              <a:gd name="T56" fmla="*/ 2147483647 w 167"/>
              <a:gd name="T57" fmla="*/ 2147483647 h 123"/>
              <a:gd name="T58" fmla="*/ 2147483647 w 167"/>
              <a:gd name="T59" fmla="*/ 2147483647 h 123"/>
              <a:gd name="T60" fmla="*/ 2147483647 w 167"/>
              <a:gd name="T61" fmla="*/ 2147483647 h 123"/>
              <a:gd name="T62" fmla="*/ 2147483647 w 167"/>
              <a:gd name="T63" fmla="*/ 2147483647 h 123"/>
              <a:gd name="T64" fmla="*/ 2147483647 w 167"/>
              <a:gd name="T65" fmla="*/ 2147483647 h 123"/>
              <a:gd name="T66" fmla="*/ 2147483647 w 167"/>
              <a:gd name="T67" fmla="*/ 2147483647 h 123"/>
              <a:gd name="T68" fmla="*/ 2147483647 w 167"/>
              <a:gd name="T69" fmla="*/ 2147483647 h 123"/>
              <a:gd name="T70" fmla="*/ 2147483647 w 167"/>
              <a:gd name="T71" fmla="*/ 2147483647 h 123"/>
              <a:gd name="T72" fmla="*/ 2147483647 w 167"/>
              <a:gd name="T73" fmla="*/ 0 h 123"/>
              <a:gd name="T74" fmla="*/ 2147483647 w 167"/>
              <a:gd name="T75" fmla="*/ 2147483647 h 123"/>
              <a:gd name="T76" fmla="*/ 2147483647 w 167"/>
              <a:gd name="T77" fmla="*/ 2147483647 h 123"/>
              <a:gd name="T78" fmla="*/ 2147483647 w 167"/>
              <a:gd name="T79" fmla="*/ 2147483647 h 123"/>
              <a:gd name="T80" fmla="*/ 2147483647 w 167"/>
              <a:gd name="T81" fmla="*/ 2147483647 h 123"/>
              <a:gd name="T82" fmla="*/ 2147483647 w 167"/>
              <a:gd name="T83" fmla="*/ 2147483647 h 123"/>
              <a:gd name="T84" fmla="*/ 2147483647 w 167"/>
              <a:gd name="T85" fmla="*/ 2147483647 h 123"/>
              <a:gd name="T86" fmla="*/ 2147483647 w 167"/>
              <a:gd name="T87" fmla="*/ 2147483647 h 123"/>
              <a:gd name="T88" fmla="*/ 2147483647 w 167"/>
              <a:gd name="T89" fmla="*/ 2147483647 h 123"/>
              <a:gd name="T90" fmla="*/ 2147483647 w 167"/>
              <a:gd name="T91" fmla="*/ 2147483647 h 123"/>
              <a:gd name="T92" fmla="*/ 2147483647 w 167"/>
              <a:gd name="T93" fmla="*/ 2147483647 h 12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7" h="123">
                <a:moveTo>
                  <a:pt x="167" y="43"/>
                </a:moveTo>
                <a:lnTo>
                  <a:pt x="164" y="54"/>
                </a:lnTo>
                <a:lnTo>
                  <a:pt x="161" y="66"/>
                </a:lnTo>
                <a:lnTo>
                  <a:pt x="155" y="79"/>
                </a:lnTo>
                <a:lnTo>
                  <a:pt x="150" y="93"/>
                </a:lnTo>
                <a:lnTo>
                  <a:pt x="146" y="99"/>
                </a:lnTo>
                <a:lnTo>
                  <a:pt x="142" y="105"/>
                </a:lnTo>
                <a:lnTo>
                  <a:pt x="138" y="110"/>
                </a:lnTo>
                <a:lnTo>
                  <a:pt x="132" y="114"/>
                </a:lnTo>
                <a:lnTo>
                  <a:pt x="127" y="118"/>
                </a:lnTo>
                <a:lnTo>
                  <a:pt x="121" y="121"/>
                </a:lnTo>
                <a:lnTo>
                  <a:pt x="115" y="122"/>
                </a:lnTo>
                <a:lnTo>
                  <a:pt x="107" y="123"/>
                </a:lnTo>
                <a:lnTo>
                  <a:pt x="100" y="122"/>
                </a:lnTo>
                <a:lnTo>
                  <a:pt x="92" y="119"/>
                </a:lnTo>
                <a:lnTo>
                  <a:pt x="87" y="116"/>
                </a:lnTo>
                <a:lnTo>
                  <a:pt x="84" y="113"/>
                </a:lnTo>
                <a:lnTo>
                  <a:pt x="82" y="109"/>
                </a:lnTo>
                <a:lnTo>
                  <a:pt x="81" y="105"/>
                </a:lnTo>
                <a:lnTo>
                  <a:pt x="71" y="104"/>
                </a:lnTo>
                <a:lnTo>
                  <a:pt x="61" y="103"/>
                </a:lnTo>
                <a:lnTo>
                  <a:pt x="51" y="101"/>
                </a:lnTo>
                <a:lnTo>
                  <a:pt x="41" y="98"/>
                </a:lnTo>
                <a:lnTo>
                  <a:pt x="21" y="92"/>
                </a:lnTo>
                <a:lnTo>
                  <a:pt x="0" y="86"/>
                </a:lnTo>
                <a:lnTo>
                  <a:pt x="2" y="77"/>
                </a:lnTo>
                <a:lnTo>
                  <a:pt x="5" y="67"/>
                </a:lnTo>
                <a:lnTo>
                  <a:pt x="9" y="56"/>
                </a:lnTo>
                <a:lnTo>
                  <a:pt x="15" y="43"/>
                </a:lnTo>
                <a:lnTo>
                  <a:pt x="20" y="43"/>
                </a:lnTo>
                <a:lnTo>
                  <a:pt x="26" y="42"/>
                </a:lnTo>
                <a:lnTo>
                  <a:pt x="30" y="41"/>
                </a:lnTo>
                <a:lnTo>
                  <a:pt x="33" y="38"/>
                </a:lnTo>
                <a:lnTo>
                  <a:pt x="40" y="33"/>
                </a:lnTo>
                <a:lnTo>
                  <a:pt x="45" y="26"/>
                </a:lnTo>
                <a:lnTo>
                  <a:pt x="52" y="12"/>
                </a:lnTo>
                <a:lnTo>
                  <a:pt x="61" y="0"/>
                </a:lnTo>
                <a:lnTo>
                  <a:pt x="64" y="4"/>
                </a:lnTo>
                <a:lnTo>
                  <a:pt x="67" y="7"/>
                </a:lnTo>
                <a:lnTo>
                  <a:pt x="73" y="11"/>
                </a:lnTo>
                <a:lnTo>
                  <a:pt x="78" y="14"/>
                </a:lnTo>
                <a:lnTo>
                  <a:pt x="92" y="21"/>
                </a:lnTo>
                <a:lnTo>
                  <a:pt x="107" y="28"/>
                </a:lnTo>
                <a:lnTo>
                  <a:pt x="122" y="35"/>
                </a:lnTo>
                <a:lnTo>
                  <a:pt x="139" y="39"/>
                </a:lnTo>
                <a:lnTo>
                  <a:pt x="153" y="42"/>
                </a:lnTo>
                <a:lnTo>
                  <a:pt x="167" y="43"/>
                </a:lnTo>
              </a:path>
            </a:pathLst>
          </a:custGeom>
          <a:solidFill>
            <a:schemeClr val="tx1"/>
          </a:solidFill>
          <a:ln w="9525" cmpd="sng">
            <a:solidFill>
              <a:srgbClr val="FFFFFF"/>
            </a:solidFill>
            <a:prstDash val="solid"/>
            <a:round/>
            <a:headEnd/>
            <a:tailEnd/>
          </a:ln>
        </p:spPr>
        <p:txBody>
          <a:bodyPr/>
          <a:lstStyle/>
          <a:p>
            <a:endParaRPr lang="en-US" dirty="0"/>
          </a:p>
        </p:txBody>
      </p:sp>
      <p:sp>
        <p:nvSpPr>
          <p:cNvPr id="18486" name="Freeform 275"/>
          <p:cNvSpPr>
            <a:spLocks/>
          </p:cNvSpPr>
          <p:nvPr>
            <p:custDataLst>
              <p:tags r:id="rId53"/>
            </p:custDataLst>
          </p:nvPr>
        </p:nvSpPr>
        <p:spPr bwMode="auto">
          <a:xfrm>
            <a:off x="8499475" y="3532189"/>
            <a:ext cx="133350" cy="166687"/>
          </a:xfrm>
          <a:custGeom>
            <a:avLst/>
            <a:gdLst>
              <a:gd name="T0" fmla="*/ 2147483647 w 306"/>
              <a:gd name="T1" fmla="*/ 2147483647 h 321"/>
              <a:gd name="T2" fmla="*/ 2147483647 w 306"/>
              <a:gd name="T3" fmla="*/ 2147483647 h 321"/>
              <a:gd name="T4" fmla="*/ 2147483647 w 306"/>
              <a:gd name="T5" fmla="*/ 2147483647 h 321"/>
              <a:gd name="T6" fmla="*/ 2147483647 w 306"/>
              <a:gd name="T7" fmla="*/ 2147483647 h 321"/>
              <a:gd name="T8" fmla="*/ 2147483647 w 306"/>
              <a:gd name="T9" fmla="*/ 2147483647 h 321"/>
              <a:gd name="T10" fmla="*/ 2147483647 w 306"/>
              <a:gd name="T11" fmla="*/ 2147483647 h 321"/>
              <a:gd name="T12" fmla="*/ 2147483647 w 306"/>
              <a:gd name="T13" fmla="*/ 2147483647 h 321"/>
              <a:gd name="T14" fmla="*/ 2147483647 w 306"/>
              <a:gd name="T15" fmla="*/ 2147483647 h 321"/>
              <a:gd name="T16" fmla="*/ 2147483647 w 306"/>
              <a:gd name="T17" fmla="*/ 2147483647 h 321"/>
              <a:gd name="T18" fmla="*/ 2147483647 w 306"/>
              <a:gd name="T19" fmla="*/ 2147483647 h 321"/>
              <a:gd name="T20" fmla="*/ 2147483647 w 306"/>
              <a:gd name="T21" fmla="*/ 2147483647 h 321"/>
              <a:gd name="T22" fmla="*/ 2147483647 w 306"/>
              <a:gd name="T23" fmla="*/ 2147483647 h 321"/>
              <a:gd name="T24" fmla="*/ 2147483647 w 306"/>
              <a:gd name="T25" fmla="*/ 2147483647 h 321"/>
              <a:gd name="T26" fmla="*/ 2147483647 w 306"/>
              <a:gd name="T27" fmla="*/ 2147483647 h 321"/>
              <a:gd name="T28" fmla="*/ 2147483647 w 306"/>
              <a:gd name="T29" fmla="*/ 2147483647 h 321"/>
              <a:gd name="T30" fmla="*/ 2147483647 w 306"/>
              <a:gd name="T31" fmla="*/ 2147483647 h 321"/>
              <a:gd name="T32" fmla="*/ 2147483647 w 306"/>
              <a:gd name="T33" fmla="*/ 2147483647 h 321"/>
              <a:gd name="T34" fmla="*/ 2147483647 w 306"/>
              <a:gd name="T35" fmla="*/ 2147483647 h 321"/>
              <a:gd name="T36" fmla="*/ 2147483647 w 306"/>
              <a:gd name="T37" fmla="*/ 2147483647 h 321"/>
              <a:gd name="T38" fmla="*/ 2147483647 w 306"/>
              <a:gd name="T39" fmla="*/ 2147483647 h 321"/>
              <a:gd name="T40" fmla="*/ 2147483647 w 306"/>
              <a:gd name="T41" fmla="*/ 2147483647 h 321"/>
              <a:gd name="T42" fmla="*/ 2147483647 w 306"/>
              <a:gd name="T43" fmla="*/ 2147483647 h 321"/>
              <a:gd name="T44" fmla="*/ 2147483647 w 306"/>
              <a:gd name="T45" fmla="*/ 0 h 321"/>
              <a:gd name="T46" fmla="*/ 2147483647 w 306"/>
              <a:gd name="T47" fmla="*/ 0 h 321"/>
              <a:gd name="T48" fmla="*/ 2147483647 w 306"/>
              <a:gd name="T49" fmla="*/ 2147483647 h 321"/>
              <a:gd name="T50" fmla="*/ 2147483647 w 306"/>
              <a:gd name="T51" fmla="*/ 2147483647 h 321"/>
              <a:gd name="T52" fmla="*/ 2147483647 w 306"/>
              <a:gd name="T53" fmla="*/ 2147483647 h 321"/>
              <a:gd name="T54" fmla="*/ 2147483647 w 306"/>
              <a:gd name="T55" fmla="*/ 2147483647 h 321"/>
              <a:gd name="T56" fmla="*/ 2147483647 w 306"/>
              <a:gd name="T57" fmla="*/ 2147483647 h 321"/>
              <a:gd name="T58" fmla="*/ 2147483647 w 306"/>
              <a:gd name="T59" fmla="*/ 2147483647 h 321"/>
              <a:gd name="T60" fmla="*/ 2147483647 w 306"/>
              <a:gd name="T61" fmla="*/ 2147483647 h 321"/>
              <a:gd name="T62" fmla="*/ 2147483647 w 306"/>
              <a:gd name="T63" fmla="*/ 2147483647 h 321"/>
              <a:gd name="T64" fmla="*/ 2147483647 w 306"/>
              <a:gd name="T65" fmla="*/ 2147483647 h 321"/>
              <a:gd name="T66" fmla="*/ 2147483647 w 306"/>
              <a:gd name="T67" fmla="*/ 2147483647 h 321"/>
              <a:gd name="T68" fmla="*/ 2147483647 w 306"/>
              <a:gd name="T69" fmla="*/ 2147483647 h 321"/>
              <a:gd name="T70" fmla="*/ 2147483647 w 306"/>
              <a:gd name="T71" fmla="*/ 2147483647 h 321"/>
              <a:gd name="T72" fmla="*/ 2147483647 w 306"/>
              <a:gd name="T73" fmla="*/ 2147483647 h 321"/>
              <a:gd name="T74" fmla="*/ 2147483647 w 306"/>
              <a:gd name="T75" fmla="*/ 2147483647 h 321"/>
              <a:gd name="T76" fmla="*/ 2147483647 w 306"/>
              <a:gd name="T77" fmla="*/ 2147483647 h 321"/>
              <a:gd name="T78" fmla="*/ 2147483647 w 306"/>
              <a:gd name="T79" fmla="*/ 2147483647 h 321"/>
              <a:gd name="T80" fmla="*/ 2147483647 w 306"/>
              <a:gd name="T81" fmla="*/ 2147483647 h 321"/>
              <a:gd name="T82" fmla="*/ 2147483647 w 306"/>
              <a:gd name="T83" fmla="*/ 2147483647 h 321"/>
              <a:gd name="T84" fmla="*/ 2147483647 w 306"/>
              <a:gd name="T85" fmla="*/ 2147483647 h 321"/>
              <a:gd name="T86" fmla="*/ 2147483647 w 306"/>
              <a:gd name="T87" fmla="*/ 2147483647 h 321"/>
              <a:gd name="T88" fmla="*/ 2147483647 w 306"/>
              <a:gd name="T89" fmla="*/ 2147483647 h 321"/>
              <a:gd name="T90" fmla="*/ 2147483647 w 306"/>
              <a:gd name="T91" fmla="*/ 2147483647 h 321"/>
              <a:gd name="T92" fmla="*/ 2147483647 w 306"/>
              <a:gd name="T93" fmla="*/ 2147483647 h 321"/>
              <a:gd name="T94" fmla="*/ 2147483647 w 306"/>
              <a:gd name="T95" fmla="*/ 2147483647 h 321"/>
              <a:gd name="T96" fmla="*/ 2147483647 w 306"/>
              <a:gd name="T97" fmla="*/ 2147483647 h 321"/>
              <a:gd name="T98" fmla="*/ 2147483647 w 306"/>
              <a:gd name="T99" fmla="*/ 2147483647 h 321"/>
              <a:gd name="T100" fmla="*/ 2147483647 w 306"/>
              <a:gd name="T101" fmla="*/ 2147483647 h 321"/>
              <a:gd name="T102" fmla="*/ 2147483647 w 306"/>
              <a:gd name="T103" fmla="*/ 2147483647 h 321"/>
              <a:gd name="T104" fmla="*/ 2147483647 w 306"/>
              <a:gd name="T105" fmla="*/ 2147483647 h 321"/>
              <a:gd name="T106" fmla="*/ 2147483647 w 306"/>
              <a:gd name="T107" fmla="*/ 2147483647 h 321"/>
              <a:gd name="T108" fmla="*/ 2147483647 w 306"/>
              <a:gd name="T109" fmla="*/ 2147483647 h 321"/>
              <a:gd name="T110" fmla="*/ 2147483647 w 306"/>
              <a:gd name="T111" fmla="*/ 2147483647 h 321"/>
              <a:gd name="T112" fmla="*/ 2147483647 w 306"/>
              <a:gd name="T113" fmla="*/ 2147483647 h 321"/>
              <a:gd name="T114" fmla="*/ 2147483647 w 306"/>
              <a:gd name="T115" fmla="*/ 2147483647 h 32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6" h="321">
                <a:moveTo>
                  <a:pt x="306" y="235"/>
                </a:moveTo>
                <a:lnTo>
                  <a:pt x="259" y="160"/>
                </a:lnTo>
                <a:lnTo>
                  <a:pt x="257" y="164"/>
                </a:lnTo>
                <a:lnTo>
                  <a:pt x="252" y="173"/>
                </a:lnTo>
                <a:lnTo>
                  <a:pt x="247" y="178"/>
                </a:lnTo>
                <a:lnTo>
                  <a:pt x="243" y="182"/>
                </a:lnTo>
                <a:lnTo>
                  <a:pt x="238" y="185"/>
                </a:lnTo>
                <a:lnTo>
                  <a:pt x="233" y="186"/>
                </a:lnTo>
                <a:lnTo>
                  <a:pt x="227" y="185"/>
                </a:lnTo>
                <a:lnTo>
                  <a:pt x="223" y="184"/>
                </a:lnTo>
                <a:lnTo>
                  <a:pt x="219" y="181"/>
                </a:lnTo>
                <a:lnTo>
                  <a:pt x="214" y="178"/>
                </a:lnTo>
                <a:lnTo>
                  <a:pt x="211" y="173"/>
                </a:lnTo>
                <a:lnTo>
                  <a:pt x="209" y="169"/>
                </a:lnTo>
                <a:lnTo>
                  <a:pt x="206" y="165"/>
                </a:lnTo>
                <a:lnTo>
                  <a:pt x="206" y="160"/>
                </a:lnTo>
                <a:lnTo>
                  <a:pt x="206" y="154"/>
                </a:lnTo>
                <a:lnTo>
                  <a:pt x="209" y="148"/>
                </a:lnTo>
                <a:lnTo>
                  <a:pt x="211" y="142"/>
                </a:lnTo>
                <a:lnTo>
                  <a:pt x="213" y="136"/>
                </a:lnTo>
                <a:lnTo>
                  <a:pt x="221" y="125"/>
                </a:lnTo>
                <a:lnTo>
                  <a:pt x="230" y="114"/>
                </a:lnTo>
                <a:lnTo>
                  <a:pt x="238" y="104"/>
                </a:lnTo>
                <a:lnTo>
                  <a:pt x="246" y="93"/>
                </a:lnTo>
                <a:lnTo>
                  <a:pt x="248" y="87"/>
                </a:lnTo>
                <a:lnTo>
                  <a:pt x="250" y="82"/>
                </a:lnTo>
                <a:lnTo>
                  <a:pt x="253" y="75"/>
                </a:lnTo>
                <a:lnTo>
                  <a:pt x="253" y="69"/>
                </a:lnTo>
                <a:lnTo>
                  <a:pt x="133" y="69"/>
                </a:lnTo>
                <a:lnTo>
                  <a:pt x="129" y="68"/>
                </a:lnTo>
                <a:lnTo>
                  <a:pt x="123" y="65"/>
                </a:lnTo>
                <a:lnTo>
                  <a:pt x="119" y="59"/>
                </a:lnTo>
                <a:lnTo>
                  <a:pt x="115" y="53"/>
                </a:lnTo>
                <a:lnTo>
                  <a:pt x="112" y="45"/>
                </a:lnTo>
                <a:lnTo>
                  <a:pt x="109" y="37"/>
                </a:lnTo>
                <a:lnTo>
                  <a:pt x="108" y="28"/>
                </a:lnTo>
                <a:lnTo>
                  <a:pt x="107" y="19"/>
                </a:lnTo>
                <a:lnTo>
                  <a:pt x="101" y="19"/>
                </a:lnTo>
                <a:lnTo>
                  <a:pt x="96" y="18"/>
                </a:lnTo>
                <a:lnTo>
                  <a:pt x="90" y="17"/>
                </a:lnTo>
                <a:lnTo>
                  <a:pt x="85" y="15"/>
                </a:lnTo>
                <a:lnTo>
                  <a:pt x="80" y="12"/>
                </a:lnTo>
                <a:lnTo>
                  <a:pt x="77" y="9"/>
                </a:lnTo>
                <a:lnTo>
                  <a:pt x="75" y="4"/>
                </a:lnTo>
                <a:lnTo>
                  <a:pt x="74" y="0"/>
                </a:lnTo>
                <a:lnTo>
                  <a:pt x="65" y="0"/>
                </a:lnTo>
                <a:lnTo>
                  <a:pt x="57" y="0"/>
                </a:lnTo>
                <a:lnTo>
                  <a:pt x="49" y="0"/>
                </a:lnTo>
                <a:lnTo>
                  <a:pt x="41" y="0"/>
                </a:lnTo>
                <a:lnTo>
                  <a:pt x="34" y="1"/>
                </a:lnTo>
                <a:lnTo>
                  <a:pt x="29" y="2"/>
                </a:lnTo>
                <a:lnTo>
                  <a:pt x="22" y="5"/>
                </a:lnTo>
                <a:lnTo>
                  <a:pt x="15" y="9"/>
                </a:lnTo>
                <a:lnTo>
                  <a:pt x="10" y="14"/>
                </a:lnTo>
                <a:lnTo>
                  <a:pt x="4" y="19"/>
                </a:lnTo>
                <a:lnTo>
                  <a:pt x="1" y="25"/>
                </a:lnTo>
                <a:lnTo>
                  <a:pt x="0" y="31"/>
                </a:lnTo>
                <a:lnTo>
                  <a:pt x="2" y="35"/>
                </a:lnTo>
                <a:lnTo>
                  <a:pt x="8" y="40"/>
                </a:lnTo>
                <a:lnTo>
                  <a:pt x="15" y="46"/>
                </a:lnTo>
                <a:lnTo>
                  <a:pt x="25" y="52"/>
                </a:lnTo>
                <a:lnTo>
                  <a:pt x="35" y="58"/>
                </a:lnTo>
                <a:lnTo>
                  <a:pt x="45" y="63"/>
                </a:lnTo>
                <a:lnTo>
                  <a:pt x="54" y="67"/>
                </a:lnTo>
                <a:lnTo>
                  <a:pt x="60" y="69"/>
                </a:lnTo>
                <a:lnTo>
                  <a:pt x="47" y="79"/>
                </a:lnTo>
                <a:lnTo>
                  <a:pt x="32" y="91"/>
                </a:lnTo>
                <a:lnTo>
                  <a:pt x="25" y="97"/>
                </a:lnTo>
                <a:lnTo>
                  <a:pt x="19" y="104"/>
                </a:lnTo>
                <a:lnTo>
                  <a:pt x="17" y="107"/>
                </a:lnTo>
                <a:lnTo>
                  <a:pt x="15" y="110"/>
                </a:lnTo>
                <a:lnTo>
                  <a:pt x="14" y="114"/>
                </a:lnTo>
                <a:lnTo>
                  <a:pt x="13" y="117"/>
                </a:lnTo>
                <a:lnTo>
                  <a:pt x="14" y="122"/>
                </a:lnTo>
                <a:lnTo>
                  <a:pt x="15" y="125"/>
                </a:lnTo>
                <a:lnTo>
                  <a:pt x="18" y="129"/>
                </a:lnTo>
                <a:lnTo>
                  <a:pt x="20" y="133"/>
                </a:lnTo>
                <a:lnTo>
                  <a:pt x="28" y="141"/>
                </a:lnTo>
                <a:lnTo>
                  <a:pt x="37" y="149"/>
                </a:lnTo>
                <a:lnTo>
                  <a:pt x="47" y="156"/>
                </a:lnTo>
                <a:lnTo>
                  <a:pt x="58" y="162"/>
                </a:lnTo>
                <a:lnTo>
                  <a:pt x="64" y="164"/>
                </a:lnTo>
                <a:lnTo>
                  <a:pt x="69" y="165"/>
                </a:lnTo>
                <a:lnTo>
                  <a:pt x="75" y="166"/>
                </a:lnTo>
                <a:lnTo>
                  <a:pt x="80" y="167"/>
                </a:lnTo>
                <a:lnTo>
                  <a:pt x="107" y="271"/>
                </a:lnTo>
                <a:lnTo>
                  <a:pt x="107" y="267"/>
                </a:lnTo>
                <a:lnTo>
                  <a:pt x="108" y="263"/>
                </a:lnTo>
                <a:lnTo>
                  <a:pt x="110" y="260"/>
                </a:lnTo>
                <a:lnTo>
                  <a:pt x="112" y="256"/>
                </a:lnTo>
                <a:lnTo>
                  <a:pt x="119" y="251"/>
                </a:lnTo>
                <a:lnTo>
                  <a:pt x="127" y="246"/>
                </a:lnTo>
                <a:lnTo>
                  <a:pt x="137" y="243"/>
                </a:lnTo>
                <a:lnTo>
                  <a:pt x="148" y="240"/>
                </a:lnTo>
                <a:lnTo>
                  <a:pt x="160" y="237"/>
                </a:lnTo>
                <a:lnTo>
                  <a:pt x="174" y="235"/>
                </a:lnTo>
                <a:lnTo>
                  <a:pt x="174" y="222"/>
                </a:lnTo>
                <a:lnTo>
                  <a:pt x="174" y="210"/>
                </a:lnTo>
                <a:lnTo>
                  <a:pt x="178" y="212"/>
                </a:lnTo>
                <a:lnTo>
                  <a:pt x="183" y="212"/>
                </a:lnTo>
                <a:lnTo>
                  <a:pt x="188" y="213"/>
                </a:lnTo>
                <a:lnTo>
                  <a:pt x="193" y="212"/>
                </a:lnTo>
                <a:lnTo>
                  <a:pt x="203" y="211"/>
                </a:lnTo>
                <a:lnTo>
                  <a:pt x="213" y="210"/>
                </a:lnTo>
                <a:lnTo>
                  <a:pt x="220" y="233"/>
                </a:lnTo>
                <a:lnTo>
                  <a:pt x="232" y="261"/>
                </a:lnTo>
                <a:lnTo>
                  <a:pt x="245" y="292"/>
                </a:lnTo>
                <a:lnTo>
                  <a:pt x="259" y="321"/>
                </a:lnTo>
                <a:lnTo>
                  <a:pt x="267" y="316"/>
                </a:lnTo>
                <a:lnTo>
                  <a:pt x="272" y="311"/>
                </a:lnTo>
                <a:lnTo>
                  <a:pt x="278" y="307"/>
                </a:lnTo>
                <a:lnTo>
                  <a:pt x="282" y="302"/>
                </a:lnTo>
                <a:lnTo>
                  <a:pt x="290" y="291"/>
                </a:lnTo>
                <a:lnTo>
                  <a:pt x="295" y="280"/>
                </a:lnTo>
                <a:lnTo>
                  <a:pt x="301" y="258"/>
                </a:lnTo>
                <a:lnTo>
                  <a:pt x="306" y="235"/>
                </a:lnTo>
              </a:path>
            </a:pathLst>
          </a:custGeom>
          <a:solidFill>
            <a:schemeClr val="tx1"/>
          </a:solidFill>
          <a:ln w="9525" cmpd="sng">
            <a:solidFill>
              <a:srgbClr val="FFFFFF"/>
            </a:solidFill>
            <a:prstDash val="solid"/>
            <a:round/>
            <a:headEnd/>
            <a:tailEnd/>
          </a:ln>
        </p:spPr>
        <p:txBody>
          <a:bodyPr/>
          <a:lstStyle/>
          <a:p>
            <a:endParaRPr lang="en-US" dirty="0"/>
          </a:p>
        </p:txBody>
      </p:sp>
      <p:sp>
        <p:nvSpPr>
          <p:cNvPr id="18487" name="Freeform 276"/>
          <p:cNvSpPr>
            <a:spLocks/>
          </p:cNvSpPr>
          <p:nvPr>
            <p:custDataLst>
              <p:tags r:id="rId54"/>
            </p:custDataLst>
          </p:nvPr>
        </p:nvSpPr>
        <p:spPr bwMode="auto">
          <a:xfrm>
            <a:off x="8816976" y="3648076"/>
            <a:ext cx="201613" cy="269875"/>
          </a:xfrm>
          <a:custGeom>
            <a:avLst/>
            <a:gdLst>
              <a:gd name="T0" fmla="*/ 2147483647 w 471"/>
              <a:gd name="T1" fmla="*/ 2147483647 h 518"/>
              <a:gd name="T2" fmla="*/ 2147483647 w 471"/>
              <a:gd name="T3" fmla="*/ 2147483647 h 518"/>
              <a:gd name="T4" fmla="*/ 2147483647 w 471"/>
              <a:gd name="T5" fmla="*/ 2147483647 h 518"/>
              <a:gd name="T6" fmla="*/ 2147483647 w 471"/>
              <a:gd name="T7" fmla="*/ 2147483647 h 518"/>
              <a:gd name="T8" fmla="*/ 2147483647 w 471"/>
              <a:gd name="T9" fmla="*/ 2147483647 h 518"/>
              <a:gd name="T10" fmla="*/ 2147483647 w 471"/>
              <a:gd name="T11" fmla="*/ 2147483647 h 518"/>
              <a:gd name="T12" fmla="*/ 2147483647 w 471"/>
              <a:gd name="T13" fmla="*/ 2147483647 h 518"/>
              <a:gd name="T14" fmla="*/ 2147483647 w 471"/>
              <a:gd name="T15" fmla="*/ 2147483647 h 518"/>
              <a:gd name="T16" fmla="*/ 2147483647 w 471"/>
              <a:gd name="T17" fmla="*/ 2147483647 h 518"/>
              <a:gd name="T18" fmla="*/ 2147483647 w 471"/>
              <a:gd name="T19" fmla="*/ 2147483647 h 518"/>
              <a:gd name="T20" fmla="*/ 2147483647 w 471"/>
              <a:gd name="T21" fmla="*/ 2147483647 h 518"/>
              <a:gd name="T22" fmla="*/ 2147483647 w 471"/>
              <a:gd name="T23" fmla="*/ 2147483647 h 518"/>
              <a:gd name="T24" fmla="*/ 2147483647 w 471"/>
              <a:gd name="T25" fmla="*/ 2147483647 h 518"/>
              <a:gd name="T26" fmla="*/ 2147483647 w 471"/>
              <a:gd name="T27" fmla="*/ 2147483647 h 518"/>
              <a:gd name="T28" fmla="*/ 2147483647 w 471"/>
              <a:gd name="T29" fmla="*/ 2147483647 h 518"/>
              <a:gd name="T30" fmla="*/ 2147483647 w 471"/>
              <a:gd name="T31" fmla="*/ 2147483647 h 518"/>
              <a:gd name="T32" fmla="*/ 2147483647 w 471"/>
              <a:gd name="T33" fmla="*/ 2147483647 h 518"/>
              <a:gd name="T34" fmla="*/ 2147483647 w 471"/>
              <a:gd name="T35" fmla="*/ 2147483647 h 518"/>
              <a:gd name="T36" fmla="*/ 2147483647 w 471"/>
              <a:gd name="T37" fmla="*/ 2147483647 h 518"/>
              <a:gd name="T38" fmla="*/ 2147483647 w 471"/>
              <a:gd name="T39" fmla="*/ 2147483647 h 518"/>
              <a:gd name="T40" fmla="*/ 2147483647 w 471"/>
              <a:gd name="T41" fmla="*/ 2147483647 h 518"/>
              <a:gd name="T42" fmla="*/ 2147483647 w 471"/>
              <a:gd name="T43" fmla="*/ 2147483647 h 518"/>
              <a:gd name="T44" fmla="*/ 2147483647 w 471"/>
              <a:gd name="T45" fmla="*/ 2147483647 h 518"/>
              <a:gd name="T46" fmla="*/ 2147483647 w 471"/>
              <a:gd name="T47" fmla="*/ 2147483647 h 518"/>
              <a:gd name="T48" fmla="*/ 2147483647 w 471"/>
              <a:gd name="T49" fmla="*/ 2147483647 h 518"/>
              <a:gd name="T50" fmla="*/ 2147483647 w 471"/>
              <a:gd name="T51" fmla="*/ 2147483647 h 518"/>
              <a:gd name="T52" fmla="*/ 2147483647 w 471"/>
              <a:gd name="T53" fmla="*/ 2147483647 h 518"/>
              <a:gd name="T54" fmla="*/ 2147483647 w 471"/>
              <a:gd name="T55" fmla="*/ 2147483647 h 518"/>
              <a:gd name="T56" fmla="*/ 2147483647 w 471"/>
              <a:gd name="T57" fmla="*/ 2147483647 h 518"/>
              <a:gd name="T58" fmla="*/ 2147483647 w 471"/>
              <a:gd name="T59" fmla="*/ 2147483647 h 518"/>
              <a:gd name="T60" fmla="*/ 2147483647 w 471"/>
              <a:gd name="T61" fmla="*/ 2147483647 h 518"/>
              <a:gd name="T62" fmla="*/ 2147483647 w 471"/>
              <a:gd name="T63" fmla="*/ 2147483647 h 518"/>
              <a:gd name="T64" fmla="*/ 2147483647 w 471"/>
              <a:gd name="T65" fmla="*/ 2147483647 h 518"/>
              <a:gd name="T66" fmla="*/ 2147483647 w 471"/>
              <a:gd name="T67" fmla="*/ 2147483647 h 518"/>
              <a:gd name="T68" fmla="*/ 2147483647 w 471"/>
              <a:gd name="T69" fmla="*/ 2147483647 h 518"/>
              <a:gd name="T70" fmla="*/ 2147483647 w 471"/>
              <a:gd name="T71" fmla="*/ 2147483647 h 518"/>
              <a:gd name="T72" fmla="*/ 2147483647 w 471"/>
              <a:gd name="T73" fmla="*/ 2147483647 h 518"/>
              <a:gd name="T74" fmla="*/ 2147483647 w 471"/>
              <a:gd name="T75" fmla="*/ 2147483647 h 518"/>
              <a:gd name="T76" fmla="*/ 2147483647 w 471"/>
              <a:gd name="T77" fmla="*/ 2147483647 h 518"/>
              <a:gd name="T78" fmla="*/ 2147483647 w 471"/>
              <a:gd name="T79" fmla="*/ 2147483647 h 518"/>
              <a:gd name="T80" fmla="*/ 2147483647 w 471"/>
              <a:gd name="T81" fmla="*/ 2147483647 h 518"/>
              <a:gd name="T82" fmla="*/ 2147483647 w 471"/>
              <a:gd name="T83" fmla="*/ 2147483647 h 518"/>
              <a:gd name="T84" fmla="*/ 2147483647 w 471"/>
              <a:gd name="T85" fmla="*/ 2147483647 h 518"/>
              <a:gd name="T86" fmla="*/ 2147483647 w 471"/>
              <a:gd name="T87" fmla="*/ 2147483647 h 51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71" h="518">
                <a:moveTo>
                  <a:pt x="113" y="0"/>
                </a:moveTo>
                <a:lnTo>
                  <a:pt x="104" y="5"/>
                </a:lnTo>
                <a:lnTo>
                  <a:pt x="94" y="12"/>
                </a:lnTo>
                <a:lnTo>
                  <a:pt x="85" y="18"/>
                </a:lnTo>
                <a:lnTo>
                  <a:pt x="76" y="25"/>
                </a:lnTo>
                <a:lnTo>
                  <a:pt x="67" y="32"/>
                </a:lnTo>
                <a:lnTo>
                  <a:pt x="59" y="38"/>
                </a:lnTo>
                <a:lnTo>
                  <a:pt x="50" y="44"/>
                </a:lnTo>
                <a:lnTo>
                  <a:pt x="40" y="49"/>
                </a:lnTo>
                <a:lnTo>
                  <a:pt x="37" y="59"/>
                </a:lnTo>
                <a:lnTo>
                  <a:pt x="32" y="71"/>
                </a:lnTo>
                <a:lnTo>
                  <a:pt x="27" y="82"/>
                </a:lnTo>
                <a:lnTo>
                  <a:pt x="20" y="93"/>
                </a:lnTo>
                <a:lnTo>
                  <a:pt x="14" y="106"/>
                </a:lnTo>
                <a:lnTo>
                  <a:pt x="8" y="118"/>
                </a:lnTo>
                <a:lnTo>
                  <a:pt x="4" y="131"/>
                </a:lnTo>
                <a:lnTo>
                  <a:pt x="0" y="142"/>
                </a:lnTo>
                <a:lnTo>
                  <a:pt x="7" y="136"/>
                </a:lnTo>
                <a:lnTo>
                  <a:pt x="16" y="141"/>
                </a:lnTo>
                <a:lnTo>
                  <a:pt x="23" y="147"/>
                </a:lnTo>
                <a:lnTo>
                  <a:pt x="30" y="153"/>
                </a:lnTo>
                <a:lnTo>
                  <a:pt x="37" y="159"/>
                </a:lnTo>
                <a:lnTo>
                  <a:pt x="43" y="164"/>
                </a:lnTo>
                <a:lnTo>
                  <a:pt x="50" y="168"/>
                </a:lnTo>
                <a:lnTo>
                  <a:pt x="53" y="170"/>
                </a:lnTo>
                <a:lnTo>
                  <a:pt x="57" y="171"/>
                </a:lnTo>
                <a:lnTo>
                  <a:pt x="62" y="172"/>
                </a:lnTo>
                <a:lnTo>
                  <a:pt x="66" y="172"/>
                </a:lnTo>
                <a:lnTo>
                  <a:pt x="71" y="191"/>
                </a:lnTo>
                <a:lnTo>
                  <a:pt x="75" y="211"/>
                </a:lnTo>
                <a:lnTo>
                  <a:pt x="77" y="233"/>
                </a:lnTo>
                <a:lnTo>
                  <a:pt x="80" y="254"/>
                </a:lnTo>
                <a:lnTo>
                  <a:pt x="84" y="272"/>
                </a:lnTo>
                <a:lnTo>
                  <a:pt x="88" y="289"/>
                </a:lnTo>
                <a:lnTo>
                  <a:pt x="90" y="294"/>
                </a:lnTo>
                <a:lnTo>
                  <a:pt x="94" y="299"/>
                </a:lnTo>
                <a:lnTo>
                  <a:pt x="96" y="302"/>
                </a:lnTo>
                <a:lnTo>
                  <a:pt x="100" y="302"/>
                </a:lnTo>
                <a:lnTo>
                  <a:pt x="104" y="302"/>
                </a:lnTo>
                <a:lnTo>
                  <a:pt x="107" y="301"/>
                </a:lnTo>
                <a:lnTo>
                  <a:pt x="110" y="299"/>
                </a:lnTo>
                <a:lnTo>
                  <a:pt x="112" y="297"/>
                </a:lnTo>
                <a:lnTo>
                  <a:pt x="118" y="291"/>
                </a:lnTo>
                <a:lnTo>
                  <a:pt x="121" y="283"/>
                </a:lnTo>
                <a:lnTo>
                  <a:pt x="128" y="268"/>
                </a:lnTo>
                <a:lnTo>
                  <a:pt x="133" y="259"/>
                </a:lnTo>
                <a:lnTo>
                  <a:pt x="140" y="260"/>
                </a:lnTo>
                <a:lnTo>
                  <a:pt x="145" y="262"/>
                </a:lnTo>
                <a:lnTo>
                  <a:pt x="151" y="265"/>
                </a:lnTo>
                <a:lnTo>
                  <a:pt x="155" y="268"/>
                </a:lnTo>
                <a:lnTo>
                  <a:pt x="160" y="272"/>
                </a:lnTo>
                <a:lnTo>
                  <a:pt x="164" y="274"/>
                </a:lnTo>
                <a:lnTo>
                  <a:pt x="168" y="277"/>
                </a:lnTo>
                <a:lnTo>
                  <a:pt x="173" y="277"/>
                </a:lnTo>
                <a:lnTo>
                  <a:pt x="176" y="277"/>
                </a:lnTo>
                <a:lnTo>
                  <a:pt x="179" y="276"/>
                </a:lnTo>
                <a:lnTo>
                  <a:pt x="183" y="274"/>
                </a:lnTo>
                <a:lnTo>
                  <a:pt x="185" y="272"/>
                </a:lnTo>
                <a:lnTo>
                  <a:pt x="189" y="266"/>
                </a:lnTo>
                <a:lnTo>
                  <a:pt x="192" y="259"/>
                </a:lnTo>
                <a:lnTo>
                  <a:pt x="197" y="252"/>
                </a:lnTo>
                <a:lnTo>
                  <a:pt x="201" y="247"/>
                </a:lnTo>
                <a:lnTo>
                  <a:pt x="203" y="244"/>
                </a:lnTo>
                <a:lnTo>
                  <a:pt x="206" y="243"/>
                </a:lnTo>
                <a:lnTo>
                  <a:pt x="209" y="241"/>
                </a:lnTo>
                <a:lnTo>
                  <a:pt x="212" y="241"/>
                </a:lnTo>
                <a:lnTo>
                  <a:pt x="224" y="242"/>
                </a:lnTo>
                <a:lnTo>
                  <a:pt x="233" y="244"/>
                </a:lnTo>
                <a:lnTo>
                  <a:pt x="241" y="247"/>
                </a:lnTo>
                <a:lnTo>
                  <a:pt x="246" y="252"/>
                </a:lnTo>
                <a:lnTo>
                  <a:pt x="254" y="261"/>
                </a:lnTo>
                <a:lnTo>
                  <a:pt x="259" y="271"/>
                </a:lnTo>
                <a:lnTo>
                  <a:pt x="274" y="293"/>
                </a:lnTo>
                <a:lnTo>
                  <a:pt x="290" y="314"/>
                </a:lnTo>
                <a:lnTo>
                  <a:pt x="308" y="336"/>
                </a:lnTo>
                <a:lnTo>
                  <a:pt x="325" y="359"/>
                </a:lnTo>
                <a:lnTo>
                  <a:pt x="333" y="371"/>
                </a:lnTo>
                <a:lnTo>
                  <a:pt x="341" y="382"/>
                </a:lnTo>
                <a:lnTo>
                  <a:pt x="347" y="394"/>
                </a:lnTo>
                <a:lnTo>
                  <a:pt x="354" y="407"/>
                </a:lnTo>
                <a:lnTo>
                  <a:pt x="358" y="419"/>
                </a:lnTo>
                <a:lnTo>
                  <a:pt x="363" y="431"/>
                </a:lnTo>
                <a:lnTo>
                  <a:pt x="365" y="443"/>
                </a:lnTo>
                <a:lnTo>
                  <a:pt x="366" y="457"/>
                </a:lnTo>
                <a:lnTo>
                  <a:pt x="365" y="461"/>
                </a:lnTo>
                <a:lnTo>
                  <a:pt x="363" y="466"/>
                </a:lnTo>
                <a:lnTo>
                  <a:pt x="359" y="470"/>
                </a:lnTo>
                <a:lnTo>
                  <a:pt x="355" y="474"/>
                </a:lnTo>
                <a:lnTo>
                  <a:pt x="346" y="481"/>
                </a:lnTo>
                <a:lnTo>
                  <a:pt x="339" y="487"/>
                </a:lnTo>
                <a:lnTo>
                  <a:pt x="348" y="490"/>
                </a:lnTo>
                <a:lnTo>
                  <a:pt x="356" y="493"/>
                </a:lnTo>
                <a:lnTo>
                  <a:pt x="363" y="496"/>
                </a:lnTo>
                <a:lnTo>
                  <a:pt x="368" y="500"/>
                </a:lnTo>
                <a:lnTo>
                  <a:pt x="379" y="508"/>
                </a:lnTo>
                <a:lnTo>
                  <a:pt x="392" y="518"/>
                </a:lnTo>
                <a:lnTo>
                  <a:pt x="395" y="511"/>
                </a:lnTo>
                <a:lnTo>
                  <a:pt x="398" y="504"/>
                </a:lnTo>
                <a:lnTo>
                  <a:pt x="401" y="499"/>
                </a:lnTo>
                <a:lnTo>
                  <a:pt x="404" y="495"/>
                </a:lnTo>
                <a:lnTo>
                  <a:pt x="409" y="491"/>
                </a:lnTo>
                <a:lnTo>
                  <a:pt x="413" y="489"/>
                </a:lnTo>
                <a:lnTo>
                  <a:pt x="418" y="487"/>
                </a:lnTo>
                <a:lnTo>
                  <a:pt x="422" y="485"/>
                </a:lnTo>
                <a:lnTo>
                  <a:pt x="444" y="483"/>
                </a:lnTo>
                <a:lnTo>
                  <a:pt x="471" y="481"/>
                </a:lnTo>
                <a:lnTo>
                  <a:pt x="471" y="459"/>
                </a:lnTo>
                <a:lnTo>
                  <a:pt x="468" y="438"/>
                </a:lnTo>
                <a:lnTo>
                  <a:pt x="464" y="420"/>
                </a:lnTo>
                <a:lnTo>
                  <a:pt x="457" y="403"/>
                </a:lnTo>
                <a:lnTo>
                  <a:pt x="449" y="387"/>
                </a:lnTo>
                <a:lnTo>
                  <a:pt x="441" y="372"/>
                </a:lnTo>
                <a:lnTo>
                  <a:pt x="431" y="359"/>
                </a:lnTo>
                <a:lnTo>
                  <a:pt x="421" y="347"/>
                </a:lnTo>
                <a:lnTo>
                  <a:pt x="397" y="322"/>
                </a:lnTo>
                <a:lnTo>
                  <a:pt x="371" y="300"/>
                </a:lnTo>
                <a:lnTo>
                  <a:pt x="345" y="277"/>
                </a:lnTo>
                <a:lnTo>
                  <a:pt x="319" y="253"/>
                </a:lnTo>
                <a:lnTo>
                  <a:pt x="299" y="237"/>
                </a:lnTo>
                <a:lnTo>
                  <a:pt x="279" y="218"/>
                </a:lnTo>
                <a:lnTo>
                  <a:pt x="261" y="200"/>
                </a:lnTo>
                <a:lnTo>
                  <a:pt x="242" y="182"/>
                </a:lnTo>
                <a:lnTo>
                  <a:pt x="224" y="162"/>
                </a:lnTo>
                <a:lnTo>
                  <a:pt x="208" y="143"/>
                </a:lnTo>
                <a:lnTo>
                  <a:pt x="192" y="124"/>
                </a:lnTo>
                <a:lnTo>
                  <a:pt x="179" y="105"/>
                </a:lnTo>
                <a:lnTo>
                  <a:pt x="158" y="79"/>
                </a:lnTo>
                <a:lnTo>
                  <a:pt x="136" y="52"/>
                </a:lnTo>
                <a:lnTo>
                  <a:pt x="127" y="40"/>
                </a:lnTo>
                <a:lnTo>
                  <a:pt x="120" y="27"/>
                </a:lnTo>
                <a:lnTo>
                  <a:pt x="117" y="21"/>
                </a:lnTo>
                <a:lnTo>
                  <a:pt x="115" y="14"/>
                </a:lnTo>
                <a:lnTo>
                  <a:pt x="113" y="7"/>
                </a:lnTo>
                <a:lnTo>
                  <a:pt x="113" y="0"/>
                </a:lnTo>
              </a:path>
            </a:pathLst>
          </a:custGeom>
          <a:solidFill>
            <a:schemeClr val="tx1"/>
          </a:solidFill>
          <a:ln w="9525" cmpd="sng">
            <a:solidFill>
              <a:srgbClr val="FFFFFF"/>
            </a:solidFill>
            <a:prstDash val="solid"/>
            <a:round/>
            <a:headEnd/>
            <a:tailEnd/>
          </a:ln>
        </p:spPr>
        <p:txBody>
          <a:bodyPr/>
          <a:lstStyle/>
          <a:p>
            <a:endParaRPr lang="en-US" dirty="0"/>
          </a:p>
        </p:txBody>
      </p:sp>
      <p:sp>
        <p:nvSpPr>
          <p:cNvPr id="18488" name="Freeform 277"/>
          <p:cNvSpPr>
            <a:spLocks/>
          </p:cNvSpPr>
          <p:nvPr>
            <p:custDataLst>
              <p:tags r:id="rId55"/>
            </p:custDataLst>
          </p:nvPr>
        </p:nvSpPr>
        <p:spPr bwMode="auto">
          <a:xfrm>
            <a:off x="8899525" y="3898901"/>
            <a:ext cx="133350" cy="130175"/>
          </a:xfrm>
          <a:custGeom>
            <a:avLst/>
            <a:gdLst>
              <a:gd name="T0" fmla="*/ 2147483647 w 293"/>
              <a:gd name="T1" fmla="*/ 2147483647 h 246"/>
              <a:gd name="T2" fmla="*/ 2147483647 w 293"/>
              <a:gd name="T3" fmla="*/ 2147483647 h 246"/>
              <a:gd name="T4" fmla="*/ 2147483647 w 293"/>
              <a:gd name="T5" fmla="*/ 2147483647 h 246"/>
              <a:gd name="T6" fmla="*/ 2147483647 w 293"/>
              <a:gd name="T7" fmla="*/ 2147483647 h 246"/>
              <a:gd name="T8" fmla="*/ 2147483647 w 293"/>
              <a:gd name="T9" fmla="*/ 2147483647 h 246"/>
              <a:gd name="T10" fmla="*/ 2147483647 w 293"/>
              <a:gd name="T11" fmla="*/ 2147483647 h 246"/>
              <a:gd name="T12" fmla="*/ 2147483647 w 293"/>
              <a:gd name="T13" fmla="*/ 2147483647 h 246"/>
              <a:gd name="T14" fmla="*/ 2147483647 w 293"/>
              <a:gd name="T15" fmla="*/ 2147483647 h 246"/>
              <a:gd name="T16" fmla="*/ 2147483647 w 293"/>
              <a:gd name="T17" fmla="*/ 2147483647 h 246"/>
              <a:gd name="T18" fmla="*/ 2147483647 w 293"/>
              <a:gd name="T19" fmla="*/ 2147483647 h 246"/>
              <a:gd name="T20" fmla="*/ 2147483647 w 293"/>
              <a:gd name="T21" fmla="*/ 2147483647 h 246"/>
              <a:gd name="T22" fmla="*/ 2147483647 w 293"/>
              <a:gd name="T23" fmla="*/ 2147483647 h 246"/>
              <a:gd name="T24" fmla="*/ 2147483647 w 293"/>
              <a:gd name="T25" fmla="*/ 2147483647 h 246"/>
              <a:gd name="T26" fmla="*/ 2147483647 w 293"/>
              <a:gd name="T27" fmla="*/ 2147483647 h 246"/>
              <a:gd name="T28" fmla="*/ 2147483647 w 293"/>
              <a:gd name="T29" fmla="*/ 2147483647 h 246"/>
              <a:gd name="T30" fmla="*/ 2147483647 w 293"/>
              <a:gd name="T31" fmla="*/ 2147483647 h 246"/>
              <a:gd name="T32" fmla="*/ 2147483647 w 293"/>
              <a:gd name="T33" fmla="*/ 2147483647 h 246"/>
              <a:gd name="T34" fmla="*/ 2147483647 w 293"/>
              <a:gd name="T35" fmla="*/ 2147483647 h 246"/>
              <a:gd name="T36" fmla="*/ 2147483647 w 293"/>
              <a:gd name="T37" fmla="*/ 2147483647 h 246"/>
              <a:gd name="T38" fmla="*/ 2147483647 w 293"/>
              <a:gd name="T39" fmla="*/ 2147483647 h 246"/>
              <a:gd name="T40" fmla="*/ 2147483647 w 293"/>
              <a:gd name="T41" fmla="*/ 2147483647 h 246"/>
              <a:gd name="T42" fmla="*/ 2147483647 w 293"/>
              <a:gd name="T43" fmla="*/ 2147483647 h 246"/>
              <a:gd name="T44" fmla="*/ 2147483647 w 293"/>
              <a:gd name="T45" fmla="*/ 2147483647 h 246"/>
              <a:gd name="T46" fmla="*/ 2147483647 w 293"/>
              <a:gd name="T47" fmla="*/ 2147483647 h 246"/>
              <a:gd name="T48" fmla="*/ 2147483647 w 293"/>
              <a:gd name="T49" fmla="*/ 2147483647 h 246"/>
              <a:gd name="T50" fmla="*/ 2147483647 w 293"/>
              <a:gd name="T51" fmla="*/ 2147483647 h 246"/>
              <a:gd name="T52" fmla="*/ 2147483647 w 293"/>
              <a:gd name="T53" fmla="*/ 2147483647 h 246"/>
              <a:gd name="T54" fmla="*/ 2147483647 w 293"/>
              <a:gd name="T55" fmla="*/ 2147483647 h 246"/>
              <a:gd name="T56" fmla="*/ 2147483647 w 293"/>
              <a:gd name="T57" fmla="*/ 2147483647 h 246"/>
              <a:gd name="T58" fmla="*/ 2147483647 w 293"/>
              <a:gd name="T59" fmla="*/ 2147483647 h 246"/>
              <a:gd name="T60" fmla="*/ 2147483647 w 293"/>
              <a:gd name="T61" fmla="*/ 2147483647 h 246"/>
              <a:gd name="T62" fmla="*/ 0 w 293"/>
              <a:gd name="T63" fmla="*/ 2147483647 h 246"/>
              <a:gd name="T64" fmla="*/ 2147483647 w 293"/>
              <a:gd name="T65" fmla="*/ 2147483647 h 246"/>
              <a:gd name="T66" fmla="*/ 2147483647 w 293"/>
              <a:gd name="T67" fmla="*/ 2147483647 h 246"/>
              <a:gd name="T68" fmla="*/ 2147483647 w 293"/>
              <a:gd name="T69" fmla="*/ 2147483647 h 246"/>
              <a:gd name="T70" fmla="*/ 2147483647 w 293"/>
              <a:gd name="T71" fmla="*/ 2147483647 h 246"/>
              <a:gd name="T72" fmla="*/ 2147483647 w 293"/>
              <a:gd name="T73" fmla="*/ 2147483647 h 246"/>
              <a:gd name="T74" fmla="*/ 2147483647 w 293"/>
              <a:gd name="T75" fmla="*/ 2147483647 h 246"/>
              <a:gd name="T76" fmla="*/ 2147483647 w 293"/>
              <a:gd name="T77" fmla="*/ 2147483647 h 246"/>
              <a:gd name="T78" fmla="*/ 2147483647 w 293"/>
              <a:gd name="T79" fmla="*/ 2147483647 h 24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93" h="246">
                <a:moveTo>
                  <a:pt x="133" y="12"/>
                </a:moveTo>
                <a:lnTo>
                  <a:pt x="152" y="19"/>
                </a:lnTo>
                <a:lnTo>
                  <a:pt x="166" y="24"/>
                </a:lnTo>
                <a:lnTo>
                  <a:pt x="179" y="30"/>
                </a:lnTo>
                <a:lnTo>
                  <a:pt x="193" y="37"/>
                </a:lnTo>
                <a:lnTo>
                  <a:pt x="196" y="30"/>
                </a:lnTo>
                <a:lnTo>
                  <a:pt x="199" y="23"/>
                </a:lnTo>
                <a:lnTo>
                  <a:pt x="202" y="18"/>
                </a:lnTo>
                <a:lnTo>
                  <a:pt x="205" y="14"/>
                </a:lnTo>
                <a:lnTo>
                  <a:pt x="210" y="10"/>
                </a:lnTo>
                <a:lnTo>
                  <a:pt x="214" y="8"/>
                </a:lnTo>
                <a:lnTo>
                  <a:pt x="219" y="6"/>
                </a:lnTo>
                <a:lnTo>
                  <a:pt x="223" y="4"/>
                </a:lnTo>
                <a:lnTo>
                  <a:pt x="245" y="2"/>
                </a:lnTo>
                <a:lnTo>
                  <a:pt x="272" y="0"/>
                </a:lnTo>
                <a:lnTo>
                  <a:pt x="293" y="80"/>
                </a:lnTo>
                <a:lnTo>
                  <a:pt x="279" y="93"/>
                </a:lnTo>
                <a:lnTo>
                  <a:pt x="266" y="107"/>
                </a:lnTo>
                <a:lnTo>
                  <a:pt x="250" y="123"/>
                </a:lnTo>
                <a:lnTo>
                  <a:pt x="237" y="141"/>
                </a:lnTo>
                <a:lnTo>
                  <a:pt x="231" y="150"/>
                </a:lnTo>
                <a:lnTo>
                  <a:pt x="225" y="159"/>
                </a:lnTo>
                <a:lnTo>
                  <a:pt x="220" y="169"/>
                </a:lnTo>
                <a:lnTo>
                  <a:pt x="215" y="178"/>
                </a:lnTo>
                <a:lnTo>
                  <a:pt x="212" y="187"/>
                </a:lnTo>
                <a:lnTo>
                  <a:pt x="209" y="197"/>
                </a:lnTo>
                <a:lnTo>
                  <a:pt x="206" y="207"/>
                </a:lnTo>
                <a:lnTo>
                  <a:pt x="206" y="216"/>
                </a:lnTo>
                <a:lnTo>
                  <a:pt x="201" y="216"/>
                </a:lnTo>
                <a:lnTo>
                  <a:pt x="196" y="217"/>
                </a:lnTo>
                <a:lnTo>
                  <a:pt x="190" y="218"/>
                </a:lnTo>
                <a:lnTo>
                  <a:pt x="186" y="220"/>
                </a:lnTo>
                <a:lnTo>
                  <a:pt x="178" y="224"/>
                </a:lnTo>
                <a:lnTo>
                  <a:pt x="170" y="229"/>
                </a:lnTo>
                <a:lnTo>
                  <a:pt x="163" y="234"/>
                </a:lnTo>
                <a:lnTo>
                  <a:pt x="154" y="239"/>
                </a:lnTo>
                <a:lnTo>
                  <a:pt x="145" y="243"/>
                </a:lnTo>
                <a:lnTo>
                  <a:pt x="133" y="246"/>
                </a:lnTo>
                <a:lnTo>
                  <a:pt x="118" y="243"/>
                </a:lnTo>
                <a:lnTo>
                  <a:pt x="102" y="240"/>
                </a:lnTo>
                <a:lnTo>
                  <a:pt x="87" y="236"/>
                </a:lnTo>
                <a:lnTo>
                  <a:pt x="71" y="232"/>
                </a:lnTo>
                <a:lnTo>
                  <a:pt x="65" y="229"/>
                </a:lnTo>
                <a:lnTo>
                  <a:pt x="59" y="226"/>
                </a:lnTo>
                <a:lnTo>
                  <a:pt x="54" y="223"/>
                </a:lnTo>
                <a:lnTo>
                  <a:pt x="49" y="220"/>
                </a:lnTo>
                <a:lnTo>
                  <a:pt x="45" y="216"/>
                </a:lnTo>
                <a:lnTo>
                  <a:pt x="43" y="212"/>
                </a:lnTo>
                <a:lnTo>
                  <a:pt x="41" y="208"/>
                </a:lnTo>
                <a:lnTo>
                  <a:pt x="41" y="204"/>
                </a:lnTo>
                <a:lnTo>
                  <a:pt x="44" y="193"/>
                </a:lnTo>
                <a:lnTo>
                  <a:pt x="47" y="178"/>
                </a:lnTo>
                <a:lnTo>
                  <a:pt x="46" y="170"/>
                </a:lnTo>
                <a:lnTo>
                  <a:pt x="45" y="162"/>
                </a:lnTo>
                <a:lnTo>
                  <a:pt x="43" y="154"/>
                </a:lnTo>
                <a:lnTo>
                  <a:pt x="40" y="147"/>
                </a:lnTo>
                <a:lnTo>
                  <a:pt x="32" y="132"/>
                </a:lnTo>
                <a:lnTo>
                  <a:pt x="24" y="119"/>
                </a:lnTo>
                <a:lnTo>
                  <a:pt x="15" y="106"/>
                </a:lnTo>
                <a:lnTo>
                  <a:pt x="8" y="91"/>
                </a:lnTo>
                <a:lnTo>
                  <a:pt x="4" y="83"/>
                </a:lnTo>
                <a:lnTo>
                  <a:pt x="2" y="74"/>
                </a:lnTo>
                <a:lnTo>
                  <a:pt x="1" y="65"/>
                </a:lnTo>
                <a:lnTo>
                  <a:pt x="0" y="55"/>
                </a:lnTo>
                <a:lnTo>
                  <a:pt x="1" y="50"/>
                </a:lnTo>
                <a:lnTo>
                  <a:pt x="2" y="45"/>
                </a:lnTo>
                <a:lnTo>
                  <a:pt x="4" y="40"/>
                </a:lnTo>
                <a:lnTo>
                  <a:pt x="8" y="36"/>
                </a:lnTo>
                <a:lnTo>
                  <a:pt x="12" y="32"/>
                </a:lnTo>
                <a:lnTo>
                  <a:pt x="17" y="29"/>
                </a:lnTo>
                <a:lnTo>
                  <a:pt x="21" y="25"/>
                </a:lnTo>
                <a:lnTo>
                  <a:pt x="26" y="22"/>
                </a:lnTo>
                <a:lnTo>
                  <a:pt x="37" y="17"/>
                </a:lnTo>
                <a:lnTo>
                  <a:pt x="48" y="14"/>
                </a:lnTo>
                <a:lnTo>
                  <a:pt x="58" y="13"/>
                </a:lnTo>
                <a:lnTo>
                  <a:pt x="67" y="12"/>
                </a:lnTo>
                <a:lnTo>
                  <a:pt x="79" y="12"/>
                </a:lnTo>
                <a:lnTo>
                  <a:pt x="96" y="12"/>
                </a:lnTo>
                <a:lnTo>
                  <a:pt x="113" y="12"/>
                </a:lnTo>
                <a:lnTo>
                  <a:pt x="133" y="12"/>
                </a:lnTo>
              </a:path>
            </a:pathLst>
          </a:custGeom>
          <a:solidFill>
            <a:schemeClr val="tx1"/>
          </a:solidFill>
          <a:ln w="9525" cmpd="sng">
            <a:solidFill>
              <a:srgbClr val="FFFFFF"/>
            </a:solidFill>
            <a:prstDash val="solid"/>
            <a:round/>
            <a:headEnd/>
            <a:tailEnd/>
          </a:ln>
        </p:spPr>
        <p:txBody>
          <a:bodyPr/>
          <a:lstStyle/>
          <a:p>
            <a:endParaRPr lang="en-US" dirty="0"/>
          </a:p>
        </p:txBody>
      </p:sp>
      <p:sp>
        <p:nvSpPr>
          <p:cNvPr id="18489" name="Freeform 281"/>
          <p:cNvSpPr>
            <a:spLocks/>
          </p:cNvSpPr>
          <p:nvPr>
            <p:custDataLst>
              <p:tags r:id="rId56"/>
            </p:custDataLst>
          </p:nvPr>
        </p:nvSpPr>
        <p:spPr bwMode="auto">
          <a:xfrm>
            <a:off x="8337550" y="4049713"/>
            <a:ext cx="63500" cy="119062"/>
          </a:xfrm>
          <a:custGeom>
            <a:avLst/>
            <a:gdLst>
              <a:gd name="T0" fmla="*/ 2147483647 w 141"/>
              <a:gd name="T1" fmla="*/ 2147483647 h 228"/>
              <a:gd name="T2" fmla="*/ 2147483647 w 141"/>
              <a:gd name="T3" fmla="*/ 2147483647 h 228"/>
              <a:gd name="T4" fmla="*/ 2147483647 w 141"/>
              <a:gd name="T5" fmla="*/ 2147483647 h 228"/>
              <a:gd name="T6" fmla="*/ 2147483647 w 141"/>
              <a:gd name="T7" fmla="*/ 2147483647 h 228"/>
              <a:gd name="T8" fmla="*/ 2147483647 w 141"/>
              <a:gd name="T9" fmla="*/ 2147483647 h 228"/>
              <a:gd name="T10" fmla="*/ 2147483647 w 141"/>
              <a:gd name="T11" fmla="*/ 2147483647 h 228"/>
              <a:gd name="T12" fmla="*/ 2147483647 w 141"/>
              <a:gd name="T13" fmla="*/ 2147483647 h 228"/>
              <a:gd name="T14" fmla="*/ 2147483647 w 141"/>
              <a:gd name="T15" fmla="*/ 2147483647 h 228"/>
              <a:gd name="T16" fmla="*/ 0 w 141"/>
              <a:gd name="T17" fmla="*/ 2147483647 h 228"/>
              <a:gd name="T18" fmla="*/ 2147483647 w 141"/>
              <a:gd name="T19" fmla="*/ 2147483647 h 228"/>
              <a:gd name="T20" fmla="*/ 2147483647 w 141"/>
              <a:gd name="T21" fmla="*/ 2147483647 h 228"/>
              <a:gd name="T22" fmla="*/ 2147483647 w 141"/>
              <a:gd name="T23" fmla="*/ 2147483647 h 228"/>
              <a:gd name="T24" fmla="*/ 2147483647 w 141"/>
              <a:gd name="T25" fmla="*/ 2147483647 h 228"/>
              <a:gd name="T26" fmla="*/ 2147483647 w 141"/>
              <a:gd name="T27" fmla="*/ 2147483647 h 228"/>
              <a:gd name="T28" fmla="*/ 2147483647 w 141"/>
              <a:gd name="T29" fmla="*/ 0 h 228"/>
              <a:gd name="T30" fmla="*/ 2147483647 w 141"/>
              <a:gd name="T31" fmla="*/ 2147483647 h 228"/>
              <a:gd name="T32" fmla="*/ 2147483647 w 141"/>
              <a:gd name="T33" fmla="*/ 2147483647 h 228"/>
              <a:gd name="T34" fmla="*/ 2147483647 w 141"/>
              <a:gd name="T35" fmla="*/ 2147483647 h 228"/>
              <a:gd name="T36" fmla="*/ 2147483647 w 141"/>
              <a:gd name="T37" fmla="*/ 2147483647 h 228"/>
              <a:gd name="T38" fmla="*/ 2147483647 w 141"/>
              <a:gd name="T39" fmla="*/ 2147483647 h 228"/>
              <a:gd name="T40" fmla="*/ 2147483647 w 141"/>
              <a:gd name="T41" fmla="*/ 2147483647 h 228"/>
              <a:gd name="T42" fmla="*/ 2147483647 w 141"/>
              <a:gd name="T43" fmla="*/ 2147483647 h 228"/>
              <a:gd name="T44" fmla="*/ 2147483647 w 141"/>
              <a:gd name="T45" fmla="*/ 2147483647 h 228"/>
              <a:gd name="T46" fmla="*/ 2147483647 w 141"/>
              <a:gd name="T47" fmla="*/ 2147483647 h 228"/>
              <a:gd name="T48" fmla="*/ 2147483647 w 141"/>
              <a:gd name="T49" fmla="*/ 2147483647 h 228"/>
              <a:gd name="T50" fmla="*/ 2147483647 w 141"/>
              <a:gd name="T51" fmla="*/ 2147483647 h 228"/>
              <a:gd name="T52" fmla="*/ 2147483647 w 141"/>
              <a:gd name="T53" fmla="*/ 2147483647 h 228"/>
              <a:gd name="T54" fmla="*/ 2147483647 w 141"/>
              <a:gd name="T55" fmla="*/ 2147483647 h 228"/>
              <a:gd name="T56" fmla="*/ 2147483647 w 141"/>
              <a:gd name="T57" fmla="*/ 2147483647 h 228"/>
              <a:gd name="T58" fmla="*/ 2147483647 w 141"/>
              <a:gd name="T59" fmla="*/ 2147483647 h 228"/>
              <a:gd name="T60" fmla="*/ 2147483647 w 141"/>
              <a:gd name="T61" fmla="*/ 2147483647 h 228"/>
              <a:gd name="T62" fmla="*/ 2147483647 w 141"/>
              <a:gd name="T63" fmla="*/ 2147483647 h 228"/>
              <a:gd name="T64" fmla="*/ 2147483647 w 141"/>
              <a:gd name="T65" fmla="*/ 2147483647 h 228"/>
              <a:gd name="T66" fmla="*/ 2147483647 w 141"/>
              <a:gd name="T67" fmla="*/ 2147483647 h 228"/>
              <a:gd name="T68" fmla="*/ 2147483647 w 141"/>
              <a:gd name="T69" fmla="*/ 2147483647 h 228"/>
              <a:gd name="T70" fmla="*/ 2147483647 w 141"/>
              <a:gd name="T71" fmla="*/ 2147483647 h 228"/>
              <a:gd name="T72" fmla="*/ 2147483647 w 141"/>
              <a:gd name="T73" fmla="*/ 2147483647 h 228"/>
              <a:gd name="T74" fmla="*/ 2147483647 w 141"/>
              <a:gd name="T75" fmla="*/ 2147483647 h 228"/>
              <a:gd name="T76" fmla="*/ 2147483647 w 141"/>
              <a:gd name="T77" fmla="*/ 2147483647 h 228"/>
              <a:gd name="T78" fmla="*/ 2147483647 w 141"/>
              <a:gd name="T79" fmla="*/ 2147483647 h 228"/>
              <a:gd name="T80" fmla="*/ 2147483647 w 141"/>
              <a:gd name="T81" fmla="*/ 2147483647 h 2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41" h="228">
                <a:moveTo>
                  <a:pt x="41" y="228"/>
                </a:moveTo>
                <a:lnTo>
                  <a:pt x="36" y="220"/>
                </a:lnTo>
                <a:lnTo>
                  <a:pt x="29" y="208"/>
                </a:lnTo>
                <a:lnTo>
                  <a:pt x="22" y="194"/>
                </a:lnTo>
                <a:lnTo>
                  <a:pt x="16" y="178"/>
                </a:lnTo>
                <a:lnTo>
                  <a:pt x="10" y="163"/>
                </a:lnTo>
                <a:lnTo>
                  <a:pt x="5" y="148"/>
                </a:lnTo>
                <a:lnTo>
                  <a:pt x="2" y="135"/>
                </a:lnTo>
                <a:lnTo>
                  <a:pt x="0" y="123"/>
                </a:lnTo>
                <a:lnTo>
                  <a:pt x="2" y="104"/>
                </a:lnTo>
                <a:lnTo>
                  <a:pt x="4" y="87"/>
                </a:lnTo>
                <a:lnTo>
                  <a:pt x="6" y="70"/>
                </a:lnTo>
                <a:lnTo>
                  <a:pt x="9" y="55"/>
                </a:lnTo>
                <a:lnTo>
                  <a:pt x="18" y="28"/>
                </a:lnTo>
                <a:lnTo>
                  <a:pt x="28" y="0"/>
                </a:lnTo>
                <a:lnTo>
                  <a:pt x="45" y="16"/>
                </a:lnTo>
                <a:lnTo>
                  <a:pt x="62" y="28"/>
                </a:lnTo>
                <a:lnTo>
                  <a:pt x="76" y="37"/>
                </a:lnTo>
                <a:lnTo>
                  <a:pt x="89" y="48"/>
                </a:lnTo>
                <a:lnTo>
                  <a:pt x="95" y="55"/>
                </a:lnTo>
                <a:lnTo>
                  <a:pt x="101" y="63"/>
                </a:lnTo>
                <a:lnTo>
                  <a:pt x="107" y="74"/>
                </a:lnTo>
                <a:lnTo>
                  <a:pt x="114" y="86"/>
                </a:lnTo>
                <a:lnTo>
                  <a:pt x="120" y="100"/>
                </a:lnTo>
                <a:lnTo>
                  <a:pt x="127" y="117"/>
                </a:lnTo>
                <a:lnTo>
                  <a:pt x="133" y="138"/>
                </a:lnTo>
                <a:lnTo>
                  <a:pt x="141" y="161"/>
                </a:lnTo>
                <a:lnTo>
                  <a:pt x="140" y="169"/>
                </a:lnTo>
                <a:lnTo>
                  <a:pt x="138" y="177"/>
                </a:lnTo>
                <a:lnTo>
                  <a:pt x="135" y="186"/>
                </a:lnTo>
                <a:lnTo>
                  <a:pt x="131" y="192"/>
                </a:lnTo>
                <a:lnTo>
                  <a:pt x="127" y="199"/>
                </a:lnTo>
                <a:lnTo>
                  <a:pt x="121" y="204"/>
                </a:lnTo>
                <a:lnTo>
                  <a:pt x="115" y="209"/>
                </a:lnTo>
                <a:lnTo>
                  <a:pt x="108" y="213"/>
                </a:lnTo>
                <a:lnTo>
                  <a:pt x="100" y="217"/>
                </a:lnTo>
                <a:lnTo>
                  <a:pt x="93" y="220"/>
                </a:lnTo>
                <a:lnTo>
                  <a:pt x="85" y="223"/>
                </a:lnTo>
                <a:lnTo>
                  <a:pt x="76" y="225"/>
                </a:lnTo>
                <a:lnTo>
                  <a:pt x="59" y="227"/>
                </a:lnTo>
                <a:lnTo>
                  <a:pt x="41" y="228"/>
                </a:lnTo>
              </a:path>
            </a:pathLst>
          </a:custGeom>
          <a:solidFill>
            <a:schemeClr val="tx1"/>
          </a:solidFill>
          <a:ln w="9525" cmpd="sng">
            <a:solidFill>
              <a:srgbClr val="FFFFFF"/>
            </a:solidFill>
            <a:prstDash val="solid"/>
            <a:round/>
            <a:headEnd/>
            <a:tailEnd/>
          </a:ln>
        </p:spPr>
        <p:txBody>
          <a:bodyPr/>
          <a:lstStyle/>
          <a:p>
            <a:endParaRPr lang="en-US" dirty="0"/>
          </a:p>
        </p:txBody>
      </p:sp>
      <p:grpSp>
        <p:nvGrpSpPr>
          <p:cNvPr id="2258" name="Group 282"/>
          <p:cNvGrpSpPr>
            <a:grpSpLocks/>
          </p:cNvGrpSpPr>
          <p:nvPr>
            <p:custDataLst>
              <p:tags r:id="rId57"/>
            </p:custDataLst>
          </p:nvPr>
        </p:nvGrpSpPr>
        <p:grpSpPr bwMode="auto">
          <a:xfrm>
            <a:off x="9278119" y="3761535"/>
            <a:ext cx="233362" cy="439738"/>
            <a:chOff x="5062" y="2295"/>
            <a:chExt cx="177" cy="279"/>
          </a:xfrm>
          <a:solidFill>
            <a:schemeClr val="tx1"/>
          </a:solidFill>
        </p:grpSpPr>
        <p:sp>
          <p:nvSpPr>
            <p:cNvPr id="2504" name="Freeform 283"/>
            <p:cNvSpPr>
              <a:spLocks/>
            </p:cNvSpPr>
            <p:nvPr/>
          </p:nvSpPr>
          <p:spPr bwMode="auto">
            <a:xfrm>
              <a:off x="5154" y="2449"/>
              <a:ext cx="19" cy="37"/>
            </a:xfrm>
            <a:custGeom>
              <a:avLst/>
              <a:gdLst>
                <a:gd name="T0" fmla="*/ 12 w 60"/>
                <a:gd name="T1" fmla="*/ 37 h 110"/>
                <a:gd name="T2" fmla="*/ 13 w 60"/>
                <a:gd name="T3" fmla="*/ 37 h 110"/>
                <a:gd name="T4" fmla="*/ 15 w 60"/>
                <a:gd name="T5" fmla="*/ 36 h 110"/>
                <a:gd name="T6" fmla="*/ 16 w 60"/>
                <a:gd name="T7" fmla="*/ 34 h 110"/>
                <a:gd name="T8" fmla="*/ 16 w 60"/>
                <a:gd name="T9" fmla="*/ 32 h 110"/>
                <a:gd name="T10" fmla="*/ 17 w 60"/>
                <a:gd name="T11" fmla="*/ 30 h 110"/>
                <a:gd name="T12" fmla="*/ 18 w 60"/>
                <a:gd name="T13" fmla="*/ 28 h 110"/>
                <a:gd name="T14" fmla="*/ 19 w 60"/>
                <a:gd name="T15" fmla="*/ 26 h 110"/>
                <a:gd name="T16" fmla="*/ 19 w 60"/>
                <a:gd name="T17" fmla="*/ 25 h 110"/>
                <a:gd name="T18" fmla="*/ 19 w 60"/>
                <a:gd name="T19" fmla="*/ 20 h 110"/>
                <a:gd name="T20" fmla="*/ 18 w 60"/>
                <a:gd name="T21" fmla="*/ 16 h 110"/>
                <a:gd name="T22" fmla="*/ 18 w 60"/>
                <a:gd name="T23" fmla="*/ 13 h 110"/>
                <a:gd name="T24" fmla="*/ 17 w 60"/>
                <a:gd name="T25" fmla="*/ 10 h 110"/>
                <a:gd name="T26" fmla="*/ 16 w 60"/>
                <a:gd name="T27" fmla="*/ 7 h 110"/>
                <a:gd name="T28" fmla="*/ 15 w 60"/>
                <a:gd name="T29" fmla="*/ 4 h 110"/>
                <a:gd name="T30" fmla="*/ 14 w 60"/>
                <a:gd name="T31" fmla="*/ 2 h 110"/>
                <a:gd name="T32" fmla="*/ 12 w 60"/>
                <a:gd name="T33" fmla="*/ 0 h 110"/>
                <a:gd name="T34" fmla="*/ 11 w 60"/>
                <a:gd name="T35" fmla="*/ 1 h 110"/>
                <a:gd name="T36" fmla="*/ 10 w 60"/>
                <a:gd name="T37" fmla="*/ 3 h 110"/>
                <a:gd name="T38" fmla="*/ 9 w 60"/>
                <a:gd name="T39" fmla="*/ 4 h 110"/>
                <a:gd name="T40" fmla="*/ 8 w 60"/>
                <a:gd name="T41" fmla="*/ 6 h 110"/>
                <a:gd name="T42" fmla="*/ 6 w 60"/>
                <a:gd name="T43" fmla="*/ 10 h 110"/>
                <a:gd name="T44" fmla="*/ 5 w 60"/>
                <a:gd name="T45" fmla="*/ 13 h 110"/>
                <a:gd name="T46" fmla="*/ 3 w 60"/>
                <a:gd name="T47" fmla="*/ 17 h 110"/>
                <a:gd name="T48" fmla="*/ 2 w 60"/>
                <a:gd name="T49" fmla="*/ 21 h 110"/>
                <a:gd name="T50" fmla="*/ 2 w 60"/>
                <a:gd name="T51" fmla="*/ 22 h 110"/>
                <a:gd name="T52" fmla="*/ 1 w 60"/>
                <a:gd name="T53" fmla="*/ 23 h 110"/>
                <a:gd name="T54" fmla="*/ 1 w 60"/>
                <a:gd name="T55" fmla="*/ 24 h 110"/>
                <a:gd name="T56" fmla="*/ 0 w 60"/>
                <a:gd name="T57" fmla="*/ 25 h 110"/>
                <a:gd name="T58" fmla="*/ 0 w 60"/>
                <a:gd name="T59" fmla="*/ 26 h 110"/>
                <a:gd name="T60" fmla="*/ 1 w 60"/>
                <a:gd name="T61" fmla="*/ 28 h 110"/>
                <a:gd name="T62" fmla="*/ 2 w 60"/>
                <a:gd name="T63" fmla="*/ 30 h 110"/>
                <a:gd name="T64" fmla="*/ 4 w 60"/>
                <a:gd name="T65" fmla="*/ 32 h 110"/>
                <a:gd name="T66" fmla="*/ 6 w 60"/>
                <a:gd name="T67" fmla="*/ 34 h 110"/>
                <a:gd name="T68" fmla="*/ 8 w 60"/>
                <a:gd name="T69" fmla="*/ 36 h 110"/>
                <a:gd name="T70" fmla="*/ 10 w 60"/>
                <a:gd name="T71" fmla="*/ 37 h 110"/>
                <a:gd name="T72" fmla="*/ 12 w 60"/>
                <a:gd name="T73" fmla="*/ 37 h 1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0" h="110">
                  <a:moveTo>
                    <a:pt x="39" y="110"/>
                  </a:moveTo>
                  <a:lnTo>
                    <a:pt x="42" y="109"/>
                  </a:lnTo>
                  <a:lnTo>
                    <a:pt x="46" y="106"/>
                  </a:lnTo>
                  <a:lnTo>
                    <a:pt x="49" y="101"/>
                  </a:lnTo>
                  <a:lnTo>
                    <a:pt x="52" y="96"/>
                  </a:lnTo>
                  <a:lnTo>
                    <a:pt x="54" y="90"/>
                  </a:lnTo>
                  <a:lnTo>
                    <a:pt x="57" y="84"/>
                  </a:lnTo>
                  <a:lnTo>
                    <a:pt x="59" y="78"/>
                  </a:lnTo>
                  <a:lnTo>
                    <a:pt x="60" y="73"/>
                  </a:lnTo>
                  <a:lnTo>
                    <a:pt x="59" y="60"/>
                  </a:lnTo>
                  <a:lnTo>
                    <a:pt x="58" y="48"/>
                  </a:lnTo>
                  <a:lnTo>
                    <a:pt x="57" y="38"/>
                  </a:lnTo>
                  <a:lnTo>
                    <a:pt x="54" y="29"/>
                  </a:lnTo>
                  <a:lnTo>
                    <a:pt x="51" y="21"/>
                  </a:lnTo>
                  <a:lnTo>
                    <a:pt x="48" y="13"/>
                  </a:lnTo>
                  <a:lnTo>
                    <a:pt x="45" y="6"/>
                  </a:lnTo>
                  <a:lnTo>
                    <a:pt x="39" y="0"/>
                  </a:lnTo>
                  <a:lnTo>
                    <a:pt x="35" y="3"/>
                  </a:lnTo>
                  <a:lnTo>
                    <a:pt x="30" y="8"/>
                  </a:lnTo>
                  <a:lnTo>
                    <a:pt x="27" y="13"/>
                  </a:lnTo>
                  <a:lnTo>
                    <a:pt x="24" y="18"/>
                  </a:lnTo>
                  <a:lnTo>
                    <a:pt x="18" y="29"/>
                  </a:lnTo>
                  <a:lnTo>
                    <a:pt x="15" y="40"/>
                  </a:lnTo>
                  <a:lnTo>
                    <a:pt x="10" y="51"/>
                  </a:lnTo>
                  <a:lnTo>
                    <a:pt x="7" y="62"/>
                  </a:lnTo>
                  <a:lnTo>
                    <a:pt x="6" y="66"/>
                  </a:lnTo>
                  <a:lnTo>
                    <a:pt x="4" y="69"/>
                  </a:lnTo>
                  <a:lnTo>
                    <a:pt x="2" y="72"/>
                  </a:lnTo>
                  <a:lnTo>
                    <a:pt x="0" y="73"/>
                  </a:lnTo>
                  <a:lnTo>
                    <a:pt x="1" y="78"/>
                  </a:lnTo>
                  <a:lnTo>
                    <a:pt x="3" y="84"/>
                  </a:lnTo>
                  <a:lnTo>
                    <a:pt x="7" y="90"/>
                  </a:lnTo>
                  <a:lnTo>
                    <a:pt x="12" y="96"/>
                  </a:lnTo>
                  <a:lnTo>
                    <a:pt x="18" y="101"/>
                  </a:lnTo>
                  <a:lnTo>
                    <a:pt x="25" y="106"/>
                  </a:lnTo>
                  <a:lnTo>
                    <a:pt x="32" y="109"/>
                  </a:lnTo>
                  <a:lnTo>
                    <a:pt x="39" y="110"/>
                  </a:lnTo>
                </a:path>
              </a:pathLst>
            </a:custGeom>
            <a:grpFill/>
            <a:ln w="9525" cmpd="sng">
              <a:solidFill>
                <a:srgbClr val="FFFFFF"/>
              </a:solidFill>
              <a:prstDash val="solid"/>
              <a:round/>
              <a:headEnd/>
              <a:tailEnd/>
            </a:ln>
          </p:spPr>
          <p:txBody>
            <a:bodyPr/>
            <a:lstStyle/>
            <a:p>
              <a:pPr>
                <a:defRPr/>
              </a:pPr>
              <a:endParaRPr lang="en-US" dirty="0"/>
            </a:p>
          </p:txBody>
        </p:sp>
        <p:sp>
          <p:nvSpPr>
            <p:cNvPr id="2505" name="Freeform 284"/>
            <p:cNvSpPr>
              <a:spLocks/>
            </p:cNvSpPr>
            <p:nvPr/>
          </p:nvSpPr>
          <p:spPr bwMode="auto">
            <a:xfrm>
              <a:off x="5189" y="2422"/>
              <a:ext cx="24" cy="25"/>
            </a:xfrm>
            <a:custGeom>
              <a:avLst/>
              <a:gdLst>
                <a:gd name="T0" fmla="*/ 0 w 72"/>
                <a:gd name="T1" fmla="*/ 4 h 75"/>
                <a:gd name="T2" fmla="*/ 3 w 72"/>
                <a:gd name="T3" fmla="*/ 6 h 75"/>
                <a:gd name="T4" fmla="*/ 5 w 72"/>
                <a:gd name="T5" fmla="*/ 8 h 75"/>
                <a:gd name="T6" fmla="*/ 8 w 72"/>
                <a:gd name="T7" fmla="*/ 11 h 75"/>
                <a:gd name="T8" fmla="*/ 10 w 72"/>
                <a:gd name="T9" fmla="*/ 13 h 75"/>
                <a:gd name="T10" fmla="*/ 12 w 72"/>
                <a:gd name="T11" fmla="*/ 16 h 75"/>
                <a:gd name="T12" fmla="*/ 14 w 72"/>
                <a:gd name="T13" fmla="*/ 19 h 75"/>
                <a:gd name="T14" fmla="*/ 15 w 72"/>
                <a:gd name="T15" fmla="*/ 22 h 75"/>
                <a:gd name="T16" fmla="*/ 15 w 72"/>
                <a:gd name="T17" fmla="*/ 25 h 75"/>
                <a:gd name="T18" fmla="*/ 24 w 72"/>
                <a:gd name="T19" fmla="*/ 25 h 75"/>
                <a:gd name="T20" fmla="*/ 22 w 72"/>
                <a:gd name="T21" fmla="*/ 17 h 75"/>
                <a:gd name="T22" fmla="*/ 20 w 72"/>
                <a:gd name="T23" fmla="*/ 11 h 75"/>
                <a:gd name="T24" fmla="*/ 20 w 72"/>
                <a:gd name="T25" fmla="*/ 9 h 75"/>
                <a:gd name="T26" fmla="*/ 21 w 72"/>
                <a:gd name="T27" fmla="*/ 6 h 75"/>
                <a:gd name="T28" fmla="*/ 22 w 72"/>
                <a:gd name="T29" fmla="*/ 4 h 75"/>
                <a:gd name="T30" fmla="*/ 24 w 72"/>
                <a:gd name="T31" fmla="*/ 0 h 75"/>
                <a:gd name="T32" fmla="*/ 17 w 72"/>
                <a:gd name="T33" fmla="*/ 0 h 75"/>
                <a:gd name="T34" fmla="*/ 11 w 72"/>
                <a:gd name="T35" fmla="*/ 0 h 75"/>
                <a:gd name="T36" fmla="*/ 7 w 72"/>
                <a:gd name="T37" fmla="*/ 0 h 75"/>
                <a:gd name="T38" fmla="*/ 4 w 72"/>
                <a:gd name="T39" fmla="*/ 1 h 75"/>
                <a:gd name="T40" fmla="*/ 3 w 72"/>
                <a:gd name="T41" fmla="*/ 2 h 75"/>
                <a:gd name="T42" fmla="*/ 2 w 72"/>
                <a:gd name="T43" fmla="*/ 2 h 75"/>
                <a:gd name="T44" fmla="*/ 1 w 72"/>
                <a:gd name="T45" fmla="*/ 3 h 75"/>
                <a:gd name="T46" fmla="*/ 0 w 72"/>
                <a:gd name="T47" fmla="*/ 4 h 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2" h="75">
                  <a:moveTo>
                    <a:pt x="0" y="13"/>
                  </a:moveTo>
                  <a:lnTo>
                    <a:pt x="8" y="18"/>
                  </a:lnTo>
                  <a:lnTo>
                    <a:pt x="15" y="25"/>
                  </a:lnTo>
                  <a:lnTo>
                    <a:pt x="23" y="32"/>
                  </a:lnTo>
                  <a:lnTo>
                    <a:pt x="31" y="40"/>
                  </a:lnTo>
                  <a:lnTo>
                    <a:pt x="37" y="48"/>
                  </a:lnTo>
                  <a:lnTo>
                    <a:pt x="42" y="57"/>
                  </a:lnTo>
                  <a:lnTo>
                    <a:pt x="45" y="65"/>
                  </a:lnTo>
                  <a:lnTo>
                    <a:pt x="46" y="75"/>
                  </a:lnTo>
                  <a:lnTo>
                    <a:pt x="72" y="75"/>
                  </a:lnTo>
                  <a:lnTo>
                    <a:pt x="65" y="50"/>
                  </a:lnTo>
                  <a:lnTo>
                    <a:pt x="60" y="34"/>
                  </a:lnTo>
                  <a:lnTo>
                    <a:pt x="60" y="27"/>
                  </a:lnTo>
                  <a:lnTo>
                    <a:pt x="63" y="19"/>
                  </a:lnTo>
                  <a:lnTo>
                    <a:pt x="67" y="11"/>
                  </a:lnTo>
                  <a:lnTo>
                    <a:pt x="72" y="1"/>
                  </a:lnTo>
                  <a:lnTo>
                    <a:pt x="52" y="0"/>
                  </a:lnTo>
                  <a:lnTo>
                    <a:pt x="32" y="0"/>
                  </a:lnTo>
                  <a:lnTo>
                    <a:pt x="22" y="1"/>
                  </a:lnTo>
                  <a:lnTo>
                    <a:pt x="13" y="3"/>
                  </a:lnTo>
                  <a:lnTo>
                    <a:pt x="9" y="5"/>
                  </a:lnTo>
                  <a:lnTo>
                    <a:pt x="6" y="7"/>
                  </a:lnTo>
                  <a:lnTo>
                    <a:pt x="2" y="10"/>
                  </a:lnTo>
                  <a:lnTo>
                    <a:pt x="0" y="13"/>
                  </a:lnTo>
                </a:path>
              </a:pathLst>
            </a:custGeom>
            <a:grpFill/>
            <a:ln w="9525" cmpd="sng">
              <a:solidFill>
                <a:srgbClr val="FFFFFF"/>
              </a:solidFill>
              <a:prstDash val="solid"/>
              <a:round/>
              <a:headEnd/>
              <a:tailEnd/>
            </a:ln>
          </p:spPr>
          <p:txBody>
            <a:bodyPr/>
            <a:lstStyle/>
            <a:p>
              <a:pPr>
                <a:defRPr/>
              </a:pPr>
              <a:endParaRPr lang="en-US" dirty="0"/>
            </a:p>
          </p:txBody>
        </p:sp>
        <p:sp>
          <p:nvSpPr>
            <p:cNvPr id="2506" name="Freeform 285"/>
            <p:cNvSpPr>
              <a:spLocks/>
            </p:cNvSpPr>
            <p:nvPr/>
          </p:nvSpPr>
          <p:spPr bwMode="auto">
            <a:xfrm>
              <a:off x="5160" y="2389"/>
              <a:ext cx="5" cy="16"/>
            </a:xfrm>
            <a:custGeom>
              <a:avLst/>
              <a:gdLst>
                <a:gd name="T0" fmla="*/ 5 w 15"/>
                <a:gd name="T1" fmla="*/ 16 h 49"/>
                <a:gd name="T2" fmla="*/ 5 w 15"/>
                <a:gd name="T3" fmla="*/ 11 h 49"/>
                <a:gd name="T4" fmla="*/ 5 w 15"/>
                <a:gd name="T5" fmla="*/ 6 h 49"/>
                <a:gd name="T6" fmla="*/ 5 w 15"/>
                <a:gd name="T7" fmla="*/ 4 h 49"/>
                <a:gd name="T8" fmla="*/ 4 w 15"/>
                <a:gd name="T9" fmla="*/ 2 h 49"/>
                <a:gd name="T10" fmla="*/ 4 w 15"/>
                <a:gd name="T11" fmla="*/ 1 h 49"/>
                <a:gd name="T12" fmla="*/ 3 w 15"/>
                <a:gd name="T13" fmla="*/ 0 h 49"/>
                <a:gd name="T14" fmla="*/ 1 w 15"/>
                <a:gd name="T15" fmla="*/ 2 h 49"/>
                <a:gd name="T16" fmla="*/ 1 w 15"/>
                <a:gd name="T17" fmla="*/ 5 h 49"/>
                <a:gd name="T18" fmla="*/ 0 w 15"/>
                <a:gd name="T19" fmla="*/ 8 h 49"/>
                <a:gd name="T20" fmla="*/ 0 w 15"/>
                <a:gd name="T21" fmla="*/ 10 h 49"/>
                <a:gd name="T22" fmla="*/ 0 w 15"/>
                <a:gd name="T23" fmla="*/ 12 h 49"/>
                <a:gd name="T24" fmla="*/ 1 w 15"/>
                <a:gd name="T25" fmla="*/ 14 h 49"/>
                <a:gd name="T26" fmla="*/ 2 w 15"/>
                <a:gd name="T27" fmla="*/ 14 h 49"/>
                <a:gd name="T28" fmla="*/ 3 w 15"/>
                <a:gd name="T29" fmla="*/ 15 h 49"/>
                <a:gd name="T30" fmla="*/ 4 w 15"/>
                <a:gd name="T31" fmla="*/ 16 h 49"/>
                <a:gd name="T32" fmla="*/ 5 w 15"/>
                <a:gd name="T33" fmla="*/ 16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49">
                  <a:moveTo>
                    <a:pt x="15" y="49"/>
                  </a:moveTo>
                  <a:lnTo>
                    <a:pt x="15" y="33"/>
                  </a:lnTo>
                  <a:lnTo>
                    <a:pt x="15" y="19"/>
                  </a:lnTo>
                  <a:lnTo>
                    <a:pt x="14" y="13"/>
                  </a:lnTo>
                  <a:lnTo>
                    <a:pt x="13" y="7"/>
                  </a:lnTo>
                  <a:lnTo>
                    <a:pt x="11" y="3"/>
                  </a:lnTo>
                  <a:lnTo>
                    <a:pt x="9" y="0"/>
                  </a:lnTo>
                  <a:lnTo>
                    <a:pt x="4" y="7"/>
                  </a:lnTo>
                  <a:lnTo>
                    <a:pt x="2" y="15"/>
                  </a:lnTo>
                  <a:lnTo>
                    <a:pt x="0" y="23"/>
                  </a:lnTo>
                  <a:lnTo>
                    <a:pt x="0" y="30"/>
                  </a:lnTo>
                  <a:lnTo>
                    <a:pt x="1" y="36"/>
                  </a:lnTo>
                  <a:lnTo>
                    <a:pt x="4" y="42"/>
                  </a:lnTo>
                  <a:lnTo>
                    <a:pt x="7" y="44"/>
                  </a:lnTo>
                  <a:lnTo>
                    <a:pt x="9" y="46"/>
                  </a:lnTo>
                  <a:lnTo>
                    <a:pt x="12" y="48"/>
                  </a:lnTo>
                  <a:lnTo>
                    <a:pt x="15" y="49"/>
                  </a:lnTo>
                </a:path>
              </a:pathLst>
            </a:custGeom>
            <a:grpFill/>
            <a:ln w="9525" cmpd="sng">
              <a:solidFill>
                <a:srgbClr val="FFFFFF"/>
              </a:solidFill>
              <a:prstDash val="solid"/>
              <a:round/>
              <a:headEnd/>
              <a:tailEnd/>
            </a:ln>
          </p:spPr>
          <p:txBody>
            <a:bodyPr/>
            <a:lstStyle/>
            <a:p>
              <a:pPr>
                <a:defRPr/>
              </a:pPr>
              <a:endParaRPr lang="en-US" dirty="0"/>
            </a:p>
          </p:txBody>
        </p:sp>
        <p:sp>
          <p:nvSpPr>
            <p:cNvPr id="2507" name="Freeform 286"/>
            <p:cNvSpPr>
              <a:spLocks/>
            </p:cNvSpPr>
            <p:nvPr/>
          </p:nvSpPr>
          <p:spPr bwMode="auto">
            <a:xfrm>
              <a:off x="5139" y="2387"/>
              <a:ext cx="15" cy="13"/>
            </a:xfrm>
            <a:custGeom>
              <a:avLst/>
              <a:gdLst>
                <a:gd name="T0" fmla="*/ 6 w 47"/>
                <a:gd name="T1" fmla="*/ 2 h 40"/>
                <a:gd name="T2" fmla="*/ 0 w 47"/>
                <a:gd name="T3" fmla="*/ 12 h 40"/>
                <a:gd name="T4" fmla="*/ 2 w 47"/>
                <a:gd name="T5" fmla="*/ 13 h 40"/>
                <a:gd name="T6" fmla="*/ 4 w 47"/>
                <a:gd name="T7" fmla="*/ 13 h 40"/>
                <a:gd name="T8" fmla="*/ 6 w 47"/>
                <a:gd name="T9" fmla="*/ 13 h 40"/>
                <a:gd name="T10" fmla="*/ 8 w 47"/>
                <a:gd name="T11" fmla="*/ 12 h 40"/>
                <a:gd name="T12" fmla="*/ 10 w 47"/>
                <a:gd name="T13" fmla="*/ 12 h 40"/>
                <a:gd name="T14" fmla="*/ 12 w 47"/>
                <a:gd name="T15" fmla="*/ 11 h 40"/>
                <a:gd name="T16" fmla="*/ 14 w 47"/>
                <a:gd name="T17" fmla="*/ 10 h 40"/>
                <a:gd name="T18" fmla="*/ 15 w 47"/>
                <a:gd name="T19" fmla="*/ 8 h 40"/>
                <a:gd name="T20" fmla="*/ 15 w 47"/>
                <a:gd name="T21" fmla="*/ 0 h 40"/>
                <a:gd name="T22" fmla="*/ 13 w 47"/>
                <a:gd name="T23" fmla="*/ 0 h 40"/>
                <a:gd name="T24" fmla="*/ 11 w 47"/>
                <a:gd name="T25" fmla="*/ 0 h 40"/>
                <a:gd name="T26" fmla="*/ 8 w 47"/>
                <a:gd name="T27" fmla="*/ 1 h 40"/>
                <a:gd name="T28" fmla="*/ 6 w 47"/>
                <a:gd name="T29" fmla="*/ 2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40">
                  <a:moveTo>
                    <a:pt x="20" y="6"/>
                  </a:moveTo>
                  <a:lnTo>
                    <a:pt x="0" y="37"/>
                  </a:lnTo>
                  <a:lnTo>
                    <a:pt x="6" y="39"/>
                  </a:lnTo>
                  <a:lnTo>
                    <a:pt x="12" y="40"/>
                  </a:lnTo>
                  <a:lnTo>
                    <a:pt x="19" y="39"/>
                  </a:lnTo>
                  <a:lnTo>
                    <a:pt x="26" y="38"/>
                  </a:lnTo>
                  <a:lnTo>
                    <a:pt x="32" y="36"/>
                  </a:lnTo>
                  <a:lnTo>
                    <a:pt x="39" y="33"/>
                  </a:lnTo>
                  <a:lnTo>
                    <a:pt x="43" y="30"/>
                  </a:lnTo>
                  <a:lnTo>
                    <a:pt x="47" y="25"/>
                  </a:lnTo>
                  <a:lnTo>
                    <a:pt x="47" y="0"/>
                  </a:lnTo>
                  <a:lnTo>
                    <a:pt x="41" y="0"/>
                  </a:lnTo>
                  <a:lnTo>
                    <a:pt x="33" y="1"/>
                  </a:lnTo>
                  <a:lnTo>
                    <a:pt x="26" y="3"/>
                  </a:lnTo>
                  <a:lnTo>
                    <a:pt x="20" y="6"/>
                  </a:lnTo>
                </a:path>
              </a:pathLst>
            </a:custGeom>
            <a:grpFill/>
            <a:ln w="9525" cmpd="sng">
              <a:solidFill>
                <a:srgbClr val="FFFFFF"/>
              </a:solidFill>
              <a:prstDash val="solid"/>
              <a:round/>
              <a:headEnd/>
              <a:tailEnd/>
            </a:ln>
          </p:spPr>
          <p:txBody>
            <a:bodyPr/>
            <a:lstStyle/>
            <a:p>
              <a:pPr>
                <a:defRPr/>
              </a:pPr>
              <a:endParaRPr lang="en-US" dirty="0"/>
            </a:p>
          </p:txBody>
        </p:sp>
        <p:sp>
          <p:nvSpPr>
            <p:cNvPr id="2508" name="Freeform 287"/>
            <p:cNvSpPr>
              <a:spLocks/>
            </p:cNvSpPr>
            <p:nvPr/>
          </p:nvSpPr>
          <p:spPr bwMode="auto">
            <a:xfrm>
              <a:off x="5184" y="2465"/>
              <a:ext cx="13" cy="10"/>
            </a:xfrm>
            <a:custGeom>
              <a:avLst/>
              <a:gdLst>
                <a:gd name="T0" fmla="*/ 0 w 39"/>
                <a:gd name="T1" fmla="*/ 0 h 31"/>
                <a:gd name="T2" fmla="*/ 1 w 39"/>
                <a:gd name="T3" fmla="*/ 3 h 31"/>
                <a:gd name="T4" fmla="*/ 2 w 39"/>
                <a:gd name="T5" fmla="*/ 4 h 31"/>
                <a:gd name="T6" fmla="*/ 4 w 39"/>
                <a:gd name="T7" fmla="*/ 6 h 31"/>
                <a:gd name="T8" fmla="*/ 6 w 39"/>
                <a:gd name="T9" fmla="*/ 7 h 31"/>
                <a:gd name="T10" fmla="*/ 8 w 39"/>
                <a:gd name="T11" fmla="*/ 8 h 31"/>
                <a:gd name="T12" fmla="*/ 9 w 39"/>
                <a:gd name="T13" fmla="*/ 9 h 31"/>
                <a:gd name="T14" fmla="*/ 11 w 39"/>
                <a:gd name="T15" fmla="*/ 10 h 31"/>
                <a:gd name="T16" fmla="*/ 13 w 39"/>
                <a:gd name="T17" fmla="*/ 10 h 31"/>
                <a:gd name="T18" fmla="*/ 11 w 39"/>
                <a:gd name="T19" fmla="*/ 7 h 31"/>
                <a:gd name="T20" fmla="*/ 8 w 39"/>
                <a:gd name="T21" fmla="*/ 5 h 31"/>
                <a:gd name="T22" fmla="*/ 5 w 39"/>
                <a:gd name="T23" fmla="*/ 2 h 31"/>
                <a:gd name="T24" fmla="*/ 2 w 39"/>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31">
                  <a:moveTo>
                    <a:pt x="0" y="0"/>
                  </a:moveTo>
                  <a:lnTo>
                    <a:pt x="3" y="8"/>
                  </a:lnTo>
                  <a:lnTo>
                    <a:pt x="6" y="13"/>
                  </a:lnTo>
                  <a:lnTo>
                    <a:pt x="12" y="19"/>
                  </a:lnTo>
                  <a:lnTo>
                    <a:pt x="17" y="23"/>
                  </a:lnTo>
                  <a:lnTo>
                    <a:pt x="23" y="26"/>
                  </a:lnTo>
                  <a:lnTo>
                    <a:pt x="28" y="29"/>
                  </a:lnTo>
                  <a:lnTo>
                    <a:pt x="34" y="31"/>
                  </a:lnTo>
                  <a:lnTo>
                    <a:pt x="39" y="31"/>
                  </a:lnTo>
                  <a:lnTo>
                    <a:pt x="33" y="22"/>
                  </a:lnTo>
                  <a:lnTo>
                    <a:pt x="25" y="14"/>
                  </a:lnTo>
                  <a:lnTo>
                    <a:pt x="16" y="7"/>
                  </a:lnTo>
                  <a:lnTo>
                    <a:pt x="6" y="0"/>
                  </a:lnTo>
                </a:path>
              </a:pathLst>
            </a:custGeom>
            <a:grpFill/>
            <a:ln w="9525" cmpd="sng">
              <a:solidFill>
                <a:srgbClr val="FFFFFF"/>
              </a:solidFill>
              <a:prstDash val="solid"/>
              <a:round/>
              <a:headEnd/>
              <a:tailEnd/>
            </a:ln>
          </p:spPr>
          <p:txBody>
            <a:bodyPr/>
            <a:lstStyle/>
            <a:p>
              <a:pPr>
                <a:defRPr/>
              </a:pPr>
              <a:endParaRPr lang="en-US" dirty="0"/>
            </a:p>
          </p:txBody>
        </p:sp>
        <p:sp>
          <p:nvSpPr>
            <p:cNvPr id="2509" name="Freeform 288"/>
            <p:cNvSpPr>
              <a:spLocks/>
            </p:cNvSpPr>
            <p:nvPr/>
          </p:nvSpPr>
          <p:spPr bwMode="auto">
            <a:xfrm>
              <a:off x="5172" y="2410"/>
              <a:ext cx="10" cy="6"/>
            </a:xfrm>
            <a:custGeom>
              <a:avLst/>
              <a:gdLst>
                <a:gd name="T0" fmla="*/ 0 w 34"/>
                <a:gd name="T1" fmla="*/ 0 h 19"/>
                <a:gd name="T2" fmla="*/ 10 w 34"/>
                <a:gd name="T3" fmla="*/ 6 h 19"/>
                <a:gd name="T4" fmla="*/ 10 w 34"/>
                <a:gd name="T5" fmla="*/ 0 h 19"/>
                <a:gd name="T6" fmla="*/ 7 w 34"/>
                <a:gd name="T7" fmla="*/ 0 h 19"/>
                <a:gd name="T8" fmla="*/ 4 w 34"/>
                <a:gd name="T9" fmla="*/ 0 h 19"/>
                <a:gd name="T10" fmla="*/ 2 w 34"/>
                <a:gd name="T11" fmla="*/ 0 h 19"/>
                <a:gd name="T12" fmla="*/ 0 w 34"/>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19">
                  <a:moveTo>
                    <a:pt x="0" y="0"/>
                  </a:moveTo>
                  <a:lnTo>
                    <a:pt x="34" y="19"/>
                  </a:lnTo>
                  <a:lnTo>
                    <a:pt x="34" y="0"/>
                  </a:lnTo>
                  <a:lnTo>
                    <a:pt x="24" y="0"/>
                  </a:lnTo>
                  <a:lnTo>
                    <a:pt x="14" y="0"/>
                  </a:lnTo>
                  <a:lnTo>
                    <a:pt x="7" y="0"/>
                  </a:lnTo>
                  <a:lnTo>
                    <a:pt x="0" y="0"/>
                  </a:lnTo>
                </a:path>
              </a:pathLst>
            </a:custGeom>
            <a:grpFill/>
            <a:ln w="9525" cmpd="sng">
              <a:solidFill>
                <a:srgbClr val="FFFFFF"/>
              </a:solidFill>
              <a:prstDash val="solid"/>
              <a:round/>
              <a:headEnd/>
              <a:tailEnd/>
            </a:ln>
          </p:spPr>
          <p:txBody>
            <a:bodyPr/>
            <a:lstStyle/>
            <a:p>
              <a:pPr>
                <a:defRPr/>
              </a:pPr>
              <a:endParaRPr lang="en-US" dirty="0"/>
            </a:p>
          </p:txBody>
        </p:sp>
        <p:sp>
          <p:nvSpPr>
            <p:cNvPr id="2510" name="Freeform 289"/>
            <p:cNvSpPr>
              <a:spLocks/>
            </p:cNvSpPr>
            <p:nvPr/>
          </p:nvSpPr>
          <p:spPr bwMode="auto">
            <a:xfrm>
              <a:off x="5180" y="2471"/>
              <a:ext cx="6" cy="4"/>
            </a:xfrm>
            <a:custGeom>
              <a:avLst/>
              <a:gdLst>
                <a:gd name="T0" fmla="*/ 0 w 19"/>
                <a:gd name="T1" fmla="*/ 0 h 12"/>
                <a:gd name="T2" fmla="*/ 6 w 19"/>
                <a:gd name="T3" fmla="*/ 4 h 12"/>
                <a:gd name="T4" fmla="*/ 4 w 19"/>
                <a:gd name="T5" fmla="*/ 2 h 12"/>
                <a:gd name="T6" fmla="*/ 2 w 19"/>
                <a:gd name="T7" fmla="*/ 2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2">
                  <a:moveTo>
                    <a:pt x="0" y="0"/>
                  </a:moveTo>
                  <a:lnTo>
                    <a:pt x="19" y="12"/>
                  </a:lnTo>
                  <a:lnTo>
                    <a:pt x="13" y="6"/>
                  </a:lnTo>
                  <a:lnTo>
                    <a:pt x="6" y="6"/>
                  </a:lnTo>
                </a:path>
              </a:pathLst>
            </a:custGeom>
            <a:grpFill/>
            <a:ln w="9525" cmpd="sng">
              <a:solidFill>
                <a:srgbClr val="FFFFFF"/>
              </a:solidFill>
              <a:prstDash val="solid"/>
              <a:round/>
              <a:headEnd/>
              <a:tailEnd/>
            </a:ln>
          </p:spPr>
          <p:txBody>
            <a:bodyPr/>
            <a:lstStyle/>
            <a:p>
              <a:pPr>
                <a:defRPr/>
              </a:pPr>
              <a:endParaRPr lang="en-US" dirty="0"/>
            </a:p>
          </p:txBody>
        </p:sp>
        <p:sp>
          <p:nvSpPr>
            <p:cNvPr id="2511" name="Freeform 290"/>
            <p:cNvSpPr>
              <a:spLocks/>
            </p:cNvSpPr>
            <p:nvPr/>
          </p:nvSpPr>
          <p:spPr bwMode="auto">
            <a:xfrm>
              <a:off x="5062" y="2447"/>
              <a:ext cx="42" cy="55"/>
            </a:xfrm>
            <a:custGeom>
              <a:avLst/>
              <a:gdLst>
                <a:gd name="T0" fmla="*/ 38 w 126"/>
                <a:gd name="T1" fmla="*/ 0 h 166"/>
                <a:gd name="T2" fmla="*/ 39 w 126"/>
                <a:gd name="T3" fmla="*/ 2 h 166"/>
                <a:gd name="T4" fmla="*/ 40 w 126"/>
                <a:gd name="T5" fmla="*/ 3 h 166"/>
                <a:gd name="T6" fmla="*/ 41 w 126"/>
                <a:gd name="T7" fmla="*/ 4 h 166"/>
                <a:gd name="T8" fmla="*/ 42 w 126"/>
                <a:gd name="T9" fmla="*/ 6 h 166"/>
                <a:gd name="T10" fmla="*/ 42 w 126"/>
                <a:gd name="T11" fmla="*/ 7 h 166"/>
                <a:gd name="T12" fmla="*/ 42 w 126"/>
                <a:gd name="T13" fmla="*/ 8 h 166"/>
                <a:gd name="T14" fmla="*/ 41 w 126"/>
                <a:gd name="T15" fmla="*/ 11 h 166"/>
                <a:gd name="T16" fmla="*/ 39 w 126"/>
                <a:gd name="T17" fmla="*/ 14 h 166"/>
                <a:gd name="T18" fmla="*/ 38 w 126"/>
                <a:gd name="T19" fmla="*/ 17 h 166"/>
                <a:gd name="T20" fmla="*/ 35 w 126"/>
                <a:gd name="T21" fmla="*/ 20 h 166"/>
                <a:gd name="T22" fmla="*/ 30 w 126"/>
                <a:gd name="T23" fmla="*/ 28 h 166"/>
                <a:gd name="T24" fmla="*/ 24 w 126"/>
                <a:gd name="T25" fmla="*/ 34 h 166"/>
                <a:gd name="T26" fmla="*/ 18 w 126"/>
                <a:gd name="T27" fmla="*/ 42 h 166"/>
                <a:gd name="T28" fmla="*/ 11 w 126"/>
                <a:gd name="T29" fmla="*/ 48 h 166"/>
                <a:gd name="T30" fmla="*/ 8 w 126"/>
                <a:gd name="T31" fmla="*/ 50 h 166"/>
                <a:gd name="T32" fmla="*/ 5 w 126"/>
                <a:gd name="T33" fmla="*/ 52 h 166"/>
                <a:gd name="T34" fmla="*/ 2 w 126"/>
                <a:gd name="T35" fmla="*/ 54 h 166"/>
                <a:gd name="T36" fmla="*/ 0 w 126"/>
                <a:gd name="T37" fmla="*/ 55 h 166"/>
                <a:gd name="T38" fmla="*/ 0 w 126"/>
                <a:gd name="T39" fmla="*/ 53 h 166"/>
                <a:gd name="T40" fmla="*/ 0 w 126"/>
                <a:gd name="T41" fmla="*/ 51 h 166"/>
                <a:gd name="T42" fmla="*/ 0 w 126"/>
                <a:gd name="T43" fmla="*/ 48 h 166"/>
                <a:gd name="T44" fmla="*/ 0 w 126"/>
                <a:gd name="T45" fmla="*/ 45 h 166"/>
                <a:gd name="T46" fmla="*/ 1 w 126"/>
                <a:gd name="T47" fmla="*/ 43 h 166"/>
                <a:gd name="T48" fmla="*/ 2 w 126"/>
                <a:gd name="T49" fmla="*/ 42 h 166"/>
                <a:gd name="T50" fmla="*/ 4 w 126"/>
                <a:gd name="T51" fmla="*/ 41 h 166"/>
                <a:gd name="T52" fmla="*/ 5 w 126"/>
                <a:gd name="T53" fmla="*/ 40 h 166"/>
                <a:gd name="T54" fmla="*/ 9 w 126"/>
                <a:gd name="T55" fmla="*/ 38 h 166"/>
                <a:gd name="T56" fmla="*/ 11 w 126"/>
                <a:gd name="T57" fmla="*/ 36 h 166"/>
                <a:gd name="T58" fmla="*/ 13 w 126"/>
                <a:gd name="T59" fmla="*/ 34 h 166"/>
                <a:gd name="T60" fmla="*/ 16 w 126"/>
                <a:gd name="T61" fmla="*/ 32 h 166"/>
                <a:gd name="T62" fmla="*/ 18 w 126"/>
                <a:gd name="T63" fmla="*/ 29 h 166"/>
                <a:gd name="T64" fmla="*/ 19 w 126"/>
                <a:gd name="T65" fmla="*/ 27 h 166"/>
                <a:gd name="T66" fmla="*/ 22 w 126"/>
                <a:gd name="T67" fmla="*/ 22 h 166"/>
                <a:gd name="T68" fmla="*/ 24 w 126"/>
                <a:gd name="T69" fmla="*/ 17 h 166"/>
                <a:gd name="T70" fmla="*/ 26 w 126"/>
                <a:gd name="T71" fmla="*/ 12 h 166"/>
                <a:gd name="T72" fmla="*/ 29 w 126"/>
                <a:gd name="T73" fmla="*/ 8 h 166"/>
                <a:gd name="T74" fmla="*/ 31 w 126"/>
                <a:gd name="T75" fmla="*/ 5 h 166"/>
                <a:gd name="T76" fmla="*/ 32 w 126"/>
                <a:gd name="T77" fmla="*/ 4 h 166"/>
                <a:gd name="T78" fmla="*/ 35 w 126"/>
                <a:gd name="T79" fmla="*/ 2 h 166"/>
                <a:gd name="T80" fmla="*/ 38 w 126"/>
                <a:gd name="T81" fmla="*/ 0 h 16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6" h="166">
                  <a:moveTo>
                    <a:pt x="113" y="0"/>
                  </a:moveTo>
                  <a:lnTo>
                    <a:pt x="117" y="5"/>
                  </a:lnTo>
                  <a:lnTo>
                    <a:pt x="121" y="10"/>
                  </a:lnTo>
                  <a:lnTo>
                    <a:pt x="124" y="13"/>
                  </a:lnTo>
                  <a:lnTo>
                    <a:pt x="125" y="17"/>
                  </a:lnTo>
                  <a:lnTo>
                    <a:pt x="126" y="20"/>
                  </a:lnTo>
                  <a:lnTo>
                    <a:pt x="126" y="25"/>
                  </a:lnTo>
                  <a:lnTo>
                    <a:pt x="123" y="32"/>
                  </a:lnTo>
                  <a:lnTo>
                    <a:pt x="118" y="41"/>
                  </a:lnTo>
                  <a:lnTo>
                    <a:pt x="113" y="50"/>
                  </a:lnTo>
                  <a:lnTo>
                    <a:pt x="106" y="61"/>
                  </a:lnTo>
                  <a:lnTo>
                    <a:pt x="91" y="83"/>
                  </a:lnTo>
                  <a:lnTo>
                    <a:pt x="72" y="104"/>
                  </a:lnTo>
                  <a:lnTo>
                    <a:pt x="53" y="126"/>
                  </a:lnTo>
                  <a:lnTo>
                    <a:pt x="34" y="144"/>
                  </a:lnTo>
                  <a:lnTo>
                    <a:pt x="25" y="152"/>
                  </a:lnTo>
                  <a:lnTo>
                    <a:pt x="16" y="158"/>
                  </a:lnTo>
                  <a:lnTo>
                    <a:pt x="7" y="163"/>
                  </a:lnTo>
                  <a:lnTo>
                    <a:pt x="0" y="166"/>
                  </a:lnTo>
                  <a:lnTo>
                    <a:pt x="0" y="160"/>
                  </a:lnTo>
                  <a:lnTo>
                    <a:pt x="0" y="153"/>
                  </a:lnTo>
                  <a:lnTo>
                    <a:pt x="0" y="145"/>
                  </a:lnTo>
                  <a:lnTo>
                    <a:pt x="0" y="136"/>
                  </a:lnTo>
                  <a:lnTo>
                    <a:pt x="3" y="131"/>
                  </a:lnTo>
                  <a:lnTo>
                    <a:pt x="6" y="128"/>
                  </a:lnTo>
                  <a:lnTo>
                    <a:pt x="12" y="124"/>
                  </a:lnTo>
                  <a:lnTo>
                    <a:pt x="16" y="121"/>
                  </a:lnTo>
                  <a:lnTo>
                    <a:pt x="26" y="116"/>
                  </a:lnTo>
                  <a:lnTo>
                    <a:pt x="33" y="110"/>
                  </a:lnTo>
                  <a:lnTo>
                    <a:pt x="40" y="104"/>
                  </a:lnTo>
                  <a:lnTo>
                    <a:pt x="48" y="96"/>
                  </a:lnTo>
                  <a:lnTo>
                    <a:pt x="53" y="89"/>
                  </a:lnTo>
                  <a:lnTo>
                    <a:pt x="58" y="82"/>
                  </a:lnTo>
                  <a:lnTo>
                    <a:pt x="67" y="66"/>
                  </a:lnTo>
                  <a:lnTo>
                    <a:pt x="72" y="50"/>
                  </a:lnTo>
                  <a:lnTo>
                    <a:pt x="79" y="36"/>
                  </a:lnTo>
                  <a:lnTo>
                    <a:pt x="87" y="23"/>
                  </a:lnTo>
                  <a:lnTo>
                    <a:pt x="92" y="16"/>
                  </a:lnTo>
                  <a:lnTo>
                    <a:pt x="97" y="11"/>
                  </a:lnTo>
                  <a:lnTo>
                    <a:pt x="104" y="5"/>
                  </a:lnTo>
                  <a:lnTo>
                    <a:pt x="113" y="0"/>
                  </a:lnTo>
                </a:path>
              </a:pathLst>
            </a:custGeom>
            <a:grpFill/>
            <a:ln w="9525" cmpd="sng">
              <a:solidFill>
                <a:srgbClr val="FFFFFF"/>
              </a:solidFill>
              <a:prstDash val="solid"/>
              <a:round/>
              <a:headEnd/>
              <a:tailEnd/>
            </a:ln>
          </p:spPr>
          <p:txBody>
            <a:bodyPr/>
            <a:lstStyle/>
            <a:p>
              <a:pPr>
                <a:defRPr/>
              </a:pPr>
              <a:endParaRPr lang="en-US" dirty="0"/>
            </a:p>
          </p:txBody>
        </p:sp>
        <p:sp>
          <p:nvSpPr>
            <p:cNvPr id="2512" name="Freeform 291"/>
            <p:cNvSpPr>
              <a:spLocks/>
            </p:cNvSpPr>
            <p:nvPr/>
          </p:nvSpPr>
          <p:spPr bwMode="auto">
            <a:xfrm>
              <a:off x="5154" y="2465"/>
              <a:ext cx="85" cy="86"/>
            </a:xfrm>
            <a:custGeom>
              <a:avLst/>
              <a:gdLst>
                <a:gd name="T0" fmla="*/ 3 w 259"/>
                <a:gd name="T1" fmla="*/ 60 h 259"/>
                <a:gd name="T2" fmla="*/ 0 w 259"/>
                <a:gd name="T3" fmla="*/ 54 h 259"/>
                <a:gd name="T4" fmla="*/ 0 w 259"/>
                <a:gd name="T5" fmla="*/ 47 h 259"/>
                <a:gd name="T6" fmla="*/ 2 w 259"/>
                <a:gd name="T7" fmla="*/ 43 h 259"/>
                <a:gd name="T8" fmla="*/ 6 w 259"/>
                <a:gd name="T9" fmla="*/ 42 h 259"/>
                <a:gd name="T10" fmla="*/ 11 w 259"/>
                <a:gd name="T11" fmla="*/ 39 h 259"/>
                <a:gd name="T12" fmla="*/ 16 w 259"/>
                <a:gd name="T13" fmla="*/ 33 h 259"/>
                <a:gd name="T14" fmla="*/ 20 w 259"/>
                <a:gd name="T15" fmla="*/ 30 h 259"/>
                <a:gd name="T16" fmla="*/ 22 w 259"/>
                <a:gd name="T17" fmla="*/ 29 h 259"/>
                <a:gd name="T18" fmla="*/ 27 w 259"/>
                <a:gd name="T19" fmla="*/ 29 h 259"/>
                <a:gd name="T20" fmla="*/ 31 w 259"/>
                <a:gd name="T21" fmla="*/ 31 h 259"/>
                <a:gd name="T22" fmla="*/ 33 w 259"/>
                <a:gd name="T23" fmla="*/ 35 h 259"/>
                <a:gd name="T24" fmla="*/ 35 w 259"/>
                <a:gd name="T25" fmla="*/ 37 h 259"/>
                <a:gd name="T26" fmla="*/ 39 w 259"/>
                <a:gd name="T27" fmla="*/ 37 h 259"/>
                <a:gd name="T28" fmla="*/ 44 w 259"/>
                <a:gd name="T29" fmla="*/ 35 h 259"/>
                <a:gd name="T30" fmla="*/ 49 w 259"/>
                <a:gd name="T31" fmla="*/ 31 h 259"/>
                <a:gd name="T32" fmla="*/ 53 w 259"/>
                <a:gd name="T33" fmla="*/ 26 h 259"/>
                <a:gd name="T34" fmla="*/ 57 w 259"/>
                <a:gd name="T35" fmla="*/ 17 h 259"/>
                <a:gd name="T36" fmla="*/ 62 w 259"/>
                <a:gd name="T37" fmla="*/ 5 h 259"/>
                <a:gd name="T38" fmla="*/ 64 w 259"/>
                <a:gd name="T39" fmla="*/ 1 h 259"/>
                <a:gd name="T40" fmla="*/ 66 w 259"/>
                <a:gd name="T41" fmla="*/ 4 h 259"/>
                <a:gd name="T42" fmla="*/ 70 w 259"/>
                <a:gd name="T43" fmla="*/ 6 h 259"/>
                <a:gd name="T44" fmla="*/ 72 w 259"/>
                <a:gd name="T45" fmla="*/ 11 h 259"/>
                <a:gd name="T46" fmla="*/ 72 w 259"/>
                <a:gd name="T47" fmla="*/ 17 h 259"/>
                <a:gd name="T48" fmla="*/ 74 w 259"/>
                <a:gd name="T49" fmla="*/ 20 h 259"/>
                <a:gd name="T50" fmla="*/ 77 w 259"/>
                <a:gd name="T51" fmla="*/ 23 h 259"/>
                <a:gd name="T52" fmla="*/ 77 w 259"/>
                <a:gd name="T53" fmla="*/ 29 h 259"/>
                <a:gd name="T54" fmla="*/ 77 w 259"/>
                <a:gd name="T55" fmla="*/ 35 h 259"/>
                <a:gd name="T56" fmla="*/ 78 w 259"/>
                <a:gd name="T57" fmla="*/ 37 h 259"/>
                <a:gd name="T58" fmla="*/ 80 w 259"/>
                <a:gd name="T59" fmla="*/ 40 h 259"/>
                <a:gd name="T60" fmla="*/ 82 w 259"/>
                <a:gd name="T61" fmla="*/ 45 h 259"/>
                <a:gd name="T62" fmla="*/ 83 w 259"/>
                <a:gd name="T63" fmla="*/ 53 h 259"/>
                <a:gd name="T64" fmla="*/ 80 w 259"/>
                <a:gd name="T65" fmla="*/ 78 h 259"/>
                <a:gd name="T66" fmla="*/ 78 w 259"/>
                <a:gd name="T67" fmla="*/ 74 h 259"/>
                <a:gd name="T68" fmla="*/ 78 w 259"/>
                <a:gd name="T69" fmla="*/ 69 h 259"/>
                <a:gd name="T70" fmla="*/ 78 w 259"/>
                <a:gd name="T71" fmla="*/ 64 h 259"/>
                <a:gd name="T72" fmla="*/ 73 w 259"/>
                <a:gd name="T73" fmla="*/ 62 h 259"/>
                <a:gd name="T74" fmla="*/ 68 w 259"/>
                <a:gd name="T75" fmla="*/ 59 h 259"/>
                <a:gd name="T76" fmla="*/ 64 w 259"/>
                <a:gd name="T77" fmla="*/ 66 h 259"/>
                <a:gd name="T78" fmla="*/ 62 w 259"/>
                <a:gd name="T79" fmla="*/ 73 h 259"/>
                <a:gd name="T80" fmla="*/ 61 w 259"/>
                <a:gd name="T81" fmla="*/ 86 h 259"/>
                <a:gd name="T82" fmla="*/ 41 w 259"/>
                <a:gd name="T83" fmla="*/ 80 h 259"/>
                <a:gd name="T84" fmla="*/ 36 w 259"/>
                <a:gd name="T85" fmla="*/ 73 h 259"/>
                <a:gd name="T86" fmla="*/ 32 w 259"/>
                <a:gd name="T87" fmla="*/ 69 h 259"/>
                <a:gd name="T88" fmla="*/ 32 w 259"/>
                <a:gd name="T89" fmla="*/ 65 h 259"/>
                <a:gd name="T90" fmla="*/ 34 w 259"/>
                <a:gd name="T91" fmla="*/ 62 h 259"/>
                <a:gd name="T92" fmla="*/ 37 w 259"/>
                <a:gd name="T93" fmla="*/ 60 h 259"/>
                <a:gd name="T94" fmla="*/ 38 w 259"/>
                <a:gd name="T95" fmla="*/ 57 h 259"/>
                <a:gd name="T96" fmla="*/ 31 w 259"/>
                <a:gd name="T97" fmla="*/ 51 h 259"/>
                <a:gd name="T98" fmla="*/ 9 w 259"/>
                <a:gd name="T99" fmla="*/ 51 h 259"/>
                <a:gd name="T100" fmla="*/ 7 w 259"/>
                <a:gd name="T101" fmla="*/ 54 h 259"/>
                <a:gd name="T102" fmla="*/ 5 w 259"/>
                <a:gd name="T103" fmla="*/ 58 h 259"/>
                <a:gd name="T104" fmla="*/ 4 w 259"/>
                <a:gd name="T105" fmla="*/ 62 h 25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59" h="259">
                  <a:moveTo>
                    <a:pt x="13" y="192"/>
                  </a:moveTo>
                  <a:lnTo>
                    <a:pt x="8" y="182"/>
                  </a:lnTo>
                  <a:lnTo>
                    <a:pt x="4" y="173"/>
                  </a:lnTo>
                  <a:lnTo>
                    <a:pt x="1" y="163"/>
                  </a:lnTo>
                  <a:lnTo>
                    <a:pt x="0" y="154"/>
                  </a:lnTo>
                  <a:lnTo>
                    <a:pt x="0" y="142"/>
                  </a:lnTo>
                  <a:lnTo>
                    <a:pt x="0" y="130"/>
                  </a:lnTo>
                  <a:lnTo>
                    <a:pt x="6" y="130"/>
                  </a:lnTo>
                  <a:lnTo>
                    <a:pt x="13" y="128"/>
                  </a:lnTo>
                  <a:lnTo>
                    <a:pt x="19" y="126"/>
                  </a:lnTo>
                  <a:lnTo>
                    <a:pt x="24" y="123"/>
                  </a:lnTo>
                  <a:lnTo>
                    <a:pt x="34" y="117"/>
                  </a:lnTo>
                  <a:lnTo>
                    <a:pt x="41" y="108"/>
                  </a:lnTo>
                  <a:lnTo>
                    <a:pt x="48" y="100"/>
                  </a:lnTo>
                  <a:lnTo>
                    <a:pt x="56" y="93"/>
                  </a:lnTo>
                  <a:lnTo>
                    <a:pt x="60" y="91"/>
                  </a:lnTo>
                  <a:lnTo>
                    <a:pt x="63" y="89"/>
                  </a:lnTo>
                  <a:lnTo>
                    <a:pt x="68" y="87"/>
                  </a:lnTo>
                  <a:lnTo>
                    <a:pt x="73" y="87"/>
                  </a:lnTo>
                  <a:lnTo>
                    <a:pt x="83" y="87"/>
                  </a:lnTo>
                  <a:lnTo>
                    <a:pt x="93" y="87"/>
                  </a:lnTo>
                  <a:lnTo>
                    <a:pt x="94" y="93"/>
                  </a:lnTo>
                  <a:lnTo>
                    <a:pt x="97" y="101"/>
                  </a:lnTo>
                  <a:lnTo>
                    <a:pt x="101" y="105"/>
                  </a:lnTo>
                  <a:lnTo>
                    <a:pt x="104" y="108"/>
                  </a:lnTo>
                  <a:lnTo>
                    <a:pt x="108" y="110"/>
                  </a:lnTo>
                  <a:lnTo>
                    <a:pt x="113" y="111"/>
                  </a:lnTo>
                  <a:lnTo>
                    <a:pt x="120" y="110"/>
                  </a:lnTo>
                  <a:lnTo>
                    <a:pt x="127" y="108"/>
                  </a:lnTo>
                  <a:lnTo>
                    <a:pt x="135" y="104"/>
                  </a:lnTo>
                  <a:lnTo>
                    <a:pt x="141" y="99"/>
                  </a:lnTo>
                  <a:lnTo>
                    <a:pt x="148" y="93"/>
                  </a:lnTo>
                  <a:lnTo>
                    <a:pt x="153" y="86"/>
                  </a:lnTo>
                  <a:lnTo>
                    <a:pt x="160" y="78"/>
                  </a:lnTo>
                  <a:lnTo>
                    <a:pt x="165" y="70"/>
                  </a:lnTo>
                  <a:lnTo>
                    <a:pt x="174" y="51"/>
                  </a:lnTo>
                  <a:lnTo>
                    <a:pt x="183" y="33"/>
                  </a:lnTo>
                  <a:lnTo>
                    <a:pt x="188" y="16"/>
                  </a:lnTo>
                  <a:lnTo>
                    <a:pt x="193" y="0"/>
                  </a:lnTo>
                  <a:lnTo>
                    <a:pt x="195" y="4"/>
                  </a:lnTo>
                  <a:lnTo>
                    <a:pt x="198" y="9"/>
                  </a:lnTo>
                  <a:lnTo>
                    <a:pt x="202" y="12"/>
                  </a:lnTo>
                  <a:lnTo>
                    <a:pt x="206" y="15"/>
                  </a:lnTo>
                  <a:lnTo>
                    <a:pt x="213" y="18"/>
                  </a:lnTo>
                  <a:lnTo>
                    <a:pt x="219" y="19"/>
                  </a:lnTo>
                  <a:lnTo>
                    <a:pt x="219" y="32"/>
                  </a:lnTo>
                  <a:lnTo>
                    <a:pt x="219" y="44"/>
                  </a:lnTo>
                  <a:lnTo>
                    <a:pt x="219" y="52"/>
                  </a:lnTo>
                  <a:lnTo>
                    <a:pt x="219" y="55"/>
                  </a:lnTo>
                  <a:lnTo>
                    <a:pt x="227" y="61"/>
                  </a:lnTo>
                  <a:lnTo>
                    <a:pt x="231" y="66"/>
                  </a:lnTo>
                  <a:lnTo>
                    <a:pt x="234" y="70"/>
                  </a:lnTo>
                  <a:lnTo>
                    <a:pt x="239" y="75"/>
                  </a:lnTo>
                  <a:lnTo>
                    <a:pt x="234" y="88"/>
                  </a:lnTo>
                  <a:lnTo>
                    <a:pt x="233" y="100"/>
                  </a:lnTo>
                  <a:lnTo>
                    <a:pt x="234" y="104"/>
                  </a:lnTo>
                  <a:lnTo>
                    <a:pt x="234" y="108"/>
                  </a:lnTo>
                  <a:lnTo>
                    <a:pt x="237" y="110"/>
                  </a:lnTo>
                  <a:lnTo>
                    <a:pt x="239" y="111"/>
                  </a:lnTo>
                  <a:lnTo>
                    <a:pt x="243" y="121"/>
                  </a:lnTo>
                  <a:lnTo>
                    <a:pt x="247" y="129"/>
                  </a:lnTo>
                  <a:lnTo>
                    <a:pt x="249" y="137"/>
                  </a:lnTo>
                  <a:lnTo>
                    <a:pt x="251" y="145"/>
                  </a:lnTo>
                  <a:lnTo>
                    <a:pt x="254" y="161"/>
                  </a:lnTo>
                  <a:lnTo>
                    <a:pt x="259" y="179"/>
                  </a:lnTo>
                  <a:lnTo>
                    <a:pt x="245" y="235"/>
                  </a:lnTo>
                  <a:lnTo>
                    <a:pt x="241" y="230"/>
                  </a:lnTo>
                  <a:lnTo>
                    <a:pt x="239" y="222"/>
                  </a:lnTo>
                  <a:lnTo>
                    <a:pt x="238" y="215"/>
                  </a:lnTo>
                  <a:lnTo>
                    <a:pt x="237" y="208"/>
                  </a:lnTo>
                  <a:lnTo>
                    <a:pt x="238" y="196"/>
                  </a:lnTo>
                  <a:lnTo>
                    <a:pt x="239" y="192"/>
                  </a:lnTo>
                  <a:lnTo>
                    <a:pt x="231" y="191"/>
                  </a:lnTo>
                  <a:lnTo>
                    <a:pt x="222" y="188"/>
                  </a:lnTo>
                  <a:lnTo>
                    <a:pt x="213" y="184"/>
                  </a:lnTo>
                  <a:lnTo>
                    <a:pt x="206" y="179"/>
                  </a:lnTo>
                  <a:lnTo>
                    <a:pt x="199" y="189"/>
                  </a:lnTo>
                  <a:lnTo>
                    <a:pt x="194" y="199"/>
                  </a:lnTo>
                  <a:lnTo>
                    <a:pt x="191" y="209"/>
                  </a:lnTo>
                  <a:lnTo>
                    <a:pt x="188" y="219"/>
                  </a:lnTo>
                  <a:lnTo>
                    <a:pt x="186" y="240"/>
                  </a:lnTo>
                  <a:lnTo>
                    <a:pt x="185" y="259"/>
                  </a:lnTo>
                  <a:lnTo>
                    <a:pt x="132" y="259"/>
                  </a:lnTo>
                  <a:lnTo>
                    <a:pt x="124" y="242"/>
                  </a:lnTo>
                  <a:lnTo>
                    <a:pt x="115" y="226"/>
                  </a:lnTo>
                  <a:lnTo>
                    <a:pt x="110" y="220"/>
                  </a:lnTo>
                  <a:lnTo>
                    <a:pt x="105" y="214"/>
                  </a:lnTo>
                  <a:lnTo>
                    <a:pt x="99" y="209"/>
                  </a:lnTo>
                  <a:lnTo>
                    <a:pt x="93" y="204"/>
                  </a:lnTo>
                  <a:lnTo>
                    <a:pt x="97" y="196"/>
                  </a:lnTo>
                  <a:lnTo>
                    <a:pt x="102" y="190"/>
                  </a:lnTo>
                  <a:lnTo>
                    <a:pt x="105" y="186"/>
                  </a:lnTo>
                  <a:lnTo>
                    <a:pt x="108" y="183"/>
                  </a:lnTo>
                  <a:lnTo>
                    <a:pt x="112" y="180"/>
                  </a:lnTo>
                  <a:lnTo>
                    <a:pt x="114" y="177"/>
                  </a:lnTo>
                  <a:lnTo>
                    <a:pt x="117" y="173"/>
                  </a:lnTo>
                  <a:lnTo>
                    <a:pt x="119" y="166"/>
                  </a:lnTo>
                  <a:lnTo>
                    <a:pt x="93" y="154"/>
                  </a:lnTo>
                  <a:lnTo>
                    <a:pt x="32" y="154"/>
                  </a:lnTo>
                  <a:lnTo>
                    <a:pt x="28" y="155"/>
                  </a:lnTo>
                  <a:lnTo>
                    <a:pt x="24" y="158"/>
                  </a:lnTo>
                  <a:lnTo>
                    <a:pt x="20" y="163"/>
                  </a:lnTo>
                  <a:lnTo>
                    <a:pt x="18" y="168"/>
                  </a:lnTo>
                  <a:lnTo>
                    <a:pt x="16" y="175"/>
                  </a:lnTo>
                  <a:lnTo>
                    <a:pt x="14" y="181"/>
                  </a:lnTo>
                  <a:lnTo>
                    <a:pt x="13" y="187"/>
                  </a:lnTo>
                  <a:lnTo>
                    <a:pt x="13" y="192"/>
                  </a:lnTo>
                </a:path>
              </a:pathLst>
            </a:custGeom>
            <a:grpFill/>
            <a:ln w="9525" cmpd="sng">
              <a:solidFill>
                <a:srgbClr val="FFFFFF"/>
              </a:solidFill>
              <a:prstDash val="solid"/>
              <a:round/>
              <a:headEnd/>
              <a:tailEnd/>
            </a:ln>
          </p:spPr>
          <p:txBody>
            <a:bodyPr/>
            <a:lstStyle/>
            <a:p>
              <a:pPr>
                <a:defRPr/>
              </a:pPr>
              <a:endParaRPr lang="en-US" dirty="0"/>
            </a:p>
          </p:txBody>
        </p:sp>
        <p:sp>
          <p:nvSpPr>
            <p:cNvPr id="2513" name="Freeform 292"/>
            <p:cNvSpPr>
              <a:spLocks/>
            </p:cNvSpPr>
            <p:nvPr/>
          </p:nvSpPr>
          <p:spPr bwMode="auto">
            <a:xfrm>
              <a:off x="5104" y="2395"/>
              <a:ext cx="23" cy="31"/>
            </a:xfrm>
            <a:custGeom>
              <a:avLst/>
              <a:gdLst>
                <a:gd name="T0" fmla="*/ 23 w 72"/>
                <a:gd name="T1" fmla="*/ 14 h 92"/>
                <a:gd name="T2" fmla="*/ 23 w 72"/>
                <a:gd name="T3" fmla="*/ 31 h 92"/>
                <a:gd name="T4" fmla="*/ 21 w 72"/>
                <a:gd name="T5" fmla="*/ 29 h 92"/>
                <a:gd name="T6" fmla="*/ 19 w 72"/>
                <a:gd name="T7" fmla="*/ 27 h 92"/>
                <a:gd name="T8" fmla="*/ 16 w 72"/>
                <a:gd name="T9" fmla="*/ 25 h 92"/>
                <a:gd name="T10" fmla="*/ 15 w 72"/>
                <a:gd name="T11" fmla="*/ 23 h 92"/>
                <a:gd name="T12" fmla="*/ 12 w 72"/>
                <a:gd name="T13" fmla="*/ 20 h 92"/>
                <a:gd name="T14" fmla="*/ 10 w 72"/>
                <a:gd name="T15" fmla="*/ 16 h 92"/>
                <a:gd name="T16" fmla="*/ 8 w 72"/>
                <a:gd name="T17" fmla="*/ 11 h 92"/>
                <a:gd name="T18" fmla="*/ 6 w 72"/>
                <a:gd name="T19" fmla="*/ 8 h 92"/>
                <a:gd name="T20" fmla="*/ 4 w 72"/>
                <a:gd name="T21" fmla="*/ 4 h 92"/>
                <a:gd name="T22" fmla="*/ 0 w 72"/>
                <a:gd name="T23" fmla="*/ 0 h 92"/>
                <a:gd name="T24" fmla="*/ 8 w 72"/>
                <a:gd name="T25" fmla="*/ 4 h 92"/>
                <a:gd name="T26" fmla="*/ 14 w 72"/>
                <a:gd name="T27" fmla="*/ 7 h 92"/>
                <a:gd name="T28" fmla="*/ 16 w 72"/>
                <a:gd name="T29" fmla="*/ 9 h 92"/>
                <a:gd name="T30" fmla="*/ 19 w 72"/>
                <a:gd name="T31" fmla="*/ 10 h 92"/>
                <a:gd name="T32" fmla="*/ 21 w 72"/>
                <a:gd name="T33" fmla="*/ 12 h 92"/>
                <a:gd name="T34" fmla="*/ 23 w 72"/>
                <a:gd name="T35" fmla="*/ 14 h 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92">
                  <a:moveTo>
                    <a:pt x="72" y="43"/>
                  </a:moveTo>
                  <a:lnTo>
                    <a:pt x="72" y="92"/>
                  </a:lnTo>
                  <a:lnTo>
                    <a:pt x="65" y="86"/>
                  </a:lnTo>
                  <a:lnTo>
                    <a:pt x="58" y="81"/>
                  </a:lnTo>
                  <a:lnTo>
                    <a:pt x="51" y="75"/>
                  </a:lnTo>
                  <a:lnTo>
                    <a:pt x="46" y="69"/>
                  </a:lnTo>
                  <a:lnTo>
                    <a:pt x="38" y="58"/>
                  </a:lnTo>
                  <a:lnTo>
                    <a:pt x="32" y="46"/>
                  </a:lnTo>
                  <a:lnTo>
                    <a:pt x="25" y="34"/>
                  </a:lnTo>
                  <a:lnTo>
                    <a:pt x="19" y="23"/>
                  </a:lnTo>
                  <a:lnTo>
                    <a:pt x="11" y="12"/>
                  </a:lnTo>
                  <a:lnTo>
                    <a:pt x="0" y="0"/>
                  </a:lnTo>
                  <a:lnTo>
                    <a:pt x="25" y="12"/>
                  </a:lnTo>
                  <a:lnTo>
                    <a:pt x="44" y="21"/>
                  </a:lnTo>
                  <a:lnTo>
                    <a:pt x="51" y="26"/>
                  </a:lnTo>
                  <a:lnTo>
                    <a:pt x="58" y="31"/>
                  </a:lnTo>
                  <a:lnTo>
                    <a:pt x="66" y="36"/>
                  </a:lnTo>
                  <a:lnTo>
                    <a:pt x="72" y="43"/>
                  </a:lnTo>
                </a:path>
              </a:pathLst>
            </a:custGeom>
            <a:grpFill/>
            <a:ln w="9525" cmpd="sng">
              <a:solidFill>
                <a:srgbClr val="FFFFFF"/>
              </a:solidFill>
              <a:prstDash val="solid"/>
              <a:round/>
              <a:headEnd/>
              <a:tailEnd/>
            </a:ln>
          </p:spPr>
          <p:txBody>
            <a:bodyPr/>
            <a:lstStyle/>
            <a:p>
              <a:pPr>
                <a:defRPr/>
              </a:pPr>
              <a:endParaRPr lang="en-US" dirty="0"/>
            </a:p>
          </p:txBody>
        </p:sp>
        <p:sp>
          <p:nvSpPr>
            <p:cNvPr id="2514" name="Freeform 293"/>
            <p:cNvSpPr>
              <a:spLocks/>
            </p:cNvSpPr>
            <p:nvPr/>
          </p:nvSpPr>
          <p:spPr bwMode="auto">
            <a:xfrm>
              <a:off x="5143" y="2436"/>
              <a:ext cx="16" cy="21"/>
            </a:xfrm>
            <a:custGeom>
              <a:avLst/>
              <a:gdLst>
                <a:gd name="T0" fmla="*/ 2 w 46"/>
                <a:gd name="T1" fmla="*/ 2 h 62"/>
                <a:gd name="T2" fmla="*/ 7 w 46"/>
                <a:gd name="T3" fmla="*/ 2 h 62"/>
                <a:gd name="T4" fmla="*/ 11 w 46"/>
                <a:gd name="T5" fmla="*/ 1 h 62"/>
                <a:gd name="T6" fmla="*/ 14 w 46"/>
                <a:gd name="T7" fmla="*/ 0 h 62"/>
                <a:gd name="T8" fmla="*/ 16 w 46"/>
                <a:gd name="T9" fmla="*/ 0 h 62"/>
                <a:gd name="T10" fmla="*/ 16 w 46"/>
                <a:gd name="T11" fmla="*/ 3 h 62"/>
                <a:gd name="T12" fmla="*/ 16 w 46"/>
                <a:gd name="T13" fmla="*/ 6 h 62"/>
                <a:gd name="T14" fmla="*/ 16 w 46"/>
                <a:gd name="T15" fmla="*/ 9 h 62"/>
                <a:gd name="T16" fmla="*/ 16 w 46"/>
                <a:gd name="T17" fmla="*/ 13 h 62"/>
                <a:gd name="T18" fmla="*/ 16 w 46"/>
                <a:gd name="T19" fmla="*/ 16 h 62"/>
                <a:gd name="T20" fmla="*/ 14 w 46"/>
                <a:gd name="T21" fmla="*/ 18 h 62"/>
                <a:gd name="T22" fmla="*/ 14 w 46"/>
                <a:gd name="T23" fmla="*/ 19 h 62"/>
                <a:gd name="T24" fmla="*/ 13 w 46"/>
                <a:gd name="T25" fmla="*/ 20 h 62"/>
                <a:gd name="T26" fmla="*/ 12 w 46"/>
                <a:gd name="T27" fmla="*/ 21 h 62"/>
                <a:gd name="T28" fmla="*/ 11 w 46"/>
                <a:gd name="T29" fmla="*/ 21 h 62"/>
                <a:gd name="T30" fmla="*/ 9 w 46"/>
                <a:gd name="T31" fmla="*/ 21 h 62"/>
                <a:gd name="T32" fmla="*/ 8 w 46"/>
                <a:gd name="T33" fmla="*/ 20 h 62"/>
                <a:gd name="T34" fmla="*/ 6 w 46"/>
                <a:gd name="T35" fmla="*/ 20 h 62"/>
                <a:gd name="T36" fmla="*/ 5 w 46"/>
                <a:gd name="T37" fmla="*/ 19 h 62"/>
                <a:gd name="T38" fmla="*/ 4 w 46"/>
                <a:gd name="T39" fmla="*/ 18 h 62"/>
                <a:gd name="T40" fmla="*/ 2 w 46"/>
                <a:gd name="T41" fmla="*/ 17 h 62"/>
                <a:gd name="T42" fmla="*/ 2 w 46"/>
                <a:gd name="T43" fmla="*/ 16 h 62"/>
                <a:gd name="T44" fmla="*/ 1 w 46"/>
                <a:gd name="T45" fmla="*/ 15 h 62"/>
                <a:gd name="T46" fmla="*/ 0 w 46"/>
                <a:gd name="T47" fmla="*/ 12 h 62"/>
                <a:gd name="T48" fmla="*/ 0 w 46"/>
                <a:gd name="T49" fmla="*/ 8 h 62"/>
                <a:gd name="T50" fmla="*/ 0 w 46"/>
                <a:gd name="T51" fmla="*/ 5 h 62"/>
                <a:gd name="T52" fmla="*/ 0 w 46"/>
                <a:gd name="T53" fmla="*/ 2 h 62"/>
                <a:gd name="T54" fmla="*/ 2 w 46"/>
                <a:gd name="T55" fmla="*/ 2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 h="62">
                  <a:moveTo>
                    <a:pt x="6" y="6"/>
                  </a:moveTo>
                  <a:lnTo>
                    <a:pt x="19" y="5"/>
                  </a:lnTo>
                  <a:lnTo>
                    <a:pt x="31" y="3"/>
                  </a:lnTo>
                  <a:lnTo>
                    <a:pt x="39" y="1"/>
                  </a:lnTo>
                  <a:lnTo>
                    <a:pt x="46" y="0"/>
                  </a:lnTo>
                  <a:lnTo>
                    <a:pt x="46" y="9"/>
                  </a:lnTo>
                  <a:lnTo>
                    <a:pt x="46" y="18"/>
                  </a:lnTo>
                  <a:lnTo>
                    <a:pt x="46" y="27"/>
                  </a:lnTo>
                  <a:lnTo>
                    <a:pt x="46" y="38"/>
                  </a:lnTo>
                  <a:lnTo>
                    <a:pt x="45" y="46"/>
                  </a:lnTo>
                  <a:lnTo>
                    <a:pt x="41" y="54"/>
                  </a:lnTo>
                  <a:lnTo>
                    <a:pt x="39" y="57"/>
                  </a:lnTo>
                  <a:lnTo>
                    <a:pt x="37" y="60"/>
                  </a:lnTo>
                  <a:lnTo>
                    <a:pt x="35" y="61"/>
                  </a:lnTo>
                  <a:lnTo>
                    <a:pt x="33" y="62"/>
                  </a:lnTo>
                  <a:lnTo>
                    <a:pt x="27" y="61"/>
                  </a:lnTo>
                  <a:lnTo>
                    <a:pt x="22" y="60"/>
                  </a:lnTo>
                  <a:lnTo>
                    <a:pt x="17" y="59"/>
                  </a:lnTo>
                  <a:lnTo>
                    <a:pt x="14" y="57"/>
                  </a:lnTo>
                  <a:lnTo>
                    <a:pt x="11" y="54"/>
                  </a:lnTo>
                  <a:lnTo>
                    <a:pt x="7" y="51"/>
                  </a:lnTo>
                  <a:lnTo>
                    <a:pt x="5" y="47"/>
                  </a:lnTo>
                  <a:lnTo>
                    <a:pt x="4" y="44"/>
                  </a:lnTo>
                  <a:lnTo>
                    <a:pt x="1" y="34"/>
                  </a:lnTo>
                  <a:lnTo>
                    <a:pt x="0" y="25"/>
                  </a:lnTo>
                  <a:lnTo>
                    <a:pt x="0" y="16"/>
                  </a:lnTo>
                  <a:lnTo>
                    <a:pt x="0" y="6"/>
                  </a:lnTo>
                  <a:lnTo>
                    <a:pt x="6" y="6"/>
                  </a:lnTo>
                </a:path>
              </a:pathLst>
            </a:custGeom>
            <a:grpFill/>
            <a:ln w="9525" cmpd="sng">
              <a:solidFill>
                <a:srgbClr val="FFFFFF"/>
              </a:solidFill>
              <a:prstDash val="solid"/>
              <a:round/>
              <a:headEnd/>
              <a:tailEnd/>
            </a:ln>
          </p:spPr>
          <p:txBody>
            <a:bodyPr/>
            <a:lstStyle/>
            <a:p>
              <a:pPr>
                <a:defRPr/>
              </a:pPr>
              <a:endParaRPr lang="en-US" dirty="0"/>
            </a:p>
          </p:txBody>
        </p:sp>
        <p:sp>
          <p:nvSpPr>
            <p:cNvPr id="2515" name="Freeform 294"/>
            <p:cNvSpPr>
              <a:spLocks/>
            </p:cNvSpPr>
            <p:nvPr/>
          </p:nvSpPr>
          <p:spPr bwMode="auto">
            <a:xfrm>
              <a:off x="5089" y="2295"/>
              <a:ext cx="50" cy="98"/>
            </a:xfrm>
            <a:custGeom>
              <a:avLst/>
              <a:gdLst>
                <a:gd name="T0" fmla="*/ 19 w 152"/>
                <a:gd name="T1" fmla="*/ 0 h 296"/>
                <a:gd name="T2" fmla="*/ 22 w 152"/>
                <a:gd name="T3" fmla="*/ 3 h 296"/>
                <a:gd name="T4" fmla="*/ 25 w 152"/>
                <a:gd name="T5" fmla="*/ 6 h 296"/>
                <a:gd name="T6" fmla="*/ 29 w 152"/>
                <a:gd name="T7" fmla="*/ 8 h 296"/>
                <a:gd name="T8" fmla="*/ 33 w 152"/>
                <a:gd name="T9" fmla="*/ 8 h 296"/>
                <a:gd name="T10" fmla="*/ 36 w 152"/>
                <a:gd name="T11" fmla="*/ 7 h 296"/>
                <a:gd name="T12" fmla="*/ 39 w 152"/>
                <a:gd name="T13" fmla="*/ 4 h 296"/>
                <a:gd name="T14" fmla="*/ 40 w 152"/>
                <a:gd name="T15" fmla="*/ 12 h 296"/>
                <a:gd name="T16" fmla="*/ 43 w 152"/>
                <a:gd name="T17" fmla="*/ 21 h 296"/>
                <a:gd name="T18" fmla="*/ 46 w 152"/>
                <a:gd name="T19" fmla="*/ 28 h 296"/>
                <a:gd name="T20" fmla="*/ 48 w 152"/>
                <a:gd name="T21" fmla="*/ 31 h 296"/>
                <a:gd name="T22" fmla="*/ 50 w 152"/>
                <a:gd name="T23" fmla="*/ 33 h 296"/>
                <a:gd name="T24" fmla="*/ 47 w 152"/>
                <a:gd name="T25" fmla="*/ 40 h 296"/>
                <a:gd name="T26" fmla="*/ 42 w 152"/>
                <a:gd name="T27" fmla="*/ 46 h 296"/>
                <a:gd name="T28" fmla="*/ 38 w 152"/>
                <a:gd name="T29" fmla="*/ 52 h 296"/>
                <a:gd name="T30" fmla="*/ 37 w 152"/>
                <a:gd name="T31" fmla="*/ 57 h 296"/>
                <a:gd name="T32" fmla="*/ 38 w 152"/>
                <a:gd name="T33" fmla="*/ 65 h 296"/>
                <a:gd name="T34" fmla="*/ 38 w 152"/>
                <a:gd name="T35" fmla="*/ 68 h 296"/>
                <a:gd name="T36" fmla="*/ 37 w 152"/>
                <a:gd name="T37" fmla="*/ 72 h 296"/>
                <a:gd name="T38" fmla="*/ 41 w 152"/>
                <a:gd name="T39" fmla="*/ 72 h 296"/>
                <a:gd name="T40" fmla="*/ 48 w 152"/>
                <a:gd name="T41" fmla="*/ 72 h 296"/>
                <a:gd name="T42" fmla="*/ 45 w 152"/>
                <a:gd name="T43" fmla="*/ 83 h 296"/>
                <a:gd name="T44" fmla="*/ 45 w 152"/>
                <a:gd name="T45" fmla="*/ 88 h 296"/>
                <a:gd name="T46" fmla="*/ 48 w 152"/>
                <a:gd name="T47" fmla="*/ 94 h 296"/>
                <a:gd name="T48" fmla="*/ 41 w 152"/>
                <a:gd name="T49" fmla="*/ 96 h 296"/>
                <a:gd name="T50" fmla="*/ 35 w 152"/>
                <a:gd name="T51" fmla="*/ 98 h 296"/>
                <a:gd name="T52" fmla="*/ 28 w 152"/>
                <a:gd name="T53" fmla="*/ 97 h 296"/>
                <a:gd name="T54" fmla="*/ 24 w 152"/>
                <a:gd name="T55" fmla="*/ 95 h 296"/>
                <a:gd name="T56" fmla="*/ 22 w 152"/>
                <a:gd name="T57" fmla="*/ 93 h 296"/>
                <a:gd name="T58" fmla="*/ 22 w 152"/>
                <a:gd name="T59" fmla="*/ 90 h 296"/>
                <a:gd name="T60" fmla="*/ 28 w 152"/>
                <a:gd name="T61" fmla="*/ 84 h 296"/>
                <a:gd name="T62" fmla="*/ 23 w 152"/>
                <a:gd name="T63" fmla="*/ 82 h 296"/>
                <a:gd name="T64" fmla="*/ 17 w 152"/>
                <a:gd name="T65" fmla="*/ 80 h 296"/>
                <a:gd name="T66" fmla="*/ 13 w 152"/>
                <a:gd name="T67" fmla="*/ 76 h 296"/>
                <a:gd name="T68" fmla="*/ 8 w 152"/>
                <a:gd name="T69" fmla="*/ 73 h 296"/>
                <a:gd name="T70" fmla="*/ 5 w 152"/>
                <a:gd name="T71" fmla="*/ 68 h 296"/>
                <a:gd name="T72" fmla="*/ 2 w 152"/>
                <a:gd name="T73" fmla="*/ 63 h 296"/>
                <a:gd name="T74" fmla="*/ 0 w 152"/>
                <a:gd name="T75" fmla="*/ 57 h 296"/>
                <a:gd name="T76" fmla="*/ 0 w 152"/>
                <a:gd name="T77" fmla="*/ 51 h 296"/>
                <a:gd name="T78" fmla="*/ 0 w 152"/>
                <a:gd name="T79" fmla="*/ 43 h 296"/>
                <a:gd name="T80" fmla="*/ 9 w 152"/>
                <a:gd name="T81" fmla="*/ 35 h 296"/>
                <a:gd name="T82" fmla="*/ 11 w 152"/>
                <a:gd name="T83" fmla="*/ 15 h 296"/>
                <a:gd name="T84" fmla="*/ 10 w 152"/>
                <a:gd name="T85" fmla="*/ 6 h 296"/>
                <a:gd name="T86" fmla="*/ 9 w 152"/>
                <a:gd name="T87" fmla="*/ 1 h 2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2" h="296">
                  <a:moveTo>
                    <a:pt x="26" y="0"/>
                  </a:moveTo>
                  <a:lnTo>
                    <a:pt x="59" y="0"/>
                  </a:lnTo>
                  <a:lnTo>
                    <a:pt x="62" y="4"/>
                  </a:lnTo>
                  <a:lnTo>
                    <a:pt x="66" y="9"/>
                  </a:lnTo>
                  <a:lnTo>
                    <a:pt x="71" y="13"/>
                  </a:lnTo>
                  <a:lnTo>
                    <a:pt x="77" y="17"/>
                  </a:lnTo>
                  <a:lnTo>
                    <a:pt x="82" y="21"/>
                  </a:lnTo>
                  <a:lnTo>
                    <a:pt x="88" y="23"/>
                  </a:lnTo>
                  <a:lnTo>
                    <a:pt x="93" y="24"/>
                  </a:lnTo>
                  <a:lnTo>
                    <a:pt x="99" y="25"/>
                  </a:lnTo>
                  <a:lnTo>
                    <a:pt x="104" y="24"/>
                  </a:lnTo>
                  <a:lnTo>
                    <a:pt x="108" y="21"/>
                  </a:lnTo>
                  <a:lnTo>
                    <a:pt x="114" y="17"/>
                  </a:lnTo>
                  <a:lnTo>
                    <a:pt x="118" y="12"/>
                  </a:lnTo>
                  <a:lnTo>
                    <a:pt x="119" y="23"/>
                  </a:lnTo>
                  <a:lnTo>
                    <a:pt x="122" y="35"/>
                  </a:lnTo>
                  <a:lnTo>
                    <a:pt x="126" y="49"/>
                  </a:lnTo>
                  <a:lnTo>
                    <a:pt x="130" y="62"/>
                  </a:lnTo>
                  <a:lnTo>
                    <a:pt x="136" y="76"/>
                  </a:lnTo>
                  <a:lnTo>
                    <a:pt x="141" y="86"/>
                  </a:lnTo>
                  <a:lnTo>
                    <a:pt x="144" y="91"/>
                  </a:lnTo>
                  <a:lnTo>
                    <a:pt x="147" y="94"/>
                  </a:lnTo>
                  <a:lnTo>
                    <a:pt x="149" y="97"/>
                  </a:lnTo>
                  <a:lnTo>
                    <a:pt x="152" y="99"/>
                  </a:lnTo>
                  <a:lnTo>
                    <a:pt x="148" y="110"/>
                  </a:lnTo>
                  <a:lnTo>
                    <a:pt x="143" y="120"/>
                  </a:lnTo>
                  <a:lnTo>
                    <a:pt x="137" y="131"/>
                  </a:lnTo>
                  <a:lnTo>
                    <a:pt x="129" y="140"/>
                  </a:lnTo>
                  <a:lnTo>
                    <a:pt x="123" y="149"/>
                  </a:lnTo>
                  <a:lnTo>
                    <a:pt x="117" y="157"/>
                  </a:lnTo>
                  <a:lnTo>
                    <a:pt x="114" y="165"/>
                  </a:lnTo>
                  <a:lnTo>
                    <a:pt x="112" y="172"/>
                  </a:lnTo>
                  <a:lnTo>
                    <a:pt x="113" y="187"/>
                  </a:lnTo>
                  <a:lnTo>
                    <a:pt x="115" y="197"/>
                  </a:lnTo>
                  <a:lnTo>
                    <a:pt x="115" y="201"/>
                  </a:lnTo>
                  <a:lnTo>
                    <a:pt x="115" y="205"/>
                  </a:lnTo>
                  <a:lnTo>
                    <a:pt x="114" y="210"/>
                  </a:lnTo>
                  <a:lnTo>
                    <a:pt x="112" y="216"/>
                  </a:lnTo>
                  <a:lnTo>
                    <a:pt x="118" y="216"/>
                  </a:lnTo>
                  <a:lnTo>
                    <a:pt x="126" y="216"/>
                  </a:lnTo>
                  <a:lnTo>
                    <a:pt x="136" y="216"/>
                  </a:lnTo>
                  <a:lnTo>
                    <a:pt x="146" y="216"/>
                  </a:lnTo>
                  <a:lnTo>
                    <a:pt x="139" y="235"/>
                  </a:lnTo>
                  <a:lnTo>
                    <a:pt x="136" y="252"/>
                  </a:lnTo>
                  <a:lnTo>
                    <a:pt x="135" y="259"/>
                  </a:lnTo>
                  <a:lnTo>
                    <a:pt x="136" y="267"/>
                  </a:lnTo>
                  <a:lnTo>
                    <a:pt x="139" y="275"/>
                  </a:lnTo>
                  <a:lnTo>
                    <a:pt x="146" y="283"/>
                  </a:lnTo>
                  <a:lnTo>
                    <a:pt x="136" y="288"/>
                  </a:lnTo>
                  <a:lnTo>
                    <a:pt x="125" y="291"/>
                  </a:lnTo>
                  <a:lnTo>
                    <a:pt x="115" y="295"/>
                  </a:lnTo>
                  <a:lnTo>
                    <a:pt x="105" y="296"/>
                  </a:lnTo>
                  <a:lnTo>
                    <a:pt x="94" y="296"/>
                  </a:lnTo>
                  <a:lnTo>
                    <a:pt x="85" y="294"/>
                  </a:lnTo>
                  <a:lnTo>
                    <a:pt x="79" y="291"/>
                  </a:lnTo>
                  <a:lnTo>
                    <a:pt x="73" y="288"/>
                  </a:lnTo>
                  <a:lnTo>
                    <a:pt x="70" y="284"/>
                  </a:lnTo>
                  <a:lnTo>
                    <a:pt x="67" y="280"/>
                  </a:lnTo>
                  <a:lnTo>
                    <a:pt x="66" y="276"/>
                  </a:lnTo>
                  <a:lnTo>
                    <a:pt x="66" y="271"/>
                  </a:lnTo>
                  <a:lnTo>
                    <a:pt x="76" y="262"/>
                  </a:lnTo>
                  <a:lnTo>
                    <a:pt x="85" y="253"/>
                  </a:lnTo>
                  <a:lnTo>
                    <a:pt x="77" y="251"/>
                  </a:lnTo>
                  <a:lnTo>
                    <a:pt x="69" y="249"/>
                  </a:lnTo>
                  <a:lnTo>
                    <a:pt x="60" y="246"/>
                  </a:lnTo>
                  <a:lnTo>
                    <a:pt x="52" y="242"/>
                  </a:lnTo>
                  <a:lnTo>
                    <a:pt x="45" y="236"/>
                  </a:lnTo>
                  <a:lnTo>
                    <a:pt x="38" y="231"/>
                  </a:lnTo>
                  <a:lnTo>
                    <a:pt x="32" y="226"/>
                  </a:lnTo>
                  <a:lnTo>
                    <a:pt x="25" y="219"/>
                  </a:lnTo>
                  <a:lnTo>
                    <a:pt x="20" y="213"/>
                  </a:lnTo>
                  <a:lnTo>
                    <a:pt x="14" y="205"/>
                  </a:lnTo>
                  <a:lnTo>
                    <a:pt x="10" y="198"/>
                  </a:lnTo>
                  <a:lnTo>
                    <a:pt x="6" y="190"/>
                  </a:lnTo>
                  <a:lnTo>
                    <a:pt x="3" y="180"/>
                  </a:lnTo>
                  <a:lnTo>
                    <a:pt x="1" y="172"/>
                  </a:lnTo>
                  <a:lnTo>
                    <a:pt x="0" y="163"/>
                  </a:lnTo>
                  <a:lnTo>
                    <a:pt x="0" y="154"/>
                  </a:lnTo>
                  <a:lnTo>
                    <a:pt x="0" y="142"/>
                  </a:lnTo>
                  <a:lnTo>
                    <a:pt x="0" y="130"/>
                  </a:lnTo>
                  <a:lnTo>
                    <a:pt x="26" y="130"/>
                  </a:lnTo>
                  <a:lnTo>
                    <a:pt x="27" y="106"/>
                  </a:lnTo>
                  <a:lnTo>
                    <a:pt x="31" y="67"/>
                  </a:lnTo>
                  <a:lnTo>
                    <a:pt x="32" y="46"/>
                  </a:lnTo>
                  <a:lnTo>
                    <a:pt x="32" y="27"/>
                  </a:lnTo>
                  <a:lnTo>
                    <a:pt x="31" y="18"/>
                  </a:lnTo>
                  <a:lnTo>
                    <a:pt x="29" y="10"/>
                  </a:lnTo>
                  <a:lnTo>
                    <a:pt x="28" y="4"/>
                  </a:lnTo>
                  <a:lnTo>
                    <a:pt x="26" y="0"/>
                  </a:lnTo>
                </a:path>
              </a:pathLst>
            </a:custGeom>
            <a:grpFill/>
            <a:ln w="9525" cmpd="sng">
              <a:solidFill>
                <a:srgbClr val="FFFFFF"/>
              </a:solidFill>
              <a:prstDash val="solid"/>
              <a:round/>
              <a:headEnd/>
              <a:tailEnd/>
            </a:ln>
          </p:spPr>
          <p:txBody>
            <a:bodyPr/>
            <a:lstStyle/>
            <a:p>
              <a:pPr>
                <a:defRPr/>
              </a:pPr>
              <a:endParaRPr lang="en-US" dirty="0"/>
            </a:p>
          </p:txBody>
        </p:sp>
        <p:sp>
          <p:nvSpPr>
            <p:cNvPr id="2516" name="Freeform 295"/>
            <p:cNvSpPr>
              <a:spLocks/>
            </p:cNvSpPr>
            <p:nvPr/>
          </p:nvSpPr>
          <p:spPr bwMode="auto">
            <a:xfrm>
              <a:off x="5189" y="2442"/>
              <a:ext cx="8" cy="13"/>
            </a:xfrm>
            <a:custGeom>
              <a:avLst/>
              <a:gdLst>
                <a:gd name="T0" fmla="*/ 8 w 26"/>
                <a:gd name="T1" fmla="*/ 13 h 38"/>
                <a:gd name="T2" fmla="*/ 8 w 26"/>
                <a:gd name="T3" fmla="*/ 0 h 38"/>
                <a:gd name="T4" fmla="*/ 6 w 26"/>
                <a:gd name="T5" fmla="*/ 0 h 38"/>
                <a:gd name="T6" fmla="*/ 4 w 26"/>
                <a:gd name="T7" fmla="*/ 1 h 38"/>
                <a:gd name="T8" fmla="*/ 2 w 26"/>
                <a:gd name="T9" fmla="*/ 3 h 38"/>
                <a:gd name="T10" fmla="*/ 0 w 26"/>
                <a:gd name="T11" fmla="*/ 4 h 38"/>
                <a:gd name="T12" fmla="*/ 6 w 26"/>
                <a:gd name="T13" fmla="*/ 10 h 38"/>
                <a:gd name="T14" fmla="*/ 8 w 26"/>
                <a:gd name="T15" fmla="*/ 13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38">
                  <a:moveTo>
                    <a:pt x="26" y="38"/>
                  </a:moveTo>
                  <a:lnTo>
                    <a:pt x="26" y="0"/>
                  </a:lnTo>
                  <a:lnTo>
                    <a:pt x="21" y="1"/>
                  </a:lnTo>
                  <a:lnTo>
                    <a:pt x="13" y="4"/>
                  </a:lnTo>
                  <a:lnTo>
                    <a:pt x="6" y="8"/>
                  </a:lnTo>
                  <a:lnTo>
                    <a:pt x="0" y="13"/>
                  </a:lnTo>
                  <a:lnTo>
                    <a:pt x="18" y="30"/>
                  </a:lnTo>
                  <a:lnTo>
                    <a:pt x="26" y="38"/>
                  </a:lnTo>
                </a:path>
              </a:pathLst>
            </a:custGeom>
            <a:grpFill/>
            <a:ln w="9525" cmpd="sng">
              <a:solidFill>
                <a:srgbClr val="FFFFFF"/>
              </a:solidFill>
              <a:prstDash val="solid"/>
              <a:round/>
              <a:headEnd/>
              <a:tailEnd/>
            </a:ln>
          </p:spPr>
          <p:txBody>
            <a:bodyPr/>
            <a:lstStyle/>
            <a:p>
              <a:pPr>
                <a:defRPr/>
              </a:pPr>
              <a:endParaRPr lang="en-US" dirty="0"/>
            </a:p>
          </p:txBody>
        </p:sp>
        <p:sp>
          <p:nvSpPr>
            <p:cNvPr id="2517" name="Freeform 296"/>
            <p:cNvSpPr>
              <a:spLocks/>
            </p:cNvSpPr>
            <p:nvPr/>
          </p:nvSpPr>
          <p:spPr bwMode="auto">
            <a:xfrm>
              <a:off x="5165" y="2420"/>
              <a:ext cx="10" cy="10"/>
            </a:xfrm>
            <a:custGeom>
              <a:avLst/>
              <a:gdLst>
                <a:gd name="T0" fmla="*/ 0 w 34"/>
                <a:gd name="T1" fmla="*/ 6 h 31"/>
                <a:gd name="T2" fmla="*/ 2 w 34"/>
                <a:gd name="T3" fmla="*/ 7 h 31"/>
                <a:gd name="T4" fmla="*/ 5 w 34"/>
                <a:gd name="T5" fmla="*/ 8 h 31"/>
                <a:gd name="T6" fmla="*/ 8 w 34"/>
                <a:gd name="T7" fmla="*/ 10 h 31"/>
                <a:gd name="T8" fmla="*/ 10 w 34"/>
                <a:gd name="T9" fmla="*/ 10 h 31"/>
                <a:gd name="T10" fmla="*/ 10 w 34"/>
                <a:gd name="T11" fmla="*/ 8 h 31"/>
                <a:gd name="T12" fmla="*/ 9 w 34"/>
                <a:gd name="T13" fmla="*/ 5 h 31"/>
                <a:gd name="T14" fmla="*/ 8 w 34"/>
                <a:gd name="T15" fmla="*/ 2 h 31"/>
                <a:gd name="T16" fmla="*/ 6 w 34"/>
                <a:gd name="T17" fmla="*/ 0 h 31"/>
                <a:gd name="T18" fmla="*/ 5 w 34"/>
                <a:gd name="T19" fmla="*/ 2 h 31"/>
                <a:gd name="T20" fmla="*/ 3 w 34"/>
                <a:gd name="T21" fmla="*/ 4 h 31"/>
                <a:gd name="T22" fmla="*/ 2 w 34"/>
                <a:gd name="T23" fmla="*/ 5 h 31"/>
                <a:gd name="T24" fmla="*/ 2 w 34"/>
                <a:gd name="T25" fmla="*/ 5 h 31"/>
                <a:gd name="T26" fmla="*/ 1 w 34"/>
                <a:gd name="T27" fmla="*/ 6 h 31"/>
                <a:gd name="T28" fmla="*/ 0 w 34"/>
                <a:gd name="T29" fmla="*/ 6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4" h="31">
                  <a:moveTo>
                    <a:pt x="0" y="18"/>
                  </a:moveTo>
                  <a:lnTo>
                    <a:pt x="8" y="22"/>
                  </a:lnTo>
                  <a:lnTo>
                    <a:pt x="17" y="26"/>
                  </a:lnTo>
                  <a:lnTo>
                    <a:pt x="27" y="30"/>
                  </a:lnTo>
                  <a:lnTo>
                    <a:pt x="34" y="31"/>
                  </a:lnTo>
                  <a:lnTo>
                    <a:pt x="33" y="24"/>
                  </a:lnTo>
                  <a:lnTo>
                    <a:pt x="30" y="15"/>
                  </a:lnTo>
                  <a:lnTo>
                    <a:pt x="26" y="6"/>
                  </a:lnTo>
                  <a:lnTo>
                    <a:pt x="20" y="0"/>
                  </a:lnTo>
                  <a:lnTo>
                    <a:pt x="16" y="5"/>
                  </a:lnTo>
                  <a:lnTo>
                    <a:pt x="10" y="11"/>
                  </a:lnTo>
                  <a:lnTo>
                    <a:pt x="8" y="14"/>
                  </a:lnTo>
                  <a:lnTo>
                    <a:pt x="6" y="16"/>
                  </a:lnTo>
                  <a:lnTo>
                    <a:pt x="4" y="18"/>
                  </a:lnTo>
                  <a:lnTo>
                    <a:pt x="0" y="18"/>
                  </a:lnTo>
                </a:path>
              </a:pathLst>
            </a:custGeom>
            <a:grpFill/>
            <a:ln w="9525" cmpd="sng">
              <a:solidFill>
                <a:srgbClr val="FFFFFF"/>
              </a:solidFill>
              <a:prstDash val="solid"/>
              <a:round/>
              <a:headEnd/>
              <a:tailEnd/>
            </a:ln>
          </p:spPr>
          <p:txBody>
            <a:bodyPr/>
            <a:lstStyle/>
            <a:p>
              <a:pPr>
                <a:defRPr/>
              </a:pPr>
              <a:endParaRPr lang="en-US" dirty="0"/>
            </a:p>
          </p:txBody>
        </p:sp>
        <p:sp>
          <p:nvSpPr>
            <p:cNvPr id="2518" name="Freeform 297"/>
            <p:cNvSpPr>
              <a:spLocks/>
            </p:cNvSpPr>
            <p:nvPr/>
          </p:nvSpPr>
          <p:spPr bwMode="auto">
            <a:xfrm>
              <a:off x="5139" y="2418"/>
              <a:ext cx="6" cy="12"/>
            </a:xfrm>
            <a:custGeom>
              <a:avLst/>
              <a:gdLst>
                <a:gd name="T0" fmla="*/ 0 w 20"/>
                <a:gd name="T1" fmla="*/ 2 h 37"/>
                <a:gd name="T2" fmla="*/ 0 w 20"/>
                <a:gd name="T3" fmla="*/ 12 h 37"/>
                <a:gd name="T4" fmla="*/ 2 w 20"/>
                <a:gd name="T5" fmla="*/ 11 h 37"/>
                <a:gd name="T6" fmla="*/ 6 w 20"/>
                <a:gd name="T7" fmla="*/ 10 h 37"/>
                <a:gd name="T8" fmla="*/ 6 w 20"/>
                <a:gd name="T9" fmla="*/ 0 h 37"/>
                <a:gd name="T10" fmla="*/ 0 w 20"/>
                <a:gd name="T11" fmla="*/ 2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37">
                  <a:moveTo>
                    <a:pt x="0" y="6"/>
                  </a:moveTo>
                  <a:lnTo>
                    <a:pt x="0" y="37"/>
                  </a:lnTo>
                  <a:lnTo>
                    <a:pt x="7" y="33"/>
                  </a:lnTo>
                  <a:lnTo>
                    <a:pt x="20" y="30"/>
                  </a:lnTo>
                  <a:lnTo>
                    <a:pt x="20" y="0"/>
                  </a:lnTo>
                  <a:lnTo>
                    <a:pt x="0" y="6"/>
                  </a:lnTo>
                </a:path>
              </a:pathLst>
            </a:custGeom>
            <a:grpFill/>
            <a:ln w="9525" cmpd="sng">
              <a:solidFill>
                <a:srgbClr val="FFFFFF"/>
              </a:solidFill>
              <a:prstDash val="solid"/>
              <a:round/>
              <a:headEnd/>
              <a:tailEnd/>
            </a:ln>
          </p:spPr>
          <p:txBody>
            <a:bodyPr/>
            <a:lstStyle/>
            <a:p>
              <a:pPr>
                <a:defRPr/>
              </a:pPr>
              <a:endParaRPr lang="en-US" dirty="0"/>
            </a:p>
          </p:txBody>
        </p:sp>
        <p:sp>
          <p:nvSpPr>
            <p:cNvPr id="2519" name="Line 298"/>
            <p:cNvSpPr>
              <a:spLocks noChangeShapeType="1"/>
            </p:cNvSpPr>
            <p:nvPr/>
          </p:nvSpPr>
          <p:spPr bwMode="auto">
            <a:xfrm>
              <a:off x="5180" y="2449"/>
              <a:ext cx="1" cy="10"/>
            </a:xfrm>
            <a:prstGeom prst="line">
              <a:avLst/>
            </a:prstGeom>
            <a:grpFill/>
            <a:ln w="9525">
              <a:solidFill>
                <a:srgbClr val="FFFFFF"/>
              </a:solidFill>
              <a:round/>
              <a:headEnd/>
              <a:tailEnd/>
            </a:ln>
            <a:extLst/>
          </p:spPr>
          <p:txBody>
            <a:bodyPr/>
            <a:lstStyle/>
            <a:p>
              <a:pPr>
                <a:defRPr/>
              </a:pPr>
              <a:endParaRPr lang="en-US" dirty="0"/>
            </a:p>
          </p:txBody>
        </p:sp>
        <p:sp>
          <p:nvSpPr>
            <p:cNvPr id="2520" name="Freeform 299"/>
            <p:cNvSpPr>
              <a:spLocks/>
            </p:cNvSpPr>
            <p:nvPr/>
          </p:nvSpPr>
          <p:spPr bwMode="auto">
            <a:xfrm>
              <a:off x="5180" y="2453"/>
              <a:ext cx="4" cy="6"/>
            </a:xfrm>
            <a:custGeom>
              <a:avLst/>
              <a:gdLst>
                <a:gd name="T0" fmla="*/ 0 w 13"/>
                <a:gd name="T1" fmla="*/ 6 h 18"/>
                <a:gd name="T2" fmla="*/ 0 w 13"/>
                <a:gd name="T3" fmla="*/ 4 h 18"/>
                <a:gd name="T4" fmla="*/ 1 w 13"/>
                <a:gd name="T5" fmla="*/ 3 h 18"/>
                <a:gd name="T6" fmla="*/ 2 w 13"/>
                <a:gd name="T7" fmla="*/ 1 h 18"/>
                <a:gd name="T8" fmla="*/ 4 w 13"/>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8">
                  <a:moveTo>
                    <a:pt x="0" y="18"/>
                  </a:moveTo>
                  <a:lnTo>
                    <a:pt x="1" y="13"/>
                  </a:lnTo>
                  <a:lnTo>
                    <a:pt x="3" y="9"/>
                  </a:lnTo>
                  <a:lnTo>
                    <a:pt x="7" y="4"/>
                  </a:lnTo>
                  <a:lnTo>
                    <a:pt x="13" y="0"/>
                  </a:lnTo>
                </a:path>
              </a:pathLst>
            </a:custGeom>
            <a:grpFill/>
            <a:ln w="9525" cmpd="sng">
              <a:solidFill>
                <a:srgbClr val="FFFFFF"/>
              </a:solidFill>
              <a:prstDash val="solid"/>
              <a:round/>
              <a:headEnd/>
              <a:tailEnd/>
            </a:ln>
          </p:spPr>
          <p:txBody>
            <a:bodyPr/>
            <a:lstStyle/>
            <a:p>
              <a:pPr>
                <a:defRPr/>
              </a:pPr>
              <a:endParaRPr lang="en-US" dirty="0"/>
            </a:p>
          </p:txBody>
        </p:sp>
        <p:sp>
          <p:nvSpPr>
            <p:cNvPr id="2521" name="Line 300"/>
            <p:cNvSpPr>
              <a:spLocks noChangeShapeType="1"/>
            </p:cNvSpPr>
            <p:nvPr/>
          </p:nvSpPr>
          <p:spPr bwMode="auto">
            <a:xfrm flipH="1" flipV="1">
              <a:off x="5178" y="2447"/>
              <a:ext cx="6" cy="6"/>
            </a:xfrm>
            <a:prstGeom prst="line">
              <a:avLst/>
            </a:prstGeom>
            <a:grpFill/>
            <a:ln w="9525">
              <a:solidFill>
                <a:srgbClr val="FFFFFF"/>
              </a:solidFill>
              <a:round/>
              <a:headEnd/>
              <a:tailEnd/>
            </a:ln>
            <a:extLst/>
          </p:spPr>
          <p:txBody>
            <a:bodyPr/>
            <a:lstStyle/>
            <a:p>
              <a:pPr>
                <a:defRPr/>
              </a:pPr>
              <a:endParaRPr lang="en-US" dirty="0"/>
            </a:p>
          </p:txBody>
        </p:sp>
        <p:sp>
          <p:nvSpPr>
            <p:cNvPr id="2522" name="Freeform 301"/>
            <p:cNvSpPr>
              <a:spLocks/>
            </p:cNvSpPr>
            <p:nvPr/>
          </p:nvSpPr>
          <p:spPr bwMode="auto">
            <a:xfrm>
              <a:off x="5116" y="2564"/>
              <a:ext cx="9" cy="10"/>
            </a:xfrm>
            <a:custGeom>
              <a:avLst/>
              <a:gdLst>
                <a:gd name="T0" fmla="*/ 0 w 27"/>
                <a:gd name="T1" fmla="*/ 0 h 31"/>
                <a:gd name="T2" fmla="*/ 7 w 27"/>
                <a:gd name="T3" fmla="*/ 10 h 31"/>
                <a:gd name="T4" fmla="*/ 9 w 27"/>
                <a:gd name="T5" fmla="*/ 4 h 31"/>
                <a:gd name="T6" fmla="*/ 0 60000 65536"/>
                <a:gd name="T7" fmla="*/ 0 60000 65536"/>
                <a:gd name="T8" fmla="*/ 0 60000 65536"/>
              </a:gdLst>
              <a:ahLst/>
              <a:cxnLst>
                <a:cxn ang="T6">
                  <a:pos x="T0" y="T1"/>
                </a:cxn>
                <a:cxn ang="T7">
                  <a:pos x="T2" y="T3"/>
                </a:cxn>
                <a:cxn ang="T8">
                  <a:pos x="T4" y="T5"/>
                </a:cxn>
              </a:cxnLst>
              <a:rect l="0" t="0" r="r" b="b"/>
              <a:pathLst>
                <a:path w="27" h="31">
                  <a:moveTo>
                    <a:pt x="0" y="0"/>
                  </a:moveTo>
                  <a:lnTo>
                    <a:pt x="20" y="31"/>
                  </a:lnTo>
                  <a:lnTo>
                    <a:pt x="27" y="13"/>
                  </a:lnTo>
                </a:path>
              </a:pathLst>
            </a:custGeom>
            <a:grpFill/>
            <a:ln w="9525" cmpd="sng">
              <a:solidFill>
                <a:srgbClr val="FFFFFF"/>
              </a:solidFill>
              <a:prstDash val="solid"/>
              <a:round/>
              <a:headEnd/>
              <a:tailEnd/>
            </a:ln>
          </p:spPr>
          <p:txBody>
            <a:bodyPr/>
            <a:lstStyle/>
            <a:p>
              <a:pPr>
                <a:defRPr/>
              </a:pPr>
              <a:endParaRPr lang="en-US" dirty="0"/>
            </a:p>
          </p:txBody>
        </p:sp>
        <p:sp>
          <p:nvSpPr>
            <p:cNvPr id="2523" name="Freeform 302"/>
            <p:cNvSpPr>
              <a:spLocks/>
            </p:cNvSpPr>
            <p:nvPr/>
          </p:nvSpPr>
          <p:spPr bwMode="auto">
            <a:xfrm>
              <a:off x="5119" y="2568"/>
              <a:ext cx="6" cy="1"/>
            </a:xfrm>
            <a:custGeom>
              <a:avLst/>
              <a:gdLst>
                <a:gd name="T0" fmla="*/ 6 w 20"/>
                <a:gd name="T1" fmla="*/ 0 h 1"/>
                <a:gd name="T2" fmla="*/ 3 w 20"/>
                <a:gd name="T3" fmla="*/ 0 h 1"/>
                <a:gd name="T4" fmla="*/ 0 w 20"/>
                <a:gd name="T5" fmla="*/ 0 h 1"/>
                <a:gd name="T6" fmla="*/ 0 60000 65536"/>
                <a:gd name="T7" fmla="*/ 0 60000 65536"/>
                <a:gd name="T8" fmla="*/ 0 60000 65536"/>
              </a:gdLst>
              <a:ahLst/>
              <a:cxnLst>
                <a:cxn ang="T6">
                  <a:pos x="T0" y="T1"/>
                </a:cxn>
                <a:cxn ang="T7">
                  <a:pos x="T2" y="T3"/>
                </a:cxn>
                <a:cxn ang="T8">
                  <a:pos x="T4" y="T5"/>
                </a:cxn>
              </a:cxnLst>
              <a:rect l="0" t="0" r="r" b="b"/>
              <a:pathLst>
                <a:path w="20" h="1">
                  <a:moveTo>
                    <a:pt x="20" y="0"/>
                  </a:moveTo>
                  <a:lnTo>
                    <a:pt x="10" y="0"/>
                  </a:lnTo>
                  <a:lnTo>
                    <a:pt x="0" y="0"/>
                  </a:lnTo>
                </a:path>
              </a:pathLst>
            </a:custGeom>
            <a:grpFill/>
            <a:ln w="9525" cmpd="sng">
              <a:solidFill>
                <a:srgbClr val="FFFFFF"/>
              </a:solidFill>
              <a:prstDash val="solid"/>
              <a:round/>
              <a:headEnd/>
              <a:tailEnd/>
            </a:ln>
          </p:spPr>
          <p:txBody>
            <a:bodyPr/>
            <a:lstStyle/>
            <a:p>
              <a:pPr>
                <a:defRPr/>
              </a:pPr>
              <a:endParaRPr lang="en-US" dirty="0"/>
            </a:p>
          </p:txBody>
        </p:sp>
        <p:sp>
          <p:nvSpPr>
            <p:cNvPr id="2524" name="Freeform 303"/>
            <p:cNvSpPr>
              <a:spLocks/>
            </p:cNvSpPr>
            <p:nvPr/>
          </p:nvSpPr>
          <p:spPr bwMode="auto">
            <a:xfrm>
              <a:off x="5127" y="2557"/>
              <a:ext cx="12" cy="5"/>
            </a:xfrm>
            <a:custGeom>
              <a:avLst/>
              <a:gdLst>
                <a:gd name="T0" fmla="*/ 0 w 34"/>
                <a:gd name="T1" fmla="*/ 5 h 13"/>
                <a:gd name="T2" fmla="*/ 2 w 34"/>
                <a:gd name="T3" fmla="*/ 5 h 13"/>
                <a:gd name="T4" fmla="*/ 4 w 34"/>
                <a:gd name="T5" fmla="*/ 4 h 13"/>
                <a:gd name="T6" fmla="*/ 6 w 34"/>
                <a:gd name="T7" fmla="*/ 4 h 13"/>
                <a:gd name="T8" fmla="*/ 7 w 34"/>
                <a:gd name="T9" fmla="*/ 3 h 13"/>
                <a:gd name="T10" fmla="*/ 10 w 34"/>
                <a:gd name="T11" fmla="*/ 1 h 13"/>
                <a:gd name="T12" fmla="*/ 12 w 34"/>
                <a:gd name="T13" fmla="*/ 0 h 13"/>
                <a:gd name="T14" fmla="*/ 9 w 34"/>
                <a:gd name="T15" fmla="*/ 0 h 13"/>
                <a:gd name="T16" fmla="*/ 5 w 34"/>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13">
                  <a:moveTo>
                    <a:pt x="0" y="13"/>
                  </a:moveTo>
                  <a:lnTo>
                    <a:pt x="6" y="13"/>
                  </a:lnTo>
                  <a:lnTo>
                    <a:pt x="10" y="11"/>
                  </a:lnTo>
                  <a:lnTo>
                    <a:pt x="16" y="10"/>
                  </a:lnTo>
                  <a:lnTo>
                    <a:pt x="20" y="7"/>
                  </a:lnTo>
                  <a:lnTo>
                    <a:pt x="28" y="2"/>
                  </a:lnTo>
                  <a:lnTo>
                    <a:pt x="34" y="0"/>
                  </a:lnTo>
                  <a:lnTo>
                    <a:pt x="25" y="0"/>
                  </a:lnTo>
                  <a:lnTo>
                    <a:pt x="15" y="0"/>
                  </a:lnTo>
                </a:path>
              </a:pathLst>
            </a:custGeom>
            <a:grpFill/>
            <a:ln w="9525" cmpd="sng">
              <a:solidFill>
                <a:srgbClr val="FFFFFF"/>
              </a:solidFill>
              <a:prstDash val="solid"/>
              <a:round/>
              <a:headEnd/>
              <a:tailEnd/>
            </a:ln>
          </p:spPr>
          <p:txBody>
            <a:bodyPr/>
            <a:lstStyle/>
            <a:p>
              <a:pPr>
                <a:defRPr/>
              </a:pPr>
              <a:endParaRPr lang="en-US" dirty="0"/>
            </a:p>
          </p:txBody>
        </p:sp>
        <p:sp>
          <p:nvSpPr>
            <p:cNvPr id="2525" name="Freeform 304"/>
            <p:cNvSpPr>
              <a:spLocks/>
            </p:cNvSpPr>
            <p:nvPr/>
          </p:nvSpPr>
          <p:spPr bwMode="auto">
            <a:xfrm>
              <a:off x="5127" y="2547"/>
              <a:ext cx="12" cy="6"/>
            </a:xfrm>
            <a:custGeom>
              <a:avLst/>
              <a:gdLst>
                <a:gd name="T0" fmla="*/ 12 w 34"/>
                <a:gd name="T1" fmla="*/ 6 h 18"/>
                <a:gd name="T2" fmla="*/ 12 w 34"/>
                <a:gd name="T3" fmla="*/ 0 h 18"/>
                <a:gd name="T4" fmla="*/ 10 w 34"/>
                <a:gd name="T5" fmla="*/ 0 h 18"/>
                <a:gd name="T6" fmla="*/ 7 w 34"/>
                <a:gd name="T7" fmla="*/ 0 h 18"/>
                <a:gd name="T8" fmla="*/ 4 w 34"/>
                <a:gd name="T9" fmla="*/ 0 h 18"/>
                <a:gd name="T10" fmla="*/ 0 w 34"/>
                <a:gd name="T11" fmla="*/ 0 h 18"/>
                <a:gd name="T12" fmla="*/ 12 w 34"/>
                <a:gd name="T13" fmla="*/ 6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18">
                  <a:moveTo>
                    <a:pt x="34" y="18"/>
                  </a:moveTo>
                  <a:lnTo>
                    <a:pt x="34" y="0"/>
                  </a:lnTo>
                  <a:lnTo>
                    <a:pt x="28" y="0"/>
                  </a:lnTo>
                  <a:lnTo>
                    <a:pt x="20" y="0"/>
                  </a:lnTo>
                  <a:lnTo>
                    <a:pt x="10" y="0"/>
                  </a:lnTo>
                  <a:lnTo>
                    <a:pt x="0" y="0"/>
                  </a:lnTo>
                  <a:lnTo>
                    <a:pt x="34" y="18"/>
                  </a:lnTo>
                </a:path>
              </a:pathLst>
            </a:custGeom>
            <a:grpFill/>
            <a:ln w="9525" cmpd="sng">
              <a:solidFill>
                <a:srgbClr val="FFFFFF"/>
              </a:solidFill>
              <a:prstDash val="solid"/>
              <a:round/>
              <a:headEnd/>
              <a:tailEnd/>
            </a:ln>
          </p:spPr>
          <p:txBody>
            <a:bodyPr/>
            <a:lstStyle/>
            <a:p>
              <a:pPr>
                <a:defRPr/>
              </a:pPr>
              <a:endParaRPr lang="en-US" dirty="0"/>
            </a:p>
          </p:txBody>
        </p:sp>
        <p:sp>
          <p:nvSpPr>
            <p:cNvPr id="2526" name="Freeform 305"/>
            <p:cNvSpPr>
              <a:spLocks/>
            </p:cNvSpPr>
            <p:nvPr/>
          </p:nvSpPr>
          <p:spPr bwMode="auto">
            <a:xfrm>
              <a:off x="5141" y="2535"/>
              <a:ext cx="20" cy="8"/>
            </a:xfrm>
            <a:custGeom>
              <a:avLst/>
              <a:gdLst>
                <a:gd name="T0" fmla="*/ 18 w 59"/>
                <a:gd name="T1" fmla="*/ 8 h 25"/>
                <a:gd name="T2" fmla="*/ 19 w 59"/>
                <a:gd name="T3" fmla="*/ 4 h 25"/>
                <a:gd name="T4" fmla="*/ 20 w 59"/>
                <a:gd name="T5" fmla="*/ 0 h 25"/>
                <a:gd name="T6" fmla="*/ 15 w 59"/>
                <a:gd name="T7" fmla="*/ 0 h 25"/>
                <a:gd name="T8" fmla="*/ 9 w 59"/>
                <a:gd name="T9" fmla="*/ 0 h 25"/>
                <a:gd name="T10" fmla="*/ 6 w 59"/>
                <a:gd name="T11" fmla="*/ 0 h 25"/>
                <a:gd name="T12" fmla="*/ 4 w 59"/>
                <a:gd name="T13" fmla="*/ 1 h 25"/>
                <a:gd name="T14" fmla="*/ 2 w 59"/>
                <a:gd name="T15" fmla="*/ 1 h 25"/>
                <a:gd name="T16" fmla="*/ 0 w 59"/>
                <a:gd name="T17" fmla="*/ 2 h 25"/>
                <a:gd name="T18" fmla="*/ 4 w 59"/>
                <a:gd name="T19" fmla="*/ 4 h 25"/>
                <a:gd name="T20" fmla="*/ 9 w 59"/>
                <a:gd name="T21" fmla="*/ 6 h 25"/>
                <a:gd name="T22" fmla="*/ 11 w 59"/>
                <a:gd name="T23" fmla="*/ 7 h 25"/>
                <a:gd name="T24" fmla="*/ 13 w 59"/>
                <a:gd name="T25" fmla="*/ 8 h 25"/>
                <a:gd name="T26" fmla="*/ 16 w 59"/>
                <a:gd name="T27" fmla="*/ 8 h 25"/>
                <a:gd name="T28" fmla="*/ 18 w 59"/>
                <a:gd name="T29" fmla="*/ 8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9" h="25">
                  <a:moveTo>
                    <a:pt x="53" y="25"/>
                  </a:moveTo>
                  <a:lnTo>
                    <a:pt x="56" y="12"/>
                  </a:lnTo>
                  <a:lnTo>
                    <a:pt x="59" y="0"/>
                  </a:lnTo>
                  <a:lnTo>
                    <a:pt x="44" y="0"/>
                  </a:lnTo>
                  <a:lnTo>
                    <a:pt x="27" y="0"/>
                  </a:lnTo>
                  <a:lnTo>
                    <a:pt x="19" y="1"/>
                  </a:lnTo>
                  <a:lnTo>
                    <a:pt x="12" y="2"/>
                  </a:lnTo>
                  <a:lnTo>
                    <a:pt x="5" y="4"/>
                  </a:lnTo>
                  <a:lnTo>
                    <a:pt x="0" y="6"/>
                  </a:lnTo>
                  <a:lnTo>
                    <a:pt x="13" y="14"/>
                  </a:lnTo>
                  <a:lnTo>
                    <a:pt x="26" y="20"/>
                  </a:lnTo>
                  <a:lnTo>
                    <a:pt x="33" y="22"/>
                  </a:lnTo>
                  <a:lnTo>
                    <a:pt x="38" y="24"/>
                  </a:lnTo>
                  <a:lnTo>
                    <a:pt x="46" y="25"/>
                  </a:lnTo>
                  <a:lnTo>
                    <a:pt x="53" y="25"/>
                  </a:lnTo>
                </a:path>
              </a:pathLst>
            </a:custGeom>
            <a:grpFill/>
            <a:ln w="9525" cmpd="sng">
              <a:solidFill>
                <a:srgbClr val="FFFFFF"/>
              </a:solidFill>
              <a:prstDash val="solid"/>
              <a:round/>
              <a:headEnd/>
              <a:tailEnd/>
            </a:ln>
          </p:spPr>
          <p:txBody>
            <a:bodyPr/>
            <a:lstStyle/>
            <a:p>
              <a:pPr>
                <a:defRPr/>
              </a:pPr>
              <a:endParaRPr lang="en-US" dirty="0"/>
            </a:p>
          </p:txBody>
        </p:sp>
        <p:sp>
          <p:nvSpPr>
            <p:cNvPr id="2527" name="Line 306"/>
            <p:cNvSpPr>
              <a:spLocks noChangeShapeType="1"/>
            </p:cNvSpPr>
            <p:nvPr/>
          </p:nvSpPr>
          <p:spPr bwMode="auto">
            <a:xfrm flipV="1">
              <a:off x="5191" y="2516"/>
              <a:ext cx="6" cy="2"/>
            </a:xfrm>
            <a:prstGeom prst="line">
              <a:avLst/>
            </a:prstGeom>
            <a:grpFill/>
            <a:ln w="9525">
              <a:solidFill>
                <a:srgbClr val="FFFFFF"/>
              </a:solidFill>
              <a:round/>
              <a:headEnd/>
              <a:tailEnd/>
            </a:ln>
            <a:extLst/>
          </p:spPr>
          <p:txBody>
            <a:bodyPr/>
            <a:lstStyle/>
            <a:p>
              <a:pPr>
                <a:defRPr/>
              </a:pPr>
              <a:endParaRPr lang="en-US" dirty="0"/>
            </a:p>
          </p:txBody>
        </p:sp>
      </p:grpSp>
      <p:sp>
        <p:nvSpPr>
          <p:cNvPr id="18491" name="Freeform 341"/>
          <p:cNvSpPr>
            <a:spLocks/>
          </p:cNvSpPr>
          <p:nvPr>
            <p:custDataLst>
              <p:tags r:id="rId58"/>
            </p:custDataLst>
          </p:nvPr>
        </p:nvSpPr>
        <p:spPr bwMode="auto">
          <a:xfrm>
            <a:off x="8193089" y="3227389"/>
            <a:ext cx="53975" cy="60325"/>
          </a:xfrm>
          <a:custGeom>
            <a:avLst/>
            <a:gdLst>
              <a:gd name="T0" fmla="*/ 0 w 133"/>
              <a:gd name="T1" fmla="*/ 2147483647 h 117"/>
              <a:gd name="T2" fmla="*/ 2147483647 w 133"/>
              <a:gd name="T3" fmla="*/ 0 h 117"/>
              <a:gd name="T4" fmla="*/ 2147483647 w 133"/>
              <a:gd name="T5" fmla="*/ 2147483647 h 117"/>
              <a:gd name="T6" fmla="*/ 2147483647 w 133"/>
              <a:gd name="T7" fmla="*/ 2147483647 h 117"/>
              <a:gd name="T8" fmla="*/ 2147483647 w 133"/>
              <a:gd name="T9" fmla="*/ 2147483647 h 117"/>
              <a:gd name="T10" fmla="*/ 2147483647 w 133"/>
              <a:gd name="T11" fmla="*/ 2147483647 h 117"/>
              <a:gd name="T12" fmla="*/ 2147483647 w 133"/>
              <a:gd name="T13" fmla="*/ 2147483647 h 117"/>
              <a:gd name="T14" fmla="*/ 2147483647 w 133"/>
              <a:gd name="T15" fmla="*/ 2147483647 h 117"/>
              <a:gd name="T16" fmla="*/ 2147483647 w 133"/>
              <a:gd name="T17" fmla="*/ 2147483647 h 117"/>
              <a:gd name="T18" fmla="*/ 2147483647 w 133"/>
              <a:gd name="T19" fmla="*/ 2147483647 h 117"/>
              <a:gd name="T20" fmla="*/ 2147483647 w 133"/>
              <a:gd name="T21" fmla="*/ 2147483647 h 117"/>
              <a:gd name="T22" fmla="*/ 2147483647 w 133"/>
              <a:gd name="T23" fmla="*/ 2147483647 h 117"/>
              <a:gd name="T24" fmla="*/ 2147483647 w 133"/>
              <a:gd name="T25" fmla="*/ 2147483647 h 117"/>
              <a:gd name="T26" fmla="*/ 2147483647 w 133"/>
              <a:gd name="T27" fmla="*/ 2147483647 h 117"/>
              <a:gd name="T28" fmla="*/ 2147483647 w 133"/>
              <a:gd name="T29" fmla="*/ 2147483647 h 117"/>
              <a:gd name="T30" fmla="*/ 2147483647 w 133"/>
              <a:gd name="T31" fmla="*/ 2147483647 h 117"/>
              <a:gd name="T32" fmla="*/ 2147483647 w 133"/>
              <a:gd name="T33" fmla="*/ 2147483647 h 117"/>
              <a:gd name="T34" fmla="*/ 2147483647 w 133"/>
              <a:gd name="T35" fmla="*/ 2147483647 h 117"/>
              <a:gd name="T36" fmla="*/ 2147483647 w 133"/>
              <a:gd name="T37" fmla="*/ 2147483647 h 117"/>
              <a:gd name="T38" fmla="*/ 2147483647 w 133"/>
              <a:gd name="T39" fmla="*/ 2147483647 h 117"/>
              <a:gd name="T40" fmla="*/ 2147483647 w 133"/>
              <a:gd name="T41" fmla="*/ 2147483647 h 117"/>
              <a:gd name="T42" fmla="*/ 2147483647 w 133"/>
              <a:gd name="T43" fmla="*/ 2147483647 h 117"/>
              <a:gd name="T44" fmla="*/ 2147483647 w 133"/>
              <a:gd name="T45" fmla="*/ 2147483647 h 117"/>
              <a:gd name="T46" fmla="*/ 2147483647 w 133"/>
              <a:gd name="T47" fmla="*/ 2147483647 h 117"/>
              <a:gd name="T48" fmla="*/ 2147483647 w 133"/>
              <a:gd name="T49" fmla="*/ 2147483647 h 117"/>
              <a:gd name="T50" fmla="*/ 0 w 133"/>
              <a:gd name="T51" fmla="*/ 2147483647 h 1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3" h="117">
                <a:moveTo>
                  <a:pt x="0" y="19"/>
                </a:moveTo>
                <a:lnTo>
                  <a:pt x="72" y="0"/>
                </a:lnTo>
                <a:lnTo>
                  <a:pt x="81" y="6"/>
                </a:lnTo>
                <a:lnTo>
                  <a:pt x="91" y="14"/>
                </a:lnTo>
                <a:lnTo>
                  <a:pt x="101" y="25"/>
                </a:lnTo>
                <a:lnTo>
                  <a:pt x="109" y="37"/>
                </a:lnTo>
                <a:lnTo>
                  <a:pt x="118" y="49"/>
                </a:lnTo>
                <a:lnTo>
                  <a:pt x="126" y="62"/>
                </a:lnTo>
                <a:lnTo>
                  <a:pt x="128" y="68"/>
                </a:lnTo>
                <a:lnTo>
                  <a:pt x="130" y="74"/>
                </a:lnTo>
                <a:lnTo>
                  <a:pt x="131" y="80"/>
                </a:lnTo>
                <a:lnTo>
                  <a:pt x="133" y="86"/>
                </a:lnTo>
                <a:lnTo>
                  <a:pt x="131" y="92"/>
                </a:lnTo>
                <a:lnTo>
                  <a:pt x="128" y="97"/>
                </a:lnTo>
                <a:lnTo>
                  <a:pt x="124" y="102"/>
                </a:lnTo>
                <a:lnTo>
                  <a:pt x="118" y="107"/>
                </a:lnTo>
                <a:lnTo>
                  <a:pt x="113" y="111"/>
                </a:lnTo>
                <a:lnTo>
                  <a:pt x="107" y="114"/>
                </a:lnTo>
                <a:lnTo>
                  <a:pt x="103" y="117"/>
                </a:lnTo>
                <a:lnTo>
                  <a:pt x="100" y="117"/>
                </a:lnTo>
                <a:lnTo>
                  <a:pt x="72" y="95"/>
                </a:lnTo>
                <a:lnTo>
                  <a:pt x="45" y="70"/>
                </a:lnTo>
                <a:lnTo>
                  <a:pt x="32" y="58"/>
                </a:lnTo>
                <a:lnTo>
                  <a:pt x="18" y="46"/>
                </a:lnTo>
                <a:lnTo>
                  <a:pt x="8" y="33"/>
                </a:lnTo>
                <a:lnTo>
                  <a:pt x="0" y="19"/>
                </a:lnTo>
              </a:path>
            </a:pathLst>
          </a:custGeom>
          <a:solidFill>
            <a:schemeClr val="tx1"/>
          </a:solidFill>
          <a:ln w="9525" cmpd="sng">
            <a:solidFill>
              <a:srgbClr val="FFFFFF"/>
            </a:solidFill>
            <a:prstDash val="solid"/>
            <a:round/>
            <a:headEnd/>
            <a:tailEnd/>
          </a:ln>
        </p:spPr>
        <p:txBody>
          <a:bodyPr/>
          <a:lstStyle/>
          <a:p>
            <a:endParaRPr lang="en-US" dirty="0"/>
          </a:p>
        </p:txBody>
      </p:sp>
      <p:sp>
        <p:nvSpPr>
          <p:cNvPr id="18492" name="Freeform 342"/>
          <p:cNvSpPr>
            <a:spLocks/>
          </p:cNvSpPr>
          <p:nvPr>
            <p:custDataLst>
              <p:tags r:id="rId59"/>
            </p:custDataLst>
          </p:nvPr>
        </p:nvSpPr>
        <p:spPr bwMode="auto">
          <a:xfrm>
            <a:off x="6650038" y="2632075"/>
            <a:ext cx="220662" cy="177800"/>
          </a:xfrm>
          <a:custGeom>
            <a:avLst/>
            <a:gdLst>
              <a:gd name="T0" fmla="*/ 2147483647 w 505"/>
              <a:gd name="T1" fmla="*/ 2147483647 h 339"/>
              <a:gd name="T2" fmla="*/ 2147483647 w 505"/>
              <a:gd name="T3" fmla="*/ 2147483647 h 339"/>
              <a:gd name="T4" fmla="*/ 2147483647 w 505"/>
              <a:gd name="T5" fmla="*/ 2147483647 h 339"/>
              <a:gd name="T6" fmla="*/ 2147483647 w 505"/>
              <a:gd name="T7" fmla="*/ 2147483647 h 339"/>
              <a:gd name="T8" fmla="*/ 2147483647 w 505"/>
              <a:gd name="T9" fmla="*/ 2147483647 h 339"/>
              <a:gd name="T10" fmla="*/ 2147483647 w 505"/>
              <a:gd name="T11" fmla="*/ 2147483647 h 339"/>
              <a:gd name="T12" fmla="*/ 2147483647 w 505"/>
              <a:gd name="T13" fmla="*/ 2147483647 h 339"/>
              <a:gd name="T14" fmla="*/ 2147483647 w 505"/>
              <a:gd name="T15" fmla="*/ 2147483647 h 339"/>
              <a:gd name="T16" fmla="*/ 2147483647 w 505"/>
              <a:gd name="T17" fmla="*/ 2147483647 h 339"/>
              <a:gd name="T18" fmla="*/ 2147483647 w 505"/>
              <a:gd name="T19" fmla="*/ 2147483647 h 339"/>
              <a:gd name="T20" fmla="*/ 2147483647 w 505"/>
              <a:gd name="T21" fmla="*/ 2147483647 h 339"/>
              <a:gd name="T22" fmla="*/ 2147483647 w 505"/>
              <a:gd name="T23" fmla="*/ 2147483647 h 339"/>
              <a:gd name="T24" fmla="*/ 2147483647 w 505"/>
              <a:gd name="T25" fmla="*/ 2147483647 h 339"/>
              <a:gd name="T26" fmla="*/ 2147483647 w 505"/>
              <a:gd name="T27" fmla="*/ 2147483647 h 339"/>
              <a:gd name="T28" fmla="*/ 2147483647 w 505"/>
              <a:gd name="T29" fmla="*/ 2147483647 h 339"/>
              <a:gd name="T30" fmla="*/ 2147483647 w 505"/>
              <a:gd name="T31" fmla="*/ 2147483647 h 339"/>
              <a:gd name="T32" fmla="*/ 2147483647 w 505"/>
              <a:gd name="T33" fmla="*/ 2147483647 h 339"/>
              <a:gd name="T34" fmla="*/ 2147483647 w 505"/>
              <a:gd name="T35" fmla="*/ 2147483647 h 339"/>
              <a:gd name="T36" fmla="*/ 2147483647 w 505"/>
              <a:gd name="T37" fmla="*/ 2147483647 h 339"/>
              <a:gd name="T38" fmla="*/ 2147483647 w 505"/>
              <a:gd name="T39" fmla="*/ 2147483647 h 339"/>
              <a:gd name="T40" fmla="*/ 2147483647 w 505"/>
              <a:gd name="T41" fmla="*/ 2147483647 h 339"/>
              <a:gd name="T42" fmla="*/ 2147483647 w 505"/>
              <a:gd name="T43" fmla="*/ 2147483647 h 339"/>
              <a:gd name="T44" fmla="*/ 2147483647 w 505"/>
              <a:gd name="T45" fmla="*/ 2147483647 h 339"/>
              <a:gd name="T46" fmla="*/ 2147483647 w 505"/>
              <a:gd name="T47" fmla="*/ 2147483647 h 339"/>
              <a:gd name="T48" fmla="*/ 2147483647 w 505"/>
              <a:gd name="T49" fmla="*/ 2147483647 h 339"/>
              <a:gd name="T50" fmla="*/ 2147483647 w 505"/>
              <a:gd name="T51" fmla="*/ 2147483647 h 339"/>
              <a:gd name="T52" fmla="*/ 2147483647 w 505"/>
              <a:gd name="T53" fmla="*/ 2147483647 h 339"/>
              <a:gd name="T54" fmla="*/ 2147483647 w 505"/>
              <a:gd name="T55" fmla="*/ 2147483647 h 339"/>
              <a:gd name="T56" fmla="*/ 2147483647 w 505"/>
              <a:gd name="T57" fmla="*/ 2147483647 h 339"/>
              <a:gd name="T58" fmla="*/ 2147483647 w 505"/>
              <a:gd name="T59" fmla="*/ 2147483647 h 339"/>
              <a:gd name="T60" fmla="*/ 2147483647 w 505"/>
              <a:gd name="T61" fmla="*/ 2147483647 h 339"/>
              <a:gd name="T62" fmla="*/ 2147483647 w 505"/>
              <a:gd name="T63" fmla="*/ 2147483647 h 339"/>
              <a:gd name="T64" fmla="*/ 2147483647 w 505"/>
              <a:gd name="T65" fmla="*/ 2147483647 h 339"/>
              <a:gd name="T66" fmla="*/ 2147483647 w 505"/>
              <a:gd name="T67" fmla="*/ 2147483647 h 339"/>
              <a:gd name="T68" fmla="*/ 2147483647 w 505"/>
              <a:gd name="T69" fmla="*/ 2147483647 h 339"/>
              <a:gd name="T70" fmla="*/ 2147483647 w 505"/>
              <a:gd name="T71" fmla="*/ 2147483647 h 339"/>
              <a:gd name="T72" fmla="*/ 2147483647 w 505"/>
              <a:gd name="T73" fmla="*/ 2147483647 h 339"/>
              <a:gd name="T74" fmla="*/ 2147483647 w 505"/>
              <a:gd name="T75" fmla="*/ 2147483647 h 339"/>
              <a:gd name="T76" fmla="*/ 2147483647 w 505"/>
              <a:gd name="T77" fmla="*/ 2147483647 h 339"/>
              <a:gd name="T78" fmla="*/ 2147483647 w 505"/>
              <a:gd name="T79" fmla="*/ 2147483647 h 339"/>
              <a:gd name="T80" fmla="*/ 2147483647 w 505"/>
              <a:gd name="T81" fmla="*/ 2147483647 h 339"/>
              <a:gd name="T82" fmla="*/ 2147483647 w 505"/>
              <a:gd name="T83" fmla="*/ 2147483647 h 339"/>
              <a:gd name="T84" fmla="*/ 2147483647 w 505"/>
              <a:gd name="T85" fmla="*/ 2147483647 h 3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05" h="339">
                <a:moveTo>
                  <a:pt x="259" y="24"/>
                </a:moveTo>
                <a:lnTo>
                  <a:pt x="272" y="36"/>
                </a:lnTo>
                <a:lnTo>
                  <a:pt x="444" y="48"/>
                </a:lnTo>
                <a:lnTo>
                  <a:pt x="484" y="86"/>
                </a:lnTo>
                <a:lnTo>
                  <a:pt x="482" y="97"/>
                </a:lnTo>
                <a:lnTo>
                  <a:pt x="478" y="109"/>
                </a:lnTo>
                <a:lnTo>
                  <a:pt x="474" y="120"/>
                </a:lnTo>
                <a:lnTo>
                  <a:pt x="471" y="129"/>
                </a:lnTo>
                <a:lnTo>
                  <a:pt x="465" y="138"/>
                </a:lnTo>
                <a:lnTo>
                  <a:pt x="461" y="145"/>
                </a:lnTo>
                <a:lnTo>
                  <a:pt x="456" y="150"/>
                </a:lnTo>
                <a:lnTo>
                  <a:pt x="451" y="153"/>
                </a:lnTo>
                <a:lnTo>
                  <a:pt x="455" y="169"/>
                </a:lnTo>
                <a:lnTo>
                  <a:pt x="461" y="184"/>
                </a:lnTo>
                <a:lnTo>
                  <a:pt x="470" y="200"/>
                </a:lnTo>
                <a:lnTo>
                  <a:pt x="477" y="215"/>
                </a:lnTo>
                <a:lnTo>
                  <a:pt x="494" y="242"/>
                </a:lnTo>
                <a:lnTo>
                  <a:pt x="505" y="258"/>
                </a:lnTo>
                <a:lnTo>
                  <a:pt x="499" y="264"/>
                </a:lnTo>
                <a:lnTo>
                  <a:pt x="493" y="271"/>
                </a:lnTo>
                <a:lnTo>
                  <a:pt x="486" y="281"/>
                </a:lnTo>
                <a:lnTo>
                  <a:pt x="479" y="292"/>
                </a:lnTo>
                <a:lnTo>
                  <a:pt x="474" y="303"/>
                </a:lnTo>
                <a:lnTo>
                  <a:pt x="468" y="314"/>
                </a:lnTo>
                <a:lnTo>
                  <a:pt x="465" y="326"/>
                </a:lnTo>
                <a:lnTo>
                  <a:pt x="464" y="339"/>
                </a:lnTo>
                <a:lnTo>
                  <a:pt x="457" y="339"/>
                </a:lnTo>
                <a:lnTo>
                  <a:pt x="443" y="338"/>
                </a:lnTo>
                <a:lnTo>
                  <a:pt x="428" y="337"/>
                </a:lnTo>
                <a:lnTo>
                  <a:pt x="414" y="335"/>
                </a:lnTo>
                <a:lnTo>
                  <a:pt x="399" y="333"/>
                </a:lnTo>
                <a:lnTo>
                  <a:pt x="385" y="331"/>
                </a:lnTo>
                <a:lnTo>
                  <a:pt x="371" y="328"/>
                </a:lnTo>
                <a:lnTo>
                  <a:pt x="358" y="326"/>
                </a:lnTo>
                <a:lnTo>
                  <a:pt x="344" y="326"/>
                </a:lnTo>
                <a:lnTo>
                  <a:pt x="304" y="325"/>
                </a:lnTo>
                <a:lnTo>
                  <a:pt x="275" y="323"/>
                </a:lnTo>
                <a:lnTo>
                  <a:pt x="264" y="321"/>
                </a:lnTo>
                <a:lnTo>
                  <a:pt x="255" y="319"/>
                </a:lnTo>
                <a:lnTo>
                  <a:pt x="248" y="317"/>
                </a:lnTo>
                <a:lnTo>
                  <a:pt x="242" y="315"/>
                </a:lnTo>
                <a:lnTo>
                  <a:pt x="232" y="310"/>
                </a:lnTo>
                <a:lnTo>
                  <a:pt x="224" y="305"/>
                </a:lnTo>
                <a:lnTo>
                  <a:pt x="213" y="300"/>
                </a:lnTo>
                <a:lnTo>
                  <a:pt x="198" y="295"/>
                </a:lnTo>
                <a:lnTo>
                  <a:pt x="180" y="289"/>
                </a:lnTo>
                <a:lnTo>
                  <a:pt x="162" y="282"/>
                </a:lnTo>
                <a:lnTo>
                  <a:pt x="146" y="273"/>
                </a:lnTo>
                <a:lnTo>
                  <a:pt x="130" y="266"/>
                </a:lnTo>
                <a:lnTo>
                  <a:pt x="98" y="249"/>
                </a:lnTo>
                <a:lnTo>
                  <a:pt x="65" y="228"/>
                </a:lnTo>
                <a:lnTo>
                  <a:pt x="62" y="206"/>
                </a:lnTo>
                <a:lnTo>
                  <a:pt x="57" y="187"/>
                </a:lnTo>
                <a:lnTo>
                  <a:pt x="52" y="169"/>
                </a:lnTo>
                <a:lnTo>
                  <a:pt x="47" y="152"/>
                </a:lnTo>
                <a:lnTo>
                  <a:pt x="36" y="124"/>
                </a:lnTo>
                <a:lnTo>
                  <a:pt x="25" y="100"/>
                </a:lnTo>
                <a:lnTo>
                  <a:pt x="15" y="83"/>
                </a:lnTo>
                <a:lnTo>
                  <a:pt x="7" y="71"/>
                </a:lnTo>
                <a:lnTo>
                  <a:pt x="2" y="64"/>
                </a:lnTo>
                <a:lnTo>
                  <a:pt x="0" y="62"/>
                </a:lnTo>
                <a:lnTo>
                  <a:pt x="5" y="61"/>
                </a:lnTo>
                <a:lnTo>
                  <a:pt x="8" y="59"/>
                </a:lnTo>
                <a:lnTo>
                  <a:pt x="11" y="56"/>
                </a:lnTo>
                <a:lnTo>
                  <a:pt x="11" y="51"/>
                </a:lnTo>
                <a:lnTo>
                  <a:pt x="11" y="48"/>
                </a:lnTo>
                <a:lnTo>
                  <a:pt x="11" y="45"/>
                </a:lnTo>
                <a:lnTo>
                  <a:pt x="11" y="43"/>
                </a:lnTo>
                <a:lnTo>
                  <a:pt x="13" y="42"/>
                </a:lnTo>
                <a:lnTo>
                  <a:pt x="34" y="34"/>
                </a:lnTo>
                <a:lnTo>
                  <a:pt x="55" y="27"/>
                </a:lnTo>
                <a:lnTo>
                  <a:pt x="73" y="22"/>
                </a:lnTo>
                <a:lnTo>
                  <a:pt x="92" y="17"/>
                </a:lnTo>
                <a:lnTo>
                  <a:pt x="128" y="8"/>
                </a:lnTo>
                <a:lnTo>
                  <a:pt x="165" y="0"/>
                </a:lnTo>
                <a:lnTo>
                  <a:pt x="173" y="11"/>
                </a:lnTo>
                <a:lnTo>
                  <a:pt x="183" y="23"/>
                </a:lnTo>
                <a:lnTo>
                  <a:pt x="188" y="28"/>
                </a:lnTo>
                <a:lnTo>
                  <a:pt x="194" y="32"/>
                </a:lnTo>
                <a:lnTo>
                  <a:pt x="201" y="35"/>
                </a:lnTo>
                <a:lnTo>
                  <a:pt x="205" y="36"/>
                </a:lnTo>
                <a:lnTo>
                  <a:pt x="219" y="36"/>
                </a:lnTo>
                <a:lnTo>
                  <a:pt x="230" y="36"/>
                </a:lnTo>
                <a:lnTo>
                  <a:pt x="239" y="36"/>
                </a:lnTo>
                <a:lnTo>
                  <a:pt x="246" y="36"/>
                </a:lnTo>
                <a:lnTo>
                  <a:pt x="259" y="24"/>
                </a:lnTo>
              </a:path>
            </a:pathLst>
          </a:custGeom>
          <a:solidFill>
            <a:schemeClr val="tx1"/>
          </a:solidFill>
          <a:ln w="9525" cap="flat" cmpd="sng">
            <a:solidFill>
              <a:srgbClr val="FFFFFF"/>
            </a:solidFill>
            <a:prstDash val="solid"/>
            <a:round/>
            <a:headEnd type="none" w="med" len="med"/>
            <a:tailEnd type="none" w="med" len="med"/>
          </a:ln>
        </p:spPr>
        <p:txBody>
          <a:bodyPr/>
          <a:lstStyle/>
          <a:p>
            <a:endParaRPr lang="en-US" dirty="0"/>
          </a:p>
        </p:txBody>
      </p:sp>
      <p:sp>
        <p:nvSpPr>
          <p:cNvPr id="18493" name="Freeform 343"/>
          <p:cNvSpPr>
            <a:spLocks/>
          </p:cNvSpPr>
          <p:nvPr>
            <p:custDataLst>
              <p:tags r:id="rId60"/>
            </p:custDataLst>
          </p:nvPr>
        </p:nvSpPr>
        <p:spPr bwMode="auto">
          <a:xfrm>
            <a:off x="6713538" y="2836864"/>
            <a:ext cx="146050" cy="71437"/>
          </a:xfrm>
          <a:custGeom>
            <a:avLst/>
            <a:gdLst>
              <a:gd name="T0" fmla="*/ 2147483647 w 338"/>
              <a:gd name="T1" fmla="*/ 0 h 141"/>
              <a:gd name="T2" fmla="*/ 2147483647 w 338"/>
              <a:gd name="T3" fmla="*/ 0 h 141"/>
              <a:gd name="T4" fmla="*/ 2147483647 w 338"/>
              <a:gd name="T5" fmla="*/ 2147483647 h 141"/>
              <a:gd name="T6" fmla="*/ 2147483647 w 338"/>
              <a:gd name="T7" fmla="*/ 2147483647 h 141"/>
              <a:gd name="T8" fmla="*/ 2147483647 w 338"/>
              <a:gd name="T9" fmla="*/ 2147483647 h 141"/>
              <a:gd name="T10" fmla="*/ 2147483647 w 338"/>
              <a:gd name="T11" fmla="*/ 2147483647 h 141"/>
              <a:gd name="T12" fmla="*/ 2147483647 w 338"/>
              <a:gd name="T13" fmla="*/ 2147483647 h 141"/>
              <a:gd name="T14" fmla="*/ 2147483647 w 338"/>
              <a:gd name="T15" fmla="*/ 2147483647 h 141"/>
              <a:gd name="T16" fmla="*/ 2147483647 w 338"/>
              <a:gd name="T17" fmla="*/ 2147483647 h 141"/>
              <a:gd name="T18" fmla="*/ 2147483647 w 338"/>
              <a:gd name="T19" fmla="*/ 2147483647 h 141"/>
              <a:gd name="T20" fmla="*/ 2147483647 w 338"/>
              <a:gd name="T21" fmla="*/ 2147483647 h 141"/>
              <a:gd name="T22" fmla="*/ 2147483647 w 338"/>
              <a:gd name="T23" fmla="*/ 2147483647 h 141"/>
              <a:gd name="T24" fmla="*/ 2147483647 w 338"/>
              <a:gd name="T25" fmla="*/ 2147483647 h 141"/>
              <a:gd name="T26" fmla="*/ 2147483647 w 338"/>
              <a:gd name="T27" fmla="*/ 2147483647 h 141"/>
              <a:gd name="T28" fmla="*/ 2147483647 w 338"/>
              <a:gd name="T29" fmla="*/ 2147483647 h 141"/>
              <a:gd name="T30" fmla="*/ 2147483647 w 338"/>
              <a:gd name="T31" fmla="*/ 2147483647 h 141"/>
              <a:gd name="T32" fmla="*/ 2147483647 w 338"/>
              <a:gd name="T33" fmla="*/ 2147483647 h 141"/>
              <a:gd name="T34" fmla="*/ 2147483647 w 338"/>
              <a:gd name="T35" fmla="*/ 2147483647 h 141"/>
              <a:gd name="T36" fmla="*/ 2147483647 w 338"/>
              <a:gd name="T37" fmla="*/ 2147483647 h 141"/>
              <a:gd name="T38" fmla="*/ 2147483647 w 338"/>
              <a:gd name="T39" fmla="*/ 2147483647 h 141"/>
              <a:gd name="T40" fmla="*/ 2147483647 w 338"/>
              <a:gd name="T41" fmla="*/ 2147483647 h 141"/>
              <a:gd name="T42" fmla="*/ 0 w 338"/>
              <a:gd name="T43" fmla="*/ 2147483647 h 141"/>
              <a:gd name="T44" fmla="*/ 2147483647 w 338"/>
              <a:gd name="T45" fmla="*/ 2147483647 h 141"/>
              <a:gd name="T46" fmla="*/ 2147483647 w 338"/>
              <a:gd name="T47" fmla="*/ 2147483647 h 141"/>
              <a:gd name="T48" fmla="*/ 2147483647 w 338"/>
              <a:gd name="T49" fmla="*/ 2147483647 h 141"/>
              <a:gd name="T50" fmla="*/ 2147483647 w 338"/>
              <a:gd name="T51" fmla="*/ 2147483647 h 141"/>
              <a:gd name="T52" fmla="*/ 2147483647 w 338"/>
              <a:gd name="T53" fmla="*/ 2147483647 h 141"/>
              <a:gd name="T54" fmla="*/ 2147483647 w 338"/>
              <a:gd name="T55" fmla="*/ 2147483647 h 141"/>
              <a:gd name="T56" fmla="*/ 2147483647 w 338"/>
              <a:gd name="T57" fmla="*/ 2147483647 h 141"/>
              <a:gd name="T58" fmla="*/ 2147483647 w 338"/>
              <a:gd name="T59" fmla="*/ 2147483647 h 141"/>
              <a:gd name="T60" fmla="*/ 2147483647 w 338"/>
              <a:gd name="T61" fmla="*/ 2147483647 h 141"/>
              <a:gd name="T62" fmla="*/ 2147483647 w 338"/>
              <a:gd name="T63" fmla="*/ 2147483647 h 141"/>
              <a:gd name="T64" fmla="*/ 2147483647 w 338"/>
              <a:gd name="T65" fmla="*/ 2147483647 h 141"/>
              <a:gd name="T66" fmla="*/ 2147483647 w 338"/>
              <a:gd name="T67" fmla="*/ 2147483647 h 141"/>
              <a:gd name="T68" fmla="*/ 2147483647 w 338"/>
              <a:gd name="T69" fmla="*/ 2147483647 h 141"/>
              <a:gd name="T70" fmla="*/ 2147483647 w 338"/>
              <a:gd name="T71" fmla="*/ 2147483647 h 141"/>
              <a:gd name="T72" fmla="*/ 2147483647 w 338"/>
              <a:gd name="T73" fmla="*/ 2147483647 h 141"/>
              <a:gd name="T74" fmla="*/ 2147483647 w 338"/>
              <a:gd name="T75" fmla="*/ 2147483647 h 141"/>
              <a:gd name="T76" fmla="*/ 2147483647 w 338"/>
              <a:gd name="T77" fmla="*/ 2147483647 h 141"/>
              <a:gd name="T78" fmla="*/ 2147483647 w 338"/>
              <a:gd name="T79" fmla="*/ 0 h 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38" h="141">
                <a:moveTo>
                  <a:pt x="312" y="0"/>
                </a:moveTo>
                <a:lnTo>
                  <a:pt x="186" y="0"/>
                </a:lnTo>
                <a:lnTo>
                  <a:pt x="168" y="8"/>
                </a:lnTo>
                <a:lnTo>
                  <a:pt x="144" y="21"/>
                </a:lnTo>
                <a:lnTo>
                  <a:pt x="132" y="27"/>
                </a:lnTo>
                <a:lnTo>
                  <a:pt x="119" y="32"/>
                </a:lnTo>
                <a:lnTo>
                  <a:pt x="112" y="34"/>
                </a:lnTo>
                <a:lnTo>
                  <a:pt x="105" y="35"/>
                </a:lnTo>
                <a:lnTo>
                  <a:pt x="99" y="36"/>
                </a:lnTo>
                <a:lnTo>
                  <a:pt x="93" y="37"/>
                </a:lnTo>
                <a:lnTo>
                  <a:pt x="88" y="36"/>
                </a:lnTo>
                <a:lnTo>
                  <a:pt x="84" y="35"/>
                </a:lnTo>
                <a:lnTo>
                  <a:pt x="78" y="32"/>
                </a:lnTo>
                <a:lnTo>
                  <a:pt x="74" y="30"/>
                </a:lnTo>
                <a:lnTo>
                  <a:pt x="66" y="24"/>
                </a:lnTo>
                <a:lnTo>
                  <a:pt x="59" y="18"/>
                </a:lnTo>
                <a:lnTo>
                  <a:pt x="49" y="34"/>
                </a:lnTo>
                <a:lnTo>
                  <a:pt x="37" y="51"/>
                </a:lnTo>
                <a:lnTo>
                  <a:pt x="30" y="60"/>
                </a:lnTo>
                <a:lnTo>
                  <a:pt x="21" y="68"/>
                </a:lnTo>
                <a:lnTo>
                  <a:pt x="11" y="75"/>
                </a:lnTo>
                <a:lnTo>
                  <a:pt x="0" y="80"/>
                </a:lnTo>
                <a:lnTo>
                  <a:pt x="12" y="90"/>
                </a:lnTo>
                <a:lnTo>
                  <a:pt x="23" y="100"/>
                </a:lnTo>
                <a:lnTo>
                  <a:pt x="33" y="108"/>
                </a:lnTo>
                <a:lnTo>
                  <a:pt x="44" y="116"/>
                </a:lnTo>
                <a:lnTo>
                  <a:pt x="55" y="122"/>
                </a:lnTo>
                <a:lnTo>
                  <a:pt x="66" y="129"/>
                </a:lnTo>
                <a:lnTo>
                  <a:pt x="79" y="135"/>
                </a:lnTo>
                <a:lnTo>
                  <a:pt x="93" y="141"/>
                </a:lnTo>
                <a:lnTo>
                  <a:pt x="259" y="141"/>
                </a:lnTo>
                <a:lnTo>
                  <a:pt x="269" y="124"/>
                </a:lnTo>
                <a:lnTo>
                  <a:pt x="281" y="107"/>
                </a:lnTo>
                <a:lnTo>
                  <a:pt x="292" y="92"/>
                </a:lnTo>
                <a:lnTo>
                  <a:pt x="304" y="78"/>
                </a:lnTo>
                <a:lnTo>
                  <a:pt x="315" y="64"/>
                </a:lnTo>
                <a:lnTo>
                  <a:pt x="324" y="48"/>
                </a:lnTo>
                <a:lnTo>
                  <a:pt x="333" y="34"/>
                </a:lnTo>
                <a:lnTo>
                  <a:pt x="338" y="18"/>
                </a:lnTo>
                <a:lnTo>
                  <a:pt x="312" y="0"/>
                </a:lnTo>
              </a:path>
            </a:pathLst>
          </a:custGeom>
          <a:solidFill>
            <a:schemeClr val="tx1"/>
          </a:solidFill>
          <a:ln w="9525" cap="flat" cmpd="sng">
            <a:solidFill>
              <a:srgbClr val="FFFFFF"/>
            </a:solidFill>
            <a:prstDash val="solid"/>
            <a:round/>
            <a:headEnd type="none" w="med" len="med"/>
            <a:tailEnd type="none" w="med" len="med"/>
          </a:ln>
        </p:spPr>
        <p:txBody>
          <a:bodyPr/>
          <a:lstStyle/>
          <a:p>
            <a:endParaRPr lang="en-US" dirty="0"/>
          </a:p>
        </p:txBody>
      </p:sp>
      <p:sp>
        <p:nvSpPr>
          <p:cNvPr id="18494" name="Freeform 344"/>
          <p:cNvSpPr>
            <a:spLocks/>
          </p:cNvSpPr>
          <p:nvPr>
            <p:custDataLst>
              <p:tags r:id="rId61"/>
            </p:custDataLst>
          </p:nvPr>
        </p:nvSpPr>
        <p:spPr bwMode="auto">
          <a:xfrm>
            <a:off x="6813551" y="2492375"/>
            <a:ext cx="111125" cy="65088"/>
          </a:xfrm>
          <a:custGeom>
            <a:avLst/>
            <a:gdLst>
              <a:gd name="T0" fmla="*/ 2147483647 w 259"/>
              <a:gd name="T1" fmla="*/ 2147483647 h 129"/>
              <a:gd name="T2" fmla="*/ 2147483647 w 259"/>
              <a:gd name="T3" fmla="*/ 2147483647 h 129"/>
              <a:gd name="T4" fmla="*/ 2147483647 w 259"/>
              <a:gd name="T5" fmla="*/ 2147483647 h 129"/>
              <a:gd name="T6" fmla="*/ 2147483647 w 259"/>
              <a:gd name="T7" fmla="*/ 2147483647 h 129"/>
              <a:gd name="T8" fmla="*/ 2147483647 w 259"/>
              <a:gd name="T9" fmla="*/ 2147483647 h 129"/>
              <a:gd name="T10" fmla="*/ 2147483647 w 259"/>
              <a:gd name="T11" fmla="*/ 2147483647 h 129"/>
              <a:gd name="T12" fmla="*/ 2147483647 w 259"/>
              <a:gd name="T13" fmla="*/ 2147483647 h 129"/>
              <a:gd name="T14" fmla="*/ 2147483647 w 259"/>
              <a:gd name="T15" fmla="*/ 2147483647 h 129"/>
              <a:gd name="T16" fmla="*/ 2147483647 w 259"/>
              <a:gd name="T17" fmla="*/ 2147483647 h 129"/>
              <a:gd name="T18" fmla="*/ 2147483647 w 259"/>
              <a:gd name="T19" fmla="*/ 2147483647 h 129"/>
              <a:gd name="T20" fmla="*/ 2147483647 w 259"/>
              <a:gd name="T21" fmla="*/ 2147483647 h 129"/>
              <a:gd name="T22" fmla="*/ 2147483647 w 259"/>
              <a:gd name="T23" fmla="*/ 2147483647 h 129"/>
              <a:gd name="T24" fmla="*/ 2147483647 w 259"/>
              <a:gd name="T25" fmla="*/ 2147483647 h 129"/>
              <a:gd name="T26" fmla="*/ 2147483647 w 259"/>
              <a:gd name="T27" fmla="*/ 2147483647 h 129"/>
              <a:gd name="T28" fmla="*/ 2147483647 w 259"/>
              <a:gd name="T29" fmla="*/ 2147483647 h 129"/>
              <a:gd name="T30" fmla="*/ 2147483647 w 259"/>
              <a:gd name="T31" fmla="*/ 2147483647 h 129"/>
              <a:gd name="T32" fmla="*/ 2147483647 w 259"/>
              <a:gd name="T33" fmla="*/ 2147483647 h 129"/>
              <a:gd name="T34" fmla="*/ 2147483647 w 259"/>
              <a:gd name="T35" fmla="*/ 2147483647 h 129"/>
              <a:gd name="T36" fmla="*/ 2147483647 w 259"/>
              <a:gd name="T37" fmla="*/ 2147483647 h 129"/>
              <a:gd name="T38" fmla="*/ 2147483647 w 259"/>
              <a:gd name="T39" fmla="*/ 2147483647 h 129"/>
              <a:gd name="T40" fmla="*/ 2147483647 w 259"/>
              <a:gd name="T41" fmla="*/ 2147483647 h 129"/>
              <a:gd name="T42" fmla="*/ 2147483647 w 259"/>
              <a:gd name="T43" fmla="*/ 2147483647 h 129"/>
              <a:gd name="T44" fmla="*/ 2147483647 w 259"/>
              <a:gd name="T45" fmla="*/ 0 h 129"/>
              <a:gd name="T46" fmla="*/ 2147483647 w 259"/>
              <a:gd name="T47" fmla="*/ 0 h 129"/>
              <a:gd name="T48" fmla="*/ 2147483647 w 259"/>
              <a:gd name="T49" fmla="*/ 0 h 129"/>
              <a:gd name="T50" fmla="*/ 2147483647 w 259"/>
              <a:gd name="T51" fmla="*/ 0 h 129"/>
              <a:gd name="T52" fmla="*/ 2147483647 w 259"/>
              <a:gd name="T53" fmla="*/ 2147483647 h 129"/>
              <a:gd name="T54" fmla="*/ 2147483647 w 259"/>
              <a:gd name="T55" fmla="*/ 2147483647 h 129"/>
              <a:gd name="T56" fmla="*/ 2147483647 w 259"/>
              <a:gd name="T57" fmla="*/ 2147483647 h 129"/>
              <a:gd name="T58" fmla="*/ 2147483647 w 259"/>
              <a:gd name="T59" fmla="*/ 2147483647 h 129"/>
              <a:gd name="T60" fmla="*/ 2147483647 w 259"/>
              <a:gd name="T61" fmla="*/ 2147483647 h 129"/>
              <a:gd name="T62" fmla="*/ 2147483647 w 259"/>
              <a:gd name="T63" fmla="*/ 2147483647 h 129"/>
              <a:gd name="T64" fmla="*/ 2147483647 w 259"/>
              <a:gd name="T65" fmla="*/ 2147483647 h 129"/>
              <a:gd name="T66" fmla="*/ 0 w 259"/>
              <a:gd name="T67" fmla="*/ 2147483647 h 129"/>
              <a:gd name="T68" fmla="*/ 0 w 259"/>
              <a:gd name="T69" fmla="*/ 2147483647 h 129"/>
              <a:gd name="T70" fmla="*/ 0 w 259"/>
              <a:gd name="T71" fmla="*/ 2147483647 h 129"/>
              <a:gd name="T72" fmla="*/ 2147483647 w 259"/>
              <a:gd name="T73" fmla="*/ 2147483647 h 129"/>
              <a:gd name="T74" fmla="*/ 2147483647 w 259"/>
              <a:gd name="T75" fmla="*/ 2147483647 h 129"/>
              <a:gd name="T76" fmla="*/ 2147483647 w 259"/>
              <a:gd name="T77" fmla="*/ 2147483647 h 129"/>
              <a:gd name="T78" fmla="*/ 2147483647 w 259"/>
              <a:gd name="T79" fmla="*/ 2147483647 h 129"/>
              <a:gd name="T80" fmla="*/ 2147483647 w 259"/>
              <a:gd name="T81" fmla="*/ 2147483647 h 129"/>
              <a:gd name="T82" fmla="*/ 2147483647 w 259"/>
              <a:gd name="T83" fmla="*/ 2147483647 h 129"/>
              <a:gd name="T84" fmla="*/ 2147483647 w 259"/>
              <a:gd name="T85" fmla="*/ 2147483647 h 129"/>
              <a:gd name="T86" fmla="*/ 2147483647 w 259"/>
              <a:gd name="T87" fmla="*/ 2147483647 h 129"/>
              <a:gd name="T88" fmla="*/ 2147483647 w 259"/>
              <a:gd name="T89" fmla="*/ 2147483647 h 129"/>
              <a:gd name="T90" fmla="*/ 2147483647 w 259"/>
              <a:gd name="T91" fmla="*/ 2147483647 h 129"/>
              <a:gd name="T92" fmla="*/ 2147483647 w 259"/>
              <a:gd name="T93" fmla="*/ 2147483647 h 129"/>
              <a:gd name="T94" fmla="*/ 2147483647 w 259"/>
              <a:gd name="T95" fmla="*/ 2147483647 h 129"/>
              <a:gd name="T96" fmla="*/ 2147483647 w 259"/>
              <a:gd name="T97" fmla="*/ 2147483647 h 129"/>
              <a:gd name="T98" fmla="*/ 2147483647 w 259"/>
              <a:gd name="T99" fmla="*/ 2147483647 h 129"/>
              <a:gd name="T100" fmla="*/ 2147483647 w 259"/>
              <a:gd name="T101" fmla="*/ 2147483647 h 129"/>
              <a:gd name="T102" fmla="*/ 2147483647 w 259"/>
              <a:gd name="T103" fmla="*/ 2147483647 h 129"/>
              <a:gd name="T104" fmla="*/ 2147483647 w 259"/>
              <a:gd name="T105" fmla="*/ 2147483647 h 129"/>
              <a:gd name="T106" fmla="*/ 2147483647 w 259"/>
              <a:gd name="T107" fmla="*/ 2147483647 h 129"/>
              <a:gd name="T108" fmla="*/ 2147483647 w 259"/>
              <a:gd name="T109" fmla="*/ 2147483647 h 129"/>
              <a:gd name="T110" fmla="*/ 2147483647 w 259"/>
              <a:gd name="T111" fmla="*/ 2147483647 h 129"/>
              <a:gd name="T112" fmla="*/ 2147483647 w 259"/>
              <a:gd name="T113" fmla="*/ 2147483647 h 129"/>
              <a:gd name="T114" fmla="*/ 2147483647 w 259"/>
              <a:gd name="T115" fmla="*/ 2147483647 h 129"/>
              <a:gd name="T116" fmla="*/ 2147483647 w 259"/>
              <a:gd name="T117" fmla="*/ 2147483647 h 1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59" h="129">
                <a:moveTo>
                  <a:pt x="259" y="129"/>
                </a:moveTo>
                <a:lnTo>
                  <a:pt x="255" y="102"/>
                </a:lnTo>
                <a:lnTo>
                  <a:pt x="252" y="80"/>
                </a:lnTo>
                <a:lnTo>
                  <a:pt x="252" y="63"/>
                </a:lnTo>
                <a:lnTo>
                  <a:pt x="253" y="50"/>
                </a:lnTo>
                <a:lnTo>
                  <a:pt x="257" y="29"/>
                </a:lnTo>
                <a:lnTo>
                  <a:pt x="259" y="12"/>
                </a:lnTo>
                <a:lnTo>
                  <a:pt x="258" y="14"/>
                </a:lnTo>
                <a:lnTo>
                  <a:pt x="256" y="16"/>
                </a:lnTo>
                <a:lnTo>
                  <a:pt x="253" y="17"/>
                </a:lnTo>
                <a:lnTo>
                  <a:pt x="249" y="18"/>
                </a:lnTo>
                <a:lnTo>
                  <a:pt x="239" y="19"/>
                </a:lnTo>
                <a:lnTo>
                  <a:pt x="228" y="19"/>
                </a:lnTo>
                <a:lnTo>
                  <a:pt x="205" y="19"/>
                </a:lnTo>
                <a:lnTo>
                  <a:pt x="192" y="18"/>
                </a:lnTo>
                <a:lnTo>
                  <a:pt x="181" y="17"/>
                </a:lnTo>
                <a:lnTo>
                  <a:pt x="172" y="15"/>
                </a:lnTo>
                <a:lnTo>
                  <a:pt x="163" y="12"/>
                </a:lnTo>
                <a:lnTo>
                  <a:pt x="156" y="9"/>
                </a:lnTo>
                <a:lnTo>
                  <a:pt x="146" y="6"/>
                </a:lnTo>
                <a:lnTo>
                  <a:pt x="134" y="3"/>
                </a:lnTo>
                <a:lnTo>
                  <a:pt x="118" y="1"/>
                </a:lnTo>
                <a:lnTo>
                  <a:pt x="99" y="0"/>
                </a:lnTo>
                <a:lnTo>
                  <a:pt x="83" y="0"/>
                </a:lnTo>
                <a:lnTo>
                  <a:pt x="67" y="0"/>
                </a:lnTo>
                <a:lnTo>
                  <a:pt x="50" y="0"/>
                </a:lnTo>
                <a:lnTo>
                  <a:pt x="34" y="2"/>
                </a:lnTo>
                <a:lnTo>
                  <a:pt x="27" y="4"/>
                </a:lnTo>
                <a:lnTo>
                  <a:pt x="21" y="6"/>
                </a:lnTo>
                <a:lnTo>
                  <a:pt x="14" y="9"/>
                </a:lnTo>
                <a:lnTo>
                  <a:pt x="10" y="13"/>
                </a:lnTo>
                <a:lnTo>
                  <a:pt x="5" y="17"/>
                </a:lnTo>
                <a:lnTo>
                  <a:pt x="2" y="22"/>
                </a:lnTo>
                <a:lnTo>
                  <a:pt x="0" y="29"/>
                </a:lnTo>
                <a:lnTo>
                  <a:pt x="0" y="36"/>
                </a:lnTo>
                <a:lnTo>
                  <a:pt x="0" y="48"/>
                </a:lnTo>
                <a:lnTo>
                  <a:pt x="3" y="58"/>
                </a:lnTo>
                <a:lnTo>
                  <a:pt x="6" y="65"/>
                </a:lnTo>
                <a:lnTo>
                  <a:pt x="12" y="71"/>
                </a:lnTo>
                <a:lnTo>
                  <a:pt x="17" y="76"/>
                </a:lnTo>
                <a:lnTo>
                  <a:pt x="24" y="80"/>
                </a:lnTo>
                <a:lnTo>
                  <a:pt x="31" y="83"/>
                </a:lnTo>
                <a:lnTo>
                  <a:pt x="37" y="85"/>
                </a:lnTo>
                <a:lnTo>
                  <a:pt x="50" y="88"/>
                </a:lnTo>
                <a:lnTo>
                  <a:pt x="61" y="92"/>
                </a:lnTo>
                <a:lnTo>
                  <a:pt x="65" y="95"/>
                </a:lnTo>
                <a:lnTo>
                  <a:pt x="67" y="99"/>
                </a:lnTo>
                <a:lnTo>
                  <a:pt x="67" y="105"/>
                </a:lnTo>
                <a:lnTo>
                  <a:pt x="66" y="111"/>
                </a:lnTo>
                <a:lnTo>
                  <a:pt x="81" y="110"/>
                </a:lnTo>
                <a:lnTo>
                  <a:pt x="91" y="108"/>
                </a:lnTo>
                <a:lnTo>
                  <a:pt x="98" y="106"/>
                </a:lnTo>
                <a:lnTo>
                  <a:pt x="105" y="105"/>
                </a:lnTo>
                <a:lnTo>
                  <a:pt x="120" y="106"/>
                </a:lnTo>
                <a:lnTo>
                  <a:pt x="140" y="108"/>
                </a:lnTo>
                <a:lnTo>
                  <a:pt x="166" y="112"/>
                </a:lnTo>
                <a:lnTo>
                  <a:pt x="192" y="117"/>
                </a:lnTo>
                <a:lnTo>
                  <a:pt x="238" y="125"/>
                </a:lnTo>
                <a:lnTo>
                  <a:pt x="259" y="129"/>
                </a:lnTo>
              </a:path>
            </a:pathLst>
          </a:custGeom>
          <a:solidFill>
            <a:schemeClr val="tx1"/>
          </a:solidFill>
          <a:ln w="9525" cap="flat" cmpd="sng">
            <a:solidFill>
              <a:srgbClr val="FFFFFF"/>
            </a:solidFill>
            <a:prstDash val="solid"/>
            <a:round/>
            <a:headEnd type="none" w="med" len="med"/>
            <a:tailEnd type="none" w="med" len="med"/>
          </a:ln>
        </p:spPr>
        <p:txBody>
          <a:bodyPr/>
          <a:lstStyle/>
          <a:p>
            <a:endParaRPr lang="en-US" dirty="0"/>
          </a:p>
        </p:txBody>
      </p:sp>
      <p:sp>
        <p:nvSpPr>
          <p:cNvPr id="18495" name="Freeform 345"/>
          <p:cNvSpPr>
            <a:spLocks/>
          </p:cNvSpPr>
          <p:nvPr>
            <p:custDataLst>
              <p:tags r:id="rId62"/>
            </p:custDataLst>
          </p:nvPr>
        </p:nvSpPr>
        <p:spPr bwMode="auto">
          <a:xfrm>
            <a:off x="6826250" y="2840039"/>
            <a:ext cx="179388" cy="142875"/>
          </a:xfrm>
          <a:custGeom>
            <a:avLst/>
            <a:gdLst>
              <a:gd name="T0" fmla="*/ 2147483647 w 425"/>
              <a:gd name="T1" fmla="*/ 2147483647 h 272"/>
              <a:gd name="T2" fmla="*/ 2147483647 w 425"/>
              <a:gd name="T3" fmla="*/ 2147483647 h 272"/>
              <a:gd name="T4" fmla="*/ 2147483647 w 425"/>
              <a:gd name="T5" fmla="*/ 2147483647 h 272"/>
              <a:gd name="T6" fmla="*/ 2147483647 w 425"/>
              <a:gd name="T7" fmla="*/ 2147483647 h 272"/>
              <a:gd name="T8" fmla="*/ 2147483647 w 425"/>
              <a:gd name="T9" fmla="*/ 2147483647 h 272"/>
              <a:gd name="T10" fmla="*/ 2147483647 w 425"/>
              <a:gd name="T11" fmla="*/ 2147483647 h 272"/>
              <a:gd name="T12" fmla="*/ 2147483647 w 425"/>
              <a:gd name="T13" fmla="*/ 2147483647 h 272"/>
              <a:gd name="T14" fmla="*/ 2147483647 w 425"/>
              <a:gd name="T15" fmla="*/ 2147483647 h 272"/>
              <a:gd name="T16" fmla="*/ 2147483647 w 425"/>
              <a:gd name="T17" fmla="*/ 2147483647 h 272"/>
              <a:gd name="T18" fmla="*/ 2147483647 w 425"/>
              <a:gd name="T19" fmla="*/ 2147483647 h 272"/>
              <a:gd name="T20" fmla="*/ 2147483647 w 425"/>
              <a:gd name="T21" fmla="*/ 2147483647 h 272"/>
              <a:gd name="T22" fmla="*/ 2147483647 w 425"/>
              <a:gd name="T23" fmla="*/ 2147483647 h 272"/>
              <a:gd name="T24" fmla="*/ 2147483647 w 425"/>
              <a:gd name="T25" fmla="*/ 2147483647 h 272"/>
              <a:gd name="T26" fmla="*/ 2147483647 w 425"/>
              <a:gd name="T27" fmla="*/ 2147483647 h 272"/>
              <a:gd name="T28" fmla="*/ 2147483647 w 425"/>
              <a:gd name="T29" fmla="*/ 2147483647 h 272"/>
              <a:gd name="T30" fmla="*/ 2147483647 w 425"/>
              <a:gd name="T31" fmla="*/ 2147483647 h 272"/>
              <a:gd name="T32" fmla="*/ 2147483647 w 425"/>
              <a:gd name="T33" fmla="*/ 2147483647 h 272"/>
              <a:gd name="T34" fmla="*/ 2147483647 w 425"/>
              <a:gd name="T35" fmla="*/ 2147483647 h 272"/>
              <a:gd name="T36" fmla="*/ 2147483647 w 425"/>
              <a:gd name="T37" fmla="*/ 2147483647 h 272"/>
              <a:gd name="T38" fmla="*/ 0 w 425"/>
              <a:gd name="T39" fmla="*/ 2147483647 h 272"/>
              <a:gd name="T40" fmla="*/ 2147483647 w 425"/>
              <a:gd name="T41" fmla="*/ 2147483647 h 272"/>
              <a:gd name="T42" fmla="*/ 2147483647 w 425"/>
              <a:gd name="T43" fmla="*/ 2147483647 h 272"/>
              <a:gd name="T44" fmla="*/ 2147483647 w 425"/>
              <a:gd name="T45" fmla="*/ 2147483647 h 272"/>
              <a:gd name="T46" fmla="*/ 2147483647 w 425"/>
              <a:gd name="T47" fmla="*/ 2147483647 h 272"/>
              <a:gd name="T48" fmla="*/ 2147483647 w 425"/>
              <a:gd name="T49" fmla="*/ 2147483647 h 272"/>
              <a:gd name="T50" fmla="*/ 2147483647 w 425"/>
              <a:gd name="T51" fmla="*/ 2147483647 h 272"/>
              <a:gd name="T52" fmla="*/ 2147483647 w 425"/>
              <a:gd name="T53" fmla="*/ 2147483647 h 272"/>
              <a:gd name="T54" fmla="*/ 2147483647 w 425"/>
              <a:gd name="T55" fmla="*/ 2147483647 h 272"/>
              <a:gd name="T56" fmla="*/ 2147483647 w 425"/>
              <a:gd name="T57" fmla="*/ 2147483647 h 272"/>
              <a:gd name="T58" fmla="*/ 2147483647 w 425"/>
              <a:gd name="T59" fmla="*/ 2147483647 h 272"/>
              <a:gd name="T60" fmla="*/ 2147483647 w 425"/>
              <a:gd name="T61" fmla="*/ 2147483647 h 272"/>
              <a:gd name="T62" fmla="*/ 2147483647 w 425"/>
              <a:gd name="T63" fmla="*/ 2147483647 h 272"/>
              <a:gd name="T64" fmla="*/ 2147483647 w 425"/>
              <a:gd name="T65" fmla="*/ 2147483647 h 272"/>
              <a:gd name="T66" fmla="*/ 2147483647 w 425"/>
              <a:gd name="T67" fmla="*/ 0 h 272"/>
              <a:gd name="T68" fmla="*/ 2147483647 w 425"/>
              <a:gd name="T69" fmla="*/ 2147483647 h 272"/>
              <a:gd name="T70" fmla="*/ 2147483647 w 425"/>
              <a:gd name="T71" fmla="*/ 2147483647 h 272"/>
              <a:gd name="T72" fmla="*/ 2147483647 w 425"/>
              <a:gd name="T73" fmla="*/ 2147483647 h 272"/>
              <a:gd name="T74" fmla="*/ 2147483647 w 425"/>
              <a:gd name="T75" fmla="*/ 2147483647 h 272"/>
              <a:gd name="T76" fmla="*/ 2147483647 w 425"/>
              <a:gd name="T77" fmla="*/ 2147483647 h 272"/>
              <a:gd name="T78" fmla="*/ 2147483647 w 425"/>
              <a:gd name="T79" fmla="*/ 2147483647 h 272"/>
              <a:gd name="T80" fmla="*/ 2147483647 w 425"/>
              <a:gd name="T81" fmla="*/ 2147483647 h 272"/>
              <a:gd name="T82" fmla="*/ 2147483647 w 425"/>
              <a:gd name="T83" fmla="*/ 2147483647 h 272"/>
              <a:gd name="T84" fmla="*/ 2147483647 w 425"/>
              <a:gd name="T85" fmla="*/ 2147483647 h 272"/>
              <a:gd name="T86" fmla="*/ 2147483647 w 425"/>
              <a:gd name="T87" fmla="*/ 2147483647 h 272"/>
              <a:gd name="T88" fmla="*/ 2147483647 w 425"/>
              <a:gd name="T89" fmla="*/ 2147483647 h 272"/>
              <a:gd name="T90" fmla="*/ 2147483647 w 425"/>
              <a:gd name="T91" fmla="*/ 2147483647 h 272"/>
              <a:gd name="T92" fmla="*/ 2147483647 w 425"/>
              <a:gd name="T93" fmla="*/ 2147483647 h 2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25" h="272">
                <a:moveTo>
                  <a:pt x="425" y="161"/>
                </a:moveTo>
                <a:lnTo>
                  <a:pt x="418" y="170"/>
                </a:lnTo>
                <a:lnTo>
                  <a:pt x="409" y="179"/>
                </a:lnTo>
                <a:lnTo>
                  <a:pt x="398" y="188"/>
                </a:lnTo>
                <a:lnTo>
                  <a:pt x="385" y="197"/>
                </a:lnTo>
                <a:lnTo>
                  <a:pt x="383" y="206"/>
                </a:lnTo>
                <a:lnTo>
                  <a:pt x="383" y="214"/>
                </a:lnTo>
                <a:lnTo>
                  <a:pt x="384" y="221"/>
                </a:lnTo>
                <a:lnTo>
                  <a:pt x="385" y="227"/>
                </a:lnTo>
                <a:lnTo>
                  <a:pt x="389" y="237"/>
                </a:lnTo>
                <a:lnTo>
                  <a:pt x="392" y="246"/>
                </a:lnTo>
                <a:lnTo>
                  <a:pt x="375" y="244"/>
                </a:lnTo>
                <a:lnTo>
                  <a:pt x="356" y="240"/>
                </a:lnTo>
                <a:lnTo>
                  <a:pt x="347" y="238"/>
                </a:lnTo>
                <a:lnTo>
                  <a:pt x="336" y="236"/>
                </a:lnTo>
                <a:lnTo>
                  <a:pt x="324" y="235"/>
                </a:lnTo>
                <a:lnTo>
                  <a:pt x="311" y="234"/>
                </a:lnTo>
                <a:lnTo>
                  <a:pt x="295" y="235"/>
                </a:lnTo>
                <a:lnTo>
                  <a:pt x="278" y="238"/>
                </a:lnTo>
                <a:lnTo>
                  <a:pt x="263" y="243"/>
                </a:lnTo>
                <a:lnTo>
                  <a:pt x="248" y="248"/>
                </a:lnTo>
                <a:lnTo>
                  <a:pt x="232" y="254"/>
                </a:lnTo>
                <a:lnTo>
                  <a:pt x="215" y="260"/>
                </a:lnTo>
                <a:lnTo>
                  <a:pt x="197" y="267"/>
                </a:lnTo>
                <a:lnTo>
                  <a:pt x="179" y="272"/>
                </a:lnTo>
                <a:lnTo>
                  <a:pt x="100" y="240"/>
                </a:lnTo>
                <a:lnTo>
                  <a:pt x="92" y="233"/>
                </a:lnTo>
                <a:lnTo>
                  <a:pt x="85" y="226"/>
                </a:lnTo>
                <a:lnTo>
                  <a:pt x="78" y="220"/>
                </a:lnTo>
                <a:lnTo>
                  <a:pt x="70" y="214"/>
                </a:lnTo>
                <a:lnTo>
                  <a:pt x="52" y="202"/>
                </a:lnTo>
                <a:lnTo>
                  <a:pt x="37" y="192"/>
                </a:lnTo>
                <a:lnTo>
                  <a:pt x="29" y="186"/>
                </a:lnTo>
                <a:lnTo>
                  <a:pt x="22" y="180"/>
                </a:lnTo>
                <a:lnTo>
                  <a:pt x="16" y="174"/>
                </a:lnTo>
                <a:lnTo>
                  <a:pt x="11" y="167"/>
                </a:lnTo>
                <a:lnTo>
                  <a:pt x="6" y="159"/>
                </a:lnTo>
                <a:lnTo>
                  <a:pt x="2" y="150"/>
                </a:lnTo>
                <a:lnTo>
                  <a:pt x="0" y="140"/>
                </a:lnTo>
                <a:lnTo>
                  <a:pt x="0" y="129"/>
                </a:lnTo>
                <a:lnTo>
                  <a:pt x="25" y="95"/>
                </a:lnTo>
                <a:lnTo>
                  <a:pt x="50" y="66"/>
                </a:lnTo>
                <a:lnTo>
                  <a:pt x="61" y="52"/>
                </a:lnTo>
                <a:lnTo>
                  <a:pt x="71" y="36"/>
                </a:lnTo>
                <a:lnTo>
                  <a:pt x="75" y="29"/>
                </a:lnTo>
                <a:lnTo>
                  <a:pt x="80" y="22"/>
                </a:lnTo>
                <a:lnTo>
                  <a:pt x="83" y="14"/>
                </a:lnTo>
                <a:lnTo>
                  <a:pt x="85" y="6"/>
                </a:lnTo>
                <a:lnTo>
                  <a:pt x="105" y="7"/>
                </a:lnTo>
                <a:lnTo>
                  <a:pt x="123" y="10"/>
                </a:lnTo>
                <a:lnTo>
                  <a:pt x="138" y="14"/>
                </a:lnTo>
                <a:lnTo>
                  <a:pt x="153" y="18"/>
                </a:lnTo>
                <a:lnTo>
                  <a:pt x="166" y="23"/>
                </a:lnTo>
                <a:lnTo>
                  <a:pt x="180" y="27"/>
                </a:lnTo>
                <a:lnTo>
                  <a:pt x="193" y="30"/>
                </a:lnTo>
                <a:lnTo>
                  <a:pt x="205" y="31"/>
                </a:lnTo>
                <a:lnTo>
                  <a:pt x="210" y="30"/>
                </a:lnTo>
                <a:lnTo>
                  <a:pt x="214" y="29"/>
                </a:lnTo>
                <a:lnTo>
                  <a:pt x="218" y="28"/>
                </a:lnTo>
                <a:lnTo>
                  <a:pt x="221" y="26"/>
                </a:lnTo>
                <a:lnTo>
                  <a:pt x="227" y="21"/>
                </a:lnTo>
                <a:lnTo>
                  <a:pt x="232" y="15"/>
                </a:lnTo>
                <a:lnTo>
                  <a:pt x="237" y="10"/>
                </a:lnTo>
                <a:lnTo>
                  <a:pt x="242" y="5"/>
                </a:lnTo>
                <a:lnTo>
                  <a:pt x="246" y="3"/>
                </a:lnTo>
                <a:lnTo>
                  <a:pt x="250" y="2"/>
                </a:lnTo>
                <a:lnTo>
                  <a:pt x="253" y="1"/>
                </a:lnTo>
                <a:lnTo>
                  <a:pt x="259" y="0"/>
                </a:lnTo>
                <a:lnTo>
                  <a:pt x="268" y="1"/>
                </a:lnTo>
                <a:lnTo>
                  <a:pt x="275" y="2"/>
                </a:lnTo>
                <a:lnTo>
                  <a:pt x="283" y="4"/>
                </a:lnTo>
                <a:lnTo>
                  <a:pt x="289" y="7"/>
                </a:lnTo>
                <a:lnTo>
                  <a:pt x="296" y="11"/>
                </a:lnTo>
                <a:lnTo>
                  <a:pt x="302" y="15"/>
                </a:lnTo>
                <a:lnTo>
                  <a:pt x="306" y="20"/>
                </a:lnTo>
                <a:lnTo>
                  <a:pt x="310" y="26"/>
                </a:lnTo>
                <a:lnTo>
                  <a:pt x="318" y="38"/>
                </a:lnTo>
                <a:lnTo>
                  <a:pt x="325" y="53"/>
                </a:lnTo>
                <a:lnTo>
                  <a:pt x="331" y="67"/>
                </a:lnTo>
                <a:lnTo>
                  <a:pt x="337" y="82"/>
                </a:lnTo>
                <a:lnTo>
                  <a:pt x="342" y="98"/>
                </a:lnTo>
                <a:lnTo>
                  <a:pt x="349" y="113"/>
                </a:lnTo>
                <a:lnTo>
                  <a:pt x="352" y="119"/>
                </a:lnTo>
                <a:lnTo>
                  <a:pt x="356" y="126"/>
                </a:lnTo>
                <a:lnTo>
                  <a:pt x="360" y="132"/>
                </a:lnTo>
                <a:lnTo>
                  <a:pt x="365" y="138"/>
                </a:lnTo>
                <a:lnTo>
                  <a:pt x="370" y="143"/>
                </a:lnTo>
                <a:lnTo>
                  <a:pt x="376" y="147"/>
                </a:lnTo>
                <a:lnTo>
                  <a:pt x="382" y="151"/>
                </a:lnTo>
                <a:lnTo>
                  <a:pt x="389" y="156"/>
                </a:lnTo>
                <a:lnTo>
                  <a:pt x="397" y="158"/>
                </a:lnTo>
                <a:lnTo>
                  <a:pt x="405" y="160"/>
                </a:lnTo>
                <a:lnTo>
                  <a:pt x="415" y="161"/>
                </a:lnTo>
                <a:lnTo>
                  <a:pt x="425" y="161"/>
                </a:lnTo>
              </a:path>
            </a:pathLst>
          </a:custGeom>
          <a:solidFill>
            <a:schemeClr val="tx1"/>
          </a:solidFill>
          <a:ln w="9525" cap="flat" cmpd="sng">
            <a:solidFill>
              <a:srgbClr val="FFFFFF"/>
            </a:solidFill>
            <a:prstDash val="solid"/>
            <a:round/>
            <a:headEnd type="none" w="med" len="med"/>
            <a:tailEnd type="none" w="med" len="med"/>
          </a:ln>
        </p:spPr>
        <p:txBody>
          <a:bodyPr/>
          <a:lstStyle/>
          <a:p>
            <a:endParaRPr lang="en-US" dirty="0"/>
          </a:p>
        </p:txBody>
      </p:sp>
      <p:sp>
        <p:nvSpPr>
          <p:cNvPr id="18496" name="Freeform 347"/>
          <p:cNvSpPr>
            <a:spLocks/>
          </p:cNvSpPr>
          <p:nvPr>
            <p:custDataLst>
              <p:tags r:id="rId63"/>
            </p:custDataLst>
          </p:nvPr>
        </p:nvSpPr>
        <p:spPr bwMode="auto">
          <a:xfrm>
            <a:off x="6931026" y="2832101"/>
            <a:ext cx="85725" cy="79375"/>
          </a:xfrm>
          <a:custGeom>
            <a:avLst/>
            <a:gdLst>
              <a:gd name="T0" fmla="*/ 2147483647 w 192"/>
              <a:gd name="T1" fmla="*/ 2147483647 h 154"/>
              <a:gd name="T2" fmla="*/ 2147483647 w 192"/>
              <a:gd name="T3" fmla="*/ 0 h 154"/>
              <a:gd name="T4" fmla="*/ 2147483647 w 192"/>
              <a:gd name="T5" fmla="*/ 2147483647 h 154"/>
              <a:gd name="T6" fmla="*/ 2147483647 w 192"/>
              <a:gd name="T7" fmla="*/ 2147483647 h 154"/>
              <a:gd name="T8" fmla="*/ 2147483647 w 192"/>
              <a:gd name="T9" fmla="*/ 2147483647 h 154"/>
              <a:gd name="T10" fmla="*/ 2147483647 w 192"/>
              <a:gd name="T11" fmla="*/ 2147483647 h 154"/>
              <a:gd name="T12" fmla="*/ 2147483647 w 192"/>
              <a:gd name="T13" fmla="*/ 2147483647 h 154"/>
              <a:gd name="T14" fmla="*/ 2147483647 w 192"/>
              <a:gd name="T15" fmla="*/ 2147483647 h 154"/>
              <a:gd name="T16" fmla="*/ 2147483647 w 192"/>
              <a:gd name="T17" fmla="*/ 2147483647 h 154"/>
              <a:gd name="T18" fmla="*/ 2147483647 w 192"/>
              <a:gd name="T19" fmla="*/ 2147483647 h 154"/>
              <a:gd name="T20" fmla="*/ 2147483647 w 192"/>
              <a:gd name="T21" fmla="*/ 2147483647 h 154"/>
              <a:gd name="T22" fmla="*/ 2147483647 w 192"/>
              <a:gd name="T23" fmla="*/ 2147483647 h 154"/>
              <a:gd name="T24" fmla="*/ 2147483647 w 192"/>
              <a:gd name="T25" fmla="*/ 2147483647 h 154"/>
              <a:gd name="T26" fmla="*/ 2147483647 w 192"/>
              <a:gd name="T27" fmla="*/ 2147483647 h 154"/>
              <a:gd name="T28" fmla="*/ 2147483647 w 192"/>
              <a:gd name="T29" fmla="*/ 2147483647 h 154"/>
              <a:gd name="T30" fmla="*/ 2147483647 w 192"/>
              <a:gd name="T31" fmla="*/ 2147483647 h 154"/>
              <a:gd name="T32" fmla="*/ 2147483647 w 192"/>
              <a:gd name="T33" fmla="*/ 2147483647 h 154"/>
              <a:gd name="T34" fmla="*/ 2147483647 w 192"/>
              <a:gd name="T35" fmla="*/ 2147483647 h 154"/>
              <a:gd name="T36" fmla="*/ 2147483647 w 192"/>
              <a:gd name="T37" fmla="*/ 2147483647 h 154"/>
              <a:gd name="T38" fmla="*/ 2147483647 w 192"/>
              <a:gd name="T39" fmla="*/ 2147483647 h 154"/>
              <a:gd name="T40" fmla="*/ 2147483647 w 192"/>
              <a:gd name="T41" fmla="*/ 2147483647 h 154"/>
              <a:gd name="T42" fmla="*/ 2147483647 w 192"/>
              <a:gd name="T43" fmla="*/ 2147483647 h 154"/>
              <a:gd name="T44" fmla="*/ 2147483647 w 192"/>
              <a:gd name="T45" fmla="*/ 2147483647 h 154"/>
              <a:gd name="T46" fmla="*/ 2147483647 w 192"/>
              <a:gd name="T47" fmla="*/ 2147483647 h 154"/>
              <a:gd name="T48" fmla="*/ 2147483647 w 192"/>
              <a:gd name="T49" fmla="*/ 2147483647 h 154"/>
              <a:gd name="T50" fmla="*/ 2147483647 w 192"/>
              <a:gd name="T51" fmla="*/ 2147483647 h 154"/>
              <a:gd name="T52" fmla="*/ 0 w 192"/>
              <a:gd name="T53" fmla="*/ 2147483647 h 154"/>
              <a:gd name="T54" fmla="*/ 2147483647 w 192"/>
              <a:gd name="T55" fmla="*/ 2147483647 h 1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92" h="154">
                <a:moveTo>
                  <a:pt x="6" y="19"/>
                </a:moveTo>
                <a:lnTo>
                  <a:pt x="52" y="0"/>
                </a:lnTo>
                <a:lnTo>
                  <a:pt x="92" y="19"/>
                </a:lnTo>
                <a:lnTo>
                  <a:pt x="119" y="31"/>
                </a:lnTo>
                <a:lnTo>
                  <a:pt x="146" y="63"/>
                </a:lnTo>
                <a:lnTo>
                  <a:pt x="166" y="93"/>
                </a:lnTo>
                <a:lnTo>
                  <a:pt x="192" y="118"/>
                </a:lnTo>
                <a:lnTo>
                  <a:pt x="152" y="124"/>
                </a:lnTo>
                <a:lnTo>
                  <a:pt x="126" y="130"/>
                </a:lnTo>
                <a:lnTo>
                  <a:pt x="126" y="154"/>
                </a:lnTo>
                <a:lnTo>
                  <a:pt x="106" y="154"/>
                </a:lnTo>
                <a:lnTo>
                  <a:pt x="99" y="146"/>
                </a:lnTo>
                <a:lnTo>
                  <a:pt x="93" y="137"/>
                </a:lnTo>
                <a:lnTo>
                  <a:pt x="88" y="126"/>
                </a:lnTo>
                <a:lnTo>
                  <a:pt x="82" y="115"/>
                </a:lnTo>
                <a:lnTo>
                  <a:pt x="74" y="93"/>
                </a:lnTo>
                <a:lnTo>
                  <a:pt x="65" y="71"/>
                </a:lnTo>
                <a:lnTo>
                  <a:pt x="60" y="61"/>
                </a:lnTo>
                <a:lnTo>
                  <a:pt x="55" y="50"/>
                </a:lnTo>
                <a:lnTo>
                  <a:pt x="48" y="42"/>
                </a:lnTo>
                <a:lnTo>
                  <a:pt x="41" y="34"/>
                </a:lnTo>
                <a:lnTo>
                  <a:pt x="33" y="28"/>
                </a:lnTo>
                <a:lnTo>
                  <a:pt x="24" y="23"/>
                </a:lnTo>
                <a:lnTo>
                  <a:pt x="18" y="22"/>
                </a:lnTo>
                <a:lnTo>
                  <a:pt x="12" y="20"/>
                </a:lnTo>
                <a:lnTo>
                  <a:pt x="6" y="20"/>
                </a:lnTo>
                <a:lnTo>
                  <a:pt x="0" y="19"/>
                </a:lnTo>
                <a:lnTo>
                  <a:pt x="6" y="19"/>
                </a:lnTo>
              </a:path>
            </a:pathLst>
          </a:custGeom>
          <a:solidFill>
            <a:schemeClr val="tx1"/>
          </a:solidFill>
          <a:ln w="9525" cmpd="sng">
            <a:solidFill>
              <a:srgbClr val="FFFFFF"/>
            </a:solidFill>
            <a:prstDash val="solid"/>
            <a:round/>
            <a:headEnd/>
            <a:tailEnd/>
          </a:ln>
        </p:spPr>
        <p:txBody>
          <a:bodyPr/>
          <a:lstStyle/>
          <a:p>
            <a:endParaRPr lang="en-US" dirty="0"/>
          </a:p>
        </p:txBody>
      </p:sp>
      <p:sp>
        <p:nvSpPr>
          <p:cNvPr id="18497" name="Freeform 348"/>
          <p:cNvSpPr>
            <a:spLocks/>
          </p:cNvSpPr>
          <p:nvPr>
            <p:custDataLst>
              <p:tags r:id="rId64"/>
            </p:custDataLst>
          </p:nvPr>
        </p:nvSpPr>
        <p:spPr bwMode="auto">
          <a:xfrm>
            <a:off x="6848475" y="2714625"/>
            <a:ext cx="381000" cy="247650"/>
          </a:xfrm>
          <a:custGeom>
            <a:avLst/>
            <a:gdLst>
              <a:gd name="T0" fmla="*/ 2147483647 w 877"/>
              <a:gd name="T1" fmla="*/ 2147483647 h 469"/>
              <a:gd name="T2" fmla="*/ 2147483647 w 877"/>
              <a:gd name="T3" fmla="*/ 2147483647 h 469"/>
              <a:gd name="T4" fmla="*/ 2147483647 w 877"/>
              <a:gd name="T5" fmla="*/ 2147483647 h 469"/>
              <a:gd name="T6" fmla="*/ 2147483647 w 877"/>
              <a:gd name="T7" fmla="*/ 2147483647 h 469"/>
              <a:gd name="T8" fmla="*/ 2147483647 w 877"/>
              <a:gd name="T9" fmla="*/ 2147483647 h 469"/>
              <a:gd name="T10" fmla="*/ 2147483647 w 877"/>
              <a:gd name="T11" fmla="*/ 2147483647 h 469"/>
              <a:gd name="T12" fmla="*/ 2147483647 w 877"/>
              <a:gd name="T13" fmla="*/ 2147483647 h 469"/>
              <a:gd name="T14" fmla="*/ 2147483647 w 877"/>
              <a:gd name="T15" fmla="*/ 2147483647 h 469"/>
              <a:gd name="T16" fmla="*/ 2147483647 w 877"/>
              <a:gd name="T17" fmla="*/ 2147483647 h 469"/>
              <a:gd name="T18" fmla="*/ 2147483647 w 877"/>
              <a:gd name="T19" fmla="*/ 2147483647 h 469"/>
              <a:gd name="T20" fmla="*/ 2147483647 w 877"/>
              <a:gd name="T21" fmla="*/ 2147483647 h 469"/>
              <a:gd name="T22" fmla="*/ 2147483647 w 877"/>
              <a:gd name="T23" fmla="*/ 2147483647 h 469"/>
              <a:gd name="T24" fmla="*/ 2147483647 w 877"/>
              <a:gd name="T25" fmla="*/ 2147483647 h 469"/>
              <a:gd name="T26" fmla="*/ 2147483647 w 877"/>
              <a:gd name="T27" fmla="*/ 2147483647 h 469"/>
              <a:gd name="T28" fmla="*/ 2147483647 w 877"/>
              <a:gd name="T29" fmla="*/ 2147483647 h 469"/>
              <a:gd name="T30" fmla="*/ 2147483647 w 877"/>
              <a:gd name="T31" fmla="*/ 2147483647 h 469"/>
              <a:gd name="T32" fmla="*/ 2147483647 w 877"/>
              <a:gd name="T33" fmla="*/ 2147483647 h 469"/>
              <a:gd name="T34" fmla="*/ 2147483647 w 877"/>
              <a:gd name="T35" fmla="*/ 2147483647 h 469"/>
              <a:gd name="T36" fmla="*/ 2147483647 w 877"/>
              <a:gd name="T37" fmla="*/ 2147483647 h 469"/>
              <a:gd name="T38" fmla="*/ 2147483647 w 877"/>
              <a:gd name="T39" fmla="*/ 2147483647 h 469"/>
              <a:gd name="T40" fmla="*/ 2147483647 w 877"/>
              <a:gd name="T41" fmla="*/ 0 h 469"/>
              <a:gd name="T42" fmla="*/ 2147483647 w 877"/>
              <a:gd name="T43" fmla="*/ 2147483647 h 469"/>
              <a:gd name="T44" fmla="*/ 2147483647 w 877"/>
              <a:gd name="T45" fmla="*/ 2147483647 h 469"/>
              <a:gd name="T46" fmla="*/ 2147483647 w 877"/>
              <a:gd name="T47" fmla="*/ 2147483647 h 469"/>
              <a:gd name="T48" fmla="*/ 2147483647 w 877"/>
              <a:gd name="T49" fmla="*/ 2147483647 h 469"/>
              <a:gd name="T50" fmla="*/ 2147483647 w 877"/>
              <a:gd name="T51" fmla="*/ 2147483647 h 469"/>
              <a:gd name="T52" fmla="*/ 2147483647 w 877"/>
              <a:gd name="T53" fmla="*/ 2147483647 h 469"/>
              <a:gd name="T54" fmla="*/ 2147483647 w 877"/>
              <a:gd name="T55" fmla="*/ 2147483647 h 469"/>
              <a:gd name="T56" fmla="*/ 2147483647 w 877"/>
              <a:gd name="T57" fmla="*/ 2147483647 h 469"/>
              <a:gd name="T58" fmla="*/ 2147483647 w 877"/>
              <a:gd name="T59" fmla="*/ 2147483647 h 469"/>
              <a:gd name="T60" fmla="*/ 2147483647 w 877"/>
              <a:gd name="T61" fmla="*/ 2147483647 h 469"/>
              <a:gd name="T62" fmla="*/ 2147483647 w 877"/>
              <a:gd name="T63" fmla="*/ 2147483647 h 469"/>
              <a:gd name="T64" fmla="*/ 2147483647 w 877"/>
              <a:gd name="T65" fmla="*/ 2147483647 h 469"/>
              <a:gd name="T66" fmla="*/ 2147483647 w 877"/>
              <a:gd name="T67" fmla="*/ 2147483647 h 469"/>
              <a:gd name="T68" fmla="*/ 2147483647 w 877"/>
              <a:gd name="T69" fmla="*/ 2147483647 h 469"/>
              <a:gd name="T70" fmla="*/ 2147483647 w 877"/>
              <a:gd name="T71" fmla="*/ 2147483647 h 469"/>
              <a:gd name="T72" fmla="*/ 2147483647 w 877"/>
              <a:gd name="T73" fmla="*/ 2147483647 h 469"/>
              <a:gd name="T74" fmla="*/ 2147483647 w 877"/>
              <a:gd name="T75" fmla="*/ 2147483647 h 469"/>
              <a:gd name="T76" fmla="*/ 2147483647 w 877"/>
              <a:gd name="T77" fmla="*/ 2147483647 h 469"/>
              <a:gd name="T78" fmla="*/ 2147483647 w 877"/>
              <a:gd name="T79" fmla="*/ 2147483647 h 469"/>
              <a:gd name="T80" fmla="*/ 2147483647 w 877"/>
              <a:gd name="T81" fmla="*/ 2147483647 h 469"/>
              <a:gd name="T82" fmla="*/ 2147483647 w 877"/>
              <a:gd name="T83" fmla="*/ 2147483647 h 469"/>
              <a:gd name="T84" fmla="*/ 2147483647 w 877"/>
              <a:gd name="T85" fmla="*/ 2147483647 h 469"/>
              <a:gd name="T86" fmla="*/ 2147483647 w 877"/>
              <a:gd name="T87" fmla="*/ 2147483647 h 469"/>
              <a:gd name="T88" fmla="*/ 2147483647 w 877"/>
              <a:gd name="T89" fmla="*/ 2147483647 h 469"/>
              <a:gd name="T90" fmla="*/ 2147483647 w 877"/>
              <a:gd name="T91" fmla="*/ 2147483647 h 469"/>
              <a:gd name="T92" fmla="*/ 2147483647 w 877"/>
              <a:gd name="T93" fmla="*/ 2147483647 h 469"/>
              <a:gd name="T94" fmla="*/ 2147483647 w 877"/>
              <a:gd name="T95" fmla="*/ 2147483647 h 469"/>
              <a:gd name="T96" fmla="*/ 2147483647 w 877"/>
              <a:gd name="T97" fmla="*/ 2147483647 h 469"/>
              <a:gd name="T98" fmla="*/ 2147483647 w 877"/>
              <a:gd name="T99" fmla="*/ 2147483647 h 469"/>
              <a:gd name="T100" fmla="*/ 2147483647 w 877"/>
              <a:gd name="T101" fmla="*/ 2147483647 h 469"/>
              <a:gd name="T102" fmla="*/ 2147483647 w 877"/>
              <a:gd name="T103" fmla="*/ 2147483647 h 469"/>
              <a:gd name="T104" fmla="*/ 2147483647 w 877"/>
              <a:gd name="T105" fmla="*/ 2147483647 h 469"/>
              <a:gd name="T106" fmla="*/ 2147483647 w 877"/>
              <a:gd name="T107" fmla="*/ 2147483647 h 469"/>
              <a:gd name="T108" fmla="*/ 2147483647 w 877"/>
              <a:gd name="T109" fmla="*/ 2147483647 h 469"/>
              <a:gd name="T110" fmla="*/ 2147483647 w 877"/>
              <a:gd name="T111" fmla="*/ 2147483647 h 469"/>
              <a:gd name="T112" fmla="*/ 2147483647 w 877"/>
              <a:gd name="T113" fmla="*/ 2147483647 h 469"/>
              <a:gd name="T114" fmla="*/ 2147483647 w 877"/>
              <a:gd name="T115" fmla="*/ 2147483647 h 469"/>
              <a:gd name="T116" fmla="*/ 2147483647 w 877"/>
              <a:gd name="T117" fmla="*/ 2147483647 h 469"/>
              <a:gd name="T118" fmla="*/ 2147483647 w 877"/>
              <a:gd name="T119" fmla="*/ 2147483647 h 46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77" h="469">
                <a:moveTo>
                  <a:pt x="326" y="352"/>
                </a:moveTo>
                <a:lnTo>
                  <a:pt x="352" y="346"/>
                </a:lnTo>
                <a:lnTo>
                  <a:pt x="392" y="340"/>
                </a:lnTo>
                <a:lnTo>
                  <a:pt x="366" y="315"/>
                </a:lnTo>
                <a:lnTo>
                  <a:pt x="346" y="285"/>
                </a:lnTo>
                <a:lnTo>
                  <a:pt x="319" y="253"/>
                </a:lnTo>
                <a:lnTo>
                  <a:pt x="292" y="241"/>
                </a:lnTo>
                <a:lnTo>
                  <a:pt x="252" y="222"/>
                </a:lnTo>
                <a:lnTo>
                  <a:pt x="206" y="241"/>
                </a:lnTo>
                <a:lnTo>
                  <a:pt x="200" y="241"/>
                </a:lnTo>
                <a:lnTo>
                  <a:pt x="194" y="242"/>
                </a:lnTo>
                <a:lnTo>
                  <a:pt x="191" y="243"/>
                </a:lnTo>
                <a:lnTo>
                  <a:pt x="187" y="244"/>
                </a:lnTo>
                <a:lnTo>
                  <a:pt x="183" y="246"/>
                </a:lnTo>
                <a:lnTo>
                  <a:pt x="178" y="251"/>
                </a:lnTo>
                <a:lnTo>
                  <a:pt x="173" y="256"/>
                </a:lnTo>
                <a:lnTo>
                  <a:pt x="168" y="262"/>
                </a:lnTo>
                <a:lnTo>
                  <a:pt x="162" y="267"/>
                </a:lnTo>
                <a:lnTo>
                  <a:pt x="159" y="269"/>
                </a:lnTo>
                <a:lnTo>
                  <a:pt x="155" y="270"/>
                </a:lnTo>
                <a:lnTo>
                  <a:pt x="151" y="271"/>
                </a:lnTo>
                <a:lnTo>
                  <a:pt x="146" y="272"/>
                </a:lnTo>
                <a:lnTo>
                  <a:pt x="134" y="271"/>
                </a:lnTo>
                <a:lnTo>
                  <a:pt x="121" y="268"/>
                </a:lnTo>
                <a:lnTo>
                  <a:pt x="107" y="264"/>
                </a:lnTo>
                <a:lnTo>
                  <a:pt x="94" y="259"/>
                </a:lnTo>
                <a:lnTo>
                  <a:pt x="79" y="255"/>
                </a:lnTo>
                <a:lnTo>
                  <a:pt x="64" y="251"/>
                </a:lnTo>
                <a:lnTo>
                  <a:pt x="46" y="248"/>
                </a:lnTo>
                <a:lnTo>
                  <a:pt x="26" y="247"/>
                </a:lnTo>
                <a:lnTo>
                  <a:pt x="0" y="222"/>
                </a:lnTo>
                <a:lnTo>
                  <a:pt x="4" y="217"/>
                </a:lnTo>
                <a:lnTo>
                  <a:pt x="8" y="212"/>
                </a:lnTo>
                <a:lnTo>
                  <a:pt x="10" y="206"/>
                </a:lnTo>
                <a:lnTo>
                  <a:pt x="12" y="200"/>
                </a:lnTo>
                <a:lnTo>
                  <a:pt x="13" y="187"/>
                </a:lnTo>
                <a:lnTo>
                  <a:pt x="13" y="174"/>
                </a:lnTo>
                <a:lnTo>
                  <a:pt x="6" y="174"/>
                </a:lnTo>
                <a:lnTo>
                  <a:pt x="13" y="180"/>
                </a:lnTo>
                <a:lnTo>
                  <a:pt x="14" y="167"/>
                </a:lnTo>
                <a:lnTo>
                  <a:pt x="17" y="155"/>
                </a:lnTo>
                <a:lnTo>
                  <a:pt x="23" y="144"/>
                </a:lnTo>
                <a:lnTo>
                  <a:pt x="30" y="133"/>
                </a:lnTo>
                <a:lnTo>
                  <a:pt x="36" y="122"/>
                </a:lnTo>
                <a:lnTo>
                  <a:pt x="44" y="112"/>
                </a:lnTo>
                <a:lnTo>
                  <a:pt x="53" y="105"/>
                </a:lnTo>
                <a:lnTo>
                  <a:pt x="60" y="99"/>
                </a:lnTo>
                <a:lnTo>
                  <a:pt x="54" y="92"/>
                </a:lnTo>
                <a:lnTo>
                  <a:pt x="46" y="82"/>
                </a:lnTo>
                <a:lnTo>
                  <a:pt x="36" y="68"/>
                </a:lnTo>
                <a:lnTo>
                  <a:pt x="26" y="50"/>
                </a:lnTo>
                <a:lnTo>
                  <a:pt x="60" y="38"/>
                </a:lnTo>
                <a:lnTo>
                  <a:pt x="113" y="26"/>
                </a:lnTo>
                <a:lnTo>
                  <a:pt x="173" y="26"/>
                </a:lnTo>
                <a:lnTo>
                  <a:pt x="239" y="44"/>
                </a:lnTo>
                <a:lnTo>
                  <a:pt x="285" y="38"/>
                </a:lnTo>
                <a:lnTo>
                  <a:pt x="339" y="50"/>
                </a:lnTo>
                <a:lnTo>
                  <a:pt x="385" y="63"/>
                </a:lnTo>
                <a:lnTo>
                  <a:pt x="385" y="38"/>
                </a:lnTo>
                <a:lnTo>
                  <a:pt x="392" y="13"/>
                </a:lnTo>
                <a:lnTo>
                  <a:pt x="433" y="13"/>
                </a:lnTo>
                <a:lnTo>
                  <a:pt x="465" y="13"/>
                </a:lnTo>
                <a:lnTo>
                  <a:pt x="485" y="0"/>
                </a:lnTo>
                <a:lnTo>
                  <a:pt x="531" y="0"/>
                </a:lnTo>
                <a:lnTo>
                  <a:pt x="551" y="13"/>
                </a:lnTo>
                <a:lnTo>
                  <a:pt x="579" y="38"/>
                </a:lnTo>
                <a:lnTo>
                  <a:pt x="565" y="63"/>
                </a:lnTo>
                <a:lnTo>
                  <a:pt x="618" y="63"/>
                </a:lnTo>
                <a:lnTo>
                  <a:pt x="638" y="111"/>
                </a:lnTo>
                <a:lnTo>
                  <a:pt x="664" y="105"/>
                </a:lnTo>
                <a:lnTo>
                  <a:pt x="692" y="124"/>
                </a:lnTo>
                <a:lnTo>
                  <a:pt x="725" y="111"/>
                </a:lnTo>
                <a:lnTo>
                  <a:pt x="758" y="136"/>
                </a:lnTo>
                <a:lnTo>
                  <a:pt x="797" y="136"/>
                </a:lnTo>
                <a:lnTo>
                  <a:pt x="838" y="155"/>
                </a:lnTo>
                <a:lnTo>
                  <a:pt x="877" y="167"/>
                </a:lnTo>
                <a:lnTo>
                  <a:pt x="871" y="198"/>
                </a:lnTo>
                <a:lnTo>
                  <a:pt x="864" y="235"/>
                </a:lnTo>
                <a:lnTo>
                  <a:pt x="877" y="259"/>
                </a:lnTo>
                <a:lnTo>
                  <a:pt x="844" y="259"/>
                </a:lnTo>
                <a:lnTo>
                  <a:pt x="804" y="272"/>
                </a:lnTo>
                <a:lnTo>
                  <a:pt x="797" y="303"/>
                </a:lnTo>
                <a:lnTo>
                  <a:pt x="777" y="309"/>
                </a:lnTo>
                <a:lnTo>
                  <a:pt x="754" y="313"/>
                </a:lnTo>
                <a:lnTo>
                  <a:pt x="731" y="318"/>
                </a:lnTo>
                <a:lnTo>
                  <a:pt x="709" y="324"/>
                </a:lnTo>
                <a:lnTo>
                  <a:pt x="688" y="330"/>
                </a:lnTo>
                <a:lnTo>
                  <a:pt x="680" y="334"/>
                </a:lnTo>
                <a:lnTo>
                  <a:pt x="671" y="337"/>
                </a:lnTo>
                <a:lnTo>
                  <a:pt x="663" y="343"/>
                </a:lnTo>
                <a:lnTo>
                  <a:pt x="656" y="347"/>
                </a:lnTo>
                <a:lnTo>
                  <a:pt x="652" y="352"/>
                </a:lnTo>
                <a:lnTo>
                  <a:pt x="648" y="358"/>
                </a:lnTo>
                <a:lnTo>
                  <a:pt x="646" y="364"/>
                </a:lnTo>
                <a:lnTo>
                  <a:pt x="644" y="370"/>
                </a:lnTo>
                <a:lnTo>
                  <a:pt x="646" y="375"/>
                </a:lnTo>
                <a:lnTo>
                  <a:pt x="647" y="380"/>
                </a:lnTo>
                <a:lnTo>
                  <a:pt x="650" y="385"/>
                </a:lnTo>
                <a:lnTo>
                  <a:pt x="653" y="390"/>
                </a:lnTo>
                <a:lnTo>
                  <a:pt x="656" y="395"/>
                </a:lnTo>
                <a:lnTo>
                  <a:pt x="661" y="399"/>
                </a:lnTo>
                <a:lnTo>
                  <a:pt x="666" y="401"/>
                </a:lnTo>
                <a:lnTo>
                  <a:pt x="671" y="402"/>
                </a:lnTo>
                <a:lnTo>
                  <a:pt x="692" y="400"/>
                </a:lnTo>
                <a:lnTo>
                  <a:pt x="711" y="396"/>
                </a:lnTo>
                <a:lnTo>
                  <a:pt x="721" y="395"/>
                </a:lnTo>
                <a:lnTo>
                  <a:pt x="731" y="394"/>
                </a:lnTo>
                <a:lnTo>
                  <a:pt x="741" y="394"/>
                </a:lnTo>
                <a:lnTo>
                  <a:pt x="751" y="396"/>
                </a:lnTo>
                <a:lnTo>
                  <a:pt x="742" y="399"/>
                </a:lnTo>
                <a:lnTo>
                  <a:pt x="734" y="403"/>
                </a:lnTo>
                <a:lnTo>
                  <a:pt x="728" y="408"/>
                </a:lnTo>
                <a:lnTo>
                  <a:pt x="721" y="414"/>
                </a:lnTo>
                <a:lnTo>
                  <a:pt x="716" y="421"/>
                </a:lnTo>
                <a:lnTo>
                  <a:pt x="710" y="427"/>
                </a:lnTo>
                <a:lnTo>
                  <a:pt x="705" y="433"/>
                </a:lnTo>
                <a:lnTo>
                  <a:pt x="698" y="438"/>
                </a:lnTo>
                <a:lnTo>
                  <a:pt x="695" y="430"/>
                </a:lnTo>
                <a:lnTo>
                  <a:pt x="693" y="424"/>
                </a:lnTo>
                <a:lnTo>
                  <a:pt x="689" y="419"/>
                </a:lnTo>
                <a:lnTo>
                  <a:pt x="687" y="416"/>
                </a:lnTo>
                <a:lnTo>
                  <a:pt x="680" y="412"/>
                </a:lnTo>
                <a:lnTo>
                  <a:pt x="671" y="408"/>
                </a:lnTo>
                <a:lnTo>
                  <a:pt x="671" y="413"/>
                </a:lnTo>
                <a:lnTo>
                  <a:pt x="669" y="418"/>
                </a:lnTo>
                <a:lnTo>
                  <a:pt x="666" y="423"/>
                </a:lnTo>
                <a:lnTo>
                  <a:pt x="663" y="427"/>
                </a:lnTo>
                <a:lnTo>
                  <a:pt x="654" y="435"/>
                </a:lnTo>
                <a:lnTo>
                  <a:pt x="643" y="442"/>
                </a:lnTo>
                <a:lnTo>
                  <a:pt x="633" y="450"/>
                </a:lnTo>
                <a:lnTo>
                  <a:pt x="624" y="456"/>
                </a:lnTo>
                <a:lnTo>
                  <a:pt x="619" y="460"/>
                </a:lnTo>
                <a:lnTo>
                  <a:pt x="616" y="463"/>
                </a:lnTo>
                <a:lnTo>
                  <a:pt x="613" y="466"/>
                </a:lnTo>
                <a:lnTo>
                  <a:pt x="611" y="469"/>
                </a:lnTo>
                <a:lnTo>
                  <a:pt x="605" y="468"/>
                </a:lnTo>
                <a:lnTo>
                  <a:pt x="600" y="466"/>
                </a:lnTo>
                <a:lnTo>
                  <a:pt x="595" y="464"/>
                </a:lnTo>
                <a:lnTo>
                  <a:pt x="591" y="461"/>
                </a:lnTo>
                <a:lnTo>
                  <a:pt x="587" y="459"/>
                </a:lnTo>
                <a:lnTo>
                  <a:pt x="584" y="455"/>
                </a:lnTo>
                <a:lnTo>
                  <a:pt x="582" y="452"/>
                </a:lnTo>
                <a:lnTo>
                  <a:pt x="579" y="447"/>
                </a:lnTo>
                <a:lnTo>
                  <a:pt x="575" y="439"/>
                </a:lnTo>
                <a:lnTo>
                  <a:pt x="573" y="429"/>
                </a:lnTo>
                <a:lnTo>
                  <a:pt x="572" y="419"/>
                </a:lnTo>
                <a:lnTo>
                  <a:pt x="572" y="408"/>
                </a:lnTo>
                <a:lnTo>
                  <a:pt x="563" y="407"/>
                </a:lnTo>
                <a:lnTo>
                  <a:pt x="555" y="406"/>
                </a:lnTo>
                <a:lnTo>
                  <a:pt x="548" y="404"/>
                </a:lnTo>
                <a:lnTo>
                  <a:pt x="540" y="401"/>
                </a:lnTo>
                <a:lnTo>
                  <a:pt x="527" y="395"/>
                </a:lnTo>
                <a:lnTo>
                  <a:pt x="518" y="389"/>
                </a:lnTo>
                <a:lnTo>
                  <a:pt x="532" y="385"/>
                </a:lnTo>
                <a:lnTo>
                  <a:pt x="547" y="381"/>
                </a:lnTo>
                <a:lnTo>
                  <a:pt x="559" y="379"/>
                </a:lnTo>
                <a:lnTo>
                  <a:pt x="572" y="377"/>
                </a:lnTo>
                <a:lnTo>
                  <a:pt x="597" y="374"/>
                </a:lnTo>
                <a:lnTo>
                  <a:pt x="625" y="370"/>
                </a:lnTo>
                <a:lnTo>
                  <a:pt x="512" y="370"/>
                </a:lnTo>
                <a:lnTo>
                  <a:pt x="503" y="362"/>
                </a:lnTo>
                <a:lnTo>
                  <a:pt x="493" y="354"/>
                </a:lnTo>
                <a:lnTo>
                  <a:pt x="481" y="348"/>
                </a:lnTo>
                <a:lnTo>
                  <a:pt x="469" y="342"/>
                </a:lnTo>
                <a:lnTo>
                  <a:pt x="445" y="333"/>
                </a:lnTo>
                <a:lnTo>
                  <a:pt x="425" y="327"/>
                </a:lnTo>
                <a:lnTo>
                  <a:pt x="412" y="350"/>
                </a:lnTo>
                <a:lnTo>
                  <a:pt x="398" y="369"/>
                </a:lnTo>
                <a:lnTo>
                  <a:pt x="393" y="378"/>
                </a:lnTo>
                <a:lnTo>
                  <a:pt x="386" y="386"/>
                </a:lnTo>
                <a:lnTo>
                  <a:pt x="380" y="395"/>
                </a:lnTo>
                <a:lnTo>
                  <a:pt x="372" y="402"/>
                </a:lnTo>
                <a:lnTo>
                  <a:pt x="362" y="401"/>
                </a:lnTo>
                <a:lnTo>
                  <a:pt x="353" y="400"/>
                </a:lnTo>
                <a:lnTo>
                  <a:pt x="345" y="399"/>
                </a:lnTo>
                <a:lnTo>
                  <a:pt x="337" y="396"/>
                </a:lnTo>
                <a:lnTo>
                  <a:pt x="328" y="392"/>
                </a:lnTo>
                <a:lnTo>
                  <a:pt x="321" y="388"/>
                </a:lnTo>
                <a:lnTo>
                  <a:pt x="313" y="383"/>
                </a:lnTo>
                <a:lnTo>
                  <a:pt x="306" y="376"/>
                </a:lnTo>
                <a:lnTo>
                  <a:pt x="326" y="352"/>
                </a:lnTo>
              </a:path>
            </a:pathLst>
          </a:custGeom>
          <a:solidFill>
            <a:schemeClr val="tx1"/>
          </a:solidFill>
          <a:ln w="9525" cap="flat" cmpd="sng">
            <a:solidFill>
              <a:srgbClr val="FFFFFF"/>
            </a:solidFill>
            <a:prstDash val="solid"/>
            <a:round/>
            <a:headEnd type="none" w="med" len="med"/>
            <a:tailEnd type="none" w="med" len="med"/>
          </a:ln>
        </p:spPr>
        <p:txBody>
          <a:bodyPr/>
          <a:lstStyle/>
          <a:p>
            <a:endParaRPr lang="en-US" dirty="0"/>
          </a:p>
        </p:txBody>
      </p:sp>
      <p:sp>
        <p:nvSpPr>
          <p:cNvPr id="18498" name="Freeform 349"/>
          <p:cNvSpPr>
            <a:spLocks/>
          </p:cNvSpPr>
          <p:nvPr>
            <p:custDataLst>
              <p:tags r:id="rId65"/>
            </p:custDataLst>
          </p:nvPr>
        </p:nvSpPr>
        <p:spPr bwMode="auto">
          <a:xfrm>
            <a:off x="7359651" y="3057525"/>
            <a:ext cx="47625" cy="63500"/>
          </a:xfrm>
          <a:custGeom>
            <a:avLst/>
            <a:gdLst>
              <a:gd name="T0" fmla="*/ 2147483647 w 107"/>
              <a:gd name="T1" fmla="*/ 0 h 123"/>
              <a:gd name="T2" fmla="*/ 2147483647 w 107"/>
              <a:gd name="T3" fmla="*/ 2147483647 h 123"/>
              <a:gd name="T4" fmla="*/ 2147483647 w 107"/>
              <a:gd name="T5" fmla="*/ 2147483647 h 123"/>
              <a:gd name="T6" fmla="*/ 2147483647 w 107"/>
              <a:gd name="T7" fmla="*/ 2147483647 h 123"/>
              <a:gd name="T8" fmla="*/ 2147483647 w 107"/>
              <a:gd name="T9" fmla="*/ 2147483647 h 123"/>
              <a:gd name="T10" fmla="*/ 2147483647 w 107"/>
              <a:gd name="T11" fmla="*/ 2147483647 h 123"/>
              <a:gd name="T12" fmla="*/ 2147483647 w 107"/>
              <a:gd name="T13" fmla="*/ 2147483647 h 123"/>
              <a:gd name="T14" fmla="*/ 2147483647 w 107"/>
              <a:gd name="T15" fmla="*/ 2147483647 h 123"/>
              <a:gd name="T16" fmla="*/ 2147483647 w 107"/>
              <a:gd name="T17" fmla="*/ 2147483647 h 123"/>
              <a:gd name="T18" fmla="*/ 2147483647 w 107"/>
              <a:gd name="T19" fmla="*/ 2147483647 h 123"/>
              <a:gd name="T20" fmla="*/ 2147483647 w 107"/>
              <a:gd name="T21" fmla="*/ 2147483647 h 123"/>
              <a:gd name="T22" fmla="*/ 2147483647 w 107"/>
              <a:gd name="T23" fmla="*/ 2147483647 h 123"/>
              <a:gd name="T24" fmla="*/ 2147483647 w 107"/>
              <a:gd name="T25" fmla="*/ 2147483647 h 123"/>
              <a:gd name="T26" fmla="*/ 2147483647 w 107"/>
              <a:gd name="T27" fmla="*/ 2147483647 h 123"/>
              <a:gd name="T28" fmla="*/ 2147483647 w 107"/>
              <a:gd name="T29" fmla="*/ 2147483647 h 123"/>
              <a:gd name="T30" fmla="*/ 2147483647 w 107"/>
              <a:gd name="T31" fmla="*/ 2147483647 h 123"/>
              <a:gd name="T32" fmla="*/ 2147483647 w 107"/>
              <a:gd name="T33" fmla="*/ 2147483647 h 123"/>
              <a:gd name="T34" fmla="*/ 2147483647 w 107"/>
              <a:gd name="T35" fmla="*/ 2147483647 h 123"/>
              <a:gd name="T36" fmla="*/ 2147483647 w 107"/>
              <a:gd name="T37" fmla="*/ 2147483647 h 123"/>
              <a:gd name="T38" fmla="*/ 2147483647 w 107"/>
              <a:gd name="T39" fmla="*/ 2147483647 h 123"/>
              <a:gd name="T40" fmla="*/ 2147483647 w 107"/>
              <a:gd name="T41" fmla="*/ 2147483647 h 123"/>
              <a:gd name="T42" fmla="*/ 0 w 107"/>
              <a:gd name="T43" fmla="*/ 2147483647 h 123"/>
              <a:gd name="T44" fmla="*/ 2147483647 w 107"/>
              <a:gd name="T45" fmla="*/ 0 h 123"/>
              <a:gd name="T46" fmla="*/ 2147483647 w 107"/>
              <a:gd name="T47" fmla="*/ 0 h 1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7" h="123">
                <a:moveTo>
                  <a:pt x="48" y="0"/>
                </a:moveTo>
                <a:lnTo>
                  <a:pt x="81" y="31"/>
                </a:lnTo>
                <a:lnTo>
                  <a:pt x="94" y="67"/>
                </a:lnTo>
                <a:lnTo>
                  <a:pt x="107" y="86"/>
                </a:lnTo>
                <a:lnTo>
                  <a:pt x="107" y="117"/>
                </a:lnTo>
                <a:lnTo>
                  <a:pt x="107" y="123"/>
                </a:lnTo>
                <a:lnTo>
                  <a:pt x="88" y="114"/>
                </a:lnTo>
                <a:lnTo>
                  <a:pt x="73" y="105"/>
                </a:lnTo>
                <a:lnTo>
                  <a:pt x="61" y="98"/>
                </a:lnTo>
                <a:lnTo>
                  <a:pt x="54" y="92"/>
                </a:lnTo>
                <a:lnTo>
                  <a:pt x="51" y="83"/>
                </a:lnTo>
                <a:lnTo>
                  <a:pt x="48" y="73"/>
                </a:lnTo>
                <a:lnTo>
                  <a:pt x="39" y="74"/>
                </a:lnTo>
                <a:lnTo>
                  <a:pt x="32" y="73"/>
                </a:lnTo>
                <a:lnTo>
                  <a:pt x="26" y="72"/>
                </a:lnTo>
                <a:lnTo>
                  <a:pt x="21" y="70"/>
                </a:lnTo>
                <a:lnTo>
                  <a:pt x="17" y="67"/>
                </a:lnTo>
                <a:lnTo>
                  <a:pt x="14" y="63"/>
                </a:lnTo>
                <a:lnTo>
                  <a:pt x="11" y="59"/>
                </a:lnTo>
                <a:lnTo>
                  <a:pt x="9" y="54"/>
                </a:lnTo>
                <a:lnTo>
                  <a:pt x="4" y="31"/>
                </a:lnTo>
                <a:lnTo>
                  <a:pt x="0" y="6"/>
                </a:lnTo>
                <a:lnTo>
                  <a:pt x="34" y="0"/>
                </a:lnTo>
                <a:lnTo>
                  <a:pt x="48" y="0"/>
                </a:lnTo>
              </a:path>
            </a:pathLst>
          </a:custGeom>
          <a:solidFill>
            <a:schemeClr val="tx1"/>
          </a:solidFill>
          <a:ln w="9525" cmpd="sng">
            <a:solidFill>
              <a:srgbClr val="FFFFFF"/>
            </a:solidFill>
            <a:prstDash val="solid"/>
            <a:round/>
            <a:headEnd/>
            <a:tailEnd/>
          </a:ln>
        </p:spPr>
        <p:txBody>
          <a:bodyPr/>
          <a:lstStyle/>
          <a:p>
            <a:endParaRPr lang="en-US" dirty="0"/>
          </a:p>
        </p:txBody>
      </p:sp>
      <p:sp>
        <p:nvSpPr>
          <p:cNvPr id="18499" name="Freeform 350"/>
          <p:cNvSpPr>
            <a:spLocks/>
          </p:cNvSpPr>
          <p:nvPr>
            <p:custDataLst>
              <p:tags r:id="rId66"/>
            </p:custDataLst>
          </p:nvPr>
        </p:nvSpPr>
        <p:spPr bwMode="auto">
          <a:xfrm>
            <a:off x="7902576" y="3071814"/>
            <a:ext cx="207963" cy="122237"/>
          </a:xfrm>
          <a:custGeom>
            <a:avLst/>
            <a:gdLst>
              <a:gd name="T0" fmla="*/ 2147483647 w 471"/>
              <a:gd name="T1" fmla="*/ 2147483647 h 234"/>
              <a:gd name="T2" fmla="*/ 2147483647 w 471"/>
              <a:gd name="T3" fmla="*/ 2147483647 h 234"/>
              <a:gd name="T4" fmla="*/ 2147483647 w 471"/>
              <a:gd name="T5" fmla="*/ 2147483647 h 234"/>
              <a:gd name="T6" fmla="*/ 2147483647 w 471"/>
              <a:gd name="T7" fmla="*/ 2147483647 h 234"/>
              <a:gd name="T8" fmla="*/ 2147483647 w 471"/>
              <a:gd name="T9" fmla="*/ 2147483647 h 234"/>
              <a:gd name="T10" fmla="*/ 2147483647 w 471"/>
              <a:gd name="T11" fmla="*/ 2147483647 h 234"/>
              <a:gd name="T12" fmla="*/ 2147483647 w 471"/>
              <a:gd name="T13" fmla="*/ 2147483647 h 234"/>
              <a:gd name="T14" fmla="*/ 2147483647 w 471"/>
              <a:gd name="T15" fmla="*/ 2147483647 h 234"/>
              <a:gd name="T16" fmla="*/ 2147483647 w 471"/>
              <a:gd name="T17" fmla="*/ 2147483647 h 234"/>
              <a:gd name="T18" fmla="*/ 2147483647 w 471"/>
              <a:gd name="T19" fmla="*/ 2147483647 h 234"/>
              <a:gd name="T20" fmla="*/ 2147483647 w 471"/>
              <a:gd name="T21" fmla="*/ 2147483647 h 234"/>
              <a:gd name="T22" fmla="*/ 2147483647 w 471"/>
              <a:gd name="T23" fmla="*/ 2147483647 h 234"/>
              <a:gd name="T24" fmla="*/ 2147483647 w 471"/>
              <a:gd name="T25" fmla="*/ 2147483647 h 234"/>
              <a:gd name="T26" fmla="*/ 2147483647 w 471"/>
              <a:gd name="T27" fmla="*/ 2147483647 h 234"/>
              <a:gd name="T28" fmla="*/ 2147483647 w 471"/>
              <a:gd name="T29" fmla="*/ 2147483647 h 234"/>
              <a:gd name="T30" fmla="*/ 2147483647 w 471"/>
              <a:gd name="T31" fmla="*/ 2147483647 h 234"/>
              <a:gd name="T32" fmla="*/ 2147483647 w 471"/>
              <a:gd name="T33" fmla="*/ 2147483647 h 234"/>
              <a:gd name="T34" fmla="*/ 2147483647 w 471"/>
              <a:gd name="T35" fmla="*/ 2147483647 h 234"/>
              <a:gd name="T36" fmla="*/ 2147483647 w 471"/>
              <a:gd name="T37" fmla="*/ 2147483647 h 234"/>
              <a:gd name="T38" fmla="*/ 2147483647 w 471"/>
              <a:gd name="T39" fmla="*/ 2147483647 h 234"/>
              <a:gd name="T40" fmla="*/ 2147483647 w 471"/>
              <a:gd name="T41" fmla="*/ 2147483647 h 234"/>
              <a:gd name="T42" fmla="*/ 2147483647 w 471"/>
              <a:gd name="T43" fmla="*/ 2147483647 h 234"/>
              <a:gd name="T44" fmla="*/ 2147483647 w 471"/>
              <a:gd name="T45" fmla="*/ 2147483647 h 234"/>
              <a:gd name="T46" fmla="*/ 2147483647 w 471"/>
              <a:gd name="T47" fmla="*/ 2147483647 h 234"/>
              <a:gd name="T48" fmla="*/ 2147483647 w 471"/>
              <a:gd name="T49" fmla="*/ 2147483647 h 234"/>
              <a:gd name="T50" fmla="*/ 2147483647 w 471"/>
              <a:gd name="T51" fmla="*/ 2147483647 h 234"/>
              <a:gd name="T52" fmla="*/ 2147483647 w 471"/>
              <a:gd name="T53" fmla="*/ 2147483647 h 234"/>
              <a:gd name="T54" fmla="*/ 2147483647 w 471"/>
              <a:gd name="T55" fmla="*/ 2147483647 h 234"/>
              <a:gd name="T56" fmla="*/ 2147483647 w 471"/>
              <a:gd name="T57" fmla="*/ 2147483647 h 234"/>
              <a:gd name="T58" fmla="*/ 2147483647 w 471"/>
              <a:gd name="T59" fmla="*/ 2147483647 h 234"/>
              <a:gd name="T60" fmla="*/ 2147483647 w 471"/>
              <a:gd name="T61" fmla="*/ 2147483647 h 234"/>
              <a:gd name="T62" fmla="*/ 2147483647 w 471"/>
              <a:gd name="T63" fmla="*/ 2147483647 h 234"/>
              <a:gd name="T64" fmla="*/ 2147483647 w 471"/>
              <a:gd name="T65" fmla="*/ 2147483647 h 234"/>
              <a:gd name="T66" fmla="*/ 2147483647 w 471"/>
              <a:gd name="T67" fmla="*/ 2147483647 h 234"/>
              <a:gd name="T68" fmla="*/ 2147483647 w 471"/>
              <a:gd name="T69" fmla="*/ 2147483647 h 234"/>
              <a:gd name="T70" fmla="*/ 2147483647 w 471"/>
              <a:gd name="T71" fmla="*/ 2147483647 h 234"/>
              <a:gd name="T72" fmla="*/ 2147483647 w 471"/>
              <a:gd name="T73" fmla="*/ 2147483647 h 234"/>
              <a:gd name="T74" fmla="*/ 2147483647 w 471"/>
              <a:gd name="T75" fmla="*/ 2147483647 h 234"/>
              <a:gd name="T76" fmla="*/ 2147483647 w 471"/>
              <a:gd name="T77" fmla="*/ 2147483647 h 234"/>
              <a:gd name="T78" fmla="*/ 0 w 471"/>
              <a:gd name="T79" fmla="*/ 2147483647 h 234"/>
              <a:gd name="T80" fmla="*/ 2147483647 w 471"/>
              <a:gd name="T81" fmla="*/ 2147483647 h 234"/>
              <a:gd name="T82" fmla="*/ 2147483647 w 471"/>
              <a:gd name="T83" fmla="*/ 2147483647 h 234"/>
              <a:gd name="T84" fmla="*/ 2147483647 w 471"/>
              <a:gd name="T85" fmla="*/ 0 h 234"/>
              <a:gd name="T86" fmla="*/ 2147483647 w 471"/>
              <a:gd name="T87" fmla="*/ 2147483647 h 23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71" h="234">
                <a:moveTo>
                  <a:pt x="159" y="30"/>
                </a:moveTo>
                <a:lnTo>
                  <a:pt x="106" y="67"/>
                </a:lnTo>
                <a:lnTo>
                  <a:pt x="126" y="86"/>
                </a:lnTo>
                <a:lnTo>
                  <a:pt x="166" y="86"/>
                </a:lnTo>
                <a:lnTo>
                  <a:pt x="218" y="98"/>
                </a:lnTo>
                <a:lnTo>
                  <a:pt x="272" y="105"/>
                </a:lnTo>
                <a:lnTo>
                  <a:pt x="325" y="92"/>
                </a:lnTo>
                <a:lnTo>
                  <a:pt x="372" y="86"/>
                </a:lnTo>
                <a:lnTo>
                  <a:pt x="379" y="86"/>
                </a:lnTo>
                <a:lnTo>
                  <a:pt x="383" y="95"/>
                </a:lnTo>
                <a:lnTo>
                  <a:pt x="388" y="105"/>
                </a:lnTo>
                <a:lnTo>
                  <a:pt x="391" y="114"/>
                </a:lnTo>
                <a:lnTo>
                  <a:pt x="392" y="123"/>
                </a:lnTo>
                <a:lnTo>
                  <a:pt x="406" y="124"/>
                </a:lnTo>
                <a:lnTo>
                  <a:pt x="418" y="126"/>
                </a:lnTo>
                <a:lnTo>
                  <a:pt x="424" y="129"/>
                </a:lnTo>
                <a:lnTo>
                  <a:pt x="428" y="131"/>
                </a:lnTo>
                <a:lnTo>
                  <a:pt x="433" y="134"/>
                </a:lnTo>
                <a:lnTo>
                  <a:pt x="437" y="137"/>
                </a:lnTo>
                <a:lnTo>
                  <a:pt x="441" y="141"/>
                </a:lnTo>
                <a:lnTo>
                  <a:pt x="445" y="146"/>
                </a:lnTo>
                <a:lnTo>
                  <a:pt x="448" y="151"/>
                </a:lnTo>
                <a:lnTo>
                  <a:pt x="450" y="156"/>
                </a:lnTo>
                <a:lnTo>
                  <a:pt x="455" y="170"/>
                </a:lnTo>
                <a:lnTo>
                  <a:pt x="458" y="184"/>
                </a:lnTo>
                <a:lnTo>
                  <a:pt x="471" y="190"/>
                </a:lnTo>
                <a:lnTo>
                  <a:pt x="359" y="190"/>
                </a:lnTo>
                <a:lnTo>
                  <a:pt x="350" y="202"/>
                </a:lnTo>
                <a:lnTo>
                  <a:pt x="338" y="217"/>
                </a:lnTo>
                <a:lnTo>
                  <a:pt x="330" y="224"/>
                </a:lnTo>
                <a:lnTo>
                  <a:pt x="324" y="229"/>
                </a:lnTo>
                <a:lnTo>
                  <a:pt x="317" y="233"/>
                </a:lnTo>
                <a:lnTo>
                  <a:pt x="312" y="234"/>
                </a:lnTo>
                <a:lnTo>
                  <a:pt x="306" y="233"/>
                </a:lnTo>
                <a:lnTo>
                  <a:pt x="302" y="232"/>
                </a:lnTo>
                <a:lnTo>
                  <a:pt x="298" y="230"/>
                </a:lnTo>
                <a:lnTo>
                  <a:pt x="294" y="228"/>
                </a:lnTo>
                <a:lnTo>
                  <a:pt x="292" y="224"/>
                </a:lnTo>
                <a:lnTo>
                  <a:pt x="290" y="220"/>
                </a:lnTo>
                <a:lnTo>
                  <a:pt x="289" y="216"/>
                </a:lnTo>
                <a:lnTo>
                  <a:pt x="287" y="210"/>
                </a:lnTo>
                <a:lnTo>
                  <a:pt x="284" y="199"/>
                </a:lnTo>
                <a:lnTo>
                  <a:pt x="282" y="187"/>
                </a:lnTo>
                <a:lnTo>
                  <a:pt x="278" y="174"/>
                </a:lnTo>
                <a:lnTo>
                  <a:pt x="272" y="160"/>
                </a:lnTo>
                <a:lnTo>
                  <a:pt x="269" y="155"/>
                </a:lnTo>
                <a:lnTo>
                  <a:pt x="265" y="151"/>
                </a:lnTo>
                <a:lnTo>
                  <a:pt x="258" y="148"/>
                </a:lnTo>
                <a:lnTo>
                  <a:pt x="253" y="144"/>
                </a:lnTo>
                <a:lnTo>
                  <a:pt x="246" y="141"/>
                </a:lnTo>
                <a:lnTo>
                  <a:pt x="240" y="137"/>
                </a:lnTo>
                <a:lnTo>
                  <a:pt x="236" y="133"/>
                </a:lnTo>
                <a:lnTo>
                  <a:pt x="233" y="129"/>
                </a:lnTo>
                <a:lnTo>
                  <a:pt x="224" y="140"/>
                </a:lnTo>
                <a:lnTo>
                  <a:pt x="213" y="154"/>
                </a:lnTo>
                <a:lnTo>
                  <a:pt x="207" y="162"/>
                </a:lnTo>
                <a:lnTo>
                  <a:pt x="203" y="170"/>
                </a:lnTo>
                <a:lnTo>
                  <a:pt x="200" y="177"/>
                </a:lnTo>
                <a:lnTo>
                  <a:pt x="199" y="184"/>
                </a:lnTo>
                <a:lnTo>
                  <a:pt x="188" y="190"/>
                </a:lnTo>
                <a:lnTo>
                  <a:pt x="177" y="195"/>
                </a:lnTo>
                <a:lnTo>
                  <a:pt x="167" y="201"/>
                </a:lnTo>
                <a:lnTo>
                  <a:pt x="157" y="207"/>
                </a:lnTo>
                <a:lnTo>
                  <a:pt x="147" y="213"/>
                </a:lnTo>
                <a:lnTo>
                  <a:pt x="135" y="218"/>
                </a:lnTo>
                <a:lnTo>
                  <a:pt x="130" y="219"/>
                </a:lnTo>
                <a:lnTo>
                  <a:pt x="122" y="221"/>
                </a:lnTo>
                <a:lnTo>
                  <a:pt x="114" y="222"/>
                </a:lnTo>
                <a:lnTo>
                  <a:pt x="106" y="222"/>
                </a:lnTo>
                <a:lnTo>
                  <a:pt x="97" y="221"/>
                </a:lnTo>
                <a:lnTo>
                  <a:pt x="89" y="220"/>
                </a:lnTo>
                <a:lnTo>
                  <a:pt x="82" y="217"/>
                </a:lnTo>
                <a:lnTo>
                  <a:pt x="76" y="213"/>
                </a:lnTo>
                <a:lnTo>
                  <a:pt x="63" y="205"/>
                </a:lnTo>
                <a:lnTo>
                  <a:pt x="46" y="197"/>
                </a:lnTo>
                <a:lnTo>
                  <a:pt x="59" y="197"/>
                </a:lnTo>
                <a:lnTo>
                  <a:pt x="72" y="166"/>
                </a:lnTo>
                <a:lnTo>
                  <a:pt x="59" y="135"/>
                </a:lnTo>
                <a:lnTo>
                  <a:pt x="39" y="117"/>
                </a:lnTo>
                <a:lnTo>
                  <a:pt x="0" y="98"/>
                </a:lnTo>
                <a:lnTo>
                  <a:pt x="13" y="86"/>
                </a:lnTo>
                <a:lnTo>
                  <a:pt x="53" y="80"/>
                </a:lnTo>
                <a:lnTo>
                  <a:pt x="66" y="49"/>
                </a:lnTo>
                <a:lnTo>
                  <a:pt x="86" y="30"/>
                </a:lnTo>
                <a:lnTo>
                  <a:pt x="93" y="6"/>
                </a:lnTo>
                <a:lnTo>
                  <a:pt x="133" y="0"/>
                </a:lnTo>
                <a:lnTo>
                  <a:pt x="153" y="12"/>
                </a:lnTo>
                <a:lnTo>
                  <a:pt x="166" y="42"/>
                </a:lnTo>
                <a:lnTo>
                  <a:pt x="159" y="30"/>
                </a:lnTo>
              </a:path>
            </a:pathLst>
          </a:custGeom>
          <a:solidFill>
            <a:schemeClr val="tx1"/>
          </a:solidFill>
          <a:ln w="9525" cmpd="sng">
            <a:solidFill>
              <a:srgbClr val="FFFFFF"/>
            </a:solidFill>
            <a:prstDash val="solid"/>
            <a:round/>
            <a:headEnd/>
            <a:tailEnd/>
          </a:ln>
        </p:spPr>
        <p:txBody>
          <a:bodyPr/>
          <a:lstStyle/>
          <a:p>
            <a:endParaRPr lang="en-US" dirty="0"/>
          </a:p>
        </p:txBody>
      </p:sp>
      <p:sp>
        <p:nvSpPr>
          <p:cNvPr id="18500" name="Freeform 351"/>
          <p:cNvSpPr>
            <a:spLocks/>
          </p:cNvSpPr>
          <p:nvPr>
            <p:custDataLst>
              <p:tags r:id="rId67"/>
            </p:custDataLst>
          </p:nvPr>
        </p:nvSpPr>
        <p:spPr bwMode="auto">
          <a:xfrm>
            <a:off x="7951789" y="3000376"/>
            <a:ext cx="225425" cy="125413"/>
          </a:xfrm>
          <a:custGeom>
            <a:avLst/>
            <a:gdLst>
              <a:gd name="T0" fmla="*/ 2147483647 w 525"/>
              <a:gd name="T1" fmla="*/ 2147483647 h 241"/>
              <a:gd name="T2" fmla="*/ 2147483647 w 525"/>
              <a:gd name="T3" fmla="*/ 2147483647 h 241"/>
              <a:gd name="T4" fmla="*/ 2147483647 w 525"/>
              <a:gd name="T5" fmla="*/ 2147483647 h 241"/>
              <a:gd name="T6" fmla="*/ 2147483647 w 525"/>
              <a:gd name="T7" fmla="*/ 2147483647 h 241"/>
              <a:gd name="T8" fmla="*/ 2147483647 w 525"/>
              <a:gd name="T9" fmla="*/ 2147483647 h 241"/>
              <a:gd name="T10" fmla="*/ 2147483647 w 525"/>
              <a:gd name="T11" fmla="*/ 2147483647 h 241"/>
              <a:gd name="T12" fmla="*/ 2147483647 w 525"/>
              <a:gd name="T13" fmla="*/ 2147483647 h 241"/>
              <a:gd name="T14" fmla="*/ 2147483647 w 525"/>
              <a:gd name="T15" fmla="*/ 0 h 241"/>
              <a:gd name="T16" fmla="*/ 2147483647 w 525"/>
              <a:gd name="T17" fmla="*/ 2147483647 h 241"/>
              <a:gd name="T18" fmla="*/ 2147483647 w 525"/>
              <a:gd name="T19" fmla="*/ 2147483647 h 241"/>
              <a:gd name="T20" fmla="*/ 2147483647 w 525"/>
              <a:gd name="T21" fmla="*/ 2147483647 h 241"/>
              <a:gd name="T22" fmla="*/ 2147483647 w 525"/>
              <a:gd name="T23" fmla="*/ 2147483647 h 241"/>
              <a:gd name="T24" fmla="*/ 2147483647 w 525"/>
              <a:gd name="T25" fmla="*/ 2147483647 h 241"/>
              <a:gd name="T26" fmla="*/ 2147483647 w 525"/>
              <a:gd name="T27" fmla="*/ 2147483647 h 241"/>
              <a:gd name="T28" fmla="*/ 2147483647 w 525"/>
              <a:gd name="T29" fmla="*/ 2147483647 h 241"/>
              <a:gd name="T30" fmla="*/ 2147483647 w 525"/>
              <a:gd name="T31" fmla="*/ 2147483647 h 241"/>
              <a:gd name="T32" fmla="*/ 2147483647 w 525"/>
              <a:gd name="T33" fmla="*/ 2147483647 h 241"/>
              <a:gd name="T34" fmla="*/ 2147483647 w 525"/>
              <a:gd name="T35" fmla="*/ 2147483647 h 241"/>
              <a:gd name="T36" fmla="*/ 2147483647 w 525"/>
              <a:gd name="T37" fmla="*/ 2147483647 h 241"/>
              <a:gd name="T38" fmla="*/ 2147483647 w 525"/>
              <a:gd name="T39" fmla="*/ 2147483647 h 241"/>
              <a:gd name="T40" fmla="*/ 2147483647 w 525"/>
              <a:gd name="T41" fmla="*/ 2147483647 h 241"/>
              <a:gd name="T42" fmla="*/ 2147483647 w 525"/>
              <a:gd name="T43" fmla="*/ 2147483647 h 241"/>
              <a:gd name="T44" fmla="*/ 2147483647 w 525"/>
              <a:gd name="T45" fmla="*/ 2147483647 h 241"/>
              <a:gd name="T46" fmla="*/ 2147483647 w 525"/>
              <a:gd name="T47" fmla="*/ 2147483647 h 241"/>
              <a:gd name="T48" fmla="*/ 2147483647 w 525"/>
              <a:gd name="T49" fmla="*/ 2147483647 h 241"/>
              <a:gd name="T50" fmla="*/ 2147483647 w 525"/>
              <a:gd name="T51" fmla="*/ 2147483647 h 241"/>
              <a:gd name="T52" fmla="*/ 2147483647 w 525"/>
              <a:gd name="T53" fmla="*/ 2147483647 h 241"/>
              <a:gd name="T54" fmla="*/ 2147483647 w 525"/>
              <a:gd name="T55" fmla="*/ 2147483647 h 241"/>
              <a:gd name="T56" fmla="*/ 2147483647 w 525"/>
              <a:gd name="T57" fmla="*/ 2147483647 h 241"/>
              <a:gd name="T58" fmla="*/ 2147483647 w 525"/>
              <a:gd name="T59" fmla="*/ 2147483647 h 241"/>
              <a:gd name="T60" fmla="*/ 2147483647 w 525"/>
              <a:gd name="T61" fmla="*/ 2147483647 h 241"/>
              <a:gd name="T62" fmla="*/ 2147483647 w 525"/>
              <a:gd name="T63" fmla="*/ 2147483647 h 2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25" h="241">
                <a:moveTo>
                  <a:pt x="60" y="178"/>
                </a:moveTo>
                <a:lnTo>
                  <a:pt x="106" y="185"/>
                </a:lnTo>
                <a:lnTo>
                  <a:pt x="140" y="178"/>
                </a:lnTo>
                <a:lnTo>
                  <a:pt x="173" y="148"/>
                </a:lnTo>
                <a:lnTo>
                  <a:pt x="133" y="123"/>
                </a:lnTo>
                <a:lnTo>
                  <a:pt x="93" y="105"/>
                </a:lnTo>
                <a:lnTo>
                  <a:pt x="73" y="123"/>
                </a:lnTo>
                <a:lnTo>
                  <a:pt x="47" y="117"/>
                </a:lnTo>
                <a:lnTo>
                  <a:pt x="33" y="93"/>
                </a:lnTo>
                <a:lnTo>
                  <a:pt x="66" y="61"/>
                </a:lnTo>
                <a:lnTo>
                  <a:pt x="40" y="55"/>
                </a:lnTo>
                <a:lnTo>
                  <a:pt x="40" y="43"/>
                </a:lnTo>
                <a:lnTo>
                  <a:pt x="66" y="19"/>
                </a:lnTo>
                <a:lnTo>
                  <a:pt x="112" y="25"/>
                </a:lnTo>
                <a:lnTo>
                  <a:pt x="173" y="49"/>
                </a:lnTo>
                <a:lnTo>
                  <a:pt x="186" y="0"/>
                </a:lnTo>
                <a:lnTo>
                  <a:pt x="232" y="12"/>
                </a:lnTo>
                <a:lnTo>
                  <a:pt x="312" y="19"/>
                </a:lnTo>
                <a:lnTo>
                  <a:pt x="372" y="25"/>
                </a:lnTo>
                <a:lnTo>
                  <a:pt x="439" y="25"/>
                </a:lnTo>
                <a:lnTo>
                  <a:pt x="519" y="49"/>
                </a:lnTo>
                <a:lnTo>
                  <a:pt x="525" y="55"/>
                </a:lnTo>
                <a:lnTo>
                  <a:pt x="522" y="62"/>
                </a:lnTo>
                <a:lnTo>
                  <a:pt x="519" y="69"/>
                </a:lnTo>
                <a:lnTo>
                  <a:pt x="514" y="76"/>
                </a:lnTo>
                <a:lnTo>
                  <a:pt x="510" y="82"/>
                </a:lnTo>
                <a:lnTo>
                  <a:pt x="504" y="87"/>
                </a:lnTo>
                <a:lnTo>
                  <a:pt x="499" y="92"/>
                </a:lnTo>
                <a:lnTo>
                  <a:pt x="492" y="96"/>
                </a:lnTo>
                <a:lnTo>
                  <a:pt x="485" y="99"/>
                </a:lnTo>
                <a:lnTo>
                  <a:pt x="466" y="101"/>
                </a:lnTo>
                <a:lnTo>
                  <a:pt x="442" y="103"/>
                </a:lnTo>
                <a:lnTo>
                  <a:pt x="430" y="105"/>
                </a:lnTo>
                <a:lnTo>
                  <a:pt x="418" y="107"/>
                </a:lnTo>
                <a:lnTo>
                  <a:pt x="412" y="109"/>
                </a:lnTo>
                <a:lnTo>
                  <a:pt x="407" y="111"/>
                </a:lnTo>
                <a:lnTo>
                  <a:pt x="402" y="114"/>
                </a:lnTo>
                <a:lnTo>
                  <a:pt x="399" y="117"/>
                </a:lnTo>
                <a:lnTo>
                  <a:pt x="394" y="124"/>
                </a:lnTo>
                <a:lnTo>
                  <a:pt x="387" y="136"/>
                </a:lnTo>
                <a:lnTo>
                  <a:pt x="383" y="142"/>
                </a:lnTo>
                <a:lnTo>
                  <a:pt x="378" y="147"/>
                </a:lnTo>
                <a:lnTo>
                  <a:pt x="373" y="151"/>
                </a:lnTo>
                <a:lnTo>
                  <a:pt x="365" y="154"/>
                </a:lnTo>
                <a:lnTo>
                  <a:pt x="341" y="160"/>
                </a:lnTo>
                <a:lnTo>
                  <a:pt x="305" y="166"/>
                </a:lnTo>
                <a:lnTo>
                  <a:pt x="287" y="170"/>
                </a:lnTo>
                <a:lnTo>
                  <a:pt x="273" y="173"/>
                </a:lnTo>
                <a:lnTo>
                  <a:pt x="263" y="176"/>
                </a:lnTo>
                <a:lnTo>
                  <a:pt x="260" y="178"/>
                </a:lnTo>
                <a:lnTo>
                  <a:pt x="260" y="186"/>
                </a:lnTo>
                <a:lnTo>
                  <a:pt x="261" y="192"/>
                </a:lnTo>
                <a:lnTo>
                  <a:pt x="262" y="197"/>
                </a:lnTo>
                <a:lnTo>
                  <a:pt x="263" y="203"/>
                </a:lnTo>
                <a:lnTo>
                  <a:pt x="267" y="212"/>
                </a:lnTo>
                <a:lnTo>
                  <a:pt x="273" y="222"/>
                </a:lnTo>
                <a:lnTo>
                  <a:pt x="266" y="222"/>
                </a:lnTo>
                <a:lnTo>
                  <a:pt x="219" y="228"/>
                </a:lnTo>
                <a:lnTo>
                  <a:pt x="166" y="241"/>
                </a:lnTo>
                <a:lnTo>
                  <a:pt x="112" y="234"/>
                </a:lnTo>
                <a:lnTo>
                  <a:pt x="60" y="222"/>
                </a:lnTo>
                <a:lnTo>
                  <a:pt x="20" y="222"/>
                </a:lnTo>
                <a:lnTo>
                  <a:pt x="0" y="203"/>
                </a:lnTo>
                <a:lnTo>
                  <a:pt x="53" y="166"/>
                </a:lnTo>
                <a:lnTo>
                  <a:pt x="60" y="178"/>
                </a:lnTo>
              </a:path>
            </a:pathLst>
          </a:custGeom>
          <a:solidFill>
            <a:schemeClr val="tx1"/>
          </a:solidFill>
          <a:ln w="9525" cmpd="sng">
            <a:solidFill>
              <a:srgbClr val="FFFFFF"/>
            </a:solidFill>
            <a:prstDash val="solid"/>
            <a:round/>
            <a:headEnd/>
            <a:tailEnd/>
          </a:ln>
        </p:spPr>
        <p:txBody>
          <a:bodyPr/>
          <a:lstStyle/>
          <a:p>
            <a:endParaRPr lang="en-US" dirty="0"/>
          </a:p>
        </p:txBody>
      </p:sp>
      <p:sp>
        <p:nvSpPr>
          <p:cNvPr id="18501" name="Freeform 352"/>
          <p:cNvSpPr>
            <a:spLocks/>
          </p:cNvSpPr>
          <p:nvPr>
            <p:custDataLst>
              <p:tags r:id="rId68"/>
            </p:custDataLst>
          </p:nvPr>
        </p:nvSpPr>
        <p:spPr bwMode="auto">
          <a:xfrm>
            <a:off x="7558088" y="3016251"/>
            <a:ext cx="342900" cy="227013"/>
          </a:xfrm>
          <a:custGeom>
            <a:avLst/>
            <a:gdLst>
              <a:gd name="T0" fmla="*/ 2147483647 w 784"/>
              <a:gd name="T1" fmla="*/ 2147483647 h 430"/>
              <a:gd name="T2" fmla="*/ 2147483647 w 784"/>
              <a:gd name="T3" fmla="*/ 2147483647 h 430"/>
              <a:gd name="T4" fmla="*/ 2147483647 w 784"/>
              <a:gd name="T5" fmla="*/ 2147483647 h 430"/>
              <a:gd name="T6" fmla="*/ 2147483647 w 784"/>
              <a:gd name="T7" fmla="*/ 2147483647 h 430"/>
              <a:gd name="T8" fmla="*/ 2147483647 w 784"/>
              <a:gd name="T9" fmla="*/ 2147483647 h 430"/>
              <a:gd name="T10" fmla="*/ 2147483647 w 784"/>
              <a:gd name="T11" fmla="*/ 2147483647 h 430"/>
              <a:gd name="T12" fmla="*/ 2147483647 w 784"/>
              <a:gd name="T13" fmla="*/ 2147483647 h 430"/>
              <a:gd name="T14" fmla="*/ 2147483647 w 784"/>
              <a:gd name="T15" fmla="*/ 2147483647 h 430"/>
              <a:gd name="T16" fmla="*/ 2147483647 w 784"/>
              <a:gd name="T17" fmla="*/ 2147483647 h 430"/>
              <a:gd name="T18" fmla="*/ 2147483647 w 784"/>
              <a:gd name="T19" fmla="*/ 2147483647 h 430"/>
              <a:gd name="T20" fmla="*/ 2147483647 w 784"/>
              <a:gd name="T21" fmla="*/ 2147483647 h 430"/>
              <a:gd name="T22" fmla="*/ 2147483647 w 784"/>
              <a:gd name="T23" fmla="*/ 2147483647 h 430"/>
              <a:gd name="T24" fmla="*/ 2147483647 w 784"/>
              <a:gd name="T25" fmla="*/ 2147483647 h 430"/>
              <a:gd name="T26" fmla="*/ 2147483647 w 784"/>
              <a:gd name="T27" fmla="*/ 2147483647 h 430"/>
              <a:gd name="T28" fmla="*/ 2147483647 w 784"/>
              <a:gd name="T29" fmla="*/ 2147483647 h 430"/>
              <a:gd name="T30" fmla="*/ 2147483647 w 784"/>
              <a:gd name="T31" fmla="*/ 2147483647 h 430"/>
              <a:gd name="T32" fmla="*/ 2147483647 w 784"/>
              <a:gd name="T33" fmla="*/ 2147483647 h 430"/>
              <a:gd name="T34" fmla="*/ 2147483647 w 784"/>
              <a:gd name="T35" fmla="*/ 2147483647 h 430"/>
              <a:gd name="T36" fmla="*/ 2147483647 w 784"/>
              <a:gd name="T37" fmla="*/ 2147483647 h 430"/>
              <a:gd name="T38" fmla="*/ 2147483647 w 784"/>
              <a:gd name="T39" fmla="*/ 2147483647 h 430"/>
              <a:gd name="T40" fmla="*/ 2147483647 w 784"/>
              <a:gd name="T41" fmla="*/ 2147483647 h 430"/>
              <a:gd name="T42" fmla="*/ 2147483647 w 784"/>
              <a:gd name="T43" fmla="*/ 2147483647 h 430"/>
              <a:gd name="T44" fmla="*/ 2147483647 w 784"/>
              <a:gd name="T45" fmla="*/ 2147483647 h 430"/>
              <a:gd name="T46" fmla="*/ 2147483647 w 784"/>
              <a:gd name="T47" fmla="*/ 2147483647 h 430"/>
              <a:gd name="T48" fmla="*/ 2147483647 w 784"/>
              <a:gd name="T49" fmla="*/ 2147483647 h 430"/>
              <a:gd name="T50" fmla="*/ 2147483647 w 784"/>
              <a:gd name="T51" fmla="*/ 2147483647 h 430"/>
              <a:gd name="T52" fmla="*/ 2147483647 w 784"/>
              <a:gd name="T53" fmla="*/ 2147483647 h 430"/>
              <a:gd name="T54" fmla="*/ 2147483647 w 784"/>
              <a:gd name="T55" fmla="*/ 2147483647 h 430"/>
              <a:gd name="T56" fmla="*/ 2147483647 w 784"/>
              <a:gd name="T57" fmla="*/ 2147483647 h 430"/>
              <a:gd name="T58" fmla="*/ 2147483647 w 784"/>
              <a:gd name="T59" fmla="*/ 2147483647 h 430"/>
              <a:gd name="T60" fmla="*/ 2147483647 w 784"/>
              <a:gd name="T61" fmla="*/ 2147483647 h 430"/>
              <a:gd name="T62" fmla="*/ 2147483647 w 784"/>
              <a:gd name="T63" fmla="*/ 2147483647 h 430"/>
              <a:gd name="T64" fmla="*/ 2147483647 w 784"/>
              <a:gd name="T65" fmla="*/ 2147483647 h 430"/>
              <a:gd name="T66" fmla="*/ 2147483647 w 784"/>
              <a:gd name="T67" fmla="*/ 2147483647 h 430"/>
              <a:gd name="T68" fmla="*/ 0 w 784"/>
              <a:gd name="T69" fmla="*/ 2147483647 h 430"/>
              <a:gd name="T70" fmla="*/ 2147483647 w 784"/>
              <a:gd name="T71" fmla="*/ 2147483647 h 430"/>
              <a:gd name="T72" fmla="*/ 2147483647 w 784"/>
              <a:gd name="T73" fmla="*/ 2147483647 h 430"/>
              <a:gd name="T74" fmla="*/ 2147483647 w 784"/>
              <a:gd name="T75" fmla="*/ 2147483647 h 430"/>
              <a:gd name="T76" fmla="*/ 2147483647 w 784"/>
              <a:gd name="T77" fmla="*/ 2147483647 h 430"/>
              <a:gd name="T78" fmla="*/ 2147483647 w 784"/>
              <a:gd name="T79" fmla="*/ 2147483647 h 430"/>
              <a:gd name="T80" fmla="*/ 2147483647 w 784"/>
              <a:gd name="T81" fmla="*/ 2147483647 h 430"/>
              <a:gd name="T82" fmla="*/ 2147483647 w 784"/>
              <a:gd name="T83" fmla="*/ 2147483647 h 430"/>
              <a:gd name="T84" fmla="*/ 2147483647 w 784"/>
              <a:gd name="T85" fmla="*/ 2147483647 h 430"/>
              <a:gd name="T86" fmla="*/ 2147483647 w 784"/>
              <a:gd name="T87" fmla="*/ 2147483647 h 430"/>
              <a:gd name="T88" fmla="*/ 2147483647 w 784"/>
              <a:gd name="T89" fmla="*/ 2147483647 h 430"/>
              <a:gd name="T90" fmla="*/ 2147483647 w 784"/>
              <a:gd name="T91" fmla="*/ 2147483647 h 430"/>
              <a:gd name="T92" fmla="*/ 2147483647 w 784"/>
              <a:gd name="T93" fmla="*/ 2147483647 h 430"/>
              <a:gd name="T94" fmla="*/ 2147483647 w 784"/>
              <a:gd name="T95" fmla="*/ 2147483647 h 430"/>
              <a:gd name="T96" fmla="*/ 2147483647 w 784"/>
              <a:gd name="T97" fmla="*/ 2147483647 h 430"/>
              <a:gd name="T98" fmla="*/ 2147483647 w 784"/>
              <a:gd name="T99" fmla="*/ 0 h 430"/>
              <a:gd name="T100" fmla="*/ 2147483647 w 784"/>
              <a:gd name="T101" fmla="*/ 2147483647 h 430"/>
              <a:gd name="T102" fmla="*/ 2147483647 w 784"/>
              <a:gd name="T103" fmla="*/ 2147483647 h 430"/>
              <a:gd name="T104" fmla="*/ 2147483647 w 784"/>
              <a:gd name="T105" fmla="*/ 2147483647 h 430"/>
              <a:gd name="T106" fmla="*/ 2147483647 w 784"/>
              <a:gd name="T107" fmla="*/ 2147483647 h 430"/>
              <a:gd name="T108" fmla="*/ 2147483647 w 784"/>
              <a:gd name="T109" fmla="*/ 2147483647 h 4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4" h="430">
                <a:moveTo>
                  <a:pt x="778" y="295"/>
                </a:moveTo>
                <a:lnTo>
                  <a:pt x="772" y="294"/>
                </a:lnTo>
                <a:lnTo>
                  <a:pt x="768" y="292"/>
                </a:lnTo>
                <a:lnTo>
                  <a:pt x="762" y="292"/>
                </a:lnTo>
                <a:lnTo>
                  <a:pt x="757" y="292"/>
                </a:lnTo>
                <a:lnTo>
                  <a:pt x="751" y="293"/>
                </a:lnTo>
                <a:lnTo>
                  <a:pt x="745" y="295"/>
                </a:lnTo>
                <a:lnTo>
                  <a:pt x="738" y="298"/>
                </a:lnTo>
                <a:lnTo>
                  <a:pt x="731" y="302"/>
                </a:lnTo>
                <a:lnTo>
                  <a:pt x="727" y="303"/>
                </a:lnTo>
                <a:lnTo>
                  <a:pt x="725" y="305"/>
                </a:lnTo>
                <a:lnTo>
                  <a:pt x="723" y="308"/>
                </a:lnTo>
                <a:lnTo>
                  <a:pt x="721" y="312"/>
                </a:lnTo>
                <a:lnTo>
                  <a:pt x="718" y="322"/>
                </a:lnTo>
                <a:lnTo>
                  <a:pt x="717" y="332"/>
                </a:lnTo>
                <a:lnTo>
                  <a:pt x="716" y="343"/>
                </a:lnTo>
                <a:lnTo>
                  <a:pt x="714" y="354"/>
                </a:lnTo>
                <a:lnTo>
                  <a:pt x="713" y="360"/>
                </a:lnTo>
                <a:lnTo>
                  <a:pt x="711" y="365"/>
                </a:lnTo>
                <a:lnTo>
                  <a:pt x="708" y="370"/>
                </a:lnTo>
                <a:lnTo>
                  <a:pt x="704" y="376"/>
                </a:lnTo>
                <a:lnTo>
                  <a:pt x="694" y="385"/>
                </a:lnTo>
                <a:lnTo>
                  <a:pt x="683" y="394"/>
                </a:lnTo>
                <a:lnTo>
                  <a:pt x="671" y="402"/>
                </a:lnTo>
                <a:lnTo>
                  <a:pt x="659" y="409"/>
                </a:lnTo>
                <a:lnTo>
                  <a:pt x="647" y="416"/>
                </a:lnTo>
                <a:lnTo>
                  <a:pt x="633" y="420"/>
                </a:lnTo>
                <a:lnTo>
                  <a:pt x="626" y="422"/>
                </a:lnTo>
                <a:lnTo>
                  <a:pt x="620" y="424"/>
                </a:lnTo>
                <a:lnTo>
                  <a:pt x="612" y="424"/>
                </a:lnTo>
                <a:lnTo>
                  <a:pt x="604" y="425"/>
                </a:lnTo>
                <a:lnTo>
                  <a:pt x="596" y="426"/>
                </a:lnTo>
                <a:lnTo>
                  <a:pt x="587" y="429"/>
                </a:lnTo>
                <a:lnTo>
                  <a:pt x="581" y="430"/>
                </a:lnTo>
                <a:lnTo>
                  <a:pt x="575" y="430"/>
                </a:lnTo>
                <a:lnTo>
                  <a:pt x="567" y="428"/>
                </a:lnTo>
                <a:lnTo>
                  <a:pt x="558" y="425"/>
                </a:lnTo>
                <a:lnTo>
                  <a:pt x="553" y="406"/>
                </a:lnTo>
                <a:lnTo>
                  <a:pt x="545" y="388"/>
                </a:lnTo>
                <a:lnTo>
                  <a:pt x="537" y="367"/>
                </a:lnTo>
                <a:lnTo>
                  <a:pt x="532" y="345"/>
                </a:lnTo>
                <a:lnTo>
                  <a:pt x="515" y="344"/>
                </a:lnTo>
                <a:lnTo>
                  <a:pt x="501" y="342"/>
                </a:lnTo>
                <a:lnTo>
                  <a:pt x="489" y="339"/>
                </a:lnTo>
                <a:lnTo>
                  <a:pt x="478" y="334"/>
                </a:lnTo>
                <a:lnTo>
                  <a:pt x="467" y="329"/>
                </a:lnTo>
                <a:lnTo>
                  <a:pt x="458" y="323"/>
                </a:lnTo>
                <a:lnTo>
                  <a:pt x="448" y="315"/>
                </a:lnTo>
                <a:lnTo>
                  <a:pt x="439" y="308"/>
                </a:lnTo>
                <a:lnTo>
                  <a:pt x="429" y="301"/>
                </a:lnTo>
                <a:lnTo>
                  <a:pt x="417" y="294"/>
                </a:lnTo>
                <a:lnTo>
                  <a:pt x="404" y="287"/>
                </a:lnTo>
                <a:lnTo>
                  <a:pt x="389" y="280"/>
                </a:lnTo>
                <a:lnTo>
                  <a:pt x="373" y="274"/>
                </a:lnTo>
                <a:lnTo>
                  <a:pt x="354" y="268"/>
                </a:lnTo>
                <a:lnTo>
                  <a:pt x="331" y="262"/>
                </a:lnTo>
                <a:lnTo>
                  <a:pt x="306" y="258"/>
                </a:lnTo>
                <a:lnTo>
                  <a:pt x="212" y="258"/>
                </a:lnTo>
                <a:lnTo>
                  <a:pt x="204" y="267"/>
                </a:lnTo>
                <a:lnTo>
                  <a:pt x="182" y="283"/>
                </a:lnTo>
                <a:lnTo>
                  <a:pt x="171" y="292"/>
                </a:lnTo>
                <a:lnTo>
                  <a:pt x="160" y="300"/>
                </a:lnTo>
                <a:lnTo>
                  <a:pt x="151" y="306"/>
                </a:lnTo>
                <a:lnTo>
                  <a:pt x="146" y="308"/>
                </a:lnTo>
                <a:lnTo>
                  <a:pt x="137" y="308"/>
                </a:lnTo>
                <a:lnTo>
                  <a:pt x="127" y="308"/>
                </a:lnTo>
                <a:lnTo>
                  <a:pt x="119" y="308"/>
                </a:lnTo>
                <a:lnTo>
                  <a:pt x="113" y="308"/>
                </a:lnTo>
                <a:lnTo>
                  <a:pt x="66" y="252"/>
                </a:lnTo>
                <a:lnTo>
                  <a:pt x="66" y="237"/>
                </a:lnTo>
                <a:lnTo>
                  <a:pt x="66" y="223"/>
                </a:lnTo>
                <a:lnTo>
                  <a:pt x="66" y="204"/>
                </a:lnTo>
                <a:lnTo>
                  <a:pt x="66" y="179"/>
                </a:lnTo>
                <a:lnTo>
                  <a:pt x="53" y="179"/>
                </a:lnTo>
                <a:lnTo>
                  <a:pt x="40" y="179"/>
                </a:lnTo>
                <a:lnTo>
                  <a:pt x="42" y="185"/>
                </a:lnTo>
                <a:lnTo>
                  <a:pt x="42" y="192"/>
                </a:lnTo>
                <a:lnTo>
                  <a:pt x="42" y="199"/>
                </a:lnTo>
                <a:lnTo>
                  <a:pt x="41" y="205"/>
                </a:lnTo>
                <a:lnTo>
                  <a:pt x="39" y="212"/>
                </a:lnTo>
                <a:lnTo>
                  <a:pt x="36" y="218"/>
                </a:lnTo>
                <a:lnTo>
                  <a:pt x="31" y="223"/>
                </a:lnTo>
                <a:lnTo>
                  <a:pt x="27" y="228"/>
                </a:lnTo>
                <a:lnTo>
                  <a:pt x="30" y="221"/>
                </a:lnTo>
                <a:lnTo>
                  <a:pt x="32" y="215"/>
                </a:lnTo>
                <a:lnTo>
                  <a:pt x="32" y="208"/>
                </a:lnTo>
                <a:lnTo>
                  <a:pt x="31" y="203"/>
                </a:lnTo>
                <a:lnTo>
                  <a:pt x="29" y="191"/>
                </a:lnTo>
                <a:lnTo>
                  <a:pt x="27" y="179"/>
                </a:lnTo>
                <a:lnTo>
                  <a:pt x="27" y="174"/>
                </a:lnTo>
                <a:lnTo>
                  <a:pt x="29" y="170"/>
                </a:lnTo>
                <a:lnTo>
                  <a:pt x="31" y="167"/>
                </a:lnTo>
                <a:lnTo>
                  <a:pt x="33" y="163"/>
                </a:lnTo>
                <a:lnTo>
                  <a:pt x="36" y="160"/>
                </a:lnTo>
                <a:lnTo>
                  <a:pt x="38" y="156"/>
                </a:lnTo>
                <a:lnTo>
                  <a:pt x="40" y="152"/>
                </a:lnTo>
                <a:lnTo>
                  <a:pt x="40" y="147"/>
                </a:lnTo>
                <a:lnTo>
                  <a:pt x="31" y="136"/>
                </a:lnTo>
                <a:lnTo>
                  <a:pt x="27" y="129"/>
                </a:lnTo>
                <a:lnTo>
                  <a:pt x="20" y="129"/>
                </a:lnTo>
                <a:lnTo>
                  <a:pt x="11" y="128"/>
                </a:lnTo>
                <a:lnTo>
                  <a:pt x="7" y="126"/>
                </a:lnTo>
                <a:lnTo>
                  <a:pt x="4" y="124"/>
                </a:lnTo>
                <a:lnTo>
                  <a:pt x="1" y="121"/>
                </a:lnTo>
                <a:lnTo>
                  <a:pt x="0" y="117"/>
                </a:lnTo>
                <a:lnTo>
                  <a:pt x="0" y="113"/>
                </a:lnTo>
                <a:lnTo>
                  <a:pt x="1" y="108"/>
                </a:lnTo>
                <a:lnTo>
                  <a:pt x="3" y="104"/>
                </a:lnTo>
                <a:lnTo>
                  <a:pt x="5" y="100"/>
                </a:lnTo>
                <a:lnTo>
                  <a:pt x="8" y="96"/>
                </a:lnTo>
                <a:lnTo>
                  <a:pt x="11" y="94"/>
                </a:lnTo>
                <a:lnTo>
                  <a:pt x="16" y="92"/>
                </a:lnTo>
                <a:lnTo>
                  <a:pt x="20" y="92"/>
                </a:lnTo>
                <a:lnTo>
                  <a:pt x="27" y="92"/>
                </a:lnTo>
                <a:lnTo>
                  <a:pt x="32" y="94"/>
                </a:lnTo>
                <a:lnTo>
                  <a:pt x="37" y="96"/>
                </a:lnTo>
                <a:lnTo>
                  <a:pt x="41" y="99"/>
                </a:lnTo>
                <a:lnTo>
                  <a:pt x="45" y="101"/>
                </a:lnTo>
                <a:lnTo>
                  <a:pt x="51" y="103"/>
                </a:lnTo>
                <a:lnTo>
                  <a:pt x="57" y="104"/>
                </a:lnTo>
                <a:lnTo>
                  <a:pt x="66" y="105"/>
                </a:lnTo>
                <a:lnTo>
                  <a:pt x="67" y="99"/>
                </a:lnTo>
                <a:lnTo>
                  <a:pt x="71" y="92"/>
                </a:lnTo>
                <a:lnTo>
                  <a:pt x="75" y="87"/>
                </a:lnTo>
                <a:lnTo>
                  <a:pt x="79" y="82"/>
                </a:lnTo>
                <a:lnTo>
                  <a:pt x="83" y="77"/>
                </a:lnTo>
                <a:lnTo>
                  <a:pt x="86" y="71"/>
                </a:lnTo>
                <a:lnTo>
                  <a:pt x="87" y="67"/>
                </a:lnTo>
                <a:lnTo>
                  <a:pt x="87" y="64"/>
                </a:lnTo>
                <a:lnTo>
                  <a:pt x="87" y="60"/>
                </a:lnTo>
                <a:lnTo>
                  <a:pt x="86" y="56"/>
                </a:lnTo>
                <a:lnTo>
                  <a:pt x="78" y="55"/>
                </a:lnTo>
                <a:lnTo>
                  <a:pt x="71" y="54"/>
                </a:lnTo>
                <a:lnTo>
                  <a:pt x="63" y="52"/>
                </a:lnTo>
                <a:lnTo>
                  <a:pt x="55" y="49"/>
                </a:lnTo>
                <a:lnTo>
                  <a:pt x="52" y="47"/>
                </a:lnTo>
                <a:lnTo>
                  <a:pt x="50" y="44"/>
                </a:lnTo>
                <a:lnTo>
                  <a:pt x="47" y="40"/>
                </a:lnTo>
                <a:lnTo>
                  <a:pt x="44" y="37"/>
                </a:lnTo>
                <a:lnTo>
                  <a:pt x="42" y="33"/>
                </a:lnTo>
                <a:lnTo>
                  <a:pt x="41" y="28"/>
                </a:lnTo>
                <a:lnTo>
                  <a:pt x="40" y="24"/>
                </a:lnTo>
                <a:lnTo>
                  <a:pt x="40" y="18"/>
                </a:lnTo>
                <a:lnTo>
                  <a:pt x="107" y="43"/>
                </a:lnTo>
                <a:lnTo>
                  <a:pt x="133" y="80"/>
                </a:lnTo>
                <a:lnTo>
                  <a:pt x="179" y="86"/>
                </a:lnTo>
                <a:lnTo>
                  <a:pt x="219" y="74"/>
                </a:lnTo>
                <a:lnTo>
                  <a:pt x="212" y="43"/>
                </a:lnTo>
                <a:lnTo>
                  <a:pt x="253" y="24"/>
                </a:lnTo>
                <a:lnTo>
                  <a:pt x="273" y="0"/>
                </a:lnTo>
                <a:lnTo>
                  <a:pt x="306" y="6"/>
                </a:lnTo>
                <a:lnTo>
                  <a:pt x="339" y="24"/>
                </a:lnTo>
                <a:lnTo>
                  <a:pt x="373" y="43"/>
                </a:lnTo>
                <a:lnTo>
                  <a:pt x="386" y="80"/>
                </a:lnTo>
                <a:lnTo>
                  <a:pt x="425" y="92"/>
                </a:lnTo>
                <a:lnTo>
                  <a:pt x="465" y="92"/>
                </a:lnTo>
                <a:lnTo>
                  <a:pt x="512" y="141"/>
                </a:lnTo>
                <a:lnTo>
                  <a:pt x="545" y="179"/>
                </a:lnTo>
                <a:lnTo>
                  <a:pt x="591" y="210"/>
                </a:lnTo>
                <a:lnTo>
                  <a:pt x="632" y="222"/>
                </a:lnTo>
                <a:lnTo>
                  <a:pt x="678" y="252"/>
                </a:lnTo>
                <a:lnTo>
                  <a:pt x="724" y="265"/>
                </a:lnTo>
                <a:lnTo>
                  <a:pt x="758" y="277"/>
                </a:lnTo>
                <a:lnTo>
                  <a:pt x="784" y="289"/>
                </a:lnTo>
                <a:lnTo>
                  <a:pt x="778" y="295"/>
                </a:lnTo>
              </a:path>
            </a:pathLst>
          </a:custGeom>
          <a:solidFill>
            <a:schemeClr val="tx1"/>
          </a:solidFill>
          <a:ln w="9525" cmpd="sng">
            <a:solidFill>
              <a:srgbClr val="FFFFFF"/>
            </a:solidFill>
            <a:prstDash val="solid"/>
            <a:round/>
            <a:headEnd/>
            <a:tailEnd/>
          </a:ln>
        </p:spPr>
        <p:txBody>
          <a:bodyPr/>
          <a:lstStyle/>
          <a:p>
            <a:endParaRPr lang="en-US" dirty="0"/>
          </a:p>
        </p:txBody>
      </p:sp>
      <p:sp>
        <p:nvSpPr>
          <p:cNvPr id="18502" name="Freeform 353"/>
          <p:cNvSpPr>
            <a:spLocks/>
          </p:cNvSpPr>
          <p:nvPr>
            <p:custDataLst>
              <p:tags r:id="rId69"/>
            </p:custDataLst>
          </p:nvPr>
        </p:nvSpPr>
        <p:spPr bwMode="auto">
          <a:xfrm>
            <a:off x="6767513" y="2903539"/>
            <a:ext cx="107950" cy="149225"/>
          </a:xfrm>
          <a:custGeom>
            <a:avLst/>
            <a:gdLst>
              <a:gd name="T0" fmla="*/ 2147483647 w 246"/>
              <a:gd name="T1" fmla="*/ 2147483647 h 284"/>
              <a:gd name="T2" fmla="*/ 2147483647 w 246"/>
              <a:gd name="T3" fmla="*/ 2147483647 h 284"/>
              <a:gd name="T4" fmla="*/ 2147483647 w 246"/>
              <a:gd name="T5" fmla="*/ 2147483647 h 284"/>
              <a:gd name="T6" fmla="*/ 2147483647 w 246"/>
              <a:gd name="T7" fmla="*/ 2147483647 h 284"/>
              <a:gd name="T8" fmla="*/ 2147483647 w 246"/>
              <a:gd name="T9" fmla="*/ 2147483647 h 284"/>
              <a:gd name="T10" fmla="*/ 2147483647 w 246"/>
              <a:gd name="T11" fmla="*/ 2147483647 h 284"/>
              <a:gd name="T12" fmla="*/ 2147483647 w 246"/>
              <a:gd name="T13" fmla="*/ 2147483647 h 284"/>
              <a:gd name="T14" fmla="*/ 2147483647 w 246"/>
              <a:gd name="T15" fmla="*/ 2147483647 h 284"/>
              <a:gd name="T16" fmla="*/ 2147483647 w 246"/>
              <a:gd name="T17" fmla="*/ 2147483647 h 284"/>
              <a:gd name="T18" fmla="*/ 2147483647 w 246"/>
              <a:gd name="T19" fmla="*/ 2147483647 h 284"/>
              <a:gd name="T20" fmla="*/ 2147483647 w 246"/>
              <a:gd name="T21" fmla="*/ 2147483647 h 284"/>
              <a:gd name="T22" fmla="*/ 2147483647 w 246"/>
              <a:gd name="T23" fmla="*/ 2147483647 h 284"/>
              <a:gd name="T24" fmla="*/ 2147483647 w 246"/>
              <a:gd name="T25" fmla="*/ 2147483647 h 284"/>
              <a:gd name="T26" fmla="*/ 2147483647 w 246"/>
              <a:gd name="T27" fmla="*/ 2147483647 h 284"/>
              <a:gd name="T28" fmla="*/ 2147483647 w 246"/>
              <a:gd name="T29" fmla="*/ 2147483647 h 284"/>
              <a:gd name="T30" fmla="*/ 2147483647 w 246"/>
              <a:gd name="T31" fmla="*/ 2147483647 h 284"/>
              <a:gd name="T32" fmla="*/ 2147483647 w 246"/>
              <a:gd name="T33" fmla="*/ 2147483647 h 284"/>
              <a:gd name="T34" fmla="*/ 2147483647 w 246"/>
              <a:gd name="T35" fmla="*/ 2147483647 h 284"/>
              <a:gd name="T36" fmla="*/ 2147483647 w 246"/>
              <a:gd name="T37" fmla="*/ 2147483647 h 284"/>
              <a:gd name="T38" fmla="*/ 2147483647 w 246"/>
              <a:gd name="T39" fmla="*/ 2147483647 h 284"/>
              <a:gd name="T40" fmla="*/ 2147483647 w 246"/>
              <a:gd name="T41" fmla="*/ 2147483647 h 284"/>
              <a:gd name="T42" fmla="*/ 2147483647 w 246"/>
              <a:gd name="T43" fmla="*/ 2147483647 h 284"/>
              <a:gd name="T44" fmla="*/ 2147483647 w 246"/>
              <a:gd name="T45" fmla="*/ 2147483647 h 284"/>
              <a:gd name="T46" fmla="*/ 2147483647 w 246"/>
              <a:gd name="T47" fmla="*/ 2147483647 h 284"/>
              <a:gd name="T48" fmla="*/ 2147483647 w 246"/>
              <a:gd name="T49" fmla="*/ 2147483647 h 284"/>
              <a:gd name="T50" fmla="*/ 2147483647 w 246"/>
              <a:gd name="T51" fmla="*/ 2147483647 h 284"/>
              <a:gd name="T52" fmla="*/ 2147483647 w 246"/>
              <a:gd name="T53" fmla="*/ 2147483647 h 284"/>
              <a:gd name="T54" fmla="*/ 2147483647 w 246"/>
              <a:gd name="T55" fmla="*/ 2147483647 h 284"/>
              <a:gd name="T56" fmla="*/ 2147483647 w 246"/>
              <a:gd name="T57" fmla="*/ 2147483647 h 284"/>
              <a:gd name="T58" fmla="*/ 2147483647 w 246"/>
              <a:gd name="T59" fmla="*/ 2147483647 h 284"/>
              <a:gd name="T60" fmla="*/ 2147483647 w 246"/>
              <a:gd name="T61" fmla="*/ 2147483647 h 284"/>
              <a:gd name="T62" fmla="*/ 2147483647 w 246"/>
              <a:gd name="T63" fmla="*/ 2147483647 h 284"/>
              <a:gd name="T64" fmla="*/ 2147483647 w 246"/>
              <a:gd name="T65" fmla="*/ 2147483647 h 284"/>
              <a:gd name="T66" fmla="*/ 2147483647 w 246"/>
              <a:gd name="T67" fmla="*/ 2147483647 h 284"/>
              <a:gd name="T68" fmla="*/ 2147483647 w 246"/>
              <a:gd name="T69" fmla="*/ 2147483647 h 284"/>
              <a:gd name="T70" fmla="*/ 2147483647 w 246"/>
              <a:gd name="T71" fmla="*/ 2147483647 h 284"/>
              <a:gd name="T72" fmla="*/ 2147483647 w 246"/>
              <a:gd name="T73" fmla="*/ 2147483647 h 284"/>
              <a:gd name="T74" fmla="*/ 2147483647 w 246"/>
              <a:gd name="T75" fmla="*/ 2147483647 h 284"/>
              <a:gd name="T76" fmla="*/ 2147483647 w 246"/>
              <a:gd name="T77" fmla="*/ 2147483647 h 284"/>
              <a:gd name="T78" fmla="*/ 2147483647 w 246"/>
              <a:gd name="T79" fmla="*/ 2147483647 h 284"/>
              <a:gd name="T80" fmla="*/ 0 w 246"/>
              <a:gd name="T81" fmla="*/ 2147483647 h 284"/>
              <a:gd name="T82" fmla="*/ 2147483647 w 246"/>
              <a:gd name="T83" fmla="*/ 2147483647 h 284"/>
              <a:gd name="T84" fmla="*/ 2147483647 w 246"/>
              <a:gd name="T85" fmla="*/ 2147483647 h 284"/>
              <a:gd name="T86" fmla="*/ 2147483647 w 246"/>
              <a:gd name="T87" fmla="*/ 2147483647 h 284"/>
              <a:gd name="T88" fmla="*/ 2147483647 w 246"/>
              <a:gd name="T89" fmla="*/ 2147483647 h 284"/>
              <a:gd name="T90" fmla="*/ 2147483647 w 246"/>
              <a:gd name="T91" fmla="*/ 2147483647 h 284"/>
              <a:gd name="T92" fmla="*/ 2147483647 w 246"/>
              <a:gd name="T93" fmla="*/ 2147483647 h 2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6" h="284">
                <a:moveTo>
                  <a:pt x="33" y="44"/>
                </a:moveTo>
                <a:lnTo>
                  <a:pt x="30" y="27"/>
                </a:lnTo>
                <a:lnTo>
                  <a:pt x="28" y="24"/>
                </a:lnTo>
                <a:lnTo>
                  <a:pt x="26" y="22"/>
                </a:lnTo>
                <a:lnTo>
                  <a:pt x="24" y="17"/>
                </a:lnTo>
                <a:lnTo>
                  <a:pt x="20" y="6"/>
                </a:lnTo>
                <a:lnTo>
                  <a:pt x="35" y="5"/>
                </a:lnTo>
                <a:lnTo>
                  <a:pt x="50" y="3"/>
                </a:lnTo>
                <a:lnTo>
                  <a:pt x="67" y="1"/>
                </a:lnTo>
                <a:lnTo>
                  <a:pt x="87" y="0"/>
                </a:lnTo>
                <a:lnTo>
                  <a:pt x="126" y="12"/>
                </a:lnTo>
                <a:lnTo>
                  <a:pt x="127" y="22"/>
                </a:lnTo>
                <a:lnTo>
                  <a:pt x="131" y="30"/>
                </a:lnTo>
                <a:lnTo>
                  <a:pt x="135" y="39"/>
                </a:lnTo>
                <a:lnTo>
                  <a:pt x="139" y="46"/>
                </a:lnTo>
                <a:lnTo>
                  <a:pt x="145" y="52"/>
                </a:lnTo>
                <a:lnTo>
                  <a:pt x="151" y="57"/>
                </a:lnTo>
                <a:lnTo>
                  <a:pt x="157" y="62"/>
                </a:lnTo>
                <a:lnTo>
                  <a:pt x="165" y="67"/>
                </a:lnTo>
                <a:lnTo>
                  <a:pt x="178" y="77"/>
                </a:lnTo>
                <a:lnTo>
                  <a:pt x="191" y="87"/>
                </a:lnTo>
                <a:lnTo>
                  <a:pt x="198" y="94"/>
                </a:lnTo>
                <a:lnTo>
                  <a:pt x="203" y="101"/>
                </a:lnTo>
                <a:lnTo>
                  <a:pt x="209" y="109"/>
                </a:lnTo>
                <a:lnTo>
                  <a:pt x="212" y="117"/>
                </a:lnTo>
                <a:lnTo>
                  <a:pt x="220" y="117"/>
                </a:lnTo>
                <a:lnTo>
                  <a:pt x="226" y="117"/>
                </a:lnTo>
                <a:lnTo>
                  <a:pt x="223" y="121"/>
                </a:lnTo>
                <a:lnTo>
                  <a:pt x="221" y="124"/>
                </a:lnTo>
                <a:lnTo>
                  <a:pt x="220" y="126"/>
                </a:lnTo>
                <a:lnTo>
                  <a:pt x="221" y="129"/>
                </a:lnTo>
                <a:lnTo>
                  <a:pt x="223" y="135"/>
                </a:lnTo>
                <a:lnTo>
                  <a:pt x="228" y="140"/>
                </a:lnTo>
                <a:lnTo>
                  <a:pt x="234" y="146"/>
                </a:lnTo>
                <a:lnTo>
                  <a:pt x="239" y="154"/>
                </a:lnTo>
                <a:lnTo>
                  <a:pt x="241" y="158"/>
                </a:lnTo>
                <a:lnTo>
                  <a:pt x="244" y="162"/>
                </a:lnTo>
                <a:lnTo>
                  <a:pt x="245" y="167"/>
                </a:lnTo>
                <a:lnTo>
                  <a:pt x="246" y="173"/>
                </a:lnTo>
                <a:lnTo>
                  <a:pt x="245" y="179"/>
                </a:lnTo>
                <a:lnTo>
                  <a:pt x="241" y="184"/>
                </a:lnTo>
                <a:lnTo>
                  <a:pt x="237" y="189"/>
                </a:lnTo>
                <a:lnTo>
                  <a:pt x="233" y="192"/>
                </a:lnTo>
                <a:lnTo>
                  <a:pt x="227" y="196"/>
                </a:lnTo>
                <a:lnTo>
                  <a:pt x="223" y="198"/>
                </a:lnTo>
                <a:lnTo>
                  <a:pt x="221" y="201"/>
                </a:lnTo>
                <a:lnTo>
                  <a:pt x="220" y="204"/>
                </a:lnTo>
                <a:lnTo>
                  <a:pt x="203" y="209"/>
                </a:lnTo>
                <a:lnTo>
                  <a:pt x="189" y="215"/>
                </a:lnTo>
                <a:lnTo>
                  <a:pt x="176" y="222"/>
                </a:lnTo>
                <a:lnTo>
                  <a:pt x="164" y="230"/>
                </a:lnTo>
                <a:lnTo>
                  <a:pt x="139" y="246"/>
                </a:lnTo>
                <a:lnTo>
                  <a:pt x="113" y="265"/>
                </a:lnTo>
                <a:lnTo>
                  <a:pt x="99" y="247"/>
                </a:lnTo>
                <a:lnTo>
                  <a:pt x="88" y="231"/>
                </a:lnTo>
                <a:lnTo>
                  <a:pt x="83" y="225"/>
                </a:lnTo>
                <a:lnTo>
                  <a:pt x="79" y="220"/>
                </a:lnTo>
                <a:lnTo>
                  <a:pt x="76" y="217"/>
                </a:lnTo>
                <a:lnTo>
                  <a:pt x="72" y="216"/>
                </a:lnTo>
                <a:lnTo>
                  <a:pt x="66" y="216"/>
                </a:lnTo>
                <a:lnTo>
                  <a:pt x="60" y="217"/>
                </a:lnTo>
                <a:lnTo>
                  <a:pt x="57" y="219"/>
                </a:lnTo>
                <a:lnTo>
                  <a:pt x="54" y="221"/>
                </a:lnTo>
                <a:lnTo>
                  <a:pt x="52" y="224"/>
                </a:lnTo>
                <a:lnTo>
                  <a:pt x="49" y="228"/>
                </a:lnTo>
                <a:lnTo>
                  <a:pt x="48" y="231"/>
                </a:lnTo>
                <a:lnTo>
                  <a:pt x="48" y="236"/>
                </a:lnTo>
                <a:lnTo>
                  <a:pt x="47" y="246"/>
                </a:lnTo>
                <a:lnTo>
                  <a:pt x="45" y="257"/>
                </a:lnTo>
                <a:lnTo>
                  <a:pt x="43" y="264"/>
                </a:lnTo>
                <a:lnTo>
                  <a:pt x="41" y="270"/>
                </a:lnTo>
                <a:lnTo>
                  <a:pt x="37" y="277"/>
                </a:lnTo>
                <a:lnTo>
                  <a:pt x="33" y="284"/>
                </a:lnTo>
                <a:lnTo>
                  <a:pt x="30" y="262"/>
                </a:lnTo>
                <a:lnTo>
                  <a:pt x="26" y="243"/>
                </a:lnTo>
                <a:lnTo>
                  <a:pt x="23" y="234"/>
                </a:lnTo>
                <a:lnTo>
                  <a:pt x="17" y="227"/>
                </a:lnTo>
                <a:lnTo>
                  <a:pt x="14" y="224"/>
                </a:lnTo>
                <a:lnTo>
                  <a:pt x="11" y="221"/>
                </a:lnTo>
                <a:lnTo>
                  <a:pt x="5" y="218"/>
                </a:lnTo>
                <a:lnTo>
                  <a:pt x="0" y="216"/>
                </a:lnTo>
                <a:lnTo>
                  <a:pt x="0" y="210"/>
                </a:lnTo>
                <a:lnTo>
                  <a:pt x="1" y="204"/>
                </a:lnTo>
                <a:lnTo>
                  <a:pt x="2" y="197"/>
                </a:lnTo>
                <a:lnTo>
                  <a:pt x="4" y="193"/>
                </a:lnTo>
                <a:lnTo>
                  <a:pt x="9" y="184"/>
                </a:lnTo>
                <a:lnTo>
                  <a:pt x="15" y="176"/>
                </a:lnTo>
                <a:lnTo>
                  <a:pt x="23" y="169"/>
                </a:lnTo>
                <a:lnTo>
                  <a:pt x="31" y="161"/>
                </a:lnTo>
                <a:lnTo>
                  <a:pt x="38" y="153"/>
                </a:lnTo>
                <a:lnTo>
                  <a:pt x="46" y="141"/>
                </a:lnTo>
                <a:lnTo>
                  <a:pt x="0" y="62"/>
                </a:lnTo>
                <a:lnTo>
                  <a:pt x="33" y="44"/>
                </a:lnTo>
              </a:path>
            </a:pathLst>
          </a:custGeom>
          <a:solidFill>
            <a:schemeClr val="tx1"/>
          </a:solidFill>
          <a:ln w="9525" cap="flat" cmpd="sng">
            <a:solidFill>
              <a:srgbClr val="FFFFFF"/>
            </a:solidFill>
            <a:prstDash val="solid"/>
            <a:round/>
            <a:headEnd type="none" w="med" len="med"/>
            <a:tailEnd type="none" w="med" len="med"/>
          </a:ln>
        </p:spPr>
        <p:txBody>
          <a:bodyPr/>
          <a:lstStyle/>
          <a:p>
            <a:endParaRPr lang="en-US" dirty="0"/>
          </a:p>
        </p:txBody>
      </p:sp>
      <p:sp>
        <p:nvSpPr>
          <p:cNvPr id="18503" name="Freeform 354"/>
          <p:cNvSpPr>
            <a:spLocks/>
          </p:cNvSpPr>
          <p:nvPr>
            <p:custDataLst>
              <p:tags r:id="rId70"/>
            </p:custDataLst>
          </p:nvPr>
        </p:nvSpPr>
        <p:spPr bwMode="auto">
          <a:xfrm>
            <a:off x="6815138" y="3011489"/>
            <a:ext cx="68262" cy="60325"/>
          </a:xfrm>
          <a:custGeom>
            <a:avLst/>
            <a:gdLst>
              <a:gd name="T0" fmla="*/ 2147483647 w 160"/>
              <a:gd name="T1" fmla="*/ 0 h 117"/>
              <a:gd name="T2" fmla="*/ 2147483647 w 160"/>
              <a:gd name="T3" fmla="*/ 2147483647 h 117"/>
              <a:gd name="T4" fmla="*/ 2147483647 w 160"/>
              <a:gd name="T5" fmla="*/ 2147483647 h 117"/>
              <a:gd name="T6" fmla="*/ 2147483647 w 160"/>
              <a:gd name="T7" fmla="*/ 2147483647 h 117"/>
              <a:gd name="T8" fmla="*/ 2147483647 w 160"/>
              <a:gd name="T9" fmla="*/ 2147483647 h 117"/>
              <a:gd name="T10" fmla="*/ 2147483647 w 160"/>
              <a:gd name="T11" fmla="*/ 2147483647 h 117"/>
              <a:gd name="T12" fmla="*/ 2147483647 w 160"/>
              <a:gd name="T13" fmla="*/ 2147483647 h 117"/>
              <a:gd name="T14" fmla="*/ 2147483647 w 160"/>
              <a:gd name="T15" fmla="*/ 2147483647 h 117"/>
              <a:gd name="T16" fmla="*/ 2147483647 w 160"/>
              <a:gd name="T17" fmla="*/ 2147483647 h 117"/>
              <a:gd name="T18" fmla="*/ 2147483647 w 160"/>
              <a:gd name="T19" fmla="*/ 2147483647 h 117"/>
              <a:gd name="T20" fmla="*/ 2147483647 w 160"/>
              <a:gd name="T21" fmla="*/ 2147483647 h 117"/>
              <a:gd name="T22" fmla="*/ 2147483647 w 160"/>
              <a:gd name="T23" fmla="*/ 2147483647 h 117"/>
              <a:gd name="T24" fmla="*/ 2147483647 w 160"/>
              <a:gd name="T25" fmla="*/ 2147483647 h 117"/>
              <a:gd name="T26" fmla="*/ 2147483647 w 160"/>
              <a:gd name="T27" fmla="*/ 2147483647 h 117"/>
              <a:gd name="T28" fmla="*/ 2147483647 w 160"/>
              <a:gd name="T29" fmla="*/ 2147483647 h 117"/>
              <a:gd name="T30" fmla="*/ 2147483647 w 160"/>
              <a:gd name="T31" fmla="*/ 2147483647 h 117"/>
              <a:gd name="T32" fmla="*/ 2147483647 w 160"/>
              <a:gd name="T33" fmla="*/ 2147483647 h 117"/>
              <a:gd name="T34" fmla="*/ 2147483647 w 160"/>
              <a:gd name="T35" fmla="*/ 2147483647 h 117"/>
              <a:gd name="T36" fmla="*/ 2147483647 w 160"/>
              <a:gd name="T37" fmla="*/ 2147483647 h 117"/>
              <a:gd name="T38" fmla="*/ 2147483647 w 160"/>
              <a:gd name="T39" fmla="*/ 2147483647 h 117"/>
              <a:gd name="T40" fmla="*/ 2147483647 w 160"/>
              <a:gd name="T41" fmla="*/ 2147483647 h 117"/>
              <a:gd name="T42" fmla="*/ 2147483647 w 160"/>
              <a:gd name="T43" fmla="*/ 2147483647 h 117"/>
              <a:gd name="T44" fmla="*/ 2147483647 w 160"/>
              <a:gd name="T45" fmla="*/ 2147483647 h 117"/>
              <a:gd name="T46" fmla="*/ 2147483647 w 160"/>
              <a:gd name="T47" fmla="*/ 2147483647 h 117"/>
              <a:gd name="T48" fmla="*/ 2147483647 w 160"/>
              <a:gd name="T49" fmla="*/ 2147483647 h 117"/>
              <a:gd name="T50" fmla="*/ 2147483647 w 160"/>
              <a:gd name="T51" fmla="*/ 2147483647 h 117"/>
              <a:gd name="T52" fmla="*/ 0 w 160"/>
              <a:gd name="T53" fmla="*/ 2147483647 h 117"/>
              <a:gd name="T54" fmla="*/ 2147483647 w 160"/>
              <a:gd name="T55" fmla="*/ 2147483647 h 117"/>
              <a:gd name="T56" fmla="*/ 2147483647 w 160"/>
              <a:gd name="T57" fmla="*/ 2147483647 h 117"/>
              <a:gd name="T58" fmla="*/ 2147483647 w 160"/>
              <a:gd name="T59" fmla="*/ 2147483647 h 117"/>
              <a:gd name="T60" fmla="*/ 2147483647 w 160"/>
              <a:gd name="T61" fmla="*/ 2147483647 h 117"/>
              <a:gd name="T62" fmla="*/ 2147483647 w 160"/>
              <a:gd name="T63" fmla="*/ 2147483647 h 117"/>
              <a:gd name="T64" fmla="*/ 2147483647 w 160"/>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0" h="117">
                <a:moveTo>
                  <a:pt x="114" y="0"/>
                </a:moveTo>
                <a:lnTo>
                  <a:pt x="114" y="9"/>
                </a:lnTo>
                <a:lnTo>
                  <a:pt x="114" y="18"/>
                </a:lnTo>
                <a:lnTo>
                  <a:pt x="115" y="25"/>
                </a:lnTo>
                <a:lnTo>
                  <a:pt x="117" y="32"/>
                </a:lnTo>
                <a:lnTo>
                  <a:pt x="119" y="34"/>
                </a:lnTo>
                <a:lnTo>
                  <a:pt x="121" y="37"/>
                </a:lnTo>
                <a:lnTo>
                  <a:pt x="123" y="38"/>
                </a:lnTo>
                <a:lnTo>
                  <a:pt x="127" y="39"/>
                </a:lnTo>
                <a:lnTo>
                  <a:pt x="131" y="40"/>
                </a:lnTo>
                <a:lnTo>
                  <a:pt x="135" y="39"/>
                </a:lnTo>
                <a:lnTo>
                  <a:pt x="140" y="38"/>
                </a:lnTo>
                <a:lnTo>
                  <a:pt x="146" y="36"/>
                </a:lnTo>
                <a:lnTo>
                  <a:pt x="149" y="43"/>
                </a:lnTo>
                <a:lnTo>
                  <a:pt x="153" y="52"/>
                </a:lnTo>
                <a:lnTo>
                  <a:pt x="157" y="64"/>
                </a:lnTo>
                <a:lnTo>
                  <a:pt x="160" y="74"/>
                </a:lnTo>
                <a:lnTo>
                  <a:pt x="133" y="88"/>
                </a:lnTo>
                <a:lnTo>
                  <a:pt x="106" y="102"/>
                </a:lnTo>
                <a:lnTo>
                  <a:pt x="92" y="107"/>
                </a:lnTo>
                <a:lnTo>
                  <a:pt x="76" y="113"/>
                </a:lnTo>
                <a:lnTo>
                  <a:pt x="62" y="116"/>
                </a:lnTo>
                <a:lnTo>
                  <a:pt x="47" y="117"/>
                </a:lnTo>
                <a:lnTo>
                  <a:pt x="32" y="99"/>
                </a:lnTo>
                <a:lnTo>
                  <a:pt x="21" y="83"/>
                </a:lnTo>
                <a:lnTo>
                  <a:pt x="10" y="69"/>
                </a:lnTo>
                <a:lnTo>
                  <a:pt x="0" y="55"/>
                </a:lnTo>
                <a:lnTo>
                  <a:pt x="13" y="48"/>
                </a:lnTo>
                <a:lnTo>
                  <a:pt x="41" y="32"/>
                </a:lnTo>
                <a:lnTo>
                  <a:pt x="60" y="23"/>
                </a:lnTo>
                <a:lnTo>
                  <a:pt x="78" y="14"/>
                </a:lnTo>
                <a:lnTo>
                  <a:pt x="97" y="6"/>
                </a:lnTo>
                <a:lnTo>
                  <a:pt x="114" y="0"/>
                </a:lnTo>
              </a:path>
            </a:pathLst>
          </a:custGeom>
          <a:solidFill>
            <a:schemeClr val="tx1"/>
          </a:solidFill>
          <a:ln w="9525" cap="flat" cmpd="sng">
            <a:solidFill>
              <a:srgbClr val="FFFFFF"/>
            </a:solidFill>
            <a:prstDash val="solid"/>
            <a:round/>
            <a:headEnd type="none" w="med" len="med"/>
            <a:tailEnd type="none" w="med" len="med"/>
          </a:ln>
        </p:spPr>
        <p:txBody>
          <a:bodyPr/>
          <a:lstStyle/>
          <a:p>
            <a:endParaRPr lang="en-US" dirty="0"/>
          </a:p>
        </p:txBody>
      </p:sp>
      <p:grpSp>
        <p:nvGrpSpPr>
          <p:cNvPr id="18504" name="Group 384"/>
          <p:cNvGrpSpPr>
            <a:grpSpLocks/>
          </p:cNvGrpSpPr>
          <p:nvPr>
            <p:custDataLst>
              <p:tags r:id="rId71"/>
            </p:custDataLst>
          </p:nvPr>
        </p:nvGrpSpPr>
        <p:grpSpPr bwMode="auto">
          <a:xfrm>
            <a:off x="5683251" y="3836988"/>
            <a:ext cx="80963" cy="82550"/>
            <a:chOff x="2352" y="2343"/>
            <a:chExt cx="65" cy="53"/>
          </a:xfrm>
        </p:grpSpPr>
        <p:sp>
          <p:nvSpPr>
            <p:cNvPr id="18605" name="Freeform 385"/>
            <p:cNvSpPr>
              <a:spLocks/>
            </p:cNvSpPr>
            <p:nvPr/>
          </p:nvSpPr>
          <p:spPr bwMode="auto">
            <a:xfrm>
              <a:off x="2352" y="2343"/>
              <a:ext cx="16" cy="11"/>
            </a:xfrm>
            <a:custGeom>
              <a:avLst/>
              <a:gdLst>
                <a:gd name="T0" fmla="*/ 0 w 51"/>
                <a:gd name="T1" fmla="*/ 0 h 33"/>
                <a:gd name="T2" fmla="*/ 0 w 51"/>
                <a:gd name="T3" fmla="*/ 0 h 33"/>
                <a:gd name="T4" fmla="*/ 0 w 51"/>
                <a:gd name="T5" fmla="*/ 0 h 33"/>
                <a:gd name="T6" fmla="*/ 0 w 51"/>
                <a:gd name="T7" fmla="*/ 0 h 33"/>
                <a:gd name="T8" fmla="*/ 0 w 51"/>
                <a:gd name="T9" fmla="*/ 0 h 33"/>
                <a:gd name="T10" fmla="*/ 1 w 51"/>
                <a:gd name="T11" fmla="*/ 0 h 33"/>
                <a:gd name="T12" fmla="*/ 1 w 51"/>
                <a:gd name="T13" fmla="*/ 0 h 33"/>
                <a:gd name="T14" fmla="*/ 0 w 51"/>
                <a:gd name="T15" fmla="*/ 0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33">
                  <a:moveTo>
                    <a:pt x="46" y="0"/>
                  </a:moveTo>
                  <a:lnTo>
                    <a:pt x="0" y="5"/>
                  </a:lnTo>
                  <a:lnTo>
                    <a:pt x="4" y="28"/>
                  </a:lnTo>
                  <a:lnTo>
                    <a:pt x="10" y="33"/>
                  </a:lnTo>
                  <a:lnTo>
                    <a:pt x="35" y="25"/>
                  </a:lnTo>
                  <a:lnTo>
                    <a:pt x="48" y="15"/>
                  </a:lnTo>
                  <a:lnTo>
                    <a:pt x="51" y="8"/>
                  </a:lnTo>
                  <a:lnTo>
                    <a:pt x="46"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8606" name="Freeform 386"/>
            <p:cNvSpPr>
              <a:spLocks/>
            </p:cNvSpPr>
            <p:nvPr/>
          </p:nvSpPr>
          <p:spPr bwMode="auto">
            <a:xfrm>
              <a:off x="2372" y="2354"/>
              <a:ext cx="20" cy="7"/>
            </a:xfrm>
            <a:custGeom>
              <a:avLst/>
              <a:gdLst>
                <a:gd name="T0" fmla="*/ 1 w 61"/>
                <a:gd name="T1" fmla="*/ 0 h 20"/>
                <a:gd name="T2" fmla="*/ 1 w 61"/>
                <a:gd name="T3" fmla="*/ 0 h 20"/>
                <a:gd name="T4" fmla="*/ 0 w 61"/>
                <a:gd name="T5" fmla="*/ 0 h 20"/>
                <a:gd name="T6" fmla="*/ 0 w 61"/>
                <a:gd name="T7" fmla="*/ 0 h 20"/>
                <a:gd name="T8" fmla="*/ 0 w 61"/>
                <a:gd name="T9" fmla="*/ 0 h 20"/>
                <a:gd name="T10" fmla="*/ 0 w 61"/>
                <a:gd name="T11" fmla="*/ 0 h 20"/>
                <a:gd name="T12" fmla="*/ 1 w 61"/>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 h="20">
                  <a:moveTo>
                    <a:pt x="61" y="6"/>
                  </a:moveTo>
                  <a:lnTo>
                    <a:pt x="53" y="2"/>
                  </a:lnTo>
                  <a:lnTo>
                    <a:pt x="0" y="0"/>
                  </a:lnTo>
                  <a:lnTo>
                    <a:pt x="2" y="14"/>
                  </a:lnTo>
                  <a:lnTo>
                    <a:pt x="7" y="20"/>
                  </a:lnTo>
                  <a:lnTo>
                    <a:pt x="18" y="13"/>
                  </a:lnTo>
                  <a:lnTo>
                    <a:pt x="61"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8607" name="Freeform 387"/>
            <p:cNvSpPr>
              <a:spLocks/>
            </p:cNvSpPr>
            <p:nvPr/>
          </p:nvSpPr>
          <p:spPr bwMode="auto">
            <a:xfrm>
              <a:off x="2407" y="2346"/>
              <a:ext cx="5" cy="12"/>
            </a:xfrm>
            <a:custGeom>
              <a:avLst/>
              <a:gdLst>
                <a:gd name="T0" fmla="*/ 0 w 15"/>
                <a:gd name="T1" fmla="*/ 0 h 36"/>
                <a:gd name="T2" fmla="*/ 0 w 15"/>
                <a:gd name="T3" fmla="*/ 0 h 36"/>
                <a:gd name="T4" fmla="*/ 0 w 15"/>
                <a:gd name="T5" fmla="*/ 0 h 36"/>
                <a:gd name="T6" fmla="*/ 0 w 15"/>
                <a:gd name="T7" fmla="*/ 0 h 36"/>
                <a:gd name="T8" fmla="*/ 0 w 15"/>
                <a:gd name="T9" fmla="*/ 0 h 36"/>
                <a:gd name="T10" fmla="*/ 0 w 15"/>
                <a:gd name="T11" fmla="*/ 0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36">
                  <a:moveTo>
                    <a:pt x="2" y="0"/>
                  </a:moveTo>
                  <a:lnTo>
                    <a:pt x="0" y="20"/>
                  </a:lnTo>
                  <a:lnTo>
                    <a:pt x="0" y="36"/>
                  </a:lnTo>
                  <a:lnTo>
                    <a:pt x="11" y="35"/>
                  </a:lnTo>
                  <a:lnTo>
                    <a:pt x="15" y="14"/>
                  </a:lnTo>
                  <a:lnTo>
                    <a:pt x="2"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8608" name="Freeform 388"/>
            <p:cNvSpPr>
              <a:spLocks/>
            </p:cNvSpPr>
            <p:nvPr/>
          </p:nvSpPr>
          <p:spPr bwMode="auto">
            <a:xfrm>
              <a:off x="2406" y="2361"/>
              <a:ext cx="11" cy="11"/>
            </a:xfrm>
            <a:custGeom>
              <a:avLst/>
              <a:gdLst>
                <a:gd name="T0" fmla="*/ 0 w 37"/>
                <a:gd name="T1" fmla="*/ 0 h 33"/>
                <a:gd name="T2" fmla="*/ 0 w 37"/>
                <a:gd name="T3" fmla="*/ 0 h 33"/>
                <a:gd name="T4" fmla="*/ 0 w 37"/>
                <a:gd name="T5" fmla="*/ 0 h 33"/>
                <a:gd name="T6" fmla="*/ 0 w 37"/>
                <a:gd name="T7" fmla="*/ 0 h 33"/>
                <a:gd name="T8" fmla="*/ 0 w 37"/>
                <a:gd name="T9" fmla="*/ 0 h 33"/>
                <a:gd name="T10" fmla="*/ 0 w 37"/>
                <a:gd name="T11" fmla="*/ 0 h 33"/>
                <a:gd name="T12" fmla="*/ 0 w 37"/>
                <a:gd name="T13" fmla="*/ 0 h 33"/>
                <a:gd name="T14" fmla="*/ 0 w 37"/>
                <a:gd name="T15" fmla="*/ 0 h 33"/>
                <a:gd name="T16" fmla="*/ 0 w 37"/>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33">
                  <a:moveTo>
                    <a:pt x="4" y="4"/>
                  </a:moveTo>
                  <a:lnTo>
                    <a:pt x="22" y="0"/>
                  </a:lnTo>
                  <a:lnTo>
                    <a:pt x="35" y="6"/>
                  </a:lnTo>
                  <a:lnTo>
                    <a:pt x="37" y="22"/>
                  </a:lnTo>
                  <a:lnTo>
                    <a:pt x="24" y="33"/>
                  </a:lnTo>
                  <a:lnTo>
                    <a:pt x="11" y="33"/>
                  </a:lnTo>
                  <a:lnTo>
                    <a:pt x="2" y="24"/>
                  </a:lnTo>
                  <a:lnTo>
                    <a:pt x="0" y="16"/>
                  </a:lnTo>
                  <a:lnTo>
                    <a:pt x="4" y="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8609" name="Freeform 389"/>
            <p:cNvSpPr>
              <a:spLocks/>
            </p:cNvSpPr>
            <p:nvPr/>
          </p:nvSpPr>
          <p:spPr bwMode="auto">
            <a:xfrm>
              <a:off x="2388" y="2378"/>
              <a:ext cx="16" cy="18"/>
            </a:xfrm>
            <a:custGeom>
              <a:avLst/>
              <a:gdLst>
                <a:gd name="T0" fmla="*/ 0 w 49"/>
                <a:gd name="T1" fmla="*/ 0 h 54"/>
                <a:gd name="T2" fmla="*/ 0 w 49"/>
                <a:gd name="T3" fmla="*/ 0 h 54"/>
                <a:gd name="T4" fmla="*/ 0 w 49"/>
                <a:gd name="T5" fmla="*/ 1 h 54"/>
                <a:gd name="T6" fmla="*/ 0 w 49"/>
                <a:gd name="T7" fmla="*/ 1 h 54"/>
                <a:gd name="T8" fmla="*/ 1 w 49"/>
                <a:gd name="T9" fmla="*/ 1 h 54"/>
                <a:gd name="T10" fmla="*/ 1 w 49"/>
                <a:gd name="T11" fmla="*/ 0 h 54"/>
                <a:gd name="T12" fmla="*/ 0 w 49"/>
                <a:gd name="T13" fmla="*/ 0 h 54"/>
                <a:gd name="T14" fmla="*/ 0 w 49"/>
                <a:gd name="T15" fmla="*/ 0 h 54"/>
                <a:gd name="T16" fmla="*/ 0 w 49"/>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54">
                  <a:moveTo>
                    <a:pt x="2" y="0"/>
                  </a:moveTo>
                  <a:lnTo>
                    <a:pt x="0" y="0"/>
                  </a:lnTo>
                  <a:lnTo>
                    <a:pt x="2" y="50"/>
                  </a:lnTo>
                  <a:lnTo>
                    <a:pt x="18" y="54"/>
                  </a:lnTo>
                  <a:lnTo>
                    <a:pt x="44" y="45"/>
                  </a:lnTo>
                  <a:lnTo>
                    <a:pt x="49" y="31"/>
                  </a:lnTo>
                  <a:lnTo>
                    <a:pt x="40" y="21"/>
                  </a:lnTo>
                  <a:lnTo>
                    <a:pt x="19" y="8"/>
                  </a:lnTo>
                  <a:lnTo>
                    <a:pt x="2"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18610" name="Freeform 390"/>
            <p:cNvSpPr>
              <a:spLocks/>
            </p:cNvSpPr>
            <p:nvPr/>
          </p:nvSpPr>
          <p:spPr bwMode="auto">
            <a:xfrm>
              <a:off x="2374" y="2388"/>
              <a:ext cx="9" cy="7"/>
            </a:xfrm>
            <a:custGeom>
              <a:avLst/>
              <a:gdLst>
                <a:gd name="T0" fmla="*/ 0 w 26"/>
                <a:gd name="T1" fmla="*/ 0 h 22"/>
                <a:gd name="T2" fmla="*/ 0 w 26"/>
                <a:gd name="T3" fmla="*/ 0 h 22"/>
                <a:gd name="T4" fmla="*/ 0 w 26"/>
                <a:gd name="T5" fmla="*/ 0 h 22"/>
                <a:gd name="T6" fmla="*/ 0 w 26"/>
                <a:gd name="T7" fmla="*/ 0 h 22"/>
                <a:gd name="T8" fmla="*/ 0 w 26"/>
                <a:gd name="T9" fmla="*/ 0 h 22"/>
                <a:gd name="T10" fmla="*/ 0 w 26"/>
                <a:gd name="T11" fmla="*/ 0 h 22"/>
                <a:gd name="T12" fmla="*/ 0 w 26"/>
                <a:gd name="T13" fmla="*/ 0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22">
                  <a:moveTo>
                    <a:pt x="18" y="0"/>
                  </a:moveTo>
                  <a:lnTo>
                    <a:pt x="3" y="2"/>
                  </a:lnTo>
                  <a:lnTo>
                    <a:pt x="0" y="15"/>
                  </a:lnTo>
                  <a:lnTo>
                    <a:pt x="6" y="21"/>
                  </a:lnTo>
                  <a:lnTo>
                    <a:pt x="19" y="22"/>
                  </a:lnTo>
                  <a:lnTo>
                    <a:pt x="26" y="11"/>
                  </a:lnTo>
                  <a:lnTo>
                    <a:pt x="18" y="0"/>
                  </a:lnTo>
                </a:path>
              </a:pathLst>
            </a:custGeom>
            <a:solidFill>
              <a:srgbClr val="C0C0C0"/>
            </a:solidFill>
            <a:ln w="9525" cmpd="sng">
              <a:solidFill>
                <a:srgbClr val="FFFFFF"/>
              </a:solidFill>
              <a:prstDash val="solid"/>
              <a:round/>
              <a:headEnd/>
              <a:tailEnd/>
            </a:ln>
          </p:spPr>
          <p:txBody>
            <a:bodyPr/>
            <a:lstStyle/>
            <a:p>
              <a:endParaRPr lang="en-US" dirty="0"/>
            </a:p>
          </p:txBody>
        </p:sp>
      </p:grpSp>
      <p:sp>
        <p:nvSpPr>
          <p:cNvPr id="18505" name="Freeform 437"/>
          <p:cNvSpPr>
            <a:spLocks/>
          </p:cNvSpPr>
          <p:nvPr>
            <p:custDataLst>
              <p:tags r:id="rId72"/>
            </p:custDataLst>
          </p:nvPr>
        </p:nvSpPr>
        <p:spPr bwMode="auto">
          <a:xfrm>
            <a:off x="6372226" y="3011488"/>
            <a:ext cx="15875" cy="57150"/>
          </a:xfrm>
          <a:custGeom>
            <a:avLst/>
            <a:gdLst>
              <a:gd name="T0" fmla="*/ 2147483647 w 45"/>
              <a:gd name="T1" fmla="*/ 0 h 36"/>
              <a:gd name="T2" fmla="*/ 0 w 45"/>
              <a:gd name="T3" fmla="*/ 2147483647 h 36"/>
              <a:gd name="T4" fmla="*/ 2147483647 w 45"/>
              <a:gd name="T5" fmla="*/ 2147483647 h 36"/>
              <a:gd name="T6" fmla="*/ 2147483647 w 45"/>
              <a:gd name="T7" fmla="*/ 2147483647 h 36"/>
              <a:gd name="T8" fmla="*/ 2147483647 w 45"/>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6">
                <a:moveTo>
                  <a:pt x="26" y="0"/>
                </a:moveTo>
                <a:lnTo>
                  <a:pt x="0" y="18"/>
                </a:lnTo>
                <a:lnTo>
                  <a:pt x="23" y="36"/>
                </a:lnTo>
                <a:lnTo>
                  <a:pt x="45" y="15"/>
                </a:lnTo>
                <a:lnTo>
                  <a:pt x="26" y="0"/>
                </a:lnTo>
                <a:close/>
              </a:path>
            </a:pathLst>
          </a:custGeom>
          <a:solidFill>
            <a:schemeClr val="tx1"/>
          </a:solidFill>
          <a:ln w="9525" cap="flat" cmpd="sng">
            <a:solidFill>
              <a:srgbClr val="FFFFFF"/>
            </a:solidFill>
            <a:prstDash val="solid"/>
            <a:round/>
            <a:headEnd type="none" w="med" len="med"/>
            <a:tailEnd type="none" w="med" len="med"/>
          </a:ln>
        </p:spPr>
        <p:txBody>
          <a:bodyPr/>
          <a:lstStyle/>
          <a:p>
            <a:endParaRPr lang="en-US" dirty="0"/>
          </a:p>
        </p:txBody>
      </p:sp>
      <p:sp>
        <p:nvSpPr>
          <p:cNvPr id="18506" name="Freeform 442"/>
          <p:cNvSpPr>
            <a:spLocks/>
          </p:cNvSpPr>
          <p:nvPr>
            <p:custDataLst>
              <p:tags r:id="rId73"/>
            </p:custDataLst>
          </p:nvPr>
        </p:nvSpPr>
        <p:spPr bwMode="auto">
          <a:xfrm>
            <a:off x="7381876" y="3024189"/>
            <a:ext cx="123825" cy="109537"/>
          </a:xfrm>
          <a:custGeom>
            <a:avLst/>
            <a:gdLst>
              <a:gd name="T0" fmla="*/ 2147483647 w 279"/>
              <a:gd name="T1" fmla="*/ 2147483647 h 204"/>
              <a:gd name="T2" fmla="*/ 2147483647 w 279"/>
              <a:gd name="T3" fmla="*/ 2147483647 h 204"/>
              <a:gd name="T4" fmla="*/ 2147483647 w 279"/>
              <a:gd name="T5" fmla="*/ 2147483647 h 204"/>
              <a:gd name="T6" fmla="*/ 2147483647 w 279"/>
              <a:gd name="T7" fmla="*/ 2147483647 h 204"/>
              <a:gd name="T8" fmla="*/ 2147483647 w 279"/>
              <a:gd name="T9" fmla="*/ 2147483647 h 204"/>
              <a:gd name="T10" fmla="*/ 2147483647 w 279"/>
              <a:gd name="T11" fmla="*/ 2147483647 h 204"/>
              <a:gd name="T12" fmla="*/ 2147483647 w 279"/>
              <a:gd name="T13" fmla="*/ 2147483647 h 204"/>
              <a:gd name="T14" fmla="*/ 2147483647 w 279"/>
              <a:gd name="T15" fmla="*/ 2147483647 h 204"/>
              <a:gd name="T16" fmla="*/ 2147483647 w 279"/>
              <a:gd name="T17" fmla="*/ 2147483647 h 204"/>
              <a:gd name="T18" fmla="*/ 2147483647 w 279"/>
              <a:gd name="T19" fmla="*/ 2147483647 h 204"/>
              <a:gd name="T20" fmla="*/ 2147483647 w 279"/>
              <a:gd name="T21" fmla="*/ 2147483647 h 204"/>
              <a:gd name="T22" fmla="*/ 2147483647 w 279"/>
              <a:gd name="T23" fmla="*/ 2147483647 h 204"/>
              <a:gd name="T24" fmla="*/ 2147483647 w 279"/>
              <a:gd name="T25" fmla="*/ 2147483647 h 204"/>
              <a:gd name="T26" fmla="*/ 2147483647 w 279"/>
              <a:gd name="T27" fmla="*/ 2147483647 h 204"/>
              <a:gd name="T28" fmla="*/ 2147483647 w 279"/>
              <a:gd name="T29" fmla="*/ 2147483647 h 204"/>
              <a:gd name="T30" fmla="*/ 2147483647 w 279"/>
              <a:gd name="T31" fmla="*/ 2147483647 h 204"/>
              <a:gd name="T32" fmla="*/ 2147483647 w 279"/>
              <a:gd name="T33" fmla="*/ 2147483647 h 204"/>
              <a:gd name="T34" fmla="*/ 2147483647 w 279"/>
              <a:gd name="T35" fmla="*/ 2147483647 h 204"/>
              <a:gd name="T36" fmla="*/ 2147483647 w 279"/>
              <a:gd name="T37" fmla="*/ 2147483647 h 204"/>
              <a:gd name="T38" fmla="*/ 2147483647 w 279"/>
              <a:gd name="T39" fmla="*/ 2147483647 h 204"/>
              <a:gd name="T40" fmla="*/ 2147483647 w 279"/>
              <a:gd name="T41" fmla="*/ 2147483647 h 204"/>
              <a:gd name="T42" fmla="*/ 2147483647 w 279"/>
              <a:gd name="T43" fmla="*/ 2147483647 h 204"/>
              <a:gd name="T44" fmla="*/ 2147483647 w 279"/>
              <a:gd name="T45" fmla="*/ 2147483647 h 204"/>
              <a:gd name="T46" fmla="*/ 2147483647 w 279"/>
              <a:gd name="T47" fmla="*/ 2147483647 h 204"/>
              <a:gd name="T48" fmla="*/ 2147483647 w 279"/>
              <a:gd name="T49" fmla="*/ 2147483647 h 204"/>
              <a:gd name="T50" fmla="*/ 2147483647 w 279"/>
              <a:gd name="T51" fmla="*/ 2147483647 h 204"/>
              <a:gd name="T52" fmla="*/ 2147483647 w 279"/>
              <a:gd name="T53" fmla="*/ 2147483647 h 204"/>
              <a:gd name="T54" fmla="*/ 2147483647 w 279"/>
              <a:gd name="T55" fmla="*/ 2147483647 h 204"/>
              <a:gd name="T56" fmla="*/ 2147483647 w 279"/>
              <a:gd name="T57" fmla="*/ 2147483647 h 204"/>
              <a:gd name="T58" fmla="*/ 2147483647 w 279"/>
              <a:gd name="T59" fmla="*/ 2147483647 h 204"/>
              <a:gd name="T60" fmla="*/ 2147483647 w 279"/>
              <a:gd name="T61" fmla="*/ 2147483647 h 204"/>
              <a:gd name="T62" fmla="*/ 2147483647 w 279"/>
              <a:gd name="T63" fmla="*/ 2147483647 h 204"/>
              <a:gd name="T64" fmla="*/ 0 w 279"/>
              <a:gd name="T65" fmla="*/ 2147483647 h 2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9" h="204">
                <a:moveTo>
                  <a:pt x="0" y="56"/>
                </a:moveTo>
                <a:lnTo>
                  <a:pt x="33" y="87"/>
                </a:lnTo>
                <a:lnTo>
                  <a:pt x="46" y="123"/>
                </a:lnTo>
                <a:lnTo>
                  <a:pt x="59" y="142"/>
                </a:lnTo>
                <a:lnTo>
                  <a:pt x="59" y="173"/>
                </a:lnTo>
                <a:lnTo>
                  <a:pt x="59" y="179"/>
                </a:lnTo>
                <a:lnTo>
                  <a:pt x="80" y="188"/>
                </a:lnTo>
                <a:lnTo>
                  <a:pt x="102" y="196"/>
                </a:lnTo>
                <a:lnTo>
                  <a:pt x="112" y="199"/>
                </a:lnTo>
                <a:lnTo>
                  <a:pt x="122" y="202"/>
                </a:lnTo>
                <a:lnTo>
                  <a:pt x="130" y="203"/>
                </a:lnTo>
                <a:lnTo>
                  <a:pt x="139" y="204"/>
                </a:lnTo>
                <a:lnTo>
                  <a:pt x="142" y="203"/>
                </a:lnTo>
                <a:lnTo>
                  <a:pt x="146" y="201"/>
                </a:lnTo>
                <a:lnTo>
                  <a:pt x="148" y="198"/>
                </a:lnTo>
                <a:lnTo>
                  <a:pt x="151" y="194"/>
                </a:lnTo>
                <a:lnTo>
                  <a:pt x="156" y="183"/>
                </a:lnTo>
                <a:lnTo>
                  <a:pt x="160" y="172"/>
                </a:lnTo>
                <a:lnTo>
                  <a:pt x="165" y="160"/>
                </a:lnTo>
                <a:lnTo>
                  <a:pt x="172" y="149"/>
                </a:lnTo>
                <a:lnTo>
                  <a:pt x="176" y="145"/>
                </a:lnTo>
                <a:lnTo>
                  <a:pt x="181" y="141"/>
                </a:lnTo>
                <a:lnTo>
                  <a:pt x="186" y="138"/>
                </a:lnTo>
                <a:lnTo>
                  <a:pt x="192" y="136"/>
                </a:lnTo>
                <a:lnTo>
                  <a:pt x="201" y="137"/>
                </a:lnTo>
                <a:lnTo>
                  <a:pt x="209" y="138"/>
                </a:lnTo>
                <a:lnTo>
                  <a:pt x="215" y="140"/>
                </a:lnTo>
                <a:lnTo>
                  <a:pt x="220" y="142"/>
                </a:lnTo>
                <a:lnTo>
                  <a:pt x="225" y="145"/>
                </a:lnTo>
                <a:lnTo>
                  <a:pt x="228" y="148"/>
                </a:lnTo>
                <a:lnTo>
                  <a:pt x="230" y="151"/>
                </a:lnTo>
                <a:lnTo>
                  <a:pt x="231" y="154"/>
                </a:lnTo>
                <a:lnTo>
                  <a:pt x="234" y="160"/>
                </a:lnTo>
                <a:lnTo>
                  <a:pt x="234" y="164"/>
                </a:lnTo>
                <a:lnTo>
                  <a:pt x="232" y="167"/>
                </a:lnTo>
                <a:lnTo>
                  <a:pt x="231" y="167"/>
                </a:lnTo>
                <a:lnTo>
                  <a:pt x="232" y="160"/>
                </a:lnTo>
                <a:lnTo>
                  <a:pt x="234" y="153"/>
                </a:lnTo>
                <a:lnTo>
                  <a:pt x="236" y="147"/>
                </a:lnTo>
                <a:lnTo>
                  <a:pt x="238" y="140"/>
                </a:lnTo>
                <a:lnTo>
                  <a:pt x="243" y="127"/>
                </a:lnTo>
                <a:lnTo>
                  <a:pt x="245" y="117"/>
                </a:lnTo>
                <a:lnTo>
                  <a:pt x="250" y="117"/>
                </a:lnTo>
                <a:lnTo>
                  <a:pt x="254" y="115"/>
                </a:lnTo>
                <a:lnTo>
                  <a:pt x="260" y="113"/>
                </a:lnTo>
                <a:lnTo>
                  <a:pt x="264" y="110"/>
                </a:lnTo>
                <a:lnTo>
                  <a:pt x="272" y="104"/>
                </a:lnTo>
                <a:lnTo>
                  <a:pt x="279" y="99"/>
                </a:lnTo>
                <a:lnTo>
                  <a:pt x="265" y="87"/>
                </a:lnTo>
                <a:lnTo>
                  <a:pt x="252" y="75"/>
                </a:lnTo>
                <a:lnTo>
                  <a:pt x="239" y="66"/>
                </a:lnTo>
                <a:lnTo>
                  <a:pt x="227" y="58"/>
                </a:lnTo>
                <a:lnTo>
                  <a:pt x="215" y="51"/>
                </a:lnTo>
                <a:lnTo>
                  <a:pt x="204" y="44"/>
                </a:lnTo>
                <a:lnTo>
                  <a:pt x="194" y="38"/>
                </a:lnTo>
                <a:lnTo>
                  <a:pt x="185" y="31"/>
                </a:lnTo>
                <a:lnTo>
                  <a:pt x="172" y="31"/>
                </a:lnTo>
                <a:lnTo>
                  <a:pt x="146" y="68"/>
                </a:lnTo>
                <a:lnTo>
                  <a:pt x="112" y="50"/>
                </a:lnTo>
                <a:lnTo>
                  <a:pt x="79" y="25"/>
                </a:lnTo>
                <a:lnTo>
                  <a:pt x="33" y="0"/>
                </a:lnTo>
                <a:lnTo>
                  <a:pt x="52" y="12"/>
                </a:lnTo>
                <a:lnTo>
                  <a:pt x="72" y="74"/>
                </a:lnTo>
                <a:lnTo>
                  <a:pt x="46" y="62"/>
                </a:lnTo>
                <a:lnTo>
                  <a:pt x="19" y="50"/>
                </a:lnTo>
                <a:lnTo>
                  <a:pt x="0" y="56"/>
                </a:lnTo>
              </a:path>
            </a:pathLst>
          </a:custGeom>
          <a:solidFill>
            <a:schemeClr val="tx1"/>
          </a:solidFill>
          <a:ln w="9525" cmpd="sng">
            <a:solidFill>
              <a:srgbClr val="FFFFFF"/>
            </a:solidFill>
            <a:prstDash val="solid"/>
            <a:round/>
            <a:headEnd/>
            <a:tailEnd/>
          </a:ln>
        </p:spPr>
        <p:txBody>
          <a:bodyPr/>
          <a:lstStyle/>
          <a:p>
            <a:endParaRPr lang="en-US" dirty="0"/>
          </a:p>
        </p:txBody>
      </p:sp>
      <p:sp>
        <p:nvSpPr>
          <p:cNvPr id="18507" name="Freeform 443"/>
          <p:cNvSpPr>
            <a:spLocks/>
          </p:cNvSpPr>
          <p:nvPr>
            <p:custDataLst>
              <p:tags r:id="rId74"/>
            </p:custDataLst>
          </p:nvPr>
        </p:nvSpPr>
        <p:spPr bwMode="auto">
          <a:xfrm>
            <a:off x="6848475" y="2597151"/>
            <a:ext cx="209550" cy="150813"/>
          </a:xfrm>
          <a:custGeom>
            <a:avLst/>
            <a:gdLst>
              <a:gd name="T0" fmla="*/ 2147483647 w 485"/>
              <a:gd name="T1" fmla="*/ 2147483647 h 291"/>
              <a:gd name="T2" fmla="*/ 2147483647 w 485"/>
              <a:gd name="T3" fmla="*/ 2147483647 h 291"/>
              <a:gd name="T4" fmla="*/ 2147483647 w 485"/>
              <a:gd name="T5" fmla="*/ 2147483647 h 291"/>
              <a:gd name="T6" fmla="*/ 2147483647 w 485"/>
              <a:gd name="T7" fmla="*/ 2147483647 h 291"/>
              <a:gd name="T8" fmla="*/ 2147483647 w 485"/>
              <a:gd name="T9" fmla="*/ 2147483647 h 291"/>
              <a:gd name="T10" fmla="*/ 2147483647 w 485"/>
              <a:gd name="T11" fmla="*/ 2147483647 h 291"/>
              <a:gd name="T12" fmla="*/ 2147483647 w 485"/>
              <a:gd name="T13" fmla="*/ 2147483647 h 291"/>
              <a:gd name="T14" fmla="*/ 2147483647 w 485"/>
              <a:gd name="T15" fmla="*/ 2147483647 h 291"/>
              <a:gd name="T16" fmla="*/ 2147483647 w 485"/>
              <a:gd name="T17" fmla="*/ 2147483647 h 291"/>
              <a:gd name="T18" fmla="*/ 2147483647 w 485"/>
              <a:gd name="T19" fmla="*/ 2147483647 h 291"/>
              <a:gd name="T20" fmla="*/ 2147483647 w 485"/>
              <a:gd name="T21" fmla="*/ 2147483647 h 291"/>
              <a:gd name="T22" fmla="*/ 2147483647 w 485"/>
              <a:gd name="T23" fmla="*/ 2147483647 h 291"/>
              <a:gd name="T24" fmla="*/ 2147483647 w 485"/>
              <a:gd name="T25" fmla="*/ 2147483647 h 291"/>
              <a:gd name="T26" fmla="*/ 2147483647 w 485"/>
              <a:gd name="T27" fmla="*/ 2147483647 h 291"/>
              <a:gd name="T28" fmla="*/ 2147483647 w 485"/>
              <a:gd name="T29" fmla="*/ 2147483647 h 291"/>
              <a:gd name="T30" fmla="*/ 0 w 485"/>
              <a:gd name="T31" fmla="*/ 2147483647 h 291"/>
              <a:gd name="T32" fmla="*/ 2147483647 w 485"/>
              <a:gd name="T33" fmla="*/ 2147483647 h 291"/>
              <a:gd name="T34" fmla="*/ 2147483647 w 485"/>
              <a:gd name="T35" fmla="*/ 2147483647 h 291"/>
              <a:gd name="T36" fmla="*/ 2147483647 w 485"/>
              <a:gd name="T37" fmla="*/ 2147483647 h 291"/>
              <a:gd name="T38" fmla="*/ 2147483647 w 485"/>
              <a:gd name="T39" fmla="*/ 2147483647 h 291"/>
              <a:gd name="T40" fmla="*/ 2147483647 w 485"/>
              <a:gd name="T41" fmla="*/ 2147483647 h 291"/>
              <a:gd name="T42" fmla="*/ 2147483647 w 485"/>
              <a:gd name="T43" fmla="*/ 2147483647 h 291"/>
              <a:gd name="T44" fmla="*/ 2147483647 w 485"/>
              <a:gd name="T45" fmla="*/ 2147483647 h 291"/>
              <a:gd name="T46" fmla="*/ 2147483647 w 485"/>
              <a:gd name="T47" fmla="*/ 2147483647 h 291"/>
              <a:gd name="T48" fmla="*/ 2147483647 w 485"/>
              <a:gd name="T49" fmla="*/ 2147483647 h 291"/>
              <a:gd name="T50" fmla="*/ 2147483647 w 485"/>
              <a:gd name="T51" fmla="*/ 2147483647 h 291"/>
              <a:gd name="T52" fmla="*/ 2147483647 w 485"/>
              <a:gd name="T53" fmla="*/ 2147483647 h 291"/>
              <a:gd name="T54" fmla="*/ 2147483647 w 485"/>
              <a:gd name="T55" fmla="*/ 2147483647 h 291"/>
              <a:gd name="T56" fmla="*/ 2147483647 w 485"/>
              <a:gd name="T57" fmla="*/ 2147483647 h 291"/>
              <a:gd name="T58" fmla="*/ 2147483647 w 485"/>
              <a:gd name="T59" fmla="*/ 2147483647 h 291"/>
              <a:gd name="T60" fmla="*/ 2147483647 w 485"/>
              <a:gd name="T61" fmla="*/ 2147483647 h 291"/>
              <a:gd name="T62" fmla="*/ 2147483647 w 485"/>
              <a:gd name="T63" fmla="*/ 2147483647 h 291"/>
              <a:gd name="T64" fmla="*/ 2147483647 w 485"/>
              <a:gd name="T65" fmla="*/ 2147483647 h 291"/>
              <a:gd name="T66" fmla="*/ 2147483647 w 485"/>
              <a:gd name="T67" fmla="*/ 2147483647 h 291"/>
              <a:gd name="T68" fmla="*/ 2147483647 w 485"/>
              <a:gd name="T69" fmla="*/ 2147483647 h 291"/>
              <a:gd name="T70" fmla="*/ 2147483647 w 485"/>
              <a:gd name="T71" fmla="*/ 2147483647 h 291"/>
              <a:gd name="T72" fmla="*/ 2147483647 w 485"/>
              <a:gd name="T73" fmla="*/ 2147483647 h 291"/>
              <a:gd name="T74" fmla="*/ 2147483647 w 485"/>
              <a:gd name="T75" fmla="*/ 0 h 2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85" h="291">
                <a:moveTo>
                  <a:pt x="206" y="6"/>
                </a:moveTo>
                <a:lnTo>
                  <a:pt x="252" y="20"/>
                </a:lnTo>
                <a:lnTo>
                  <a:pt x="292" y="20"/>
                </a:lnTo>
                <a:lnTo>
                  <a:pt x="300" y="44"/>
                </a:lnTo>
                <a:lnTo>
                  <a:pt x="339" y="32"/>
                </a:lnTo>
                <a:lnTo>
                  <a:pt x="372" y="44"/>
                </a:lnTo>
                <a:lnTo>
                  <a:pt x="379" y="93"/>
                </a:lnTo>
                <a:lnTo>
                  <a:pt x="425" y="131"/>
                </a:lnTo>
                <a:lnTo>
                  <a:pt x="459" y="149"/>
                </a:lnTo>
                <a:lnTo>
                  <a:pt x="485" y="167"/>
                </a:lnTo>
                <a:lnTo>
                  <a:pt x="459" y="186"/>
                </a:lnTo>
                <a:lnTo>
                  <a:pt x="412" y="173"/>
                </a:lnTo>
                <a:lnTo>
                  <a:pt x="418" y="198"/>
                </a:lnTo>
                <a:lnTo>
                  <a:pt x="433" y="210"/>
                </a:lnTo>
                <a:lnTo>
                  <a:pt x="433" y="241"/>
                </a:lnTo>
                <a:lnTo>
                  <a:pt x="392" y="241"/>
                </a:lnTo>
                <a:lnTo>
                  <a:pt x="385" y="266"/>
                </a:lnTo>
                <a:lnTo>
                  <a:pt x="385" y="291"/>
                </a:lnTo>
                <a:lnTo>
                  <a:pt x="339" y="278"/>
                </a:lnTo>
                <a:lnTo>
                  <a:pt x="285" y="266"/>
                </a:lnTo>
                <a:lnTo>
                  <a:pt x="239" y="272"/>
                </a:lnTo>
                <a:lnTo>
                  <a:pt x="173" y="254"/>
                </a:lnTo>
                <a:lnTo>
                  <a:pt x="113" y="254"/>
                </a:lnTo>
                <a:lnTo>
                  <a:pt x="60" y="266"/>
                </a:lnTo>
                <a:lnTo>
                  <a:pt x="20" y="278"/>
                </a:lnTo>
                <a:lnTo>
                  <a:pt x="15" y="271"/>
                </a:lnTo>
                <a:lnTo>
                  <a:pt x="11" y="264"/>
                </a:lnTo>
                <a:lnTo>
                  <a:pt x="8" y="257"/>
                </a:lnTo>
                <a:lnTo>
                  <a:pt x="5" y="251"/>
                </a:lnTo>
                <a:lnTo>
                  <a:pt x="3" y="244"/>
                </a:lnTo>
                <a:lnTo>
                  <a:pt x="1" y="237"/>
                </a:lnTo>
                <a:lnTo>
                  <a:pt x="0" y="229"/>
                </a:lnTo>
                <a:lnTo>
                  <a:pt x="0" y="222"/>
                </a:lnTo>
                <a:lnTo>
                  <a:pt x="5" y="219"/>
                </a:lnTo>
                <a:lnTo>
                  <a:pt x="10" y="214"/>
                </a:lnTo>
                <a:lnTo>
                  <a:pt x="14" y="207"/>
                </a:lnTo>
                <a:lnTo>
                  <a:pt x="20" y="198"/>
                </a:lnTo>
                <a:lnTo>
                  <a:pt x="23" y="189"/>
                </a:lnTo>
                <a:lnTo>
                  <a:pt x="27" y="178"/>
                </a:lnTo>
                <a:lnTo>
                  <a:pt x="31" y="166"/>
                </a:lnTo>
                <a:lnTo>
                  <a:pt x="33" y="155"/>
                </a:lnTo>
                <a:lnTo>
                  <a:pt x="41" y="137"/>
                </a:lnTo>
                <a:lnTo>
                  <a:pt x="44" y="131"/>
                </a:lnTo>
                <a:lnTo>
                  <a:pt x="48" y="126"/>
                </a:lnTo>
                <a:lnTo>
                  <a:pt x="54" y="123"/>
                </a:lnTo>
                <a:lnTo>
                  <a:pt x="60" y="119"/>
                </a:lnTo>
                <a:lnTo>
                  <a:pt x="75" y="115"/>
                </a:lnTo>
                <a:lnTo>
                  <a:pt x="87" y="111"/>
                </a:lnTo>
                <a:lnTo>
                  <a:pt x="87" y="109"/>
                </a:lnTo>
                <a:lnTo>
                  <a:pt x="89" y="106"/>
                </a:lnTo>
                <a:lnTo>
                  <a:pt x="91" y="103"/>
                </a:lnTo>
                <a:lnTo>
                  <a:pt x="94" y="100"/>
                </a:lnTo>
                <a:lnTo>
                  <a:pt x="98" y="97"/>
                </a:lnTo>
                <a:lnTo>
                  <a:pt x="101" y="95"/>
                </a:lnTo>
                <a:lnTo>
                  <a:pt x="103" y="94"/>
                </a:lnTo>
                <a:lnTo>
                  <a:pt x="106" y="93"/>
                </a:lnTo>
                <a:lnTo>
                  <a:pt x="106" y="81"/>
                </a:lnTo>
                <a:lnTo>
                  <a:pt x="106" y="76"/>
                </a:lnTo>
                <a:lnTo>
                  <a:pt x="107" y="72"/>
                </a:lnTo>
                <a:lnTo>
                  <a:pt x="109" y="70"/>
                </a:lnTo>
                <a:lnTo>
                  <a:pt x="110" y="68"/>
                </a:lnTo>
                <a:lnTo>
                  <a:pt x="113" y="67"/>
                </a:lnTo>
                <a:lnTo>
                  <a:pt x="117" y="68"/>
                </a:lnTo>
                <a:lnTo>
                  <a:pt x="122" y="69"/>
                </a:lnTo>
                <a:lnTo>
                  <a:pt x="126" y="69"/>
                </a:lnTo>
                <a:lnTo>
                  <a:pt x="128" y="69"/>
                </a:lnTo>
                <a:lnTo>
                  <a:pt x="129" y="68"/>
                </a:lnTo>
                <a:lnTo>
                  <a:pt x="132" y="66"/>
                </a:lnTo>
                <a:lnTo>
                  <a:pt x="133" y="62"/>
                </a:lnTo>
                <a:lnTo>
                  <a:pt x="134" y="56"/>
                </a:lnTo>
                <a:lnTo>
                  <a:pt x="137" y="48"/>
                </a:lnTo>
                <a:lnTo>
                  <a:pt x="139" y="44"/>
                </a:lnTo>
                <a:lnTo>
                  <a:pt x="142" y="41"/>
                </a:lnTo>
                <a:lnTo>
                  <a:pt x="144" y="39"/>
                </a:lnTo>
                <a:lnTo>
                  <a:pt x="146" y="38"/>
                </a:lnTo>
                <a:lnTo>
                  <a:pt x="213" y="0"/>
                </a:lnTo>
                <a:lnTo>
                  <a:pt x="206" y="6"/>
                </a:lnTo>
              </a:path>
            </a:pathLst>
          </a:custGeom>
          <a:solidFill>
            <a:schemeClr val="tx1"/>
          </a:solidFill>
          <a:ln w="9525" cmpd="sng">
            <a:solidFill>
              <a:srgbClr val="FFFFFF"/>
            </a:solidFill>
            <a:prstDash val="solid"/>
            <a:round/>
            <a:headEnd/>
            <a:tailEnd/>
          </a:ln>
        </p:spPr>
        <p:txBody>
          <a:bodyPr/>
          <a:lstStyle/>
          <a:p>
            <a:endParaRPr lang="en-US" dirty="0"/>
          </a:p>
        </p:txBody>
      </p:sp>
      <p:sp>
        <p:nvSpPr>
          <p:cNvPr id="18508" name="Freeform 444"/>
          <p:cNvSpPr>
            <a:spLocks/>
          </p:cNvSpPr>
          <p:nvPr>
            <p:custDataLst>
              <p:tags r:id="rId75"/>
            </p:custDataLst>
          </p:nvPr>
        </p:nvSpPr>
        <p:spPr bwMode="auto">
          <a:xfrm>
            <a:off x="6705600" y="2928938"/>
            <a:ext cx="82550" cy="87312"/>
          </a:xfrm>
          <a:custGeom>
            <a:avLst/>
            <a:gdLst>
              <a:gd name="T0" fmla="*/ 2147483647 w 186"/>
              <a:gd name="T1" fmla="*/ 2147483647 h 166"/>
              <a:gd name="T2" fmla="*/ 2147483647 w 186"/>
              <a:gd name="T3" fmla="*/ 2147483647 h 166"/>
              <a:gd name="T4" fmla="*/ 2147483647 w 186"/>
              <a:gd name="T5" fmla="*/ 2147483647 h 166"/>
              <a:gd name="T6" fmla="*/ 2147483647 w 186"/>
              <a:gd name="T7" fmla="*/ 2147483647 h 166"/>
              <a:gd name="T8" fmla="*/ 2147483647 w 186"/>
              <a:gd name="T9" fmla="*/ 2147483647 h 166"/>
              <a:gd name="T10" fmla="*/ 2147483647 w 186"/>
              <a:gd name="T11" fmla="*/ 2147483647 h 166"/>
              <a:gd name="T12" fmla="*/ 2147483647 w 186"/>
              <a:gd name="T13" fmla="*/ 2147483647 h 166"/>
              <a:gd name="T14" fmla="*/ 2147483647 w 186"/>
              <a:gd name="T15" fmla="*/ 2147483647 h 166"/>
              <a:gd name="T16" fmla="*/ 2147483647 w 186"/>
              <a:gd name="T17" fmla="*/ 2147483647 h 166"/>
              <a:gd name="T18" fmla="*/ 2147483647 w 186"/>
              <a:gd name="T19" fmla="*/ 2147483647 h 166"/>
              <a:gd name="T20" fmla="*/ 0 w 186"/>
              <a:gd name="T21" fmla="*/ 2147483647 h 166"/>
              <a:gd name="T22" fmla="*/ 0 w 186"/>
              <a:gd name="T23" fmla="*/ 0 h 166"/>
              <a:gd name="T24" fmla="*/ 2147483647 w 186"/>
              <a:gd name="T25" fmla="*/ 2147483647 h 166"/>
              <a:gd name="T26" fmla="*/ 2147483647 w 186"/>
              <a:gd name="T27" fmla="*/ 2147483647 h 166"/>
              <a:gd name="T28" fmla="*/ 2147483647 w 186"/>
              <a:gd name="T29" fmla="*/ 2147483647 h 166"/>
              <a:gd name="T30" fmla="*/ 2147483647 w 186"/>
              <a:gd name="T31" fmla="*/ 2147483647 h 166"/>
              <a:gd name="T32" fmla="*/ 2147483647 w 186"/>
              <a:gd name="T33" fmla="*/ 2147483647 h 166"/>
              <a:gd name="T34" fmla="*/ 2147483647 w 186"/>
              <a:gd name="T35" fmla="*/ 2147483647 h 166"/>
              <a:gd name="T36" fmla="*/ 2147483647 w 186"/>
              <a:gd name="T37" fmla="*/ 2147483647 h 166"/>
              <a:gd name="T38" fmla="*/ 2147483647 w 186"/>
              <a:gd name="T39" fmla="*/ 0 h 166"/>
              <a:gd name="T40" fmla="*/ 2147483647 w 186"/>
              <a:gd name="T41" fmla="*/ 2147483647 h 166"/>
              <a:gd name="T42" fmla="*/ 2147483647 w 186"/>
              <a:gd name="T43" fmla="*/ 2147483647 h 166"/>
              <a:gd name="T44" fmla="*/ 2147483647 w 186"/>
              <a:gd name="T45" fmla="*/ 2147483647 h 166"/>
              <a:gd name="T46" fmla="*/ 2147483647 w 186"/>
              <a:gd name="T47" fmla="*/ 2147483647 h 166"/>
              <a:gd name="T48" fmla="*/ 2147483647 w 186"/>
              <a:gd name="T49" fmla="*/ 2147483647 h 166"/>
              <a:gd name="T50" fmla="*/ 2147483647 w 186"/>
              <a:gd name="T51" fmla="*/ 2147483647 h 166"/>
              <a:gd name="T52" fmla="*/ 2147483647 w 186"/>
              <a:gd name="T53" fmla="*/ 2147483647 h 166"/>
              <a:gd name="T54" fmla="*/ 2147483647 w 186"/>
              <a:gd name="T55" fmla="*/ 2147483647 h 166"/>
              <a:gd name="T56" fmla="*/ 2147483647 w 186"/>
              <a:gd name="T57" fmla="*/ 2147483647 h 166"/>
              <a:gd name="T58" fmla="*/ 2147483647 w 186"/>
              <a:gd name="T59" fmla="*/ 2147483647 h 166"/>
              <a:gd name="T60" fmla="*/ 2147483647 w 186"/>
              <a:gd name="T61" fmla="*/ 2147483647 h 1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86" h="166">
                <a:moveTo>
                  <a:pt x="86" y="147"/>
                </a:moveTo>
                <a:lnTo>
                  <a:pt x="83" y="136"/>
                </a:lnTo>
                <a:lnTo>
                  <a:pt x="78" y="127"/>
                </a:lnTo>
                <a:lnTo>
                  <a:pt x="74" y="118"/>
                </a:lnTo>
                <a:lnTo>
                  <a:pt x="70" y="110"/>
                </a:lnTo>
                <a:lnTo>
                  <a:pt x="60" y="95"/>
                </a:lnTo>
                <a:lnTo>
                  <a:pt x="49" y="82"/>
                </a:lnTo>
                <a:lnTo>
                  <a:pt x="37" y="70"/>
                </a:lnTo>
                <a:lnTo>
                  <a:pt x="25" y="56"/>
                </a:lnTo>
                <a:lnTo>
                  <a:pt x="13" y="38"/>
                </a:lnTo>
                <a:lnTo>
                  <a:pt x="0" y="18"/>
                </a:lnTo>
                <a:lnTo>
                  <a:pt x="0" y="0"/>
                </a:lnTo>
                <a:lnTo>
                  <a:pt x="7" y="2"/>
                </a:lnTo>
                <a:lnTo>
                  <a:pt x="14" y="3"/>
                </a:lnTo>
                <a:lnTo>
                  <a:pt x="20" y="4"/>
                </a:lnTo>
                <a:lnTo>
                  <a:pt x="27" y="4"/>
                </a:lnTo>
                <a:lnTo>
                  <a:pt x="33" y="4"/>
                </a:lnTo>
                <a:lnTo>
                  <a:pt x="40" y="3"/>
                </a:lnTo>
                <a:lnTo>
                  <a:pt x="47" y="2"/>
                </a:lnTo>
                <a:lnTo>
                  <a:pt x="53" y="0"/>
                </a:lnTo>
                <a:lnTo>
                  <a:pt x="140" y="12"/>
                </a:lnTo>
                <a:lnTo>
                  <a:pt x="186" y="91"/>
                </a:lnTo>
                <a:lnTo>
                  <a:pt x="171" y="112"/>
                </a:lnTo>
                <a:lnTo>
                  <a:pt x="155" y="129"/>
                </a:lnTo>
                <a:lnTo>
                  <a:pt x="149" y="137"/>
                </a:lnTo>
                <a:lnTo>
                  <a:pt x="144" y="145"/>
                </a:lnTo>
                <a:lnTo>
                  <a:pt x="142" y="150"/>
                </a:lnTo>
                <a:lnTo>
                  <a:pt x="141" y="156"/>
                </a:lnTo>
                <a:lnTo>
                  <a:pt x="140" y="161"/>
                </a:lnTo>
                <a:lnTo>
                  <a:pt x="140" y="166"/>
                </a:lnTo>
                <a:lnTo>
                  <a:pt x="86" y="147"/>
                </a:lnTo>
              </a:path>
            </a:pathLst>
          </a:custGeom>
          <a:solidFill>
            <a:schemeClr val="tx1"/>
          </a:solidFill>
          <a:ln w="9525" cap="flat" cmpd="sng">
            <a:solidFill>
              <a:srgbClr val="FFFFFF"/>
            </a:solidFill>
            <a:prstDash val="solid"/>
            <a:round/>
            <a:headEnd type="none" w="med" len="med"/>
            <a:tailEnd type="none" w="med" len="med"/>
          </a:ln>
        </p:spPr>
        <p:txBody>
          <a:bodyPr/>
          <a:lstStyle/>
          <a:p>
            <a:endParaRPr lang="en-US" dirty="0"/>
          </a:p>
        </p:txBody>
      </p:sp>
      <p:sp>
        <p:nvSpPr>
          <p:cNvPr id="18509" name="Freeform 446"/>
          <p:cNvSpPr>
            <a:spLocks/>
          </p:cNvSpPr>
          <p:nvPr>
            <p:custDataLst>
              <p:tags r:id="rId76"/>
            </p:custDataLst>
          </p:nvPr>
        </p:nvSpPr>
        <p:spPr bwMode="auto">
          <a:xfrm>
            <a:off x="6864350" y="2963864"/>
            <a:ext cx="133350" cy="96837"/>
          </a:xfrm>
          <a:custGeom>
            <a:avLst/>
            <a:gdLst>
              <a:gd name="T0" fmla="*/ 2147483647 w 311"/>
              <a:gd name="T1" fmla="*/ 2147483647 h 179"/>
              <a:gd name="T2" fmla="*/ 2147483647 w 311"/>
              <a:gd name="T3" fmla="*/ 2147483647 h 179"/>
              <a:gd name="T4" fmla="*/ 2147483647 w 311"/>
              <a:gd name="T5" fmla="*/ 2147483647 h 179"/>
              <a:gd name="T6" fmla="*/ 2147483647 w 311"/>
              <a:gd name="T7" fmla="*/ 2147483647 h 179"/>
              <a:gd name="T8" fmla="*/ 2147483647 w 311"/>
              <a:gd name="T9" fmla="*/ 0 h 179"/>
              <a:gd name="T10" fmla="*/ 2147483647 w 311"/>
              <a:gd name="T11" fmla="*/ 2147483647 h 179"/>
              <a:gd name="T12" fmla="*/ 2147483647 w 311"/>
              <a:gd name="T13" fmla="*/ 2147483647 h 179"/>
              <a:gd name="T14" fmla="*/ 2147483647 w 311"/>
              <a:gd name="T15" fmla="*/ 2147483647 h 179"/>
              <a:gd name="T16" fmla="*/ 2147483647 w 311"/>
              <a:gd name="T17" fmla="*/ 2147483647 h 179"/>
              <a:gd name="T18" fmla="*/ 2147483647 w 311"/>
              <a:gd name="T19" fmla="*/ 2147483647 h 179"/>
              <a:gd name="T20" fmla="*/ 2147483647 w 311"/>
              <a:gd name="T21" fmla="*/ 2147483647 h 179"/>
              <a:gd name="T22" fmla="*/ 2147483647 w 311"/>
              <a:gd name="T23" fmla="*/ 2147483647 h 179"/>
              <a:gd name="T24" fmla="*/ 2147483647 w 311"/>
              <a:gd name="T25" fmla="*/ 2147483647 h 179"/>
              <a:gd name="T26" fmla="*/ 2147483647 w 311"/>
              <a:gd name="T27" fmla="*/ 2147483647 h 179"/>
              <a:gd name="T28" fmla="*/ 2147483647 w 311"/>
              <a:gd name="T29" fmla="*/ 2147483647 h 179"/>
              <a:gd name="T30" fmla="*/ 2147483647 w 311"/>
              <a:gd name="T31" fmla="*/ 2147483647 h 179"/>
              <a:gd name="T32" fmla="*/ 2147483647 w 311"/>
              <a:gd name="T33" fmla="*/ 2147483647 h 179"/>
              <a:gd name="T34" fmla="*/ 2147483647 w 311"/>
              <a:gd name="T35" fmla="*/ 2147483647 h 179"/>
              <a:gd name="T36" fmla="*/ 2147483647 w 311"/>
              <a:gd name="T37" fmla="*/ 2147483647 h 179"/>
              <a:gd name="T38" fmla="*/ 2147483647 w 311"/>
              <a:gd name="T39" fmla="*/ 2147483647 h 179"/>
              <a:gd name="T40" fmla="*/ 2147483647 w 311"/>
              <a:gd name="T41" fmla="*/ 2147483647 h 179"/>
              <a:gd name="T42" fmla="*/ 2147483647 w 311"/>
              <a:gd name="T43" fmla="*/ 2147483647 h 179"/>
              <a:gd name="T44" fmla="*/ 2147483647 w 311"/>
              <a:gd name="T45" fmla="*/ 2147483647 h 179"/>
              <a:gd name="T46" fmla="*/ 2147483647 w 311"/>
              <a:gd name="T47" fmla="*/ 2147483647 h 179"/>
              <a:gd name="T48" fmla="*/ 2147483647 w 311"/>
              <a:gd name="T49" fmla="*/ 2147483647 h 179"/>
              <a:gd name="T50" fmla="*/ 2147483647 w 311"/>
              <a:gd name="T51" fmla="*/ 2147483647 h 179"/>
              <a:gd name="T52" fmla="*/ 2147483647 w 311"/>
              <a:gd name="T53" fmla="*/ 2147483647 h 179"/>
              <a:gd name="T54" fmla="*/ 2147483647 w 311"/>
              <a:gd name="T55" fmla="*/ 2147483647 h 179"/>
              <a:gd name="T56" fmla="*/ 2147483647 w 311"/>
              <a:gd name="T57" fmla="*/ 2147483647 h 179"/>
              <a:gd name="T58" fmla="*/ 2147483647 w 311"/>
              <a:gd name="T59" fmla="*/ 2147483647 h 179"/>
              <a:gd name="T60" fmla="*/ 2147483647 w 311"/>
              <a:gd name="T61" fmla="*/ 2147483647 h 179"/>
              <a:gd name="T62" fmla="*/ 2147483647 w 311"/>
              <a:gd name="T63" fmla="*/ 2147483647 h 179"/>
              <a:gd name="T64" fmla="*/ 2147483647 w 311"/>
              <a:gd name="T65" fmla="*/ 2147483647 h 179"/>
              <a:gd name="T66" fmla="*/ 2147483647 w 311"/>
              <a:gd name="T67" fmla="*/ 2147483647 h 179"/>
              <a:gd name="T68" fmla="*/ 2147483647 w 311"/>
              <a:gd name="T69" fmla="*/ 2147483647 h 179"/>
              <a:gd name="T70" fmla="*/ 2147483647 w 311"/>
              <a:gd name="T71" fmla="*/ 2147483647 h 179"/>
              <a:gd name="T72" fmla="*/ 2147483647 w 311"/>
              <a:gd name="T73" fmla="*/ 2147483647 h 179"/>
              <a:gd name="T74" fmla="*/ 0 w 311"/>
              <a:gd name="T75" fmla="*/ 2147483647 h 179"/>
              <a:gd name="T76" fmla="*/ 0 w 311"/>
              <a:gd name="T77" fmla="*/ 2147483647 h 179"/>
              <a:gd name="T78" fmla="*/ 2147483647 w 311"/>
              <a:gd name="T79" fmla="*/ 2147483647 h 179"/>
              <a:gd name="T80" fmla="*/ 2147483647 w 311"/>
              <a:gd name="T81" fmla="*/ 2147483647 h 179"/>
              <a:gd name="T82" fmla="*/ 2147483647 w 311"/>
              <a:gd name="T83" fmla="*/ 2147483647 h 179"/>
              <a:gd name="T84" fmla="*/ 2147483647 w 311"/>
              <a:gd name="T85" fmla="*/ 2147483647 h 179"/>
              <a:gd name="T86" fmla="*/ 2147483647 w 311"/>
              <a:gd name="T87" fmla="*/ 2147483647 h 179"/>
              <a:gd name="T88" fmla="*/ 2147483647 w 311"/>
              <a:gd name="T89" fmla="*/ 2147483647 h 179"/>
              <a:gd name="T90" fmla="*/ 2147483647 w 311"/>
              <a:gd name="T91" fmla="*/ 2147483647 h 179"/>
              <a:gd name="T92" fmla="*/ 2147483647 w 311"/>
              <a:gd name="T93" fmla="*/ 2147483647 h 179"/>
              <a:gd name="T94" fmla="*/ 2147483647 w 311"/>
              <a:gd name="T95" fmla="*/ 2147483647 h 179"/>
              <a:gd name="T96" fmla="*/ 2147483647 w 311"/>
              <a:gd name="T97" fmla="*/ 2147483647 h 179"/>
              <a:gd name="T98" fmla="*/ 2147483647 w 311"/>
              <a:gd name="T99" fmla="*/ 2147483647 h 179"/>
              <a:gd name="T100" fmla="*/ 0 w 311"/>
              <a:gd name="T101" fmla="*/ 2147483647 h 1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11" h="179">
                <a:moveTo>
                  <a:pt x="0" y="6"/>
                </a:moveTo>
                <a:lnTo>
                  <a:pt x="79" y="38"/>
                </a:lnTo>
                <a:lnTo>
                  <a:pt x="97" y="33"/>
                </a:lnTo>
                <a:lnTo>
                  <a:pt x="115" y="26"/>
                </a:lnTo>
                <a:lnTo>
                  <a:pt x="132" y="20"/>
                </a:lnTo>
                <a:lnTo>
                  <a:pt x="148" y="14"/>
                </a:lnTo>
                <a:lnTo>
                  <a:pt x="163" y="9"/>
                </a:lnTo>
                <a:lnTo>
                  <a:pt x="178" y="4"/>
                </a:lnTo>
                <a:lnTo>
                  <a:pt x="195" y="1"/>
                </a:lnTo>
                <a:lnTo>
                  <a:pt x="211" y="0"/>
                </a:lnTo>
                <a:lnTo>
                  <a:pt x="224" y="1"/>
                </a:lnTo>
                <a:lnTo>
                  <a:pt x="236" y="2"/>
                </a:lnTo>
                <a:lnTo>
                  <a:pt x="247" y="4"/>
                </a:lnTo>
                <a:lnTo>
                  <a:pt x="256" y="6"/>
                </a:lnTo>
                <a:lnTo>
                  <a:pt x="275" y="10"/>
                </a:lnTo>
                <a:lnTo>
                  <a:pt x="292" y="12"/>
                </a:lnTo>
                <a:lnTo>
                  <a:pt x="290" y="21"/>
                </a:lnTo>
                <a:lnTo>
                  <a:pt x="287" y="28"/>
                </a:lnTo>
                <a:lnTo>
                  <a:pt x="283" y="36"/>
                </a:lnTo>
                <a:lnTo>
                  <a:pt x="278" y="42"/>
                </a:lnTo>
                <a:lnTo>
                  <a:pt x="273" y="48"/>
                </a:lnTo>
                <a:lnTo>
                  <a:pt x="269" y="53"/>
                </a:lnTo>
                <a:lnTo>
                  <a:pt x="266" y="57"/>
                </a:lnTo>
                <a:lnTo>
                  <a:pt x="265" y="62"/>
                </a:lnTo>
                <a:lnTo>
                  <a:pt x="265" y="64"/>
                </a:lnTo>
                <a:lnTo>
                  <a:pt x="266" y="66"/>
                </a:lnTo>
                <a:lnTo>
                  <a:pt x="269" y="69"/>
                </a:lnTo>
                <a:lnTo>
                  <a:pt x="271" y="71"/>
                </a:lnTo>
                <a:lnTo>
                  <a:pt x="277" y="75"/>
                </a:lnTo>
                <a:lnTo>
                  <a:pt x="285" y="79"/>
                </a:lnTo>
                <a:lnTo>
                  <a:pt x="301" y="87"/>
                </a:lnTo>
                <a:lnTo>
                  <a:pt x="311" y="93"/>
                </a:lnTo>
                <a:lnTo>
                  <a:pt x="298" y="100"/>
                </a:lnTo>
                <a:lnTo>
                  <a:pt x="287" y="107"/>
                </a:lnTo>
                <a:lnTo>
                  <a:pt x="283" y="110"/>
                </a:lnTo>
                <a:lnTo>
                  <a:pt x="281" y="115"/>
                </a:lnTo>
                <a:lnTo>
                  <a:pt x="278" y="121"/>
                </a:lnTo>
                <a:lnTo>
                  <a:pt x="278" y="129"/>
                </a:lnTo>
                <a:lnTo>
                  <a:pt x="271" y="131"/>
                </a:lnTo>
                <a:lnTo>
                  <a:pt x="252" y="136"/>
                </a:lnTo>
                <a:lnTo>
                  <a:pt x="230" y="143"/>
                </a:lnTo>
                <a:lnTo>
                  <a:pt x="211" y="148"/>
                </a:lnTo>
                <a:lnTo>
                  <a:pt x="202" y="158"/>
                </a:lnTo>
                <a:lnTo>
                  <a:pt x="191" y="168"/>
                </a:lnTo>
                <a:lnTo>
                  <a:pt x="185" y="172"/>
                </a:lnTo>
                <a:lnTo>
                  <a:pt x="178" y="176"/>
                </a:lnTo>
                <a:lnTo>
                  <a:pt x="172" y="178"/>
                </a:lnTo>
                <a:lnTo>
                  <a:pt x="165" y="179"/>
                </a:lnTo>
                <a:lnTo>
                  <a:pt x="158" y="178"/>
                </a:lnTo>
                <a:lnTo>
                  <a:pt x="151" y="175"/>
                </a:lnTo>
                <a:lnTo>
                  <a:pt x="144" y="171"/>
                </a:lnTo>
                <a:lnTo>
                  <a:pt x="137" y="167"/>
                </a:lnTo>
                <a:lnTo>
                  <a:pt x="129" y="162"/>
                </a:lnTo>
                <a:lnTo>
                  <a:pt x="120" y="158"/>
                </a:lnTo>
                <a:lnTo>
                  <a:pt x="110" y="156"/>
                </a:lnTo>
                <a:lnTo>
                  <a:pt x="98" y="155"/>
                </a:lnTo>
                <a:lnTo>
                  <a:pt x="83" y="155"/>
                </a:lnTo>
                <a:lnTo>
                  <a:pt x="66" y="155"/>
                </a:lnTo>
                <a:lnTo>
                  <a:pt x="59" y="156"/>
                </a:lnTo>
                <a:lnTo>
                  <a:pt x="51" y="157"/>
                </a:lnTo>
                <a:lnTo>
                  <a:pt x="45" y="159"/>
                </a:lnTo>
                <a:lnTo>
                  <a:pt x="39" y="161"/>
                </a:lnTo>
                <a:lnTo>
                  <a:pt x="38" y="151"/>
                </a:lnTo>
                <a:lnTo>
                  <a:pt x="36" y="142"/>
                </a:lnTo>
                <a:lnTo>
                  <a:pt x="34" y="132"/>
                </a:lnTo>
                <a:lnTo>
                  <a:pt x="32" y="123"/>
                </a:lnTo>
                <a:lnTo>
                  <a:pt x="26" y="126"/>
                </a:lnTo>
                <a:lnTo>
                  <a:pt x="21" y="128"/>
                </a:lnTo>
                <a:lnTo>
                  <a:pt x="17" y="129"/>
                </a:lnTo>
                <a:lnTo>
                  <a:pt x="13" y="129"/>
                </a:lnTo>
                <a:lnTo>
                  <a:pt x="9" y="128"/>
                </a:lnTo>
                <a:lnTo>
                  <a:pt x="7" y="126"/>
                </a:lnTo>
                <a:lnTo>
                  <a:pt x="5" y="124"/>
                </a:lnTo>
                <a:lnTo>
                  <a:pt x="3" y="121"/>
                </a:lnTo>
                <a:lnTo>
                  <a:pt x="1" y="114"/>
                </a:lnTo>
                <a:lnTo>
                  <a:pt x="0" y="105"/>
                </a:lnTo>
                <a:lnTo>
                  <a:pt x="0" y="96"/>
                </a:lnTo>
                <a:lnTo>
                  <a:pt x="0" y="87"/>
                </a:lnTo>
                <a:lnTo>
                  <a:pt x="1" y="84"/>
                </a:lnTo>
                <a:lnTo>
                  <a:pt x="3" y="82"/>
                </a:lnTo>
                <a:lnTo>
                  <a:pt x="7" y="80"/>
                </a:lnTo>
                <a:lnTo>
                  <a:pt x="13" y="78"/>
                </a:lnTo>
                <a:lnTo>
                  <a:pt x="17" y="76"/>
                </a:lnTo>
                <a:lnTo>
                  <a:pt x="21" y="72"/>
                </a:lnTo>
                <a:lnTo>
                  <a:pt x="23" y="70"/>
                </a:lnTo>
                <a:lnTo>
                  <a:pt x="25" y="68"/>
                </a:lnTo>
                <a:lnTo>
                  <a:pt x="25" y="65"/>
                </a:lnTo>
                <a:lnTo>
                  <a:pt x="26" y="62"/>
                </a:lnTo>
                <a:lnTo>
                  <a:pt x="25" y="56"/>
                </a:lnTo>
                <a:lnTo>
                  <a:pt x="24" y="51"/>
                </a:lnTo>
                <a:lnTo>
                  <a:pt x="21" y="47"/>
                </a:lnTo>
                <a:lnTo>
                  <a:pt x="19" y="43"/>
                </a:lnTo>
                <a:lnTo>
                  <a:pt x="14" y="36"/>
                </a:lnTo>
                <a:lnTo>
                  <a:pt x="8" y="29"/>
                </a:lnTo>
                <a:lnTo>
                  <a:pt x="3" y="24"/>
                </a:lnTo>
                <a:lnTo>
                  <a:pt x="1" y="18"/>
                </a:lnTo>
                <a:lnTo>
                  <a:pt x="0" y="16"/>
                </a:lnTo>
                <a:lnTo>
                  <a:pt x="1" y="13"/>
                </a:lnTo>
                <a:lnTo>
                  <a:pt x="3" y="10"/>
                </a:lnTo>
                <a:lnTo>
                  <a:pt x="6" y="6"/>
                </a:lnTo>
                <a:lnTo>
                  <a:pt x="3" y="6"/>
                </a:lnTo>
                <a:lnTo>
                  <a:pt x="0" y="6"/>
                </a:lnTo>
              </a:path>
            </a:pathLst>
          </a:custGeom>
          <a:solidFill>
            <a:schemeClr val="tx1"/>
          </a:solidFill>
          <a:ln w="9525" cap="flat" cmpd="sng">
            <a:solidFill>
              <a:srgbClr val="FFFFFF"/>
            </a:solidFill>
            <a:prstDash val="solid"/>
            <a:round/>
            <a:headEnd type="none" w="med" len="med"/>
            <a:tailEnd type="none" w="med" len="med"/>
          </a:ln>
        </p:spPr>
        <p:txBody>
          <a:bodyPr/>
          <a:lstStyle/>
          <a:p>
            <a:endParaRPr lang="en-US" dirty="0"/>
          </a:p>
        </p:txBody>
      </p:sp>
      <p:sp>
        <p:nvSpPr>
          <p:cNvPr id="18510" name="Freeform 449"/>
          <p:cNvSpPr>
            <a:spLocks/>
          </p:cNvSpPr>
          <p:nvPr>
            <p:custDataLst>
              <p:tags r:id="rId77"/>
            </p:custDataLst>
          </p:nvPr>
        </p:nvSpPr>
        <p:spPr bwMode="auto">
          <a:xfrm>
            <a:off x="9018588" y="3717925"/>
            <a:ext cx="55562" cy="57150"/>
          </a:xfrm>
          <a:custGeom>
            <a:avLst/>
            <a:gdLst>
              <a:gd name="T0" fmla="*/ 0 w 126"/>
              <a:gd name="T1" fmla="*/ 2147483647 h 105"/>
              <a:gd name="T2" fmla="*/ 2147483647 w 126"/>
              <a:gd name="T3" fmla="*/ 2147483647 h 105"/>
              <a:gd name="T4" fmla="*/ 2147483647 w 126"/>
              <a:gd name="T5" fmla="*/ 2147483647 h 105"/>
              <a:gd name="T6" fmla="*/ 2147483647 w 126"/>
              <a:gd name="T7" fmla="*/ 2147483647 h 105"/>
              <a:gd name="T8" fmla="*/ 2147483647 w 126"/>
              <a:gd name="T9" fmla="*/ 2147483647 h 105"/>
              <a:gd name="T10" fmla="*/ 2147483647 w 126"/>
              <a:gd name="T11" fmla="*/ 2147483647 h 105"/>
              <a:gd name="T12" fmla="*/ 2147483647 w 126"/>
              <a:gd name="T13" fmla="*/ 0 h 105"/>
              <a:gd name="T14" fmla="*/ 2147483647 w 126"/>
              <a:gd name="T15" fmla="*/ 0 h 105"/>
              <a:gd name="T16" fmla="*/ 2147483647 w 126"/>
              <a:gd name="T17" fmla="*/ 2147483647 h 105"/>
              <a:gd name="T18" fmla="*/ 2147483647 w 126"/>
              <a:gd name="T19" fmla="*/ 2147483647 h 105"/>
              <a:gd name="T20" fmla="*/ 2147483647 w 126"/>
              <a:gd name="T21" fmla="*/ 2147483647 h 105"/>
              <a:gd name="T22" fmla="*/ 2147483647 w 126"/>
              <a:gd name="T23" fmla="*/ 2147483647 h 105"/>
              <a:gd name="T24" fmla="*/ 2147483647 w 126"/>
              <a:gd name="T25" fmla="*/ 2147483647 h 105"/>
              <a:gd name="T26" fmla="*/ 2147483647 w 126"/>
              <a:gd name="T27" fmla="*/ 2147483647 h 105"/>
              <a:gd name="T28" fmla="*/ 2147483647 w 126"/>
              <a:gd name="T29" fmla="*/ 2147483647 h 105"/>
              <a:gd name="T30" fmla="*/ 2147483647 w 126"/>
              <a:gd name="T31" fmla="*/ 2147483647 h 105"/>
              <a:gd name="T32" fmla="*/ 2147483647 w 126"/>
              <a:gd name="T33" fmla="*/ 2147483647 h 105"/>
              <a:gd name="T34" fmla="*/ 2147483647 w 126"/>
              <a:gd name="T35" fmla="*/ 2147483647 h 105"/>
              <a:gd name="T36" fmla="*/ 2147483647 w 126"/>
              <a:gd name="T37" fmla="*/ 2147483647 h 105"/>
              <a:gd name="T38" fmla="*/ 2147483647 w 126"/>
              <a:gd name="T39" fmla="*/ 2147483647 h 105"/>
              <a:gd name="T40" fmla="*/ 2147483647 w 126"/>
              <a:gd name="T41" fmla="*/ 2147483647 h 105"/>
              <a:gd name="T42" fmla="*/ 2147483647 w 126"/>
              <a:gd name="T43" fmla="*/ 2147483647 h 105"/>
              <a:gd name="T44" fmla="*/ 2147483647 w 126"/>
              <a:gd name="T45" fmla="*/ 2147483647 h 105"/>
              <a:gd name="T46" fmla="*/ 2147483647 w 126"/>
              <a:gd name="T47" fmla="*/ 2147483647 h 105"/>
              <a:gd name="T48" fmla="*/ 2147483647 w 126"/>
              <a:gd name="T49" fmla="*/ 2147483647 h 105"/>
              <a:gd name="T50" fmla="*/ 2147483647 w 126"/>
              <a:gd name="T51" fmla="*/ 2147483647 h 105"/>
              <a:gd name="T52" fmla="*/ 2147483647 w 126"/>
              <a:gd name="T53" fmla="*/ 2147483647 h 105"/>
              <a:gd name="T54" fmla="*/ 2147483647 w 126"/>
              <a:gd name="T55" fmla="*/ 2147483647 h 105"/>
              <a:gd name="T56" fmla="*/ 2147483647 w 126"/>
              <a:gd name="T57" fmla="*/ 2147483647 h 105"/>
              <a:gd name="T58" fmla="*/ 2147483647 w 126"/>
              <a:gd name="T59" fmla="*/ 2147483647 h 105"/>
              <a:gd name="T60" fmla="*/ 2147483647 w 126"/>
              <a:gd name="T61" fmla="*/ 2147483647 h 105"/>
              <a:gd name="T62" fmla="*/ 2147483647 w 126"/>
              <a:gd name="T63" fmla="*/ 2147483647 h 105"/>
              <a:gd name="T64" fmla="*/ 2147483647 w 126"/>
              <a:gd name="T65" fmla="*/ 2147483647 h 105"/>
              <a:gd name="T66" fmla="*/ 2147483647 w 126"/>
              <a:gd name="T67" fmla="*/ 2147483647 h 105"/>
              <a:gd name="T68" fmla="*/ 2147483647 w 126"/>
              <a:gd name="T69" fmla="*/ 2147483647 h 105"/>
              <a:gd name="T70" fmla="*/ 2147483647 w 126"/>
              <a:gd name="T71" fmla="*/ 2147483647 h 105"/>
              <a:gd name="T72" fmla="*/ 2147483647 w 126"/>
              <a:gd name="T73" fmla="*/ 2147483647 h 105"/>
              <a:gd name="T74" fmla="*/ 2147483647 w 126"/>
              <a:gd name="T75" fmla="*/ 2147483647 h 105"/>
              <a:gd name="T76" fmla="*/ 0 w 126"/>
              <a:gd name="T77" fmla="*/ 2147483647 h 10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6" h="105">
                <a:moveTo>
                  <a:pt x="0" y="56"/>
                </a:moveTo>
                <a:lnTo>
                  <a:pt x="4" y="49"/>
                </a:lnTo>
                <a:lnTo>
                  <a:pt x="10" y="41"/>
                </a:lnTo>
                <a:lnTo>
                  <a:pt x="16" y="33"/>
                </a:lnTo>
                <a:lnTo>
                  <a:pt x="24" y="25"/>
                </a:lnTo>
                <a:lnTo>
                  <a:pt x="37" y="11"/>
                </a:lnTo>
                <a:lnTo>
                  <a:pt x="47" y="0"/>
                </a:lnTo>
                <a:lnTo>
                  <a:pt x="113" y="0"/>
                </a:lnTo>
                <a:lnTo>
                  <a:pt x="114" y="4"/>
                </a:lnTo>
                <a:lnTo>
                  <a:pt x="115" y="8"/>
                </a:lnTo>
                <a:lnTo>
                  <a:pt x="117" y="12"/>
                </a:lnTo>
                <a:lnTo>
                  <a:pt x="119" y="14"/>
                </a:lnTo>
                <a:lnTo>
                  <a:pt x="124" y="20"/>
                </a:lnTo>
                <a:lnTo>
                  <a:pt x="126" y="24"/>
                </a:lnTo>
                <a:lnTo>
                  <a:pt x="126" y="32"/>
                </a:lnTo>
                <a:lnTo>
                  <a:pt x="125" y="41"/>
                </a:lnTo>
                <a:lnTo>
                  <a:pt x="124" y="48"/>
                </a:lnTo>
                <a:lnTo>
                  <a:pt x="122" y="55"/>
                </a:lnTo>
                <a:lnTo>
                  <a:pt x="119" y="62"/>
                </a:lnTo>
                <a:lnTo>
                  <a:pt x="116" y="69"/>
                </a:lnTo>
                <a:lnTo>
                  <a:pt x="112" y="75"/>
                </a:lnTo>
                <a:lnTo>
                  <a:pt x="108" y="81"/>
                </a:lnTo>
                <a:lnTo>
                  <a:pt x="104" y="86"/>
                </a:lnTo>
                <a:lnTo>
                  <a:pt x="99" y="90"/>
                </a:lnTo>
                <a:lnTo>
                  <a:pt x="93" y="94"/>
                </a:lnTo>
                <a:lnTo>
                  <a:pt x="88" y="99"/>
                </a:lnTo>
                <a:lnTo>
                  <a:pt x="81" y="101"/>
                </a:lnTo>
                <a:lnTo>
                  <a:pt x="74" y="103"/>
                </a:lnTo>
                <a:lnTo>
                  <a:pt x="67" y="105"/>
                </a:lnTo>
                <a:lnTo>
                  <a:pt x="60" y="105"/>
                </a:lnTo>
                <a:lnTo>
                  <a:pt x="48" y="104"/>
                </a:lnTo>
                <a:lnTo>
                  <a:pt x="38" y="102"/>
                </a:lnTo>
                <a:lnTo>
                  <a:pt x="31" y="98"/>
                </a:lnTo>
                <a:lnTo>
                  <a:pt x="24" y="92"/>
                </a:lnTo>
                <a:lnTo>
                  <a:pt x="20" y="86"/>
                </a:lnTo>
                <a:lnTo>
                  <a:pt x="16" y="78"/>
                </a:lnTo>
                <a:lnTo>
                  <a:pt x="14" y="70"/>
                </a:lnTo>
                <a:lnTo>
                  <a:pt x="13" y="62"/>
                </a:lnTo>
                <a:lnTo>
                  <a:pt x="0" y="56"/>
                </a:lnTo>
              </a:path>
            </a:pathLst>
          </a:custGeom>
          <a:solidFill>
            <a:schemeClr val="tx1"/>
          </a:solidFill>
          <a:ln w="9525" cmpd="sng">
            <a:solidFill>
              <a:srgbClr val="FFFFFF"/>
            </a:solidFill>
            <a:prstDash val="solid"/>
            <a:round/>
            <a:headEnd/>
            <a:tailEnd/>
          </a:ln>
        </p:spPr>
        <p:txBody>
          <a:bodyPr/>
          <a:lstStyle/>
          <a:p>
            <a:endParaRPr lang="en-US" dirty="0"/>
          </a:p>
        </p:txBody>
      </p:sp>
      <p:sp>
        <p:nvSpPr>
          <p:cNvPr id="18511" name="Freeform 452"/>
          <p:cNvSpPr>
            <a:spLocks/>
          </p:cNvSpPr>
          <p:nvPr>
            <p:custDataLst>
              <p:tags r:id="rId78"/>
            </p:custDataLst>
          </p:nvPr>
        </p:nvSpPr>
        <p:spPr bwMode="auto">
          <a:xfrm>
            <a:off x="6657975" y="2892425"/>
            <a:ext cx="127000" cy="114300"/>
          </a:xfrm>
          <a:custGeom>
            <a:avLst/>
            <a:gdLst>
              <a:gd name="T0" fmla="*/ 2147483647 w 292"/>
              <a:gd name="T1" fmla="*/ 2147483647 h 223"/>
              <a:gd name="T2" fmla="*/ 2147483647 w 292"/>
              <a:gd name="T3" fmla="*/ 2147483647 h 223"/>
              <a:gd name="T4" fmla="*/ 2147483647 w 292"/>
              <a:gd name="T5" fmla="*/ 2147483647 h 223"/>
              <a:gd name="T6" fmla="*/ 2147483647 w 292"/>
              <a:gd name="T7" fmla="*/ 2147483647 h 223"/>
              <a:gd name="T8" fmla="*/ 2147483647 w 292"/>
              <a:gd name="T9" fmla="*/ 2147483647 h 223"/>
              <a:gd name="T10" fmla="*/ 2147483647 w 292"/>
              <a:gd name="T11" fmla="*/ 2147483647 h 223"/>
              <a:gd name="T12" fmla="*/ 2147483647 w 292"/>
              <a:gd name="T13" fmla="*/ 2147483647 h 223"/>
              <a:gd name="T14" fmla="*/ 2147483647 w 292"/>
              <a:gd name="T15" fmla="*/ 2147483647 h 223"/>
              <a:gd name="T16" fmla="*/ 2147483647 w 292"/>
              <a:gd name="T17" fmla="*/ 2147483647 h 223"/>
              <a:gd name="T18" fmla="*/ 2147483647 w 292"/>
              <a:gd name="T19" fmla="*/ 2147483647 h 223"/>
              <a:gd name="T20" fmla="*/ 2147483647 w 292"/>
              <a:gd name="T21" fmla="*/ 2147483647 h 223"/>
              <a:gd name="T22" fmla="*/ 2147483647 w 292"/>
              <a:gd name="T23" fmla="*/ 2147483647 h 223"/>
              <a:gd name="T24" fmla="*/ 2147483647 w 292"/>
              <a:gd name="T25" fmla="*/ 2147483647 h 223"/>
              <a:gd name="T26" fmla="*/ 2147483647 w 292"/>
              <a:gd name="T27" fmla="*/ 2147483647 h 223"/>
              <a:gd name="T28" fmla="*/ 2147483647 w 292"/>
              <a:gd name="T29" fmla="*/ 2147483647 h 223"/>
              <a:gd name="T30" fmla="*/ 2147483647 w 292"/>
              <a:gd name="T31" fmla="*/ 2147483647 h 223"/>
              <a:gd name="T32" fmla="*/ 2147483647 w 292"/>
              <a:gd name="T33" fmla="*/ 2147483647 h 223"/>
              <a:gd name="T34" fmla="*/ 2147483647 w 292"/>
              <a:gd name="T35" fmla="*/ 2147483647 h 223"/>
              <a:gd name="T36" fmla="*/ 2147483647 w 292"/>
              <a:gd name="T37" fmla="*/ 2147483647 h 223"/>
              <a:gd name="T38" fmla="*/ 2147483647 w 292"/>
              <a:gd name="T39" fmla="*/ 2147483647 h 223"/>
              <a:gd name="T40" fmla="*/ 2147483647 w 292"/>
              <a:gd name="T41" fmla="*/ 2147483647 h 223"/>
              <a:gd name="T42" fmla="*/ 2147483647 w 292"/>
              <a:gd name="T43" fmla="*/ 2147483647 h 223"/>
              <a:gd name="T44" fmla="*/ 2147483647 w 292"/>
              <a:gd name="T45" fmla="*/ 2147483647 h 223"/>
              <a:gd name="T46" fmla="*/ 2147483647 w 292"/>
              <a:gd name="T47" fmla="*/ 2147483647 h 223"/>
              <a:gd name="T48" fmla="*/ 2147483647 w 292"/>
              <a:gd name="T49" fmla="*/ 2147483647 h 223"/>
              <a:gd name="T50" fmla="*/ 2147483647 w 292"/>
              <a:gd name="T51" fmla="*/ 2147483647 h 223"/>
              <a:gd name="T52" fmla="*/ 0 w 292"/>
              <a:gd name="T53" fmla="*/ 2147483647 h 223"/>
              <a:gd name="T54" fmla="*/ 2147483647 w 292"/>
              <a:gd name="T55" fmla="*/ 2147483647 h 223"/>
              <a:gd name="T56" fmla="*/ 2147483647 w 292"/>
              <a:gd name="T57" fmla="*/ 2147483647 h 223"/>
              <a:gd name="T58" fmla="*/ 2147483647 w 292"/>
              <a:gd name="T59" fmla="*/ 2147483647 h 223"/>
              <a:gd name="T60" fmla="*/ 2147483647 w 292"/>
              <a:gd name="T61" fmla="*/ 2147483647 h 223"/>
              <a:gd name="T62" fmla="*/ 2147483647 w 292"/>
              <a:gd name="T63" fmla="*/ 2147483647 h 223"/>
              <a:gd name="T64" fmla="*/ 2147483647 w 292"/>
              <a:gd name="T65" fmla="*/ 2147483647 h 223"/>
              <a:gd name="T66" fmla="*/ 2147483647 w 292"/>
              <a:gd name="T67" fmla="*/ 0 h 223"/>
              <a:gd name="T68" fmla="*/ 2147483647 w 292"/>
              <a:gd name="T69" fmla="*/ 2147483647 h 223"/>
              <a:gd name="T70" fmla="*/ 2147483647 w 292"/>
              <a:gd name="T71" fmla="*/ 2147483647 h 223"/>
              <a:gd name="T72" fmla="*/ 2147483647 w 292"/>
              <a:gd name="T73" fmla="*/ 2147483647 h 223"/>
              <a:gd name="T74" fmla="*/ 2147483647 w 292"/>
              <a:gd name="T75" fmla="*/ 2147483647 h 223"/>
              <a:gd name="T76" fmla="*/ 2147483647 w 292"/>
              <a:gd name="T77" fmla="*/ 2147483647 h 223"/>
              <a:gd name="T78" fmla="*/ 2147483647 w 292"/>
              <a:gd name="T79" fmla="*/ 2147483647 h 223"/>
              <a:gd name="T80" fmla="*/ 2147483647 w 292"/>
              <a:gd name="T81" fmla="*/ 2147483647 h 223"/>
              <a:gd name="T82" fmla="*/ 2147483647 w 292"/>
              <a:gd name="T83" fmla="*/ 2147483647 h 223"/>
              <a:gd name="T84" fmla="*/ 2147483647 w 292"/>
              <a:gd name="T85" fmla="*/ 2147483647 h 2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92" h="223">
                <a:moveTo>
                  <a:pt x="292" y="69"/>
                </a:moveTo>
                <a:lnTo>
                  <a:pt x="259" y="93"/>
                </a:lnTo>
                <a:lnTo>
                  <a:pt x="172" y="75"/>
                </a:lnTo>
                <a:lnTo>
                  <a:pt x="166" y="77"/>
                </a:lnTo>
                <a:lnTo>
                  <a:pt x="159" y="78"/>
                </a:lnTo>
                <a:lnTo>
                  <a:pt x="152" y="79"/>
                </a:lnTo>
                <a:lnTo>
                  <a:pt x="146" y="79"/>
                </a:lnTo>
                <a:lnTo>
                  <a:pt x="139" y="79"/>
                </a:lnTo>
                <a:lnTo>
                  <a:pt x="133" y="78"/>
                </a:lnTo>
                <a:lnTo>
                  <a:pt x="126" y="77"/>
                </a:lnTo>
                <a:lnTo>
                  <a:pt x="119" y="75"/>
                </a:lnTo>
                <a:lnTo>
                  <a:pt x="119" y="93"/>
                </a:lnTo>
                <a:lnTo>
                  <a:pt x="132" y="113"/>
                </a:lnTo>
                <a:lnTo>
                  <a:pt x="144" y="131"/>
                </a:lnTo>
                <a:lnTo>
                  <a:pt x="156" y="145"/>
                </a:lnTo>
                <a:lnTo>
                  <a:pt x="168" y="157"/>
                </a:lnTo>
                <a:lnTo>
                  <a:pt x="179" y="170"/>
                </a:lnTo>
                <a:lnTo>
                  <a:pt x="189" y="185"/>
                </a:lnTo>
                <a:lnTo>
                  <a:pt x="193" y="193"/>
                </a:lnTo>
                <a:lnTo>
                  <a:pt x="197" y="202"/>
                </a:lnTo>
                <a:lnTo>
                  <a:pt x="202" y="211"/>
                </a:lnTo>
                <a:lnTo>
                  <a:pt x="205" y="222"/>
                </a:lnTo>
                <a:lnTo>
                  <a:pt x="191" y="223"/>
                </a:lnTo>
                <a:lnTo>
                  <a:pt x="175" y="223"/>
                </a:lnTo>
                <a:lnTo>
                  <a:pt x="168" y="223"/>
                </a:lnTo>
                <a:lnTo>
                  <a:pt x="161" y="222"/>
                </a:lnTo>
                <a:lnTo>
                  <a:pt x="154" y="220"/>
                </a:lnTo>
                <a:lnTo>
                  <a:pt x="146" y="216"/>
                </a:lnTo>
                <a:lnTo>
                  <a:pt x="139" y="213"/>
                </a:lnTo>
                <a:lnTo>
                  <a:pt x="134" y="209"/>
                </a:lnTo>
                <a:lnTo>
                  <a:pt x="130" y="203"/>
                </a:lnTo>
                <a:lnTo>
                  <a:pt x="127" y="198"/>
                </a:lnTo>
                <a:lnTo>
                  <a:pt x="124" y="192"/>
                </a:lnTo>
                <a:lnTo>
                  <a:pt x="121" y="187"/>
                </a:lnTo>
                <a:lnTo>
                  <a:pt x="117" y="183"/>
                </a:lnTo>
                <a:lnTo>
                  <a:pt x="113" y="180"/>
                </a:lnTo>
                <a:lnTo>
                  <a:pt x="102" y="162"/>
                </a:lnTo>
                <a:lnTo>
                  <a:pt x="91" y="145"/>
                </a:lnTo>
                <a:lnTo>
                  <a:pt x="80" y="129"/>
                </a:lnTo>
                <a:lnTo>
                  <a:pt x="68" y="113"/>
                </a:lnTo>
                <a:lnTo>
                  <a:pt x="61" y="105"/>
                </a:lnTo>
                <a:lnTo>
                  <a:pt x="55" y="99"/>
                </a:lnTo>
                <a:lnTo>
                  <a:pt x="48" y="93"/>
                </a:lnTo>
                <a:lnTo>
                  <a:pt x="42" y="87"/>
                </a:lnTo>
                <a:lnTo>
                  <a:pt x="35" y="83"/>
                </a:lnTo>
                <a:lnTo>
                  <a:pt x="27" y="79"/>
                </a:lnTo>
                <a:lnTo>
                  <a:pt x="21" y="76"/>
                </a:lnTo>
                <a:lnTo>
                  <a:pt x="13" y="75"/>
                </a:lnTo>
                <a:lnTo>
                  <a:pt x="9" y="70"/>
                </a:lnTo>
                <a:lnTo>
                  <a:pt x="4" y="65"/>
                </a:lnTo>
                <a:lnTo>
                  <a:pt x="2" y="62"/>
                </a:lnTo>
                <a:lnTo>
                  <a:pt x="1" y="58"/>
                </a:lnTo>
                <a:lnTo>
                  <a:pt x="0" y="54"/>
                </a:lnTo>
                <a:lnTo>
                  <a:pt x="0" y="49"/>
                </a:lnTo>
                <a:lnTo>
                  <a:pt x="22" y="53"/>
                </a:lnTo>
                <a:lnTo>
                  <a:pt x="40" y="55"/>
                </a:lnTo>
                <a:lnTo>
                  <a:pt x="57" y="56"/>
                </a:lnTo>
                <a:lnTo>
                  <a:pt x="70" y="55"/>
                </a:lnTo>
                <a:lnTo>
                  <a:pt x="82" y="53"/>
                </a:lnTo>
                <a:lnTo>
                  <a:pt x="91" y="50"/>
                </a:lnTo>
                <a:lnTo>
                  <a:pt x="99" y="46"/>
                </a:lnTo>
                <a:lnTo>
                  <a:pt x="106" y="41"/>
                </a:lnTo>
                <a:lnTo>
                  <a:pt x="117" y="31"/>
                </a:lnTo>
                <a:lnTo>
                  <a:pt x="127" y="20"/>
                </a:lnTo>
                <a:lnTo>
                  <a:pt x="132" y="14"/>
                </a:lnTo>
                <a:lnTo>
                  <a:pt x="138" y="9"/>
                </a:lnTo>
                <a:lnTo>
                  <a:pt x="145" y="4"/>
                </a:lnTo>
                <a:lnTo>
                  <a:pt x="152" y="0"/>
                </a:lnTo>
                <a:lnTo>
                  <a:pt x="162" y="8"/>
                </a:lnTo>
                <a:lnTo>
                  <a:pt x="172" y="14"/>
                </a:lnTo>
                <a:lnTo>
                  <a:pt x="183" y="21"/>
                </a:lnTo>
                <a:lnTo>
                  <a:pt x="194" y="26"/>
                </a:lnTo>
                <a:lnTo>
                  <a:pt x="205" y="31"/>
                </a:lnTo>
                <a:lnTo>
                  <a:pt x="218" y="34"/>
                </a:lnTo>
                <a:lnTo>
                  <a:pt x="231" y="37"/>
                </a:lnTo>
                <a:lnTo>
                  <a:pt x="246" y="37"/>
                </a:lnTo>
                <a:lnTo>
                  <a:pt x="255" y="36"/>
                </a:lnTo>
                <a:lnTo>
                  <a:pt x="262" y="34"/>
                </a:lnTo>
                <a:lnTo>
                  <a:pt x="270" y="32"/>
                </a:lnTo>
                <a:lnTo>
                  <a:pt x="279" y="31"/>
                </a:lnTo>
                <a:lnTo>
                  <a:pt x="283" y="42"/>
                </a:lnTo>
                <a:lnTo>
                  <a:pt x="285" y="47"/>
                </a:lnTo>
                <a:lnTo>
                  <a:pt x="287" y="49"/>
                </a:lnTo>
                <a:lnTo>
                  <a:pt x="289" y="52"/>
                </a:lnTo>
                <a:lnTo>
                  <a:pt x="292" y="69"/>
                </a:lnTo>
              </a:path>
            </a:pathLst>
          </a:custGeom>
          <a:solidFill>
            <a:schemeClr val="tx1"/>
          </a:solidFill>
          <a:ln w="9525" cap="flat" cmpd="sng">
            <a:solidFill>
              <a:srgbClr val="FFFFFF"/>
            </a:solidFill>
            <a:prstDash val="solid"/>
            <a:round/>
            <a:headEnd type="none" w="med" len="med"/>
            <a:tailEnd type="none" w="med" len="med"/>
          </a:ln>
        </p:spPr>
        <p:txBody>
          <a:bodyPr/>
          <a:lstStyle/>
          <a:p>
            <a:endParaRPr lang="en-US" dirty="0"/>
          </a:p>
        </p:txBody>
      </p:sp>
      <p:sp>
        <p:nvSpPr>
          <p:cNvPr id="18512" name="Freeform 453"/>
          <p:cNvSpPr>
            <a:spLocks/>
          </p:cNvSpPr>
          <p:nvPr>
            <p:custDataLst>
              <p:tags r:id="rId79"/>
            </p:custDataLst>
          </p:nvPr>
        </p:nvSpPr>
        <p:spPr bwMode="auto">
          <a:xfrm>
            <a:off x="6608764" y="2751139"/>
            <a:ext cx="168275" cy="77787"/>
          </a:xfrm>
          <a:custGeom>
            <a:avLst/>
            <a:gdLst>
              <a:gd name="T0" fmla="*/ 2147483647 w 379"/>
              <a:gd name="T1" fmla="*/ 2147483647 h 147"/>
              <a:gd name="T2" fmla="*/ 2147483647 w 379"/>
              <a:gd name="T3" fmla="*/ 2147483647 h 147"/>
              <a:gd name="T4" fmla="*/ 2147483647 w 379"/>
              <a:gd name="T5" fmla="*/ 2147483647 h 147"/>
              <a:gd name="T6" fmla="*/ 2147483647 w 379"/>
              <a:gd name="T7" fmla="*/ 2147483647 h 147"/>
              <a:gd name="T8" fmla="*/ 2147483647 w 379"/>
              <a:gd name="T9" fmla="*/ 2147483647 h 147"/>
              <a:gd name="T10" fmla="*/ 2147483647 w 379"/>
              <a:gd name="T11" fmla="*/ 2147483647 h 147"/>
              <a:gd name="T12" fmla="*/ 2147483647 w 379"/>
              <a:gd name="T13" fmla="*/ 2147483647 h 147"/>
              <a:gd name="T14" fmla="*/ 2147483647 w 379"/>
              <a:gd name="T15" fmla="*/ 2147483647 h 147"/>
              <a:gd name="T16" fmla="*/ 2147483647 w 379"/>
              <a:gd name="T17" fmla="*/ 2147483647 h 147"/>
              <a:gd name="T18" fmla="*/ 2147483647 w 379"/>
              <a:gd name="T19" fmla="*/ 2147483647 h 147"/>
              <a:gd name="T20" fmla="*/ 2147483647 w 379"/>
              <a:gd name="T21" fmla="*/ 2147483647 h 147"/>
              <a:gd name="T22" fmla="*/ 2147483647 w 379"/>
              <a:gd name="T23" fmla="*/ 2147483647 h 147"/>
              <a:gd name="T24" fmla="*/ 2147483647 w 379"/>
              <a:gd name="T25" fmla="*/ 2147483647 h 147"/>
              <a:gd name="T26" fmla="*/ 2147483647 w 379"/>
              <a:gd name="T27" fmla="*/ 2147483647 h 147"/>
              <a:gd name="T28" fmla="*/ 2147483647 w 379"/>
              <a:gd name="T29" fmla="*/ 2147483647 h 147"/>
              <a:gd name="T30" fmla="*/ 2147483647 w 379"/>
              <a:gd name="T31" fmla="*/ 2147483647 h 147"/>
              <a:gd name="T32" fmla="*/ 2147483647 w 379"/>
              <a:gd name="T33" fmla="*/ 2147483647 h 147"/>
              <a:gd name="T34" fmla="*/ 2147483647 w 379"/>
              <a:gd name="T35" fmla="*/ 2147483647 h 147"/>
              <a:gd name="T36" fmla="*/ 2147483647 w 379"/>
              <a:gd name="T37" fmla="*/ 2147483647 h 147"/>
              <a:gd name="T38" fmla="*/ 2147483647 w 379"/>
              <a:gd name="T39" fmla="*/ 2147483647 h 147"/>
              <a:gd name="T40" fmla="*/ 2147483647 w 379"/>
              <a:gd name="T41" fmla="*/ 2147483647 h 147"/>
              <a:gd name="T42" fmla="*/ 2147483647 w 379"/>
              <a:gd name="T43" fmla="*/ 2147483647 h 147"/>
              <a:gd name="T44" fmla="*/ 2147483647 w 379"/>
              <a:gd name="T45" fmla="*/ 2147483647 h 147"/>
              <a:gd name="T46" fmla="*/ 2147483647 w 379"/>
              <a:gd name="T47" fmla="*/ 2147483647 h 147"/>
              <a:gd name="T48" fmla="*/ 0 w 379"/>
              <a:gd name="T49" fmla="*/ 2147483647 h 147"/>
              <a:gd name="T50" fmla="*/ 2147483647 w 379"/>
              <a:gd name="T51" fmla="*/ 2147483647 h 147"/>
              <a:gd name="T52" fmla="*/ 2147483647 w 379"/>
              <a:gd name="T53" fmla="*/ 2147483647 h 147"/>
              <a:gd name="T54" fmla="*/ 2147483647 w 379"/>
              <a:gd name="T55" fmla="*/ 2147483647 h 147"/>
              <a:gd name="T56" fmla="*/ 2147483647 w 379"/>
              <a:gd name="T57" fmla="*/ 2147483647 h 147"/>
              <a:gd name="T58" fmla="*/ 2147483647 w 379"/>
              <a:gd name="T59" fmla="*/ 2147483647 h 147"/>
              <a:gd name="T60" fmla="*/ 2147483647 w 379"/>
              <a:gd name="T61" fmla="*/ 2147483647 h 147"/>
              <a:gd name="T62" fmla="*/ 2147483647 w 379"/>
              <a:gd name="T63" fmla="*/ 0 h 147"/>
              <a:gd name="T64" fmla="*/ 2147483647 w 379"/>
              <a:gd name="T65" fmla="*/ 2147483647 h 147"/>
              <a:gd name="T66" fmla="*/ 2147483647 w 379"/>
              <a:gd name="T67" fmla="*/ 2147483647 h 147"/>
              <a:gd name="T68" fmla="*/ 2147483647 w 379"/>
              <a:gd name="T69" fmla="*/ 2147483647 h 147"/>
              <a:gd name="T70" fmla="*/ 2147483647 w 379"/>
              <a:gd name="T71" fmla="*/ 2147483647 h 147"/>
              <a:gd name="T72" fmla="*/ 2147483647 w 379"/>
              <a:gd name="T73" fmla="*/ 2147483647 h 147"/>
              <a:gd name="T74" fmla="*/ 2147483647 w 379"/>
              <a:gd name="T75" fmla="*/ 2147483647 h 14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79" h="147">
                <a:moveTo>
                  <a:pt x="379" y="92"/>
                </a:moveTo>
                <a:lnTo>
                  <a:pt x="375" y="94"/>
                </a:lnTo>
                <a:lnTo>
                  <a:pt x="366" y="98"/>
                </a:lnTo>
                <a:lnTo>
                  <a:pt x="360" y="101"/>
                </a:lnTo>
                <a:lnTo>
                  <a:pt x="357" y="105"/>
                </a:lnTo>
                <a:lnTo>
                  <a:pt x="354" y="108"/>
                </a:lnTo>
                <a:lnTo>
                  <a:pt x="353" y="111"/>
                </a:lnTo>
                <a:lnTo>
                  <a:pt x="347" y="117"/>
                </a:lnTo>
                <a:lnTo>
                  <a:pt x="341" y="123"/>
                </a:lnTo>
                <a:lnTo>
                  <a:pt x="333" y="127"/>
                </a:lnTo>
                <a:lnTo>
                  <a:pt x="324" y="130"/>
                </a:lnTo>
                <a:lnTo>
                  <a:pt x="320" y="131"/>
                </a:lnTo>
                <a:lnTo>
                  <a:pt x="315" y="132"/>
                </a:lnTo>
                <a:lnTo>
                  <a:pt x="311" y="132"/>
                </a:lnTo>
                <a:lnTo>
                  <a:pt x="306" y="131"/>
                </a:lnTo>
                <a:lnTo>
                  <a:pt x="301" y="130"/>
                </a:lnTo>
                <a:lnTo>
                  <a:pt x="296" y="128"/>
                </a:lnTo>
                <a:lnTo>
                  <a:pt x="291" y="126"/>
                </a:lnTo>
                <a:lnTo>
                  <a:pt x="286" y="123"/>
                </a:lnTo>
                <a:lnTo>
                  <a:pt x="281" y="119"/>
                </a:lnTo>
                <a:lnTo>
                  <a:pt x="277" y="117"/>
                </a:lnTo>
                <a:lnTo>
                  <a:pt x="275" y="116"/>
                </a:lnTo>
                <a:lnTo>
                  <a:pt x="271" y="116"/>
                </a:lnTo>
                <a:lnTo>
                  <a:pt x="269" y="118"/>
                </a:lnTo>
                <a:lnTo>
                  <a:pt x="268" y="120"/>
                </a:lnTo>
                <a:lnTo>
                  <a:pt x="267" y="123"/>
                </a:lnTo>
                <a:lnTo>
                  <a:pt x="266" y="126"/>
                </a:lnTo>
                <a:lnTo>
                  <a:pt x="266" y="140"/>
                </a:lnTo>
                <a:lnTo>
                  <a:pt x="266" y="147"/>
                </a:lnTo>
                <a:lnTo>
                  <a:pt x="257" y="145"/>
                </a:lnTo>
                <a:lnTo>
                  <a:pt x="251" y="143"/>
                </a:lnTo>
                <a:lnTo>
                  <a:pt x="244" y="140"/>
                </a:lnTo>
                <a:lnTo>
                  <a:pt x="240" y="137"/>
                </a:lnTo>
                <a:lnTo>
                  <a:pt x="229" y="131"/>
                </a:lnTo>
                <a:lnTo>
                  <a:pt x="213" y="123"/>
                </a:lnTo>
                <a:lnTo>
                  <a:pt x="113" y="141"/>
                </a:lnTo>
                <a:lnTo>
                  <a:pt x="95" y="132"/>
                </a:lnTo>
                <a:lnTo>
                  <a:pt x="80" y="124"/>
                </a:lnTo>
                <a:lnTo>
                  <a:pt x="68" y="116"/>
                </a:lnTo>
                <a:lnTo>
                  <a:pt x="58" y="109"/>
                </a:lnTo>
                <a:lnTo>
                  <a:pt x="51" y="101"/>
                </a:lnTo>
                <a:lnTo>
                  <a:pt x="45" y="94"/>
                </a:lnTo>
                <a:lnTo>
                  <a:pt x="40" y="88"/>
                </a:lnTo>
                <a:lnTo>
                  <a:pt x="37" y="82"/>
                </a:lnTo>
                <a:lnTo>
                  <a:pt x="31" y="70"/>
                </a:lnTo>
                <a:lnTo>
                  <a:pt x="26" y="59"/>
                </a:lnTo>
                <a:lnTo>
                  <a:pt x="21" y="54"/>
                </a:lnTo>
                <a:lnTo>
                  <a:pt x="16" y="48"/>
                </a:lnTo>
                <a:lnTo>
                  <a:pt x="9" y="42"/>
                </a:lnTo>
                <a:lnTo>
                  <a:pt x="0" y="36"/>
                </a:lnTo>
                <a:lnTo>
                  <a:pt x="16" y="39"/>
                </a:lnTo>
                <a:lnTo>
                  <a:pt x="29" y="40"/>
                </a:lnTo>
                <a:lnTo>
                  <a:pt x="41" y="40"/>
                </a:lnTo>
                <a:lnTo>
                  <a:pt x="52" y="38"/>
                </a:lnTo>
                <a:lnTo>
                  <a:pt x="62" y="36"/>
                </a:lnTo>
                <a:lnTo>
                  <a:pt x="72" y="33"/>
                </a:lnTo>
                <a:lnTo>
                  <a:pt x="79" y="29"/>
                </a:lnTo>
                <a:lnTo>
                  <a:pt x="87" y="25"/>
                </a:lnTo>
                <a:lnTo>
                  <a:pt x="102" y="16"/>
                </a:lnTo>
                <a:lnTo>
                  <a:pt x="119" y="8"/>
                </a:lnTo>
                <a:lnTo>
                  <a:pt x="128" y="5"/>
                </a:lnTo>
                <a:lnTo>
                  <a:pt x="138" y="2"/>
                </a:lnTo>
                <a:lnTo>
                  <a:pt x="149" y="1"/>
                </a:lnTo>
                <a:lnTo>
                  <a:pt x="159" y="0"/>
                </a:lnTo>
                <a:lnTo>
                  <a:pt x="179" y="11"/>
                </a:lnTo>
                <a:lnTo>
                  <a:pt x="200" y="23"/>
                </a:lnTo>
                <a:lnTo>
                  <a:pt x="222" y="34"/>
                </a:lnTo>
                <a:lnTo>
                  <a:pt x="244" y="45"/>
                </a:lnTo>
                <a:lnTo>
                  <a:pt x="278" y="61"/>
                </a:lnTo>
                <a:lnTo>
                  <a:pt x="292" y="67"/>
                </a:lnTo>
                <a:lnTo>
                  <a:pt x="314" y="73"/>
                </a:lnTo>
                <a:lnTo>
                  <a:pt x="333" y="80"/>
                </a:lnTo>
                <a:lnTo>
                  <a:pt x="343" y="83"/>
                </a:lnTo>
                <a:lnTo>
                  <a:pt x="354" y="86"/>
                </a:lnTo>
                <a:lnTo>
                  <a:pt x="365" y="89"/>
                </a:lnTo>
                <a:lnTo>
                  <a:pt x="379" y="92"/>
                </a:lnTo>
              </a:path>
            </a:pathLst>
          </a:custGeom>
          <a:solidFill>
            <a:schemeClr val="tx1"/>
          </a:solidFill>
          <a:ln w="9525" cap="flat" cmpd="sng">
            <a:solidFill>
              <a:srgbClr val="FFFFFF"/>
            </a:solidFill>
            <a:prstDash val="solid"/>
            <a:round/>
            <a:headEnd type="none" w="med" len="med"/>
            <a:tailEnd type="none" w="med" len="med"/>
          </a:ln>
        </p:spPr>
        <p:txBody>
          <a:bodyPr/>
          <a:lstStyle/>
          <a:p>
            <a:endParaRPr lang="en-US" dirty="0"/>
          </a:p>
        </p:txBody>
      </p:sp>
      <p:sp>
        <p:nvSpPr>
          <p:cNvPr id="18513" name="Freeform 454"/>
          <p:cNvSpPr>
            <a:spLocks/>
          </p:cNvSpPr>
          <p:nvPr>
            <p:custDataLst>
              <p:tags r:id="rId80"/>
            </p:custDataLst>
          </p:nvPr>
        </p:nvSpPr>
        <p:spPr bwMode="auto">
          <a:xfrm>
            <a:off x="6572251" y="2606676"/>
            <a:ext cx="30163" cy="60325"/>
          </a:xfrm>
          <a:custGeom>
            <a:avLst/>
            <a:gdLst>
              <a:gd name="T0" fmla="*/ 0 w 61"/>
              <a:gd name="T1" fmla="*/ 0 h 67"/>
              <a:gd name="T2" fmla="*/ 0 w 61"/>
              <a:gd name="T3" fmla="*/ 2147483647 h 67"/>
              <a:gd name="T4" fmla="*/ 0 w 61"/>
              <a:gd name="T5" fmla="*/ 2147483647 h 67"/>
              <a:gd name="T6" fmla="*/ 2147483647 w 61"/>
              <a:gd name="T7" fmla="*/ 2147483647 h 67"/>
              <a:gd name="T8" fmla="*/ 2147483647 w 61"/>
              <a:gd name="T9" fmla="*/ 2147483647 h 67"/>
              <a:gd name="T10" fmla="*/ 2147483647 w 61"/>
              <a:gd name="T11" fmla="*/ 2147483647 h 67"/>
              <a:gd name="T12" fmla="*/ 2147483647 w 61"/>
              <a:gd name="T13" fmla="*/ 2147483647 h 67"/>
              <a:gd name="T14" fmla="*/ 2147483647 w 61"/>
              <a:gd name="T15" fmla="*/ 2147483647 h 67"/>
              <a:gd name="T16" fmla="*/ 2147483647 w 61"/>
              <a:gd name="T17" fmla="*/ 2147483647 h 67"/>
              <a:gd name="T18" fmla="*/ 2147483647 w 61"/>
              <a:gd name="T19" fmla="*/ 2147483647 h 67"/>
              <a:gd name="T20" fmla="*/ 2147483647 w 61"/>
              <a:gd name="T21" fmla="*/ 2147483647 h 67"/>
              <a:gd name="T22" fmla="*/ 2147483647 w 61"/>
              <a:gd name="T23" fmla="*/ 2147483647 h 67"/>
              <a:gd name="T24" fmla="*/ 2147483647 w 61"/>
              <a:gd name="T25" fmla="*/ 2147483647 h 67"/>
              <a:gd name="T26" fmla="*/ 2147483647 w 61"/>
              <a:gd name="T27" fmla="*/ 2147483647 h 67"/>
              <a:gd name="T28" fmla="*/ 2147483647 w 61"/>
              <a:gd name="T29" fmla="*/ 2147483647 h 67"/>
              <a:gd name="T30" fmla="*/ 2147483647 w 61"/>
              <a:gd name="T31" fmla="*/ 2147483647 h 67"/>
              <a:gd name="T32" fmla="*/ 2147483647 w 61"/>
              <a:gd name="T33" fmla="*/ 2147483647 h 67"/>
              <a:gd name="T34" fmla="*/ 2147483647 w 61"/>
              <a:gd name="T35" fmla="*/ 2147483647 h 67"/>
              <a:gd name="T36" fmla="*/ 2147483647 w 61"/>
              <a:gd name="T37" fmla="*/ 0 h 67"/>
              <a:gd name="T38" fmla="*/ 2147483647 w 61"/>
              <a:gd name="T39" fmla="*/ 2147483647 h 67"/>
              <a:gd name="T40" fmla="*/ 2147483647 w 61"/>
              <a:gd name="T41" fmla="*/ 2147483647 h 67"/>
              <a:gd name="T42" fmla="*/ 2147483647 w 61"/>
              <a:gd name="T43" fmla="*/ 2147483647 h 67"/>
              <a:gd name="T44" fmla="*/ 2147483647 w 61"/>
              <a:gd name="T45" fmla="*/ 2147483647 h 67"/>
              <a:gd name="T46" fmla="*/ 2147483647 w 61"/>
              <a:gd name="T47" fmla="*/ 2147483647 h 67"/>
              <a:gd name="T48" fmla="*/ 0 w 61"/>
              <a:gd name="T49" fmla="*/ 0 h 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1" h="67">
                <a:moveTo>
                  <a:pt x="0" y="0"/>
                </a:moveTo>
                <a:lnTo>
                  <a:pt x="0" y="9"/>
                </a:lnTo>
                <a:lnTo>
                  <a:pt x="0" y="18"/>
                </a:lnTo>
                <a:lnTo>
                  <a:pt x="1" y="24"/>
                </a:lnTo>
                <a:lnTo>
                  <a:pt x="2" y="30"/>
                </a:lnTo>
                <a:lnTo>
                  <a:pt x="3" y="36"/>
                </a:lnTo>
                <a:lnTo>
                  <a:pt x="6" y="42"/>
                </a:lnTo>
                <a:lnTo>
                  <a:pt x="12" y="55"/>
                </a:lnTo>
                <a:lnTo>
                  <a:pt x="21" y="67"/>
                </a:lnTo>
                <a:lnTo>
                  <a:pt x="28" y="65"/>
                </a:lnTo>
                <a:lnTo>
                  <a:pt x="35" y="61"/>
                </a:lnTo>
                <a:lnTo>
                  <a:pt x="42" y="58"/>
                </a:lnTo>
                <a:lnTo>
                  <a:pt x="48" y="53"/>
                </a:lnTo>
                <a:lnTo>
                  <a:pt x="53" y="47"/>
                </a:lnTo>
                <a:lnTo>
                  <a:pt x="57" y="40"/>
                </a:lnTo>
                <a:lnTo>
                  <a:pt x="59" y="32"/>
                </a:lnTo>
                <a:lnTo>
                  <a:pt x="61" y="24"/>
                </a:lnTo>
                <a:lnTo>
                  <a:pt x="53" y="14"/>
                </a:lnTo>
                <a:lnTo>
                  <a:pt x="41" y="0"/>
                </a:lnTo>
                <a:lnTo>
                  <a:pt x="28" y="3"/>
                </a:lnTo>
                <a:lnTo>
                  <a:pt x="18" y="4"/>
                </a:lnTo>
                <a:lnTo>
                  <a:pt x="13" y="4"/>
                </a:lnTo>
                <a:lnTo>
                  <a:pt x="10" y="3"/>
                </a:lnTo>
                <a:lnTo>
                  <a:pt x="6" y="2"/>
                </a:lnTo>
                <a:lnTo>
                  <a:pt x="0" y="0"/>
                </a:lnTo>
              </a:path>
            </a:pathLst>
          </a:custGeom>
          <a:solidFill>
            <a:schemeClr val="tx1"/>
          </a:solidFill>
          <a:ln w="9525" cap="flat" cmpd="sng">
            <a:solidFill>
              <a:srgbClr val="FFFFFF"/>
            </a:solidFill>
            <a:prstDash val="solid"/>
            <a:round/>
            <a:headEnd type="none" w="med" len="med"/>
            <a:tailEnd type="none" w="med" len="med"/>
          </a:ln>
        </p:spPr>
        <p:txBody>
          <a:bodyPr/>
          <a:lstStyle/>
          <a:p>
            <a:endParaRPr lang="en-US" dirty="0"/>
          </a:p>
        </p:txBody>
      </p:sp>
      <p:sp>
        <p:nvSpPr>
          <p:cNvPr id="18514" name="Freeform 455"/>
          <p:cNvSpPr>
            <a:spLocks/>
          </p:cNvSpPr>
          <p:nvPr>
            <p:custDataLst>
              <p:tags r:id="rId81"/>
            </p:custDataLst>
          </p:nvPr>
        </p:nvSpPr>
        <p:spPr bwMode="auto">
          <a:xfrm>
            <a:off x="6543675" y="2611439"/>
            <a:ext cx="25400" cy="58737"/>
          </a:xfrm>
          <a:custGeom>
            <a:avLst/>
            <a:gdLst>
              <a:gd name="T0" fmla="*/ 0 w 60"/>
              <a:gd name="T1" fmla="*/ 2147483647 h 55"/>
              <a:gd name="T2" fmla="*/ 0 w 60"/>
              <a:gd name="T3" fmla="*/ 2147483647 h 55"/>
              <a:gd name="T4" fmla="*/ 2147483647 w 60"/>
              <a:gd name="T5" fmla="*/ 2147483647 h 55"/>
              <a:gd name="T6" fmla="*/ 2147483647 w 60"/>
              <a:gd name="T7" fmla="*/ 2147483647 h 55"/>
              <a:gd name="T8" fmla="*/ 2147483647 w 60"/>
              <a:gd name="T9" fmla="*/ 2147483647 h 55"/>
              <a:gd name="T10" fmla="*/ 2147483647 w 60"/>
              <a:gd name="T11" fmla="*/ 2147483647 h 55"/>
              <a:gd name="T12" fmla="*/ 2147483647 w 60"/>
              <a:gd name="T13" fmla="*/ 2147483647 h 55"/>
              <a:gd name="T14" fmla="*/ 2147483647 w 60"/>
              <a:gd name="T15" fmla="*/ 2147483647 h 55"/>
              <a:gd name="T16" fmla="*/ 2147483647 w 60"/>
              <a:gd name="T17" fmla="*/ 2147483647 h 55"/>
              <a:gd name="T18" fmla="*/ 2147483647 w 60"/>
              <a:gd name="T19" fmla="*/ 2147483647 h 55"/>
              <a:gd name="T20" fmla="*/ 2147483647 w 60"/>
              <a:gd name="T21" fmla="*/ 2147483647 h 55"/>
              <a:gd name="T22" fmla="*/ 2147483647 w 60"/>
              <a:gd name="T23" fmla="*/ 2147483647 h 55"/>
              <a:gd name="T24" fmla="*/ 2147483647 w 60"/>
              <a:gd name="T25" fmla="*/ 2147483647 h 55"/>
              <a:gd name="T26" fmla="*/ 2147483647 w 60"/>
              <a:gd name="T27" fmla="*/ 2147483647 h 55"/>
              <a:gd name="T28" fmla="*/ 2147483647 w 60"/>
              <a:gd name="T29" fmla="*/ 2147483647 h 55"/>
              <a:gd name="T30" fmla="*/ 2147483647 w 60"/>
              <a:gd name="T31" fmla="*/ 2147483647 h 55"/>
              <a:gd name="T32" fmla="*/ 2147483647 w 60"/>
              <a:gd name="T33" fmla="*/ 2147483647 h 55"/>
              <a:gd name="T34" fmla="*/ 2147483647 w 60"/>
              <a:gd name="T35" fmla="*/ 0 h 55"/>
              <a:gd name="T36" fmla="*/ 2147483647 w 60"/>
              <a:gd name="T37" fmla="*/ 2147483647 h 55"/>
              <a:gd name="T38" fmla="*/ 2147483647 w 60"/>
              <a:gd name="T39" fmla="*/ 2147483647 h 55"/>
              <a:gd name="T40" fmla="*/ 2147483647 w 60"/>
              <a:gd name="T41" fmla="*/ 2147483647 h 55"/>
              <a:gd name="T42" fmla="*/ 0 w 60"/>
              <a:gd name="T43" fmla="*/ 2147483647 h 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0" h="55">
                <a:moveTo>
                  <a:pt x="0" y="6"/>
                </a:moveTo>
                <a:lnTo>
                  <a:pt x="0" y="24"/>
                </a:lnTo>
                <a:lnTo>
                  <a:pt x="5" y="32"/>
                </a:lnTo>
                <a:lnTo>
                  <a:pt x="10" y="40"/>
                </a:lnTo>
                <a:lnTo>
                  <a:pt x="16" y="45"/>
                </a:lnTo>
                <a:lnTo>
                  <a:pt x="21" y="49"/>
                </a:lnTo>
                <a:lnTo>
                  <a:pt x="27" y="52"/>
                </a:lnTo>
                <a:lnTo>
                  <a:pt x="33" y="54"/>
                </a:lnTo>
                <a:lnTo>
                  <a:pt x="40" y="55"/>
                </a:lnTo>
                <a:lnTo>
                  <a:pt x="46" y="55"/>
                </a:lnTo>
                <a:lnTo>
                  <a:pt x="53" y="52"/>
                </a:lnTo>
                <a:lnTo>
                  <a:pt x="60" y="49"/>
                </a:lnTo>
                <a:lnTo>
                  <a:pt x="50" y="34"/>
                </a:lnTo>
                <a:lnTo>
                  <a:pt x="42" y="22"/>
                </a:lnTo>
                <a:lnTo>
                  <a:pt x="39" y="17"/>
                </a:lnTo>
                <a:lnTo>
                  <a:pt x="35" y="12"/>
                </a:lnTo>
                <a:lnTo>
                  <a:pt x="34" y="6"/>
                </a:lnTo>
                <a:lnTo>
                  <a:pt x="33" y="0"/>
                </a:lnTo>
                <a:lnTo>
                  <a:pt x="23" y="1"/>
                </a:lnTo>
                <a:lnTo>
                  <a:pt x="15" y="3"/>
                </a:lnTo>
                <a:lnTo>
                  <a:pt x="7" y="5"/>
                </a:lnTo>
                <a:lnTo>
                  <a:pt x="0" y="6"/>
                </a:lnTo>
              </a:path>
            </a:pathLst>
          </a:custGeom>
          <a:solidFill>
            <a:schemeClr val="tx1"/>
          </a:solidFill>
          <a:ln w="9525" cmpd="sng">
            <a:solidFill>
              <a:srgbClr val="FFFFFF"/>
            </a:solidFill>
            <a:prstDash val="solid"/>
            <a:round/>
            <a:headEnd/>
            <a:tailEnd/>
          </a:ln>
        </p:spPr>
        <p:txBody>
          <a:bodyPr/>
          <a:lstStyle/>
          <a:p>
            <a:endParaRPr lang="en-US" dirty="0"/>
          </a:p>
        </p:txBody>
      </p:sp>
      <p:sp>
        <p:nvSpPr>
          <p:cNvPr id="18515" name="Freeform 456"/>
          <p:cNvSpPr>
            <a:spLocks/>
          </p:cNvSpPr>
          <p:nvPr>
            <p:custDataLst>
              <p:tags r:id="rId82"/>
            </p:custDataLst>
          </p:nvPr>
        </p:nvSpPr>
        <p:spPr bwMode="auto">
          <a:xfrm>
            <a:off x="6513514" y="2557464"/>
            <a:ext cx="52387" cy="77787"/>
          </a:xfrm>
          <a:custGeom>
            <a:avLst/>
            <a:gdLst>
              <a:gd name="T0" fmla="*/ 2147483647 w 120"/>
              <a:gd name="T1" fmla="*/ 2147483647 h 148"/>
              <a:gd name="T2" fmla="*/ 2147483647 w 120"/>
              <a:gd name="T3" fmla="*/ 2147483647 h 148"/>
              <a:gd name="T4" fmla="*/ 2147483647 w 120"/>
              <a:gd name="T5" fmla="*/ 2147483647 h 148"/>
              <a:gd name="T6" fmla="*/ 2147483647 w 120"/>
              <a:gd name="T7" fmla="*/ 2147483647 h 148"/>
              <a:gd name="T8" fmla="*/ 2147483647 w 120"/>
              <a:gd name="T9" fmla="*/ 2147483647 h 148"/>
              <a:gd name="T10" fmla="*/ 2147483647 w 120"/>
              <a:gd name="T11" fmla="*/ 2147483647 h 148"/>
              <a:gd name="T12" fmla="*/ 2147483647 w 120"/>
              <a:gd name="T13" fmla="*/ 2147483647 h 148"/>
              <a:gd name="T14" fmla="*/ 2147483647 w 120"/>
              <a:gd name="T15" fmla="*/ 2147483647 h 148"/>
              <a:gd name="T16" fmla="*/ 2147483647 w 120"/>
              <a:gd name="T17" fmla="*/ 2147483647 h 148"/>
              <a:gd name="T18" fmla="*/ 2147483647 w 120"/>
              <a:gd name="T19" fmla="*/ 2147483647 h 148"/>
              <a:gd name="T20" fmla="*/ 2147483647 w 120"/>
              <a:gd name="T21" fmla="*/ 2147483647 h 148"/>
              <a:gd name="T22" fmla="*/ 2147483647 w 120"/>
              <a:gd name="T23" fmla="*/ 2147483647 h 148"/>
              <a:gd name="T24" fmla="*/ 2147483647 w 120"/>
              <a:gd name="T25" fmla="*/ 2147483647 h 148"/>
              <a:gd name="T26" fmla="*/ 2147483647 w 120"/>
              <a:gd name="T27" fmla="*/ 2147483647 h 148"/>
              <a:gd name="T28" fmla="*/ 2147483647 w 120"/>
              <a:gd name="T29" fmla="*/ 2147483647 h 148"/>
              <a:gd name="T30" fmla="*/ 2147483647 w 120"/>
              <a:gd name="T31" fmla="*/ 2147483647 h 148"/>
              <a:gd name="T32" fmla="*/ 2147483647 w 120"/>
              <a:gd name="T33" fmla="*/ 2147483647 h 148"/>
              <a:gd name="T34" fmla="*/ 2147483647 w 120"/>
              <a:gd name="T35" fmla="*/ 2147483647 h 148"/>
              <a:gd name="T36" fmla="*/ 0 w 120"/>
              <a:gd name="T37" fmla="*/ 2147483647 h 148"/>
              <a:gd name="T38" fmla="*/ 2147483647 w 120"/>
              <a:gd name="T39" fmla="*/ 2147483647 h 148"/>
              <a:gd name="T40" fmla="*/ 2147483647 w 120"/>
              <a:gd name="T41" fmla="*/ 2147483647 h 148"/>
              <a:gd name="T42" fmla="*/ 2147483647 w 120"/>
              <a:gd name="T43" fmla="*/ 2147483647 h 148"/>
              <a:gd name="T44" fmla="*/ 2147483647 w 120"/>
              <a:gd name="T45" fmla="*/ 2147483647 h 148"/>
              <a:gd name="T46" fmla="*/ 2147483647 w 120"/>
              <a:gd name="T47" fmla="*/ 2147483647 h 148"/>
              <a:gd name="T48" fmla="*/ 2147483647 w 120"/>
              <a:gd name="T49" fmla="*/ 2147483647 h 148"/>
              <a:gd name="T50" fmla="*/ 2147483647 w 120"/>
              <a:gd name="T51" fmla="*/ 2147483647 h 148"/>
              <a:gd name="T52" fmla="*/ 2147483647 w 120"/>
              <a:gd name="T53" fmla="*/ 2147483647 h 148"/>
              <a:gd name="T54" fmla="*/ 2147483647 w 120"/>
              <a:gd name="T55" fmla="*/ 2147483647 h 148"/>
              <a:gd name="T56" fmla="*/ 2147483647 w 120"/>
              <a:gd name="T57" fmla="*/ 0 h 148"/>
              <a:gd name="T58" fmla="*/ 2147483647 w 120"/>
              <a:gd name="T59" fmla="*/ 2147483647 h 148"/>
              <a:gd name="T60" fmla="*/ 2147483647 w 120"/>
              <a:gd name="T61" fmla="*/ 2147483647 h 148"/>
              <a:gd name="T62" fmla="*/ 2147483647 w 120"/>
              <a:gd name="T63" fmla="*/ 2147483647 h 148"/>
              <a:gd name="T64" fmla="*/ 2147483647 w 120"/>
              <a:gd name="T65" fmla="*/ 2147483647 h 148"/>
              <a:gd name="T66" fmla="*/ 2147483647 w 120"/>
              <a:gd name="T67" fmla="*/ 2147483647 h 148"/>
              <a:gd name="T68" fmla="*/ 2147483647 w 120"/>
              <a:gd name="T69" fmla="*/ 2147483647 h 148"/>
              <a:gd name="T70" fmla="*/ 2147483647 w 120"/>
              <a:gd name="T71" fmla="*/ 2147483647 h 148"/>
              <a:gd name="T72" fmla="*/ 2147483647 w 120"/>
              <a:gd name="T73" fmla="*/ 2147483647 h 148"/>
              <a:gd name="T74" fmla="*/ 2147483647 w 120"/>
              <a:gd name="T75" fmla="*/ 2147483647 h 148"/>
              <a:gd name="T76" fmla="*/ 2147483647 w 120"/>
              <a:gd name="T77" fmla="*/ 2147483647 h 148"/>
              <a:gd name="T78" fmla="*/ 2147483647 w 120"/>
              <a:gd name="T79" fmla="*/ 2147483647 h 148"/>
              <a:gd name="T80" fmla="*/ 2147483647 w 120"/>
              <a:gd name="T81" fmla="*/ 2147483647 h 148"/>
              <a:gd name="T82" fmla="*/ 2147483647 w 120"/>
              <a:gd name="T83" fmla="*/ 2147483647 h 148"/>
              <a:gd name="T84" fmla="*/ 2147483647 w 120"/>
              <a:gd name="T85" fmla="*/ 2147483647 h 148"/>
              <a:gd name="T86" fmla="*/ 2147483647 w 120"/>
              <a:gd name="T87" fmla="*/ 2147483647 h 148"/>
              <a:gd name="T88" fmla="*/ 2147483647 w 120"/>
              <a:gd name="T89" fmla="*/ 2147483647 h 148"/>
              <a:gd name="T90" fmla="*/ 2147483647 w 120"/>
              <a:gd name="T91" fmla="*/ 2147483647 h 148"/>
              <a:gd name="T92" fmla="*/ 2147483647 w 120"/>
              <a:gd name="T93" fmla="*/ 2147483647 h 148"/>
              <a:gd name="T94" fmla="*/ 2147483647 w 120"/>
              <a:gd name="T95" fmla="*/ 2147483647 h 148"/>
              <a:gd name="T96" fmla="*/ 2147483647 w 120"/>
              <a:gd name="T97" fmla="*/ 2147483647 h 148"/>
              <a:gd name="T98" fmla="*/ 2147483647 w 120"/>
              <a:gd name="T99" fmla="*/ 2147483647 h 148"/>
              <a:gd name="T100" fmla="*/ 2147483647 w 120"/>
              <a:gd name="T101" fmla="*/ 2147483647 h 148"/>
              <a:gd name="T102" fmla="*/ 2147483647 w 120"/>
              <a:gd name="T103" fmla="*/ 2147483647 h 148"/>
              <a:gd name="T104" fmla="*/ 2147483647 w 120"/>
              <a:gd name="T105" fmla="*/ 2147483647 h 148"/>
              <a:gd name="T106" fmla="*/ 2147483647 w 120"/>
              <a:gd name="T107" fmla="*/ 2147483647 h 148"/>
              <a:gd name="T108" fmla="*/ 2147483647 w 120"/>
              <a:gd name="T109" fmla="*/ 2147483647 h 148"/>
              <a:gd name="T110" fmla="*/ 2147483647 w 120"/>
              <a:gd name="T111" fmla="*/ 2147483647 h 148"/>
              <a:gd name="T112" fmla="*/ 2147483647 w 120"/>
              <a:gd name="T113" fmla="*/ 2147483647 h 148"/>
              <a:gd name="T114" fmla="*/ 2147483647 w 120"/>
              <a:gd name="T115" fmla="*/ 2147483647 h 148"/>
              <a:gd name="T116" fmla="*/ 2147483647 w 120"/>
              <a:gd name="T117" fmla="*/ 2147483647 h 148"/>
              <a:gd name="T118" fmla="*/ 2147483647 w 120"/>
              <a:gd name="T119" fmla="*/ 2147483647 h 1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0" h="148">
                <a:moveTo>
                  <a:pt x="74" y="129"/>
                </a:moveTo>
                <a:lnTo>
                  <a:pt x="70" y="131"/>
                </a:lnTo>
                <a:lnTo>
                  <a:pt x="67" y="132"/>
                </a:lnTo>
                <a:lnTo>
                  <a:pt x="64" y="133"/>
                </a:lnTo>
                <a:lnTo>
                  <a:pt x="60" y="133"/>
                </a:lnTo>
                <a:lnTo>
                  <a:pt x="56" y="133"/>
                </a:lnTo>
                <a:lnTo>
                  <a:pt x="53" y="132"/>
                </a:lnTo>
                <a:lnTo>
                  <a:pt x="50" y="131"/>
                </a:lnTo>
                <a:lnTo>
                  <a:pt x="47" y="129"/>
                </a:lnTo>
                <a:lnTo>
                  <a:pt x="41" y="128"/>
                </a:lnTo>
                <a:lnTo>
                  <a:pt x="34" y="125"/>
                </a:lnTo>
                <a:lnTo>
                  <a:pt x="26" y="120"/>
                </a:lnTo>
                <a:lnTo>
                  <a:pt x="19" y="115"/>
                </a:lnTo>
                <a:lnTo>
                  <a:pt x="11" y="108"/>
                </a:lnTo>
                <a:lnTo>
                  <a:pt x="6" y="101"/>
                </a:lnTo>
                <a:lnTo>
                  <a:pt x="3" y="97"/>
                </a:lnTo>
                <a:lnTo>
                  <a:pt x="2" y="94"/>
                </a:lnTo>
                <a:lnTo>
                  <a:pt x="1" y="90"/>
                </a:lnTo>
                <a:lnTo>
                  <a:pt x="0" y="87"/>
                </a:lnTo>
                <a:lnTo>
                  <a:pt x="2" y="73"/>
                </a:lnTo>
                <a:lnTo>
                  <a:pt x="8" y="55"/>
                </a:lnTo>
                <a:lnTo>
                  <a:pt x="14" y="35"/>
                </a:lnTo>
                <a:lnTo>
                  <a:pt x="20" y="18"/>
                </a:lnTo>
                <a:lnTo>
                  <a:pt x="32" y="17"/>
                </a:lnTo>
                <a:lnTo>
                  <a:pt x="42" y="16"/>
                </a:lnTo>
                <a:lnTo>
                  <a:pt x="51" y="14"/>
                </a:lnTo>
                <a:lnTo>
                  <a:pt x="58" y="11"/>
                </a:lnTo>
                <a:lnTo>
                  <a:pt x="70" y="5"/>
                </a:lnTo>
                <a:lnTo>
                  <a:pt x="80" y="0"/>
                </a:lnTo>
                <a:lnTo>
                  <a:pt x="85" y="2"/>
                </a:lnTo>
                <a:lnTo>
                  <a:pt x="93" y="7"/>
                </a:lnTo>
                <a:lnTo>
                  <a:pt x="98" y="10"/>
                </a:lnTo>
                <a:lnTo>
                  <a:pt x="102" y="13"/>
                </a:lnTo>
                <a:lnTo>
                  <a:pt x="106" y="16"/>
                </a:lnTo>
                <a:lnTo>
                  <a:pt x="107" y="18"/>
                </a:lnTo>
                <a:lnTo>
                  <a:pt x="100" y="28"/>
                </a:lnTo>
                <a:lnTo>
                  <a:pt x="93" y="37"/>
                </a:lnTo>
                <a:lnTo>
                  <a:pt x="95" y="42"/>
                </a:lnTo>
                <a:lnTo>
                  <a:pt x="98" y="49"/>
                </a:lnTo>
                <a:lnTo>
                  <a:pt x="102" y="56"/>
                </a:lnTo>
                <a:lnTo>
                  <a:pt x="107" y="63"/>
                </a:lnTo>
                <a:lnTo>
                  <a:pt x="115" y="75"/>
                </a:lnTo>
                <a:lnTo>
                  <a:pt x="120" y="79"/>
                </a:lnTo>
                <a:lnTo>
                  <a:pt x="113" y="81"/>
                </a:lnTo>
                <a:lnTo>
                  <a:pt x="107" y="84"/>
                </a:lnTo>
                <a:lnTo>
                  <a:pt x="100" y="87"/>
                </a:lnTo>
                <a:lnTo>
                  <a:pt x="96" y="91"/>
                </a:lnTo>
                <a:lnTo>
                  <a:pt x="90" y="95"/>
                </a:lnTo>
                <a:lnTo>
                  <a:pt x="87" y="99"/>
                </a:lnTo>
                <a:lnTo>
                  <a:pt x="82" y="104"/>
                </a:lnTo>
                <a:lnTo>
                  <a:pt x="80" y="109"/>
                </a:lnTo>
                <a:lnTo>
                  <a:pt x="78" y="114"/>
                </a:lnTo>
                <a:lnTo>
                  <a:pt x="77" y="120"/>
                </a:lnTo>
                <a:lnTo>
                  <a:pt x="76" y="125"/>
                </a:lnTo>
                <a:lnTo>
                  <a:pt x="75" y="130"/>
                </a:lnTo>
                <a:lnTo>
                  <a:pt x="76" y="135"/>
                </a:lnTo>
                <a:lnTo>
                  <a:pt x="77" y="140"/>
                </a:lnTo>
                <a:lnTo>
                  <a:pt x="78" y="144"/>
                </a:lnTo>
                <a:lnTo>
                  <a:pt x="80" y="148"/>
                </a:lnTo>
                <a:lnTo>
                  <a:pt x="74" y="129"/>
                </a:lnTo>
              </a:path>
            </a:pathLst>
          </a:custGeom>
          <a:solidFill>
            <a:schemeClr val="tx1"/>
          </a:solidFill>
          <a:ln w="9525" cap="flat" cmpd="sng">
            <a:solidFill>
              <a:srgbClr val="FFFFFF"/>
            </a:solidFill>
            <a:prstDash val="solid"/>
            <a:round/>
            <a:headEnd type="none" w="med" len="med"/>
            <a:tailEnd type="none" w="med" len="med"/>
          </a:ln>
        </p:spPr>
        <p:txBody>
          <a:bodyPr/>
          <a:lstStyle/>
          <a:p>
            <a:endParaRPr lang="en-US" dirty="0"/>
          </a:p>
        </p:txBody>
      </p:sp>
      <p:sp>
        <p:nvSpPr>
          <p:cNvPr id="18516" name="Freeform 458"/>
          <p:cNvSpPr>
            <a:spLocks/>
          </p:cNvSpPr>
          <p:nvPr>
            <p:custDataLst>
              <p:tags r:id="rId83"/>
            </p:custDataLst>
          </p:nvPr>
        </p:nvSpPr>
        <p:spPr bwMode="auto">
          <a:xfrm>
            <a:off x="6540501" y="2997200"/>
            <a:ext cx="17463" cy="57150"/>
          </a:xfrm>
          <a:custGeom>
            <a:avLst/>
            <a:gdLst>
              <a:gd name="T0" fmla="*/ 2147483647 w 40"/>
              <a:gd name="T1" fmla="*/ 2147483647 h 93"/>
              <a:gd name="T2" fmla="*/ 2147483647 w 40"/>
              <a:gd name="T3" fmla="*/ 2147483647 h 93"/>
              <a:gd name="T4" fmla="*/ 2147483647 w 40"/>
              <a:gd name="T5" fmla="*/ 2147483647 h 93"/>
              <a:gd name="T6" fmla="*/ 2147483647 w 40"/>
              <a:gd name="T7" fmla="*/ 2147483647 h 93"/>
              <a:gd name="T8" fmla="*/ 2147483647 w 40"/>
              <a:gd name="T9" fmla="*/ 2147483647 h 93"/>
              <a:gd name="T10" fmla="*/ 2147483647 w 40"/>
              <a:gd name="T11" fmla="*/ 2147483647 h 93"/>
              <a:gd name="T12" fmla="*/ 2147483647 w 40"/>
              <a:gd name="T13" fmla="*/ 0 h 93"/>
              <a:gd name="T14" fmla="*/ 2147483647 w 40"/>
              <a:gd name="T15" fmla="*/ 2147483647 h 93"/>
              <a:gd name="T16" fmla="*/ 2147483647 w 40"/>
              <a:gd name="T17" fmla="*/ 2147483647 h 93"/>
              <a:gd name="T18" fmla="*/ 2147483647 w 40"/>
              <a:gd name="T19" fmla="*/ 2147483647 h 93"/>
              <a:gd name="T20" fmla="*/ 2147483647 w 40"/>
              <a:gd name="T21" fmla="*/ 2147483647 h 93"/>
              <a:gd name="T22" fmla="*/ 2147483647 w 40"/>
              <a:gd name="T23" fmla="*/ 2147483647 h 93"/>
              <a:gd name="T24" fmla="*/ 2147483647 w 40"/>
              <a:gd name="T25" fmla="*/ 2147483647 h 93"/>
              <a:gd name="T26" fmla="*/ 2147483647 w 40"/>
              <a:gd name="T27" fmla="*/ 2147483647 h 93"/>
              <a:gd name="T28" fmla="*/ 2147483647 w 40"/>
              <a:gd name="T29" fmla="*/ 2147483647 h 93"/>
              <a:gd name="T30" fmla="*/ 2147483647 w 40"/>
              <a:gd name="T31" fmla="*/ 2147483647 h 93"/>
              <a:gd name="T32" fmla="*/ 2147483647 w 40"/>
              <a:gd name="T33" fmla="*/ 2147483647 h 93"/>
              <a:gd name="T34" fmla="*/ 2147483647 w 40"/>
              <a:gd name="T35" fmla="*/ 2147483647 h 93"/>
              <a:gd name="T36" fmla="*/ 2147483647 w 40"/>
              <a:gd name="T37" fmla="*/ 2147483647 h 93"/>
              <a:gd name="T38" fmla="*/ 2147483647 w 40"/>
              <a:gd name="T39" fmla="*/ 2147483647 h 93"/>
              <a:gd name="T40" fmla="*/ 2147483647 w 40"/>
              <a:gd name="T41" fmla="*/ 2147483647 h 93"/>
              <a:gd name="T42" fmla="*/ 2147483647 w 40"/>
              <a:gd name="T43" fmla="*/ 2147483647 h 93"/>
              <a:gd name="T44" fmla="*/ 0 w 40"/>
              <a:gd name="T45" fmla="*/ 2147483647 h 93"/>
              <a:gd name="T46" fmla="*/ 2147483647 w 40"/>
              <a:gd name="T47" fmla="*/ 2147483647 h 93"/>
              <a:gd name="T48" fmla="*/ 2147483647 w 40"/>
              <a:gd name="T49" fmla="*/ 2147483647 h 93"/>
              <a:gd name="T50" fmla="*/ 2147483647 w 40"/>
              <a:gd name="T51" fmla="*/ 2147483647 h 93"/>
              <a:gd name="T52" fmla="*/ 2147483647 w 40"/>
              <a:gd name="T53" fmla="*/ 2147483647 h 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0" h="93">
                <a:moveTo>
                  <a:pt x="7" y="31"/>
                </a:moveTo>
                <a:lnTo>
                  <a:pt x="10" y="30"/>
                </a:lnTo>
                <a:lnTo>
                  <a:pt x="14" y="26"/>
                </a:lnTo>
                <a:lnTo>
                  <a:pt x="20" y="20"/>
                </a:lnTo>
                <a:lnTo>
                  <a:pt x="25" y="15"/>
                </a:lnTo>
                <a:lnTo>
                  <a:pt x="35" y="4"/>
                </a:lnTo>
                <a:lnTo>
                  <a:pt x="40" y="0"/>
                </a:lnTo>
                <a:lnTo>
                  <a:pt x="37" y="26"/>
                </a:lnTo>
                <a:lnTo>
                  <a:pt x="35" y="53"/>
                </a:lnTo>
                <a:lnTo>
                  <a:pt x="34" y="65"/>
                </a:lnTo>
                <a:lnTo>
                  <a:pt x="34" y="77"/>
                </a:lnTo>
                <a:lnTo>
                  <a:pt x="35" y="82"/>
                </a:lnTo>
                <a:lnTo>
                  <a:pt x="36" y="86"/>
                </a:lnTo>
                <a:lnTo>
                  <a:pt x="37" y="90"/>
                </a:lnTo>
                <a:lnTo>
                  <a:pt x="40" y="93"/>
                </a:lnTo>
                <a:lnTo>
                  <a:pt x="26" y="93"/>
                </a:lnTo>
                <a:lnTo>
                  <a:pt x="13" y="93"/>
                </a:lnTo>
                <a:lnTo>
                  <a:pt x="11" y="92"/>
                </a:lnTo>
                <a:lnTo>
                  <a:pt x="8" y="91"/>
                </a:lnTo>
                <a:lnTo>
                  <a:pt x="6" y="88"/>
                </a:lnTo>
                <a:lnTo>
                  <a:pt x="4" y="86"/>
                </a:lnTo>
                <a:lnTo>
                  <a:pt x="1" y="80"/>
                </a:lnTo>
                <a:lnTo>
                  <a:pt x="0" y="73"/>
                </a:lnTo>
                <a:lnTo>
                  <a:pt x="1" y="64"/>
                </a:lnTo>
                <a:lnTo>
                  <a:pt x="3" y="50"/>
                </a:lnTo>
                <a:lnTo>
                  <a:pt x="6" y="37"/>
                </a:lnTo>
                <a:lnTo>
                  <a:pt x="7" y="31"/>
                </a:lnTo>
              </a:path>
            </a:pathLst>
          </a:custGeom>
          <a:solidFill>
            <a:schemeClr val="tx1"/>
          </a:solidFill>
          <a:ln w="9525" cap="flat" cmpd="sng">
            <a:solidFill>
              <a:srgbClr val="FFFFFF"/>
            </a:solidFill>
            <a:prstDash val="solid"/>
            <a:round/>
            <a:headEnd type="none" w="med" len="med"/>
            <a:tailEnd type="none" w="med" len="med"/>
          </a:ln>
        </p:spPr>
        <p:txBody>
          <a:bodyPr/>
          <a:lstStyle/>
          <a:p>
            <a:endParaRPr lang="en-US" dirty="0"/>
          </a:p>
        </p:txBody>
      </p:sp>
      <p:sp>
        <p:nvSpPr>
          <p:cNvPr id="18517" name="Freeform 459"/>
          <p:cNvSpPr>
            <a:spLocks/>
          </p:cNvSpPr>
          <p:nvPr>
            <p:custDataLst>
              <p:tags r:id="rId84"/>
            </p:custDataLst>
          </p:nvPr>
        </p:nvSpPr>
        <p:spPr bwMode="auto">
          <a:xfrm>
            <a:off x="6180139" y="2747963"/>
            <a:ext cx="295275" cy="273050"/>
          </a:xfrm>
          <a:custGeom>
            <a:avLst/>
            <a:gdLst>
              <a:gd name="T0" fmla="*/ 2147483647 w 664"/>
              <a:gd name="T1" fmla="*/ 2147483647 h 518"/>
              <a:gd name="T2" fmla="*/ 2147483647 w 664"/>
              <a:gd name="T3" fmla="*/ 2147483647 h 518"/>
              <a:gd name="T4" fmla="*/ 2147483647 w 664"/>
              <a:gd name="T5" fmla="*/ 2147483647 h 518"/>
              <a:gd name="T6" fmla="*/ 2147483647 w 664"/>
              <a:gd name="T7" fmla="*/ 2147483647 h 518"/>
              <a:gd name="T8" fmla="*/ 2147483647 w 664"/>
              <a:gd name="T9" fmla="*/ 2147483647 h 518"/>
              <a:gd name="T10" fmla="*/ 2147483647 w 664"/>
              <a:gd name="T11" fmla="*/ 2147483647 h 518"/>
              <a:gd name="T12" fmla="*/ 2147483647 w 664"/>
              <a:gd name="T13" fmla="*/ 2147483647 h 518"/>
              <a:gd name="T14" fmla="*/ 2147483647 w 664"/>
              <a:gd name="T15" fmla="*/ 2147483647 h 518"/>
              <a:gd name="T16" fmla="*/ 2147483647 w 664"/>
              <a:gd name="T17" fmla="*/ 2147483647 h 518"/>
              <a:gd name="T18" fmla="*/ 2147483647 w 664"/>
              <a:gd name="T19" fmla="*/ 2147483647 h 518"/>
              <a:gd name="T20" fmla="*/ 2147483647 w 664"/>
              <a:gd name="T21" fmla="*/ 2147483647 h 518"/>
              <a:gd name="T22" fmla="*/ 2147483647 w 664"/>
              <a:gd name="T23" fmla="*/ 2147483647 h 518"/>
              <a:gd name="T24" fmla="*/ 2147483647 w 664"/>
              <a:gd name="T25" fmla="*/ 2147483647 h 518"/>
              <a:gd name="T26" fmla="*/ 2147483647 w 664"/>
              <a:gd name="T27" fmla="*/ 2147483647 h 518"/>
              <a:gd name="T28" fmla="*/ 2147483647 w 664"/>
              <a:gd name="T29" fmla="*/ 2147483647 h 518"/>
              <a:gd name="T30" fmla="*/ 2147483647 w 664"/>
              <a:gd name="T31" fmla="*/ 2147483647 h 518"/>
              <a:gd name="T32" fmla="*/ 2147483647 w 664"/>
              <a:gd name="T33" fmla="*/ 2147483647 h 518"/>
              <a:gd name="T34" fmla="*/ 2147483647 w 664"/>
              <a:gd name="T35" fmla="*/ 2147483647 h 518"/>
              <a:gd name="T36" fmla="*/ 2147483647 w 664"/>
              <a:gd name="T37" fmla="*/ 2147483647 h 518"/>
              <a:gd name="T38" fmla="*/ 2147483647 w 664"/>
              <a:gd name="T39" fmla="*/ 2147483647 h 518"/>
              <a:gd name="T40" fmla="*/ 2147483647 w 664"/>
              <a:gd name="T41" fmla="*/ 2147483647 h 518"/>
              <a:gd name="T42" fmla="*/ 2147483647 w 664"/>
              <a:gd name="T43" fmla="*/ 2147483647 h 518"/>
              <a:gd name="T44" fmla="*/ 2147483647 w 664"/>
              <a:gd name="T45" fmla="*/ 2147483647 h 518"/>
              <a:gd name="T46" fmla="*/ 2147483647 w 664"/>
              <a:gd name="T47" fmla="*/ 2147483647 h 518"/>
              <a:gd name="T48" fmla="*/ 2147483647 w 664"/>
              <a:gd name="T49" fmla="*/ 2147483647 h 518"/>
              <a:gd name="T50" fmla="*/ 2147483647 w 664"/>
              <a:gd name="T51" fmla="*/ 2147483647 h 518"/>
              <a:gd name="T52" fmla="*/ 2147483647 w 664"/>
              <a:gd name="T53" fmla="*/ 2147483647 h 518"/>
              <a:gd name="T54" fmla="*/ 2147483647 w 664"/>
              <a:gd name="T55" fmla="*/ 2147483647 h 518"/>
              <a:gd name="T56" fmla="*/ 2147483647 w 664"/>
              <a:gd name="T57" fmla="*/ 2147483647 h 518"/>
              <a:gd name="T58" fmla="*/ 2147483647 w 664"/>
              <a:gd name="T59" fmla="*/ 2147483647 h 518"/>
              <a:gd name="T60" fmla="*/ 2147483647 w 664"/>
              <a:gd name="T61" fmla="*/ 2147483647 h 518"/>
              <a:gd name="T62" fmla="*/ 2147483647 w 664"/>
              <a:gd name="T63" fmla="*/ 2147483647 h 518"/>
              <a:gd name="T64" fmla="*/ 2147483647 w 664"/>
              <a:gd name="T65" fmla="*/ 2147483647 h 518"/>
              <a:gd name="T66" fmla="*/ 2147483647 w 664"/>
              <a:gd name="T67" fmla="*/ 2147483647 h 518"/>
              <a:gd name="T68" fmla="*/ 2147483647 w 664"/>
              <a:gd name="T69" fmla="*/ 2147483647 h 518"/>
              <a:gd name="T70" fmla="*/ 2147483647 w 664"/>
              <a:gd name="T71" fmla="*/ 2147483647 h 518"/>
              <a:gd name="T72" fmla="*/ 2147483647 w 664"/>
              <a:gd name="T73" fmla="*/ 2147483647 h 518"/>
              <a:gd name="T74" fmla="*/ 2147483647 w 664"/>
              <a:gd name="T75" fmla="*/ 2147483647 h 518"/>
              <a:gd name="T76" fmla="*/ 2147483647 w 664"/>
              <a:gd name="T77" fmla="*/ 2147483647 h 518"/>
              <a:gd name="T78" fmla="*/ 2147483647 w 664"/>
              <a:gd name="T79" fmla="*/ 2147483647 h 518"/>
              <a:gd name="T80" fmla="*/ 2147483647 w 664"/>
              <a:gd name="T81" fmla="*/ 2147483647 h 518"/>
              <a:gd name="T82" fmla="*/ 2147483647 w 664"/>
              <a:gd name="T83" fmla="*/ 2147483647 h 518"/>
              <a:gd name="T84" fmla="*/ 2147483647 w 664"/>
              <a:gd name="T85" fmla="*/ 2147483647 h 518"/>
              <a:gd name="T86" fmla="*/ 2147483647 w 664"/>
              <a:gd name="T87" fmla="*/ 2147483647 h 518"/>
              <a:gd name="T88" fmla="*/ 2147483647 w 664"/>
              <a:gd name="T89" fmla="*/ 2147483647 h 518"/>
              <a:gd name="T90" fmla="*/ 2147483647 w 664"/>
              <a:gd name="T91" fmla="*/ 2147483647 h 518"/>
              <a:gd name="T92" fmla="*/ 2147483647 w 664"/>
              <a:gd name="T93" fmla="*/ 2147483647 h 518"/>
              <a:gd name="T94" fmla="*/ 2147483647 w 664"/>
              <a:gd name="T95" fmla="*/ 2147483647 h 518"/>
              <a:gd name="T96" fmla="*/ 2147483647 w 664"/>
              <a:gd name="T97" fmla="*/ 2147483647 h 518"/>
              <a:gd name="T98" fmla="*/ 2147483647 w 664"/>
              <a:gd name="T99" fmla="*/ 2147483647 h 518"/>
              <a:gd name="T100" fmla="*/ 2147483647 w 664"/>
              <a:gd name="T101" fmla="*/ 2147483647 h 518"/>
              <a:gd name="T102" fmla="*/ 2147483647 w 664"/>
              <a:gd name="T103" fmla="*/ 2147483647 h 518"/>
              <a:gd name="T104" fmla="*/ 2147483647 w 664"/>
              <a:gd name="T105" fmla="*/ 2147483647 h 518"/>
              <a:gd name="T106" fmla="*/ 2147483647 w 664"/>
              <a:gd name="T107" fmla="*/ 2147483647 h 518"/>
              <a:gd name="T108" fmla="*/ 2147483647 w 664"/>
              <a:gd name="T109" fmla="*/ 2147483647 h 518"/>
              <a:gd name="T110" fmla="*/ 2147483647 w 664"/>
              <a:gd name="T111" fmla="*/ 2147483647 h 518"/>
              <a:gd name="T112" fmla="*/ 2147483647 w 664"/>
              <a:gd name="T113" fmla="*/ 2147483647 h 518"/>
              <a:gd name="T114" fmla="*/ 2147483647 w 664"/>
              <a:gd name="T115" fmla="*/ 2147483647 h 518"/>
              <a:gd name="T116" fmla="*/ 2147483647 w 664"/>
              <a:gd name="T117" fmla="*/ 2147483647 h 518"/>
              <a:gd name="T118" fmla="*/ 2147483647 w 664"/>
              <a:gd name="T119" fmla="*/ 2147483647 h 518"/>
              <a:gd name="T120" fmla="*/ 2147483647 w 664"/>
              <a:gd name="T121" fmla="*/ 2147483647 h 518"/>
              <a:gd name="T122" fmla="*/ 2147483647 w 664"/>
              <a:gd name="T123" fmla="*/ 2147483647 h 5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64" h="518">
                <a:moveTo>
                  <a:pt x="146" y="450"/>
                </a:moveTo>
                <a:lnTo>
                  <a:pt x="148" y="447"/>
                </a:lnTo>
                <a:lnTo>
                  <a:pt x="149" y="445"/>
                </a:lnTo>
                <a:lnTo>
                  <a:pt x="150" y="441"/>
                </a:lnTo>
                <a:lnTo>
                  <a:pt x="151" y="438"/>
                </a:lnTo>
                <a:lnTo>
                  <a:pt x="151" y="431"/>
                </a:lnTo>
                <a:lnTo>
                  <a:pt x="150" y="424"/>
                </a:lnTo>
                <a:lnTo>
                  <a:pt x="147" y="411"/>
                </a:lnTo>
                <a:lnTo>
                  <a:pt x="146" y="400"/>
                </a:lnTo>
                <a:lnTo>
                  <a:pt x="147" y="378"/>
                </a:lnTo>
                <a:lnTo>
                  <a:pt x="149" y="364"/>
                </a:lnTo>
                <a:lnTo>
                  <a:pt x="151" y="353"/>
                </a:lnTo>
                <a:lnTo>
                  <a:pt x="152" y="339"/>
                </a:lnTo>
                <a:lnTo>
                  <a:pt x="150" y="320"/>
                </a:lnTo>
                <a:lnTo>
                  <a:pt x="146" y="298"/>
                </a:lnTo>
                <a:lnTo>
                  <a:pt x="141" y="273"/>
                </a:lnTo>
                <a:lnTo>
                  <a:pt x="139" y="252"/>
                </a:lnTo>
                <a:lnTo>
                  <a:pt x="134" y="251"/>
                </a:lnTo>
                <a:lnTo>
                  <a:pt x="127" y="249"/>
                </a:lnTo>
                <a:lnTo>
                  <a:pt x="119" y="246"/>
                </a:lnTo>
                <a:lnTo>
                  <a:pt x="109" y="241"/>
                </a:lnTo>
                <a:lnTo>
                  <a:pt x="87" y="231"/>
                </a:lnTo>
                <a:lnTo>
                  <a:pt x="64" y="217"/>
                </a:lnTo>
                <a:lnTo>
                  <a:pt x="20" y="192"/>
                </a:lnTo>
                <a:lnTo>
                  <a:pt x="0" y="178"/>
                </a:lnTo>
                <a:lnTo>
                  <a:pt x="19" y="172"/>
                </a:lnTo>
                <a:lnTo>
                  <a:pt x="24" y="171"/>
                </a:lnTo>
                <a:lnTo>
                  <a:pt x="28" y="168"/>
                </a:lnTo>
                <a:lnTo>
                  <a:pt x="31" y="165"/>
                </a:lnTo>
                <a:lnTo>
                  <a:pt x="36" y="159"/>
                </a:lnTo>
                <a:lnTo>
                  <a:pt x="39" y="155"/>
                </a:lnTo>
                <a:lnTo>
                  <a:pt x="44" y="151"/>
                </a:lnTo>
                <a:lnTo>
                  <a:pt x="48" y="148"/>
                </a:lnTo>
                <a:lnTo>
                  <a:pt x="52" y="147"/>
                </a:lnTo>
                <a:lnTo>
                  <a:pt x="92" y="159"/>
                </a:lnTo>
                <a:lnTo>
                  <a:pt x="100" y="155"/>
                </a:lnTo>
                <a:lnTo>
                  <a:pt x="108" y="153"/>
                </a:lnTo>
                <a:lnTo>
                  <a:pt x="116" y="152"/>
                </a:lnTo>
                <a:lnTo>
                  <a:pt x="125" y="152"/>
                </a:lnTo>
                <a:lnTo>
                  <a:pt x="132" y="153"/>
                </a:lnTo>
                <a:lnTo>
                  <a:pt x="140" y="155"/>
                </a:lnTo>
                <a:lnTo>
                  <a:pt x="147" y="157"/>
                </a:lnTo>
                <a:lnTo>
                  <a:pt x="152" y="159"/>
                </a:lnTo>
                <a:lnTo>
                  <a:pt x="152" y="86"/>
                </a:lnTo>
                <a:lnTo>
                  <a:pt x="165" y="94"/>
                </a:lnTo>
                <a:lnTo>
                  <a:pt x="175" y="102"/>
                </a:lnTo>
                <a:lnTo>
                  <a:pt x="181" y="105"/>
                </a:lnTo>
                <a:lnTo>
                  <a:pt x="185" y="109"/>
                </a:lnTo>
                <a:lnTo>
                  <a:pt x="192" y="110"/>
                </a:lnTo>
                <a:lnTo>
                  <a:pt x="198" y="111"/>
                </a:lnTo>
                <a:lnTo>
                  <a:pt x="207" y="110"/>
                </a:lnTo>
                <a:lnTo>
                  <a:pt x="217" y="107"/>
                </a:lnTo>
                <a:lnTo>
                  <a:pt x="226" y="103"/>
                </a:lnTo>
                <a:lnTo>
                  <a:pt x="236" y="99"/>
                </a:lnTo>
                <a:lnTo>
                  <a:pt x="246" y="93"/>
                </a:lnTo>
                <a:lnTo>
                  <a:pt x="255" y="87"/>
                </a:lnTo>
                <a:lnTo>
                  <a:pt x="264" y="80"/>
                </a:lnTo>
                <a:lnTo>
                  <a:pt x="273" y="73"/>
                </a:lnTo>
                <a:lnTo>
                  <a:pt x="282" y="65"/>
                </a:lnTo>
                <a:lnTo>
                  <a:pt x="289" y="57"/>
                </a:lnTo>
                <a:lnTo>
                  <a:pt x="297" y="48"/>
                </a:lnTo>
                <a:lnTo>
                  <a:pt x="303" y="40"/>
                </a:lnTo>
                <a:lnTo>
                  <a:pt x="308" y="32"/>
                </a:lnTo>
                <a:lnTo>
                  <a:pt x="313" y="25"/>
                </a:lnTo>
                <a:lnTo>
                  <a:pt x="316" y="18"/>
                </a:lnTo>
                <a:lnTo>
                  <a:pt x="318" y="12"/>
                </a:lnTo>
                <a:lnTo>
                  <a:pt x="337" y="11"/>
                </a:lnTo>
                <a:lnTo>
                  <a:pt x="354" y="8"/>
                </a:lnTo>
                <a:lnTo>
                  <a:pt x="370" y="4"/>
                </a:lnTo>
                <a:lnTo>
                  <a:pt x="385" y="0"/>
                </a:lnTo>
                <a:lnTo>
                  <a:pt x="385" y="24"/>
                </a:lnTo>
                <a:lnTo>
                  <a:pt x="404" y="32"/>
                </a:lnTo>
                <a:lnTo>
                  <a:pt x="422" y="40"/>
                </a:lnTo>
                <a:lnTo>
                  <a:pt x="440" y="50"/>
                </a:lnTo>
                <a:lnTo>
                  <a:pt x="457" y="61"/>
                </a:lnTo>
                <a:lnTo>
                  <a:pt x="475" y="72"/>
                </a:lnTo>
                <a:lnTo>
                  <a:pt x="493" y="81"/>
                </a:lnTo>
                <a:lnTo>
                  <a:pt x="511" y="90"/>
                </a:lnTo>
                <a:lnTo>
                  <a:pt x="531" y="98"/>
                </a:lnTo>
                <a:lnTo>
                  <a:pt x="538" y="101"/>
                </a:lnTo>
                <a:lnTo>
                  <a:pt x="552" y="107"/>
                </a:lnTo>
                <a:lnTo>
                  <a:pt x="561" y="111"/>
                </a:lnTo>
                <a:lnTo>
                  <a:pt x="569" y="114"/>
                </a:lnTo>
                <a:lnTo>
                  <a:pt x="578" y="116"/>
                </a:lnTo>
                <a:lnTo>
                  <a:pt x="584" y="117"/>
                </a:lnTo>
                <a:lnTo>
                  <a:pt x="604" y="118"/>
                </a:lnTo>
                <a:lnTo>
                  <a:pt x="623" y="121"/>
                </a:lnTo>
                <a:lnTo>
                  <a:pt x="644" y="124"/>
                </a:lnTo>
                <a:lnTo>
                  <a:pt x="664" y="129"/>
                </a:lnTo>
                <a:lnTo>
                  <a:pt x="658" y="136"/>
                </a:lnTo>
                <a:lnTo>
                  <a:pt x="654" y="145"/>
                </a:lnTo>
                <a:lnTo>
                  <a:pt x="650" y="155"/>
                </a:lnTo>
                <a:lnTo>
                  <a:pt x="645" y="166"/>
                </a:lnTo>
                <a:lnTo>
                  <a:pt x="638" y="189"/>
                </a:lnTo>
                <a:lnTo>
                  <a:pt x="629" y="212"/>
                </a:lnTo>
                <a:lnTo>
                  <a:pt x="620" y="236"/>
                </a:lnTo>
                <a:lnTo>
                  <a:pt x="609" y="256"/>
                </a:lnTo>
                <a:lnTo>
                  <a:pt x="604" y="265"/>
                </a:lnTo>
                <a:lnTo>
                  <a:pt x="598" y="272"/>
                </a:lnTo>
                <a:lnTo>
                  <a:pt x="591" y="279"/>
                </a:lnTo>
                <a:lnTo>
                  <a:pt x="584" y="283"/>
                </a:lnTo>
                <a:lnTo>
                  <a:pt x="585" y="286"/>
                </a:lnTo>
                <a:lnTo>
                  <a:pt x="588" y="290"/>
                </a:lnTo>
                <a:lnTo>
                  <a:pt x="593" y="294"/>
                </a:lnTo>
                <a:lnTo>
                  <a:pt x="599" y="298"/>
                </a:lnTo>
                <a:lnTo>
                  <a:pt x="606" y="301"/>
                </a:lnTo>
                <a:lnTo>
                  <a:pt x="612" y="304"/>
                </a:lnTo>
                <a:lnTo>
                  <a:pt x="618" y="307"/>
                </a:lnTo>
                <a:lnTo>
                  <a:pt x="623" y="307"/>
                </a:lnTo>
                <a:lnTo>
                  <a:pt x="623" y="326"/>
                </a:lnTo>
                <a:lnTo>
                  <a:pt x="623" y="334"/>
                </a:lnTo>
                <a:lnTo>
                  <a:pt x="622" y="340"/>
                </a:lnTo>
                <a:lnTo>
                  <a:pt x="622" y="344"/>
                </a:lnTo>
                <a:lnTo>
                  <a:pt x="620" y="347"/>
                </a:lnTo>
                <a:lnTo>
                  <a:pt x="618" y="353"/>
                </a:lnTo>
                <a:lnTo>
                  <a:pt x="617" y="363"/>
                </a:lnTo>
                <a:lnTo>
                  <a:pt x="618" y="372"/>
                </a:lnTo>
                <a:lnTo>
                  <a:pt x="618" y="381"/>
                </a:lnTo>
                <a:lnTo>
                  <a:pt x="620" y="391"/>
                </a:lnTo>
                <a:lnTo>
                  <a:pt x="622" y="399"/>
                </a:lnTo>
                <a:lnTo>
                  <a:pt x="624" y="408"/>
                </a:lnTo>
                <a:lnTo>
                  <a:pt x="629" y="416"/>
                </a:lnTo>
                <a:lnTo>
                  <a:pt x="632" y="423"/>
                </a:lnTo>
                <a:lnTo>
                  <a:pt x="638" y="430"/>
                </a:lnTo>
                <a:lnTo>
                  <a:pt x="622" y="444"/>
                </a:lnTo>
                <a:lnTo>
                  <a:pt x="608" y="457"/>
                </a:lnTo>
                <a:lnTo>
                  <a:pt x="593" y="469"/>
                </a:lnTo>
                <a:lnTo>
                  <a:pt x="577" y="480"/>
                </a:lnTo>
                <a:lnTo>
                  <a:pt x="569" y="484"/>
                </a:lnTo>
                <a:lnTo>
                  <a:pt x="561" y="487"/>
                </a:lnTo>
                <a:lnTo>
                  <a:pt x="551" y="489"/>
                </a:lnTo>
                <a:lnTo>
                  <a:pt x="542" y="489"/>
                </a:lnTo>
                <a:lnTo>
                  <a:pt x="532" y="488"/>
                </a:lnTo>
                <a:lnTo>
                  <a:pt x="521" y="485"/>
                </a:lnTo>
                <a:lnTo>
                  <a:pt x="509" y="481"/>
                </a:lnTo>
                <a:lnTo>
                  <a:pt x="497" y="474"/>
                </a:lnTo>
                <a:lnTo>
                  <a:pt x="487" y="466"/>
                </a:lnTo>
                <a:lnTo>
                  <a:pt x="477" y="460"/>
                </a:lnTo>
                <a:lnTo>
                  <a:pt x="473" y="458"/>
                </a:lnTo>
                <a:lnTo>
                  <a:pt x="467" y="457"/>
                </a:lnTo>
                <a:lnTo>
                  <a:pt x="463" y="456"/>
                </a:lnTo>
                <a:lnTo>
                  <a:pt x="457" y="456"/>
                </a:lnTo>
                <a:lnTo>
                  <a:pt x="450" y="456"/>
                </a:lnTo>
                <a:lnTo>
                  <a:pt x="443" y="457"/>
                </a:lnTo>
                <a:lnTo>
                  <a:pt x="436" y="459"/>
                </a:lnTo>
                <a:lnTo>
                  <a:pt x="429" y="462"/>
                </a:lnTo>
                <a:lnTo>
                  <a:pt x="423" y="465"/>
                </a:lnTo>
                <a:lnTo>
                  <a:pt x="417" y="468"/>
                </a:lnTo>
                <a:lnTo>
                  <a:pt x="411" y="472"/>
                </a:lnTo>
                <a:lnTo>
                  <a:pt x="406" y="477"/>
                </a:lnTo>
                <a:lnTo>
                  <a:pt x="397" y="486"/>
                </a:lnTo>
                <a:lnTo>
                  <a:pt x="390" y="496"/>
                </a:lnTo>
                <a:lnTo>
                  <a:pt x="388" y="503"/>
                </a:lnTo>
                <a:lnTo>
                  <a:pt x="386" y="508"/>
                </a:lnTo>
                <a:lnTo>
                  <a:pt x="385" y="512"/>
                </a:lnTo>
                <a:lnTo>
                  <a:pt x="385" y="517"/>
                </a:lnTo>
                <a:lnTo>
                  <a:pt x="364" y="518"/>
                </a:lnTo>
                <a:lnTo>
                  <a:pt x="343" y="517"/>
                </a:lnTo>
                <a:lnTo>
                  <a:pt x="333" y="515"/>
                </a:lnTo>
                <a:lnTo>
                  <a:pt x="325" y="512"/>
                </a:lnTo>
                <a:lnTo>
                  <a:pt x="321" y="510"/>
                </a:lnTo>
                <a:lnTo>
                  <a:pt x="317" y="507"/>
                </a:lnTo>
                <a:lnTo>
                  <a:pt x="314" y="503"/>
                </a:lnTo>
                <a:lnTo>
                  <a:pt x="311" y="499"/>
                </a:lnTo>
                <a:lnTo>
                  <a:pt x="307" y="500"/>
                </a:lnTo>
                <a:lnTo>
                  <a:pt x="303" y="502"/>
                </a:lnTo>
                <a:lnTo>
                  <a:pt x="299" y="505"/>
                </a:lnTo>
                <a:lnTo>
                  <a:pt x="296" y="508"/>
                </a:lnTo>
                <a:lnTo>
                  <a:pt x="293" y="511"/>
                </a:lnTo>
                <a:lnTo>
                  <a:pt x="289" y="514"/>
                </a:lnTo>
                <a:lnTo>
                  <a:pt x="287" y="516"/>
                </a:lnTo>
                <a:lnTo>
                  <a:pt x="285" y="517"/>
                </a:lnTo>
                <a:lnTo>
                  <a:pt x="277" y="517"/>
                </a:lnTo>
                <a:lnTo>
                  <a:pt x="268" y="516"/>
                </a:lnTo>
                <a:lnTo>
                  <a:pt x="259" y="514"/>
                </a:lnTo>
                <a:lnTo>
                  <a:pt x="248" y="512"/>
                </a:lnTo>
                <a:lnTo>
                  <a:pt x="227" y="506"/>
                </a:lnTo>
                <a:lnTo>
                  <a:pt x="205" y="496"/>
                </a:lnTo>
                <a:lnTo>
                  <a:pt x="195" y="492"/>
                </a:lnTo>
                <a:lnTo>
                  <a:pt x="185" y="487"/>
                </a:lnTo>
                <a:lnTo>
                  <a:pt x="175" y="481"/>
                </a:lnTo>
                <a:lnTo>
                  <a:pt x="168" y="475"/>
                </a:lnTo>
                <a:lnTo>
                  <a:pt x="160" y="469"/>
                </a:lnTo>
                <a:lnTo>
                  <a:pt x="153" y="463"/>
                </a:lnTo>
                <a:lnTo>
                  <a:pt x="149" y="456"/>
                </a:lnTo>
                <a:lnTo>
                  <a:pt x="146" y="450"/>
                </a:lnTo>
              </a:path>
            </a:pathLst>
          </a:custGeom>
          <a:solidFill>
            <a:schemeClr val="accent6">
              <a:lumMod val="75000"/>
            </a:schemeClr>
          </a:solidFill>
          <a:ln w="9525" cap="flat" cmpd="sng">
            <a:solidFill>
              <a:srgbClr val="FFFFFF"/>
            </a:solidFill>
            <a:prstDash val="solid"/>
            <a:round/>
            <a:headEnd type="none" w="med" len="med"/>
            <a:tailEnd type="none" w="med" len="med"/>
          </a:ln>
        </p:spPr>
        <p:txBody>
          <a:bodyPr/>
          <a:lstStyle/>
          <a:p>
            <a:endParaRPr lang="en-US" dirty="0"/>
          </a:p>
        </p:txBody>
      </p:sp>
      <p:sp>
        <p:nvSpPr>
          <p:cNvPr id="18518" name="Freeform 460"/>
          <p:cNvSpPr>
            <a:spLocks/>
          </p:cNvSpPr>
          <p:nvPr>
            <p:custDataLst>
              <p:tags r:id="rId85"/>
            </p:custDataLst>
          </p:nvPr>
        </p:nvSpPr>
        <p:spPr bwMode="auto">
          <a:xfrm>
            <a:off x="7261226" y="2982913"/>
            <a:ext cx="150813" cy="82550"/>
          </a:xfrm>
          <a:custGeom>
            <a:avLst/>
            <a:gdLst>
              <a:gd name="T0" fmla="*/ 2147483647 w 352"/>
              <a:gd name="T1" fmla="*/ 2147483647 h 153"/>
              <a:gd name="T2" fmla="*/ 2147483647 w 352"/>
              <a:gd name="T3" fmla="*/ 2147483647 h 153"/>
              <a:gd name="T4" fmla="*/ 2147483647 w 352"/>
              <a:gd name="T5" fmla="*/ 2147483647 h 153"/>
              <a:gd name="T6" fmla="*/ 2147483647 w 352"/>
              <a:gd name="T7" fmla="*/ 2147483647 h 153"/>
              <a:gd name="T8" fmla="*/ 2147483647 w 352"/>
              <a:gd name="T9" fmla="*/ 2147483647 h 153"/>
              <a:gd name="T10" fmla="*/ 2147483647 w 352"/>
              <a:gd name="T11" fmla="*/ 2147483647 h 153"/>
              <a:gd name="T12" fmla="*/ 2147483647 w 352"/>
              <a:gd name="T13" fmla="*/ 2147483647 h 153"/>
              <a:gd name="T14" fmla="*/ 2147483647 w 352"/>
              <a:gd name="T15" fmla="*/ 2147483647 h 153"/>
              <a:gd name="T16" fmla="*/ 2147483647 w 352"/>
              <a:gd name="T17" fmla="*/ 2147483647 h 153"/>
              <a:gd name="T18" fmla="*/ 2147483647 w 352"/>
              <a:gd name="T19" fmla="*/ 2147483647 h 153"/>
              <a:gd name="T20" fmla="*/ 2147483647 w 352"/>
              <a:gd name="T21" fmla="*/ 2147483647 h 153"/>
              <a:gd name="T22" fmla="*/ 2147483647 w 352"/>
              <a:gd name="T23" fmla="*/ 2147483647 h 153"/>
              <a:gd name="T24" fmla="*/ 2147483647 w 352"/>
              <a:gd name="T25" fmla="*/ 2147483647 h 153"/>
              <a:gd name="T26" fmla="*/ 2147483647 w 352"/>
              <a:gd name="T27" fmla="*/ 2147483647 h 153"/>
              <a:gd name="T28" fmla="*/ 2147483647 w 352"/>
              <a:gd name="T29" fmla="*/ 2147483647 h 153"/>
              <a:gd name="T30" fmla="*/ 2147483647 w 352"/>
              <a:gd name="T31" fmla="*/ 2147483647 h 153"/>
              <a:gd name="T32" fmla="*/ 2147483647 w 352"/>
              <a:gd name="T33" fmla="*/ 2147483647 h 153"/>
              <a:gd name="T34" fmla="*/ 2147483647 w 352"/>
              <a:gd name="T35" fmla="*/ 2147483647 h 153"/>
              <a:gd name="T36" fmla="*/ 2147483647 w 352"/>
              <a:gd name="T37" fmla="*/ 2147483647 h 153"/>
              <a:gd name="T38" fmla="*/ 2147483647 w 352"/>
              <a:gd name="T39" fmla="*/ 2147483647 h 153"/>
              <a:gd name="T40" fmla="*/ 2147483647 w 352"/>
              <a:gd name="T41" fmla="*/ 2147483647 h 153"/>
              <a:gd name="T42" fmla="*/ 2147483647 w 352"/>
              <a:gd name="T43" fmla="*/ 2147483647 h 153"/>
              <a:gd name="T44" fmla="*/ 2147483647 w 352"/>
              <a:gd name="T45" fmla="*/ 2147483647 h 153"/>
              <a:gd name="T46" fmla="*/ 2147483647 w 352"/>
              <a:gd name="T47" fmla="*/ 2147483647 h 153"/>
              <a:gd name="T48" fmla="*/ 2147483647 w 352"/>
              <a:gd name="T49" fmla="*/ 2147483647 h 153"/>
              <a:gd name="T50" fmla="*/ 2147483647 w 352"/>
              <a:gd name="T51" fmla="*/ 2147483647 h 153"/>
              <a:gd name="T52" fmla="*/ 2147483647 w 352"/>
              <a:gd name="T53" fmla="*/ 2147483647 h 153"/>
              <a:gd name="T54" fmla="*/ 0 w 352"/>
              <a:gd name="T55" fmla="*/ 0 h 153"/>
              <a:gd name="T56" fmla="*/ 2147483647 w 352"/>
              <a:gd name="T57" fmla="*/ 0 h 153"/>
              <a:gd name="T58" fmla="*/ 2147483647 w 352"/>
              <a:gd name="T59" fmla="*/ 2147483647 h 153"/>
              <a:gd name="T60" fmla="*/ 2147483647 w 352"/>
              <a:gd name="T61" fmla="*/ 2147483647 h 153"/>
              <a:gd name="T62" fmla="*/ 2147483647 w 352"/>
              <a:gd name="T63" fmla="*/ 2147483647 h 153"/>
              <a:gd name="T64" fmla="*/ 2147483647 w 352"/>
              <a:gd name="T65" fmla="*/ 2147483647 h 153"/>
              <a:gd name="T66" fmla="*/ 2147483647 w 352"/>
              <a:gd name="T67" fmla="*/ 2147483647 h 153"/>
              <a:gd name="T68" fmla="*/ 2147483647 w 352"/>
              <a:gd name="T69" fmla="*/ 2147483647 h 153"/>
              <a:gd name="T70" fmla="*/ 2147483647 w 352"/>
              <a:gd name="T71" fmla="*/ 2147483647 h 153"/>
              <a:gd name="T72" fmla="*/ 2147483647 w 352"/>
              <a:gd name="T73" fmla="*/ 2147483647 h 153"/>
              <a:gd name="T74" fmla="*/ 2147483647 w 352"/>
              <a:gd name="T75" fmla="*/ 2147483647 h 15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52" h="153">
                <a:moveTo>
                  <a:pt x="332" y="91"/>
                </a:moveTo>
                <a:lnTo>
                  <a:pt x="352" y="153"/>
                </a:lnTo>
                <a:lnTo>
                  <a:pt x="326" y="141"/>
                </a:lnTo>
                <a:lnTo>
                  <a:pt x="299" y="129"/>
                </a:lnTo>
                <a:lnTo>
                  <a:pt x="266" y="141"/>
                </a:lnTo>
                <a:lnTo>
                  <a:pt x="232" y="141"/>
                </a:lnTo>
                <a:lnTo>
                  <a:pt x="227" y="135"/>
                </a:lnTo>
                <a:lnTo>
                  <a:pt x="226" y="135"/>
                </a:lnTo>
                <a:lnTo>
                  <a:pt x="219" y="129"/>
                </a:lnTo>
                <a:lnTo>
                  <a:pt x="213" y="125"/>
                </a:lnTo>
                <a:lnTo>
                  <a:pt x="205" y="121"/>
                </a:lnTo>
                <a:lnTo>
                  <a:pt x="197" y="118"/>
                </a:lnTo>
                <a:lnTo>
                  <a:pt x="181" y="113"/>
                </a:lnTo>
                <a:lnTo>
                  <a:pt x="163" y="110"/>
                </a:lnTo>
                <a:lnTo>
                  <a:pt x="126" y="107"/>
                </a:lnTo>
                <a:lnTo>
                  <a:pt x="86" y="104"/>
                </a:lnTo>
                <a:lnTo>
                  <a:pt x="85" y="94"/>
                </a:lnTo>
                <a:lnTo>
                  <a:pt x="82" y="84"/>
                </a:lnTo>
                <a:lnTo>
                  <a:pt x="80" y="75"/>
                </a:lnTo>
                <a:lnTo>
                  <a:pt x="75" y="67"/>
                </a:lnTo>
                <a:lnTo>
                  <a:pt x="71" y="59"/>
                </a:lnTo>
                <a:lnTo>
                  <a:pt x="67" y="52"/>
                </a:lnTo>
                <a:lnTo>
                  <a:pt x="61" y="44"/>
                </a:lnTo>
                <a:lnTo>
                  <a:pt x="56" y="37"/>
                </a:lnTo>
                <a:lnTo>
                  <a:pt x="44" y="26"/>
                </a:lnTo>
                <a:lnTo>
                  <a:pt x="29" y="16"/>
                </a:lnTo>
                <a:lnTo>
                  <a:pt x="15" y="7"/>
                </a:lnTo>
                <a:lnTo>
                  <a:pt x="0" y="0"/>
                </a:lnTo>
                <a:lnTo>
                  <a:pt x="7" y="0"/>
                </a:lnTo>
                <a:lnTo>
                  <a:pt x="60" y="18"/>
                </a:lnTo>
                <a:lnTo>
                  <a:pt x="106" y="30"/>
                </a:lnTo>
                <a:lnTo>
                  <a:pt x="134" y="18"/>
                </a:lnTo>
                <a:lnTo>
                  <a:pt x="180" y="36"/>
                </a:lnTo>
                <a:lnTo>
                  <a:pt x="206" y="55"/>
                </a:lnTo>
                <a:lnTo>
                  <a:pt x="246" y="49"/>
                </a:lnTo>
                <a:lnTo>
                  <a:pt x="286" y="61"/>
                </a:lnTo>
                <a:lnTo>
                  <a:pt x="313" y="79"/>
                </a:lnTo>
                <a:lnTo>
                  <a:pt x="332" y="91"/>
                </a:lnTo>
              </a:path>
            </a:pathLst>
          </a:custGeom>
          <a:solidFill>
            <a:schemeClr val="tx1"/>
          </a:solidFill>
          <a:ln w="9525" cmpd="sng">
            <a:solidFill>
              <a:srgbClr val="FFFFFF"/>
            </a:solidFill>
            <a:prstDash val="solid"/>
            <a:round/>
            <a:headEnd/>
            <a:tailEnd/>
          </a:ln>
        </p:spPr>
        <p:txBody>
          <a:bodyPr/>
          <a:lstStyle/>
          <a:p>
            <a:endParaRPr lang="en-US" dirty="0"/>
          </a:p>
        </p:txBody>
      </p:sp>
      <p:sp>
        <p:nvSpPr>
          <p:cNvPr id="18519" name="Freeform 461"/>
          <p:cNvSpPr>
            <a:spLocks/>
          </p:cNvSpPr>
          <p:nvPr>
            <p:custDataLst>
              <p:tags r:id="rId86"/>
            </p:custDataLst>
          </p:nvPr>
        </p:nvSpPr>
        <p:spPr bwMode="auto">
          <a:xfrm>
            <a:off x="6810375" y="3043239"/>
            <a:ext cx="147638" cy="173037"/>
          </a:xfrm>
          <a:custGeom>
            <a:avLst/>
            <a:gdLst>
              <a:gd name="T0" fmla="*/ 2147483647 w 331"/>
              <a:gd name="T1" fmla="*/ 2147483647 h 327"/>
              <a:gd name="T2" fmla="*/ 2147483647 w 331"/>
              <a:gd name="T3" fmla="*/ 2147483647 h 327"/>
              <a:gd name="T4" fmla="*/ 2147483647 w 331"/>
              <a:gd name="T5" fmla="*/ 2147483647 h 327"/>
              <a:gd name="T6" fmla="*/ 2147483647 w 331"/>
              <a:gd name="T7" fmla="*/ 2147483647 h 327"/>
              <a:gd name="T8" fmla="*/ 2147483647 w 331"/>
              <a:gd name="T9" fmla="*/ 2147483647 h 327"/>
              <a:gd name="T10" fmla="*/ 2147483647 w 331"/>
              <a:gd name="T11" fmla="*/ 2147483647 h 327"/>
              <a:gd name="T12" fmla="*/ 2147483647 w 331"/>
              <a:gd name="T13" fmla="*/ 2147483647 h 327"/>
              <a:gd name="T14" fmla="*/ 2147483647 w 331"/>
              <a:gd name="T15" fmla="*/ 2147483647 h 327"/>
              <a:gd name="T16" fmla="*/ 2147483647 w 331"/>
              <a:gd name="T17" fmla="*/ 2147483647 h 327"/>
              <a:gd name="T18" fmla="*/ 2147483647 w 331"/>
              <a:gd name="T19" fmla="*/ 2147483647 h 327"/>
              <a:gd name="T20" fmla="*/ 2147483647 w 331"/>
              <a:gd name="T21" fmla="*/ 2147483647 h 327"/>
              <a:gd name="T22" fmla="*/ 2147483647 w 331"/>
              <a:gd name="T23" fmla="*/ 2147483647 h 327"/>
              <a:gd name="T24" fmla="*/ 2147483647 w 331"/>
              <a:gd name="T25" fmla="*/ 2147483647 h 327"/>
              <a:gd name="T26" fmla="*/ 2147483647 w 331"/>
              <a:gd name="T27" fmla="*/ 2147483647 h 327"/>
              <a:gd name="T28" fmla="*/ 2147483647 w 331"/>
              <a:gd name="T29" fmla="*/ 2147483647 h 327"/>
              <a:gd name="T30" fmla="*/ 2147483647 w 331"/>
              <a:gd name="T31" fmla="*/ 2147483647 h 327"/>
              <a:gd name="T32" fmla="*/ 2147483647 w 331"/>
              <a:gd name="T33" fmla="*/ 2147483647 h 327"/>
              <a:gd name="T34" fmla="*/ 2147483647 w 331"/>
              <a:gd name="T35" fmla="*/ 2147483647 h 327"/>
              <a:gd name="T36" fmla="*/ 2147483647 w 331"/>
              <a:gd name="T37" fmla="*/ 2147483647 h 327"/>
              <a:gd name="T38" fmla="*/ 2147483647 w 331"/>
              <a:gd name="T39" fmla="*/ 2147483647 h 327"/>
              <a:gd name="T40" fmla="*/ 2147483647 w 331"/>
              <a:gd name="T41" fmla="*/ 2147483647 h 327"/>
              <a:gd name="T42" fmla="*/ 2147483647 w 331"/>
              <a:gd name="T43" fmla="*/ 2147483647 h 327"/>
              <a:gd name="T44" fmla="*/ 2147483647 w 331"/>
              <a:gd name="T45" fmla="*/ 2147483647 h 327"/>
              <a:gd name="T46" fmla="*/ 2147483647 w 331"/>
              <a:gd name="T47" fmla="*/ 2147483647 h 327"/>
              <a:gd name="T48" fmla="*/ 2147483647 w 331"/>
              <a:gd name="T49" fmla="*/ 2147483647 h 327"/>
              <a:gd name="T50" fmla="*/ 2147483647 w 331"/>
              <a:gd name="T51" fmla="*/ 2147483647 h 327"/>
              <a:gd name="T52" fmla="*/ 2147483647 w 331"/>
              <a:gd name="T53" fmla="*/ 2147483647 h 327"/>
              <a:gd name="T54" fmla="*/ 2147483647 w 331"/>
              <a:gd name="T55" fmla="*/ 2147483647 h 327"/>
              <a:gd name="T56" fmla="*/ 2147483647 w 331"/>
              <a:gd name="T57" fmla="*/ 2147483647 h 327"/>
              <a:gd name="T58" fmla="*/ 2147483647 w 331"/>
              <a:gd name="T59" fmla="*/ 2147483647 h 327"/>
              <a:gd name="T60" fmla="*/ 2147483647 w 331"/>
              <a:gd name="T61" fmla="*/ 2147483647 h 327"/>
              <a:gd name="T62" fmla="*/ 2147483647 w 331"/>
              <a:gd name="T63" fmla="*/ 2147483647 h 327"/>
              <a:gd name="T64" fmla="*/ 2147483647 w 331"/>
              <a:gd name="T65" fmla="*/ 2147483647 h 327"/>
              <a:gd name="T66" fmla="*/ 2147483647 w 331"/>
              <a:gd name="T67" fmla="*/ 2147483647 h 327"/>
              <a:gd name="T68" fmla="*/ 2147483647 w 331"/>
              <a:gd name="T69" fmla="*/ 2147483647 h 327"/>
              <a:gd name="T70" fmla="*/ 0 w 331"/>
              <a:gd name="T71" fmla="*/ 2147483647 h 327"/>
              <a:gd name="T72" fmla="*/ 2147483647 w 331"/>
              <a:gd name="T73" fmla="*/ 2147483647 h 327"/>
              <a:gd name="T74" fmla="*/ 2147483647 w 331"/>
              <a:gd name="T75" fmla="*/ 2147483647 h 327"/>
              <a:gd name="T76" fmla="*/ 2147483647 w 331"/>
              <a:gd name="T77" fmla="*/ 2147483647 h 327"/>
              <a:gd name="T78" fmla="*/ 2147483647 w 331"/>
              <a:gd name="T79" fmla="*/ 2147483647 h 327"/>
              <a:gd name="T80" fmla="*/ 2147483647 w 331"/>
              <a:gd name="T81" fmla="*/ 2147483647 h 327"/>
              <a:gd name="T82" fmla="*/ 2147483647 w 331"/>
              <a:gd name="T83" fmla="*/ 2147483647 h 327"/>
              <a:gd name="T84" fmla="*/ 2147483647 w 331"/>
              <a:gd name="T85" fmla="*/ 2147483647 h 327"/>
              <a:gd name="T86" fmla="*/ 2147483647 w 331"/>
              <a:gd name="T87" fmla="*/ 2147483647 h 327"/>
              <a:gd name="T88" fmla="*/ 2147483647 w 331"/>
              <a:gd name="T89" fmla="*/ 2147483647 h 327"/>
              <a:gd name="T90" fmla="*/ 2147483647 w 331"/>
              <a:gd name="T91" fmla="*/ 2147483647 h 327"/>
              <a:gd name="T92" fmla="*/ 2147483647 w 331"/>
              <a:gd name="T93" fmla="*/ 2147483647 h 327"/>
              <a:gd name="T94" fmla="*/ 2147483647 w 331"/>
              <a:gd name="T95" fmla="*/ 2147483647 h 3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31" h="327">
                <a:moveTo>
                  <a:pt x="331" y="56"/>
                </a:moveTo>
                <a:lnTo>
                  <a:pt x="245" y="37"/>
                </a:lnTo>
                <a:lnTo>
                  <a:pt x="230" y="40"/>
                </a:lnTo>
                <a:lnTo>
                  <a:pt x="216" y="44"/>
                </a:lnTo>
                <a:lnTo>
                  <a:pt x="204" y="50"/>
                </a:lnTo>
                <a:lnTo>
                  <a:pt x="193" y="56"/>
                </a:lnTo>
                <a:lnTo>
                  <a:pt x="189" y="59"/>
                </a:lnTo>
                <a:lnTo>
                  <a:pt x="185" y="63"/>
                </a:lnTo>
                <a:lnTo>
                  <a:pt x="182" y="67"/>
                </a:lnTo>
                <a:lnTo>
                  <a:pt x="181" y="72"/>
                </a:lnTo>
                <a:lnTo>
                  <a:pt x="180" y="77"/>
                </a:lnTo>
                <a:lnTo>
                  <a:pt x="181" y="81"/>
                </a:lnTo>
                <a:lnTo>
                  <a:pt x="182" y="87"/>
                </a:lnTo>
                <a:lnTo>
                  <a:pt x="185" y="92"/>
                </a:lnTo>
                <a:lnTo>
                  <a:pt x="184" y="94"/>
                </a:lnTo>
                <a:lnTo>
                  <a:pt x="181" y="98"/>
                </a:lnTo>
                <a:lnTo>
                  <a:pt x="179" y="101"/>
                </a:lnTo>
                <a:lnTo>
                  <a:pt x="177" y="102"/>
                </a:lnTo>
                <a:lnTo>
                  <a:pt x="174" y="105"/>
                </a:lnTo>
                <a:lnTo>
                  <a:pt x="172" y="105"/>
                </a:lnTo>
                <a:lnTo>
                  <a:pt x="168" y="105"/>
                </a:lnTo>
                <a:lnTo>
                  <a:pt x="165" y="102"/>
                </a:lnTo>
                <a:lnTo>
                  <a:pt x="162" y="100"/>
                </a:lnTo>
                <a:lnTo>
                  <a:pt x="160" y="98"/>
                </a:lnTo>
                <a:lnTo>
                  <a:pt x="159" y="92"/>
                </a:lnTo>
                <a:lnTo>
                  <a:pt x="159" y="86"/>
                </a:lnTo>
                <a:lnTo>
                  <a:pt x="149" y="85"/>
                </a:lnTo>
                <a:lnTo>
                  <a:pt x="139" y="82"/>
                </a:lnTo>
                <a:lnTo>
                  <a:pt x="132" y="79"/>
                </a:lnTo>
                <a:lnTo>
                  <a:pt x="126" y="74"/>
                </a:lnTo>
                <a:lnTo>
                  <a:pt x="126" y="83"/>
                </a:lnTo>
                <a:lnTo>
                  <a:pt x="126" y="92"/>
                </a:lnTo>
                <a:lnTo>
                  <a:pt x="127" y="96"/>
                </a:lnTo>
                <a:lnTo>
                  <a:pt x="129" y="101"/>
                </a:lnTo>
                <a:lnTo>
                  <a:pt x="135" y="109"/>
                </a:lnTo>
                <a:lnTo>
                  <a:pt x="139" y="116"/>
                </a:lnTo>
                <a:lnTo>
                  <a:pt x="146" y="122"/>
                </a:lnTo>
                <a:lnTo>
                  <a:pt x="151" y="127"/>
                </a:lnTo>
                <a:lnTo>
                  <a:pt x="154" y="129"/>
                </a:lnTo>
                <a:lnTo>
                  <a:pt x="156" y="130"/>
                </a:lnTo>
                <a:lnTo>
                  <a:pt x="157" y="130"/>
                </a:lnTo>
                <a:lnTo>
                  <a:pt x="159" y="130"/>
                </a:lnTo>
                <a:lnTo>
                  <a:pt x="159" y="147"/>
                </a:lnTo>
                <a:lnTo>
                  <a:pt x="159" y="163"/>
                </a:lnTo>
                <a:lnTo>
                  <a:pt x="159" y="177"/>
                </a:lnTo>
                <a:lnTo>
                  <a:pt x="159" y="191"/>
                </a:lnTo>
                <a:lnTo>
                  <a:pt x="159" y="213"/>
                </a:lnTo>
                <a:lnTo>
                  <a:pt x="159" y="237"/>
                </a:lnTo>
                <a:lnTo>
                  <a:pt x="158" y="242"/>
                </a:lnTo>
                <a:lnTo>
                  <a:pt x="157" y="247"/>
                </a:lnTo>
                <a:lnTo>
                  <a:pt x="156" y="251"/>
                </a:lnTo>
                <a:lnTo>
                  <a:pt x="154" y="254"/>
                </a:lnTo>
                <a:lnTo>
                  <a:pt x="150" y="257"/>
                </a:lnTo>
                <a:lnTo>
                  <a:pt x="147" y="259"/>
                </a:lnTo>
                <a:lnTo>
                  <a:pt x="144" y="259"/>
                </a:lnTo>
                <a:lnTo>
                  <a:pt x="139" y="259"/>
                </a:lnTo>
                <a:lnTo>
                  <a:pt x="145" y="264"/>
                </a:lnTo>
                <a:lnTo>
                  <a:pt x="154" y="270"/>
                </a:lnTo>
                <a:lnTo>
                  <a:pt x="158" y="274"/>
                </a:lnTo>
                <a:lnTo>
                  <a:pt x="162" y="276"/>
                </a:lnTo>
                <a:lnTo>
                  <a:pt x="167" y="277"/>
                </a:lnTo>
                <a:lnTo>
                  <a:pt x="172" y="278"/>
                </a:lnTo>
                <a:lnTo>
                  <a:pt x="167" y="286"/>
                </a:lnTo>
                <a:lnTo>
                  <a:pt x="161" y="291"/>
                </a:lnTo>
                <a:lnTo>
                  <a:pt x="158" y="293"/>
                </a:lnTo>
                <a:lnTo>
                  <a:pt x="155" y="295"/>
                </a:lnTo>
                <a:lnTo>
                  <a:pt x="150" y="296"/>
                </a:lnTo>
                <a:lnTo>
                  <a:pt x="146" y="296"/>
                </a:lnTo>
                <a:lnTo>
                  <a:pt x="140" y="297"/>
                </a:lnTo>
                <a:lnTo>
                  <a:pt x="137" y="299"/>
                </a:lnTo>
                <a:lnTo>
                  <a:pt x="134" y="302"/>
                </a:lnTo>
                <a:lnTo>
                  <a:pt x="130" y="307"/>
                </a:lnTo>
                <a:lnTo>
                  <a:pt x="128" y="311"/>
                </a:lnTo>
                <a:lnTo>
                  <a:pt x="127" y="316"/>
                </a:lnTo>
                <a:lnTo>
                  <a:pt x="126" y="321"/>
                </a:lnTo>
                <a:lnTo>
                  <a:pt x="126" y="327"/>
                </a:lnTo>
                <a:lnTo>
                  <a:pt x="122" y="311"/>
                </a:lnTo>
                <a:lnTo>
                  <a:pt x="121" y="300"/>
                </a:lnTo>
                <a:lnTo>
                  <a:pt x="121" y="296"/>
                </a:lnTo>
                <a:lnTo>
                  <a:pt x="122" y="292"/>
                </a:lnTo>
                <a:lnTo>
                  <a:pt x="124" y="288"/>
                </a:lnTo>
                <a:lnTo>
                  <a:pt x="126" y="284"/>
                </a:lnTo>
                <a:lnTo>
                  <a:pt x="116" y="284"/>
                </a:lnTo>
                <a:lnTo>
                  <a:pt x="109" y="286"/>
                </a:lnTo>
                <a:lnTo>
                  <a:pt x="103" y="288"/>
                </a:lnTo>
                <a:lnTo>
                  <a:pt x="98" y="290"/>
                </a:lnTo>
                <a:lnTo>
                  <a:pt x="93" y="292"/>
                </a:lnTo>
                <a:lnTo>
                  <a:pt x="89" y="294"/>
                </a:lnTo>
                <a:lnTo>
                  <a:pt x="83" y="295"/>
                </a:lnTo>
                <a:lnTo>
                  <a:pt x="79" y="296"/>
                </a:lnTo>
                <a:lnTo>
                  <a:pt x="78" y="272"/>
                </a:lnTo>
                <a:lnTo>
                  <a:pt x="74" y="251"/>
                </a:lnTo>
                <a:lnTo>
                  <a:pt x="73" y="242"/>
                </a:lnTo>
                <a:lnTo>
                  <a:pt x="73" y="234"/>
                </a:lnTo>
                <a:lnTo>
                  <a:pt x="76" y="225"/>
                </a:lnTo>
                <a:lnTo>
                  <a:pt x="79" y="216"/>
                </a:lnTo>
                <a:lnTo>
                  <a:pt x="68" y="216"/>
                </a:lnTo>
                <a:lnTo>
                  <a:pt x="57" y="213"/>
                </a:lnTo>
                <a:lnTo>
                  <a:pt x="48" y="211"/>
                </a:lnTo>
                <a:lnTo>
                  <a:pt x="40" y="207"/>
                </a:lnTo>
                <a:lnTo>
                  <a:pt x="34" y="203"/>
                </a:lnTo>
                <a:lnTo>
                  <a:pt x="28" y="198"/>
                </a:lnTo>
                <a:lnTo>
                  <a:pt x="23" y="193"/>
                </a:lnTo>
                <a:lnTo>
                  <a:pt x="20" y="187"/>
                </a:lnTo>
                <a:lnTo>
                  <a:pt x="13" y="173"/>
                </a:lnTo>
                <a:lnTo>
                  <a:pt x="9" y="158"/>
                </a:lnTo>
                <a:lnTo>
                  <a:pt x="4" y="144"/>
                </a:lnTo>
                <a:lnTo>
                  <a:pt x="0" y="130"/>
                </a:lnTo>
                <a:lnTo>
                  <a:pt x="10" y="124"/>
                </a:lnTo>
                <a:lnTo>
                  <a:pt x="19" y="118"/>
                </a:lnTo>
                <a:lnTo>
                  <a:pt x="28" y="111"/>
                </a:lnTo>
                <a:lnTo>
                  <a:pt x="37" y="101"/>
                </a:lnTo>
                <a:lnTo>
                  <a:pt x="45" y="92"/>
                </a:lnTo>
                <a:lnTo>
                  <a:pt x="50" y="81"/>
                </a:lnTo>
                <a:lnTo>
                  <a:pt x="56" y="69"/>
                </a:lnTo>
                <a:lnTo>
                  <a:pt x="59" y="56"/>
                </a:lnTo>
                <a:lnTo>
                  <a:pt x="73" y="55"/>
                </a:lnTo>
                <a:lnTo>
                  <a:pt x="88" y="52"/>
                </a:lnTo>
                <a:lnTo>
                  <a:pt x="102" y="47"/>
                </a:lnTo>
                <a:lnTo>
                  <a:pt x="115" y="41"/>
                </a:lnTo>
                <a:lnTo>
                  <a:pt x="140" y="29"/>
                </a:lnTo>
                <a:lnTo>
                  <a:pt x="166" y="19"/>
                </a:lnTo>
                <a:lnTo>
                  <a:pt x="180" y="14"/>
                </a:lnTo>
                <a:lnTo>
                  <a:pt x="192" y="10"/>
                </a:lnTo>
                <a:lnTo>
                  <a:pt x="205" y="8"/>
                </a:lnTo>
                <a:lnTo>
                  <a:pt x="218" y="7"/>
                </a:lnTo>
                <a:lnTo>
                  <a:pt x="230" y="8"/>
                </a:lnTo>
                <a:lnTo>
                  <a:pt x="240" y="10"/>
                </a:lnTo>
                <a:lnTo>
                  <a:pt x="249" y="14"/>
                </a:lnTo>
                <a:lnTo>
                  <a:pt x="257" y="19"/>
                </a:lnTo>
                <a:lnTo>
                  <a:pt x="264" y="23"/>
                </a:lnTo>
                <a:lnTo>
                  <a:pt x="271" y="27"/>
                </a:lnTo>
                <a:lnTo>
                  <a:pt x="278" y="30"/>
                </a:lnTo>
                <a:lnTo>
                  <a:pt x="285" y="31"/>
                </a:lnTo>
                <a:lnTo>
                  <a:pt x="292" y="30"/>
                </a:lnTo>
                <a:lnTo>
                  <a:pt x="297" y="28"/>
                </a:lnTo>
                <a:lnTo>
                  <a:pt x="303" y="24"/>
                </a:lnTo>
                <a:lnTo>
                  <a:pt x="307" y="20"/>
                </a:lnTo>
                <a:lnTo>
                  <a:pt x="316" y="10"/>
                </a:lnTo>
                <a:lnTo>
                  <a:pt x="325" y="0"/>
                </a:lnTo>
                <a:lnTo>
                  <a:pt x="327" y="6"/>
                </a:lnTo>
                <a:lnTo>
                  <a:pt x="329" y="14"/>
                </a:lnTo>
                <a:lnTo>
                  <a:pt x="330" y="23"/>
                </a:lnTo>
                <a:lnTo>
                  <a:pt x="330" y="32"/>
                </a:lnTo>
                <a:lnTo>
                  <a:pt x="331" y="49"/>
                </a:lnTo>
                <a:lnTo>
                  <a:pt x="331" y="56"/>
                </a:lnTo>
              </a:path>
            </a:pathLst>
          </a:custGeom>
          <a:solidFill>
            <a:schemeClr val="tx1"/>
          </a:solidFill>
          <a:ln w="9525" cmpd="sng">
            <a:solidFill>
              <a:srgbClr val="FFFFFF"/>
            </a:solidFill>
            <a:prstDash val="solid"/>
            <a:round/>
            <a:headEnd/>
            <a:tailEnd/>
          </a:ln>
        </p:spPr>
        <p:txBody>
          <a:bodyPr/>
          <a:lstStyle/>
          <a:p>
            <a:endParaRPr lang="en-US" dirty="0"/>
          </a:p>
        </p:txBody>
      </p:sp>
      <p:sp>
        <p:nvSpPr>
          <p:cNvPr id="18520" name="Freeform 462"/>
          <p:cNvSpPr>
            <a:spLocks/>
          </p:cNvSpPr>
          <p:nvPr>
            <p:custDataLst>
              <p:tags r:id="rId87"/>
            </p:custDataLst>
          </p:nvPr>
        </p:nvSpPr>
        <p:spPr bwMode="auto">
          <a:xfrm>
            <a:off x="6894513" y="3235325"/>
            <a:ext cx="69850" cy="57150"/>
          </a:xfrm>
          <a:custGeom>
            <a:avLst/>
            <a:gdLst>
              <a:gd name="T0" fmla="*/ 0 w 153"/>
              <a:gd name="T1" fmla="*/ 0 h 49"/>
              <a:gd name="T2" fmla="*/ 2147483647 w 153"/>
              <a:gd name="T3" fmla="*/ 2147483647 h 49"/>
              <a:gd name="T4" fmla="*/ 2147483647 w 153"/>
              <a:gd name="T5" fmla="*/ 2147483647 h 49"/>
              <a:gd name="T6" fmla="*/ 2147483647 w 153"/>
              <a:gd name="T7" fmla="*/ 2147483647 h 49"/>
              <a:gd name="T8" fmla="*/ 2147483647 w 153"/>
              <a:gd name="T9" fmla="*/ 2147483647 h 49"/>
              <a:gd name="T10" fmla="*/ 2147483647 w 153"/>
              <a:gd name="T11" fmla="*/ 2147483647 h 49"/>
              <a:gd name="T12" fmla="*/ 2147483647 w 153"/>
              <a:gd name="T13" fmla="*/ 2147483647 h 49"/>
              <a:gd name="T14" fmla="*/ 2147483647 w 153"/>
              <a:gd name="T15" fmla="*/ 2147483647 h 49"/>
              <a:gd name="T16" fmla="*/ 2147483647 w 153"/>
              <a:gd name="T17" fmla="*/ 0 h 49"/>
              <a:gd name="T18" fmla="*/ 2147483647 w 153"/>
              <a:gd name="T19" fmla="*/ 2147483647 h 49"/>
              <a:gd name="T20" fmla="*/ 2147483647 w 153"/>
              <a:gd name="T21" fmla="*/ 2147483647 h 49"/>
              <a:gd name="T22" fmla="*/ 2147483647 w 153"/>
              <a:gd name="T23" fmla="*/ 2147483647 h 49"/>
              <a:gd name="T24" fmla="*/ 2147483647 w 153"/>
              <a:gd name="T25" fmla="*/ 2147483647 h 49"/>
              <a:gd name="T26" fmla="*/ 2147483647 w 153"/>
              <a:gd name="T27" fmla="*/ 2147483647 h 49"/>
              <a:gd name="T28" fmla="*/ 2147483647 w 153"/>
              <a:gd name="T29" fmla="*/ 2147483647 h 49"/>
              <a:gd name="T30" fmla="*/ 2147483647 w 153"/>
              <a:gd name="T31" fmla="*/ 2147483647 h 49"/>
              <a:gd name="T32" fmla="*/ 2147483647 w 153"/>
              <a:gd name="T33" fmla="*/ 2147483647 h 49"/>
              <a:gd name="T34" fmla="*/ 2147483647 w 153"/>
              <a:gd name="T35" fmla="*/ 2147483647 h 49"/>
              <a:gd name="T36" fmla="*/ 2147483647 w 153"/>
              <a:gd name="T37" fmla="*/ 2147483647 h 49"/>
              <a:gd name="T38" fmla="*/ 2147483647 w 153"/>
              <a:gd name="T39" fmla="*/ 2147483647 h 49"/>
              <a:gd name="T40" fmla="*/ 2147483647 w 153"/>
              <a:gd name="T41" fmla="*/ 2147483647 h 49"/>
              <a:gd name="T42" fmla="*/ 2147483647 w 153"/>
              <a:gd name="T43" fmla="*/ 2147483647 h 49"/>
              <a:gd name="T44" fmla="*/ 2147483647 w 153"/>
              <a:gd name="T45" fmla="*/ 2147483647 h 49"/>
              <a:gd name="T46" fmla="*/ 2147483647 w 153"/>
              <a:gd name="T47" fmla="*/ 2147483647 h 49"/>
              <a:gd name="T48" fmla="*/ 0 w 153"/>
              <a:gd name="T49" fmla="*/ 2147483647 h 49"/>
              <a:gd name="T50" fmla="*/ 0 w 153"/>
              <a:gd name="T51" fmla="*/ 0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3" h="49">
                <a:moveTo>
                  <a:pt x="0" y="0"/>
                </a:moveTo>
                <a:lnTo>
                  <a:pt x="44" y="2"/>
                </a:lnTo>
                <a:lnTo>
                  <a:pt x="83" y="6"/>
                </a:lnTo>
                <a:lnTo>
                  <a:pt x="103" y="8"/>
                </a:lnTo>
                <a:lnTo>
                  <a:pt x="121" y="7"/>
                </a:lnTo>
                <a:lnTo>
                  <a:pt x="130" y="6"/>
                </a:lnTo>
                <a:lnTo>
                  <a:pt x="137" y="5"/>
                </a:lnTo>
                <a:lnTo>
                  <a:pt x="145" y="3"/>
                </a:lnTo>
                <a:lnTo>
                  <a:pt x="153" y="0"/>
                </a:lnTo>
                <a:lnTo>
                  <a:pt x="153" y="9"/>
                </a:lnTo>
                <a:lnTo>
                  <a:pt x="153" y="25"/>
                </a:lnTo>
                <a:lnTo>
                  <a:pt x="143" y="31"/>
                </a:lnTo>
                <a:lnTo>
                  <a:pt x="133" y="36"/>
                </a:lnTo>
                <a:lnTo>
                  <a:pt x="124" y="40"/>
                </a:lnTo>
                <a:lnTo>
                  <a:pt x="114" y="44"/>
                </a:lnTo>
                <a:lnTo>
                  <a:pt x="106" y="46"/>
                </a:lnTo>
                <a:lnTo>
                  <a:pt x="99" y="48"/>
                </a:lnTo>
                <a:lnTo>
                  <a:pt x="92" y="49"/>
                </a:lnTo>
                <a:lnTo>
                  <a:pt x="87" y="49"/>
                </a:lnTo>
                <a:lnTo>
                  <a:pt x="72" y="48"/>
                </a:lnTo>
                <a:lnTo>
                  <a:pt x="60" y="46"/>
                </a:lnTo>
                <a:lnTo>
                  <a:pt x="50" y="43"/>
                </a:lnTo>
                <a:lnTo>
                  <a:pt x="41" y="38"/>
                </a:lnTo>
                <a:lnTo>
                  <a:pt x="22" y="29"/>
                </a:lnTo>
                <a:lnTo>
                  <a:pt x="0" y="19"/>
                </a:lnTo>
                <a:lnTo>
                  <a:pt x="0" y="0"/>
                </a:lnTo>
              </a:path>
            </a:pathLst>
          </a:custGeom>
          <a:solidFill>
            <a:schemeClr val="tx1"/>
          </a:solidFill>
          <a:ln w="9525" cap="flat" cmpd="sng">
            <a:solidFill>
              <a:srgbClr val="FFFFFF"/>
            </a:solidFill>
            <a:prstDash val="solid"/>
            <a:round/>
            <a:headEnd type="none" w="med" len="med"/>
            <a:tailEnd type="none" w="med" len="med"/>
          </a:ln>
        </p:spPr>
        <p:txBody>
          <a:bodyPr/>
          <a:lstStyle/>
          <a:p>
            <a:endParaRPr lang="en-US" dirty="0"/>
          </a:p>
        </p:txBody>
      </p:sp>
      <p:sp>
        <p:nvSpPr>
          <p:cNvPr id="18521" name="Freeform 467"/>
          <p:cNvSpPr>
            <a:spLocks/>
          </p:cNvSpPr>
          <p:nvPr>
            <p:custDataLst>
              <p:tags r:id="rId88"/>
            </p:custDataLst>
          </p:nvPr>
        </p:nvSpPr>
        <p:spPr bwMode="auto">
          <a:xfrm>
            <a:off x="7191375" y="3306764"/>
            <a:ext cx="101600" cy="130175"/>
          </a:xfrm>
          <a:custGeom>
            <a:avLst/>
            <a:gdLst>
              <a:gd name="T0" fmla="*/ 2147483647 w 226"/>
              <a:gd name="T1" fmla="*/ 2147483647 h 246"/>
              <a:gd name="T2" fmla="*/ 2147483647 w 226"/>
              <a:gd name="T3" fmla="*/ 2147483647 h 246"/>
              <a:gd name="T4" fmla="*/ 2147483647 w 226"/>
              <a:gd name="T5" fmla="*/ 2147483647 h 246"/>
              <a:gd name="T6" fmla="*/ 2147483647 w 226"/>
              <a:gd name="T7" fmla="*/ 2147483647 h 246"/>
              <a:gd name="T8" fmla="*/ 2147483647 w 226"/>
              <a:gd name="T9" fmla="*/ 2147483647 h 246"/>
              <a:gd name="T10" fmla="*/ 2147483647 w 226"/>
              <a:gd name="T11" fmla="*/ 2147483647 h 246"/>
              <a:gd name="T12" fmla="*/ 2147483647 w 226"/>
              <a:gd name="T13" fmla="*/ 2147483647 h 246"/>
              <a:gd name="T14" fmla="*/ 2147483647 w 226"/>
              <a:gd name="T15" fmla="*/ 2147483647 h 246"/>
              <a:gd name="T16" fmla="*/ 2147483647 w 226"/>
              <a:gd name="T17" fmla="*/ 2147483647 h 246"/>
              <a:gd name="T18" fmla="*/ 2147483647 w 226"/>
              <a:gd name="T19" fmla="*/ 2147483647 h 246"/>
              <a:gd name="T20" fmla="*/ 2147483647 w 226"/>
              <a:gd name="T21" fmla="*/ 2147483647 h 246"/>
              <a:gd name="T22" fmla="*/ 2147483647 w 226"/>
              <a:gd name="T23" fmla="*/ 2147483647 h 246"/>
              <a:gd name="T24" fmla="*/ 2147483647 w 226"/>
              <a:gd name="T25" fmla="*/ 2147483647 h 246"/>
              <a:gd name="T26" fmla="*/ 2147483647 w 226"/>
              <a:gd name="T27" fmla="*/ 2147483647 h 246"/>
              <a:gd name="T28" fmla="*/ 2147483647 w 226"/>
              <a:gd name="T29" fmla="*/ 2147483647 h 246"/>
              <a:gd name="T30" fmla="*/ 2147483647 w 226"/>
              <a:gd name="T31" fmla="*/ 2147483647 h 246"/>
              <a:gd name="T32" fmla="*/ 2147483647 w 226"/>
              <a:gd name="T33" fmla="*/ 2147483647 h 246"/>
              <a:gd name="T34" fmla="*/ 2147483647 w 226"/>
              <a:gd name="T35" fmla="*/ 2147483647 h 246"/>
              <a:gd name="T36" fmla="*/ 2147483647 w 226"/>
              <a:gd name="T37" fmla="*/ 2147483647 h 246"/>
              <a:gd name="T38" fmla="*/ 2147483647 w 226"/>
              <a:gd name="T39" fmla="*/ 2147483647 h 246"/>
              <a:gd name="T40" fmla="*/ 2147483647 w 226"/>
              <a:gd name="T41" fmla="*/ 2147483647 h 246"/>
              <a:gd name="T42" fmla="*/ 2147483647 w 226"/>
              <a:gd name="T43" fmla="*/ 2147483647 h 246"/>
              <a:gd name="T44" fmla="*/ 2147483647 w 226"/>
              <a:gd name="T45" fmla="*/ 2147483647 h 246"/>
              <a:gd name="T46" fmla="*/ 2147483647 w 226"/>
              <a:gd name="T47" fmla="*/ 2147483647 h 246"/>
              <a:gd name="T48" fmla="*/ 2147483647 w 226"/>
              <a:gd name="T49" fmla="*/ 2147483647 h 246"/>
              <a:gd name="T50" fmla="*/ 2147483647 w 226"/>
              <a:gd name="T51" fmla="*/ 2147483647 h 246"/>
              <a:gd name="T52" fmla="*/ 2147483647 w 226"/>
              <a:gd name="T53" fmla="*/ 2147483647 h 246"/>
              <a:gd name="T54" fmla="*/ 2147483647 w 226"/>
              <a:gd name="T55" fmla="*/ 2147483647 h 246"/>
              <a:gd name="T56" fmla="*/ 2147483647 w 226"/>
              <a:gd name="T57" fmla="*/ 2147483647 h 246"/>
              <a:gd name="T58" fmla="*/ 2147483647 w 226"/>
              <a:gd name="T59" fmla="*/ 2147483647 h 246"/>
              <a:gd name="T60" fmla="*/ 2147483647 w 226"/>
              <a:gd name="T61" fmla="*/ 2147483647 h 246"/>
              <a:gd name="T62" fmla="*/ 2147483647 w 226"/>
              <a:gd name="T63" fmla="*/ 2147483647 h 246"/>
              <a:gd name="T64" fmla="*/ 2147483647 w 226"/>
              <a:gd name="T65" fmla="*/ 2147483647 h 246"/>
              <a:gd name="T66" fmla="*/ 2147483647 w 226"/>
              <a:gd name="T67" fmla="*/ 2147483647 h 2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26" h="246">
                <a:moveTo>
                  <a:pt x="0" y="221"/>
                </a:moveTo>
                <a:lnTo>
                  <a:pt x="12" y="228"/>
                </a:lnTo>
                <a:lnTo>
                  <a:pt x="27" y="236"/>
                </a:lnTo>
                <a:lnTo>
                  <a:pt x="36" y="240"/>
                </a:lnTo>
                <a:lnTo>
                  <a:pt x="44" y="243"/>
                </a:lnTo>
                <a:lnTo>
                  <a:pt x="53" y="245"/>
                </a:lnTo>
                <a:lnTo>
                  <a:pt x="60" y="246"/>
                </a:lnTo>
                <a:lnTo>
                  <a:pt x="68" y="245"/>
                </a:lnTo>
                <a:lnTo>
                  <a:pt x="76" y="243"/>
                </a:lnTo>
                <a:lnTo>
                  <a:pt x="85" y="241"/>
                </a:lnTo>
                <a:lnTo>
                  <a:pt x="92" y="237"/>
                </a:lnTo>
                <a:lnTo>
                  <a:pt x="110" y="228"/>
                </a:lnTo>
                <a:lnTo>
                  <a:pt x="126" y="217"/>
                </a:lnTo>
                <a:lnTo>
                  <a:pt x="141" y="205"/>
                </a:lnTo>
                <a:lnTo>
                  <a:pt x="153" y="194"/>
                </a:lnTo>
                <a:lnTo>
                  <a:pt x="161" y="184"/>
                </a:lnTo>
                <a:lnTo>
                  <a:pt x="167" y="178"/>
                </a:lnTo>
                <a:lnTo>
                  <a:pt x="159" y="173"/>
                </a:lnTo>
                <a:lnTo>
                  <a:pt x="154" y="167"/>
                </a:lnTo>
                <a:lnTo>
                  <a:pt x="149" y="160"/>
                </a:lnTo>
                <a:lnTo>
                  <a:pt x="146" y="152"/>
                </a:lnTo>
                <a:lnTo>
                  <a:pt x="143" y="145"/>
                </a:lnTo>
                <a:lnTo>
                  <a:pt x="142" y="137"/>
                </a:lnTo>
                <a:lnTo>
                  <a:pt x="141" y="130"/>
                </a:lnTo>
                <a:lnTo>
                  <a:pt x="139" y="123"/>
                </a:lnTo>
                <a:lnTo>
                  <a:pt x="141" y="116"/>
                </a:lnTo>
                <a:lnTo>
                  <a:pt x="143" y="110"/>
                </a:lnTo>
                <a:lnTo>
                  <a:pt x="146" y="105"/>
                </a:lnTo>
                <a:lnTo>
                  <a:pt x="150" y="100"/>
                </a:lnTo>
                <a:lnTo>
                  <a:pt x="156" y="94"/>
                </a:lnTo>
                <a:lnTo>
                  <a:pt x="161" y="90"/>
                </a:lnTo>
                <a:lnTo>
                  <a:pt x="168" y="86"/>
                </a:lnTo>
                <a:lnTo>
                  <a:pt x="176" y="82"/>
                </a:lnTo>
                <a:lnTo>
                  <a:pt x="204" y="71"/>
                </a:lnTo>
                <a:lnTo>
                  <a:pt x="226" y="61"/>
                </a:lnTo>
                <a:lnTo>
                  <a:pt x="225" y="49"/>
                </a:lnTo>
                <a:lnTo>
                  <a:pt x="223" y="38"/>
                </a:lnTo>
                <a:lnTo>
                  <a:pt x="221" y="30"/>
                </a:lnTo>
                <a:lnTo>
                  <a:pt x="217" y="23"/>
                </a:lnTo>
                <a:lnTo>
                  <a:pt x="214" y="17"/>
                </a:lnTo>
                <a:lnTo>
                  <a:pt x="212" y="12"/>
                </a:lnTo>
                <a:lnTo>
                  <a:pt x="212" y="6"/>
                </a:lnTo>
                <a:lnTo>
                  <a:pt x="213" y="0"/>
                </a:lnTo>
                <a:lnTo>
                  <a:pt x="202" y="1"/>
                </a:lnTo>
                <a:lnTo>
                  <a:pt x="191" y="4"/>
                </a:lnTo>
                <a:lnTo>
                  <a:pt x="181" y="7"/>
                </a:lnTo>
                <a:lnTo>
                  <a:pt x="171" y="11"/>
                </a:lnTo>
                <a:lnTo>
                  <a:pt x="154" y="20"/>
                </a:lnTo>
                <a:lnTo>
                  <a:pt x="136" y="29"/>
                </a:lnTo>
                <a:lnTo>
                  <a:pt x="121" y="38"/>
                </a:lnTo>
                <a:lnTo>
                  <a:pt x="107" y="47"/>
                </a:lnTo>
                <a:lnTo>
                  <a:pt x="100" y="51"/>
                </a:lnTo>
                <a:lnTo>
                  <a:pt x="93" y="53"/>
                </a:lnTo>
                <a:lnTo>
                  <a:pt x="87" y="55"/>
                </a:lnTo>
                <a:lnTo>
                  <a:pt x="80" y="55"/>
                </a:lnTo>
                <a:lnTo>
                  <a:pt x="75" y="54"/>
                </a:lnTo>
                <a:lnTo>
                  <a:pt x="67" y="51"/>
                </a:lnTo>
                <a:lnTo>
                  <a:pt x="59" y="47"/>
                </a:lnTo>
                <a:lnTo>
                  <a:pt x="51" y="41"/>
                </a:lnTo>
                <a:lnTo>
                  <a:pt x="36" y="31"/>
                </a:lnTo>
                <a:lnTo>
                  <a:pt x="27" y="24"/>
                </a:lnTo>
                <a:lnTo>
                  <a:pt x="24" y="39"/>
                </a:lnTo>
                <a:lnTo>
                  <a:pt x="21" y="64"/>
                </a:lnTo>
                <a:lnTo>
                  <a:pt x="18" y="95"/>
                </a:lnTo>
                <a:lnTo>
                  <a:pt x="13" y="129"/>
                </a:lnTo>
                <a:lnTo>
                  <a:pt x="10" y="163"/>
                </a:lnTo>
                <a:lnTo>
                  <a:pt x="7" y="191"/>
                </a:lnTo>
                <a:lnTo>
                  <a:pt x="3" y="212"/>
                </a:lnTo>
                <a:lnTo>
                  <a:pt x="0" y="221"/>
                </a:lnTo>
              </a:path>
            </a:pathLst>
          </a:custGeom>
          <a:solidFill>
            <a:schemeClr val="tx1"/>
          </a:solidFill>
          <a:ln w="9525" cmpd="sng">
            <a:solidFill>
              <a:srgbClr val="FFFFFF"/>
            </a:solidFill>
            <a:prstDash val="solid"/>
            <a:round/>
            <a:headEnd/>
            <a:tailEnd/>
          </a:ln>
        </p:spPr>
        <p:txBody>
          <a:bodyPr/>
          <a:lstStyle/>
          <a:p>
            <a:endParaRPr lang="en-US" dirty="0"/>
          </a:p>
        </p:txBody>
      </p:sp>
      <p:sp>
        <p:nvSpPr>
          <p:cNvPr id="18522" name="Freeform 468"/>
          <p:cNvSpPr>
            <a:spLocks/>
          </p:cNvSpPr>
          <p:nvPr>
            <p:custDataLst>
              <p:tags r:id="rId89"/>
            </p:custDataLst>
          </p:nvPr>
        </p:nvSpPr>
        <p:spPr bwMode="auto">
          <a:xfrm>
            <a:off x="7489826" y="3409951"/>
            <a:ext cx="22225" cy="55563"/>
          </a:xfrm>
          <a:custGeom>
            <a:avLst/>
            <a:gdLst>
              <a:gd name="T0" fmla="*/ 2147483647 w 60"/>
              <a:gd name="T1" fmla="*/ 0 h 81"/>
              <a:gd name="T2" fmla="*/ 2147483647 w 60"/>
              <a:gd name="T3" fmla="*/ 2147483647 h 81"/>
              <a:gd name="T4" fmla="*/ 2147483647 w 60"/>
              <a:gd name="T5" fmla="*/ 2147483647 h 81"/>
              <a:gd name="T6" fmla="*/ 2147483647 w 60"/>
              <a:gd name="T7" fmla="*/ 2147483647 h 81"/>
              <a:gd name="T8" fmla="*/ 2147483647 w 60"/>
              <a:gd name="T9" fmla="*/ 2147483647 h 81"/>
              <a:gd name="T10" fmla="*/ 2147483647 w 60"/>
              <a:gd name="T11" fmla="*/ 2147483647 h 81"/>
              <a:gd name="T12" fmla="*/ 2147483647 w 60"/>
              <a:gd name="T13" fmla="*/ 0 h 81"/>
              <a:gd name="T14" fmla="*/ 2147483647 w 60"/>
              <a:gd name="T15" fmla="*/ 2147483647 h 81"/>
              <a:gd name="T16" fmla="*/ 2147483647 w 60"/>
              <a:gd name="T17" fmla="*/ 2147483647 h 81"/>
              <a:gd name="T18" fmla="*/ 2147483647 w 60"/>
              <a:gd name="T19" fmla="*/ 2147483647 h 81"/>
              <a:gd name="T20" fmla="*/ 2147483647 w 60"/>
              <a:gd name="T21" fmla="*/ 2147483647 h 81"/>
              <a:gd name="T22" fmla="*/ 2147483647 w 60"/>
              <a:gd name="T23" fmla="*/ 2147483647 h 81"/>
              <a:gd name="T24" fmla="*/ 2147483647 w 60"/>
              <a:gd name="T25" fmla="*/ 2147483647 h 81"/>
              <a:gd name="T26" fmla="*/ 2147483647 w 60"/>
              <a:gd name="T27" fmla="*/ 2147483647 h 81"/>
              <a:gd name="T28" fmla="*/ 2147483647 w 60"/>
              <a:gd name="T29" fmla="*/ 2147483647 h 81"/>
              <a:gd name="T30" fmla="*/ 2147483647 w 60"/>
              <a:gd name="T31" fmla="*/ 2147483647 h 81"/>
              <a:gd name="T32" fmla="*/ 2147483647 w 60"/>
              <a:gd name="T33" fmla="*/ 2147483647 h 81"/>
              <a:gd name="T34" fmla="*/ 2147483647 w 60"/>
              <a:gd name="T35" fmla="*/ 2147483647 h 81"/>
              <a:gd name="T36" fmla="*/ 2147483647 w 60"/>
              <a:gd name="T37" fmla="*/ 2147483647 h 81"/>
              <a:gd name="T38" fmla="*/ 0 w 60"/>
              <a:gd name="T39" fmla="*/ 2147483647 h 81"/>
              <a:gd name="T40" fmla="*/ 2147483647 w 60"/>
              <a:gd name="T41" fmla="*/ 2147483647 h 81"/>
              <a:gd name="T42" fmla="*/ 2147483647 w 60"/>
              <a:gd name="T43" fmla="*/ 2147483647 h 81"/>
              <a:gd name="T44" fmla="*/ 2147483647 w 60"/>
              <a:gd name="T45" fmla="*/ 0 h 81"/>
              <a:gd name="T46" fmla="*/ 2147483647 w 60"/>
              <a:gd name="T47" fmla="*/ 0 h 8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0" h="81">
                <a:moveTo>
                  <a:pt x="27" y="0"/>
                </a:moveTo>
                <a:lnTo>
                  <a:pt x="29" y="2"/>
                </a:lnTo>
                <a:lnTo>
                  <a:pt x="32" y="3"/>
                </a:lnTo>
                <a:lnTo>
                  <a:pt x="36" y="3"/>
                </a:lnTo>
                <a:lnTo>
                  <a:pt x="40" y="2"/>
                </a:lnTo>
                <a:lnTo>
                  <a:pt x="47" y="1"/>
                </a:lnTo>
                <a:lnTo>
                  <a:pt x="53" y="0"/>
                </a:lnTo>
                <a:lnTo>
                  <a:pt x="53" y="26"/>
                </a:lnTo>
                <a:lnTo>
                  <a:pt x="54" y="47"/>
                </a:lnTo>
                <a:lnTo>
                  <a:pt x="54" y="57"/>
                </a:lnTo>
                <a:lnTo>
                  <a:pt x="56" y="65"/>
                </a:lnTo>
                <a:lnTo>
                  <a:pt x="58" y="73"/>
                </a:lnTo>
                <a:lnTo>
                  <a:pt x="60" y="81"/>
                </a:lnTo>
                <a:lnTo>
                  <a:pt x="20" y="81"/>
                </a:lnTo>
                <a:lnTo>
                  <a:pt x="14" y="80"/>
                </a:lnTo>
                <a:lnTo>
                  <a:pt x="7" y="77"/>
                </a:lnTo>
                <a:lnTo>
                  <a:pt x="5" y="74"/>
                </a:lnTo>
                <a:lnTo>
                  <a:pt x="2" y="72"/>
                </a:lnTo>
                <a:lnTo>
                  <a:pt x="1" y="70"/>
                </a:lnTo>
                <a:lnTo>
                  <a:pt x="0" y="68"/>
                </a:lnTo>
                <a:lnTo>
                  <a:pt x="7" y="12"/>
                </a:lnTo>
                <a:lnTo>
                  <a:pt x="20" y="6"/>
                </a:lnTo>
                <a:lnTo>
                  <a:pt x="34" y="0"/>
                </a:lnTo>
                <a:lnTo>
                  <a:pt x="27" y="0"/>
                </a:lnTo>
              </a:path>
            </a:pathLst>
          </a:custGeom>
          <a:solidFill>
            <a:schemeClr val="tx1"/>
          </a:solidFill>
          <a:ln w="9525" cmpd="sng">
            <a:solidFill>
              <a:srgbClr val="FFFFFF"/>
            </a:solidFill>
            <a:prstDash val="solid"/>
            <a:round/>
            <a:headEnd/>
            <a:tailEnd/>
          </a:ln>
        </p:spPr>
        <p:txBody>
          <a:bodyPr/>
          <a:lstStyle/>
          <a:p>
            <a:endParaRPr lang="en-US" dirty="0"/>
          </a:p>
        </p:txBody>
      </p:sp>
      <p:sp>
        <p:nvSpPr>
          <p:cNvPr id="18523" name="Freeform 469"/>
          <p:cNvSpPr>
            <a:spLocks/>
          </p:cNvSpPr>
          <p:nvPr>
            <p:custDataLst>
              <p:tags r:id="rId90"/>
            </p:custDataLst>
          </p:nvPr>
        </p:nvSpPr>
        <p:spPr bwMode="auto">
          <a:xfrm>
            <a:off x="6777039" y="2544764"/>
            <a:ext cx="161925" cy="66675"/>
          </a:xfrm>
          <a:custGeom>
            <a:avLst/>
            <a:gdLst>
              <a:gd name="T0" fmla="*/ 2147483647 w 370"/>
              <a:gd name="T1" fmla="*/ 2147483647 h 129"/>
              <a:gd name="T2" fmla="*/ 2147483647 w 370"/>
              <a:gd name="T3" fmla="*/ 2147483647 h 129"/>
              <a:gd name="T4" fmla="*/ 2147483647 w 370"/>
              <a:gd name="T5" fmla="*/ 2147483647 h 129"/>
              <a:gd name="T6" fmla="*/ 2147483647 w 370"/>
              <a:gd name="T7" fmla="*/ 2147483647 h 129"/>
              <a:gd name="T8" fmla="*/ 2147483647 w 370"/>
              <a:gd name="T9" fmla="*/ 2147483647 h 129"/>
              <a:gd name="T10" fmla="*/ 2147483647 w 370"/>
              <a:gd name="T11" fmla="*/ 2147483647 h 129"/>
              <a:gd name="T12" fmla="*/ 2147483647 w 370"/>
              <a:gd name="T13" fmla="*/ 2147483647 h 129"/>
              <a:gd name="T14" fmla="*/ 2147483647 w 370"/>
              <a:gd name="T15" fmla="*/ 2147483647 h 129"/>
              <a:gd name="T16" fmla="*/ 2147483647 w 370"/>
              <a:gd name="T17" fmla="*/ 2147483647 h 129"/>
              <a:gd name="T18" fmla="*/ 2147483647 w 370"/>
              <a:gd name="T19" fmla="*/ 2147483647 h 129"/>
              <a:gd name="T20" fmla="*/ 2147483647 w 370"/>
              <a:gd name="T21" fmla="*/ 2147483647 h 129"/>
              <a:gd name="T22" fmla="*/ 2147483647 w 370"/>
              <a:gd name="T23" fmla="*/ 2147483647 h 129"/>
              <a:gd name="T24" fmla="*/ 2147483647 w 370"/>
              <a:gd name="T25" fmla="*/ 2147483647 h 129"/>
              <a:gd name="T26" fmla="*/ 2147483647 w 370"/>
              <a:gd name="T27" fmla="*/ 0 h 129"/>
              <a:gd name="T28" fmla="*/ 2147483647 w 370"/>
              <a:gd name="T29" fmla="*/ 0 h 129"/>
              <a:gd name="T30" fmla="*/ 2147483647 w 370"/>
              <a:gd name="T31" fmla="*/ 2147483647 h 129"/>
              <a:gd name="T32" fmla="*/ 2147483647 w 370"/>
              <a:gd name="T33" fmla="*/ 2147483647 h 129"/>
              <a:gd name="T34" fmla="*/ 2147483647 w 370"/>
              <a:gd name="T35" fmla="*/ 2147483647 h 129"/>
              <a:gd name="T36" fmla="*/ 2147483647 w 370"/>
              <a:gd name="T37" fmla="*/ 2147483647 h 129"/>
              <a:gd name="T38" fmla="*/ 2147483647 w 370"/>
              <a:gd name="T39" fmla="*/ 2147483647 h 129"/>
              <a:gd name="T40" fmla="*/ 2147483647 w 370"/>
              <a:gd name="T41" fmla="*/ 2147483647 h 129"/>
              <a:gd name="T42" fmla="*/ 2147483647 w 370"/>
              <a:gd name="T43" fmla="*/ 2147483647 h 129"/>
              <a:gd name="T44" fmla="*/ 2147483647 w 370"/>
              <a:gd name="T45" fmla="*/ 2147483647 h 129"/>
              <a:gd name="T46" fmla="*/ 2147483647 w 370"/>
              <a:gd name="T47" fmla="*/ 2147483647 h 129"/>
              <a:gd name="T48" fmla="*/ 2147483647 w 370"/>
              <a:gd name="T49" fmla="*/ 2147483647 h 129"/>
              <a:gd name="T50" fmla="*/ 2147483647 w 370"/>
              <a:gd name="T51" fmla="*/ 2147483647 h 129"/>
              <a:gd name="T52" fmla="*/ 2147483647 w 370"/>
              <a:gd name="T53" fmla="*/ 2147483647 h 129"/>
              <a:gd name="T54" fmla="*/ 2147483647 w 370"/>
              <a:gd name="T55" fmla="*/ 2147483647 h 129"/>
              <a:gd name="T56" fmla="*/ 2147483647 w 370"/>
              <a:gd name="T57" fmla="*/ 2147483647 h 129"/>
              <a:gd name="T58" fmla="*/ 2147483647 w 370"/>
              <a:gd name="T59" fmla="*/ 2147483647 h 129"/>
              <a:gd name="T60" fmla="*/ 2147483647 w 370"/>
              <a:gd name="T61" fmla="*/ 2147483647 h 129"/>
              <a:gd name="T62" fmla="*/ 2147483647 w 370"/>
              <a:gd name="T63" fmla="*/ 2147483647 h 129"/>
              <a:gd name="T64" fmla="*/ 2147483647 w 370"/>
              <a:gd name="T65" fmla="*/ 2147483647 h 129"/>
              <a:gd name="T66" fmla="*/ 2147483647 w 370"/>
              <a:gd name="T67" fmla="*/ 2147483647 h 129"/>
              <a:gd name="T68" fmla="*/ 2147483647 w 370"/>
              <a:gd name="T69" fmla="*/ 2147483647 h 129"/>
              <a:gd name="T70" fmla="*/ 2147483647 w 370"/>
              <a:gd name="T71" fmla="*/ 2147483647 h 129"/>
              <a:gd name="T72" fmla="*/ 2147483647 w 370"/>
              <a:gd name="T73" fmla="*/ 2147483647 h 129"/>
              <a:gd name="T74" fmla="*/ 2147483647 w 370"/>
              <a:gd name="T75" fmla="*/ 2147483647 h 129"/>
              <a:gd name="T76" fmla="*/ 0 w 370"/>
              <a:gd name="T77" fmla="*/ 2147483647 h 129"/>
              <a:gd name="T78" fmla="*/ 0 w 370"/>
              <a:gd name="T79" fmla="*/ 2147483647 h 129"/>
              <a:gd name="T80" fmla="*/ 2147483647 w 370"/>
              <a:gd name="T81" fmla="*/ 2147483647 h 129"/>
              <a:gd name="T82" fmla="*/ 2147483647 w 370"/>
              <a:gd name="T83" fmla="*/ 2147483647 h 129"/>
              <a:gd name="T84" fmla="*/ 2147483647 w 370"/>
              <a:gd name="T85" fmla="*/ 2147483647 h 129"/>
              <a:gd name="T86" fmla="*/ 2147483647 w 370"/>
              <a:gd name="T87" fmla="*/ 2147483647 h 129"/>
              <a:gd name="T88" fmla="*/ 2147483647 w 370"/>
              <a:gd name="T89" fmla="*/ 2147483647 h 129"/>
              <a:gd name="T90" fmla="*/ 2147483647 w 370"/>
              <a:gd name="T91" fmla="*/ 2147483647 h 129"/>
              <a:gd name="T92" fmla="*/ 2147483647 w 370"/>
              <a:gd name="T93" fmla="*/ 2147483647 h 129"/>
              <a:gd name="T94" fmla="*/ 2147483647 w 370"/>
              <a:gd name="T95" fmla="*/ 2147483647 h 129"/>
              <a:gd name="T96" fmla="*/ 2147483647 w 370"/>
              <a:gd name="T97" fmla="*/ 2147483647 h 129"/>
              <a:gd name="T98" fmla="*/ 2147483647 w 370"/>
              <a:gd name="T99" fmla="*/ 2147483647 h 129"/>
              <a:gd name="T100" fmla="*/ 2147483647 w 370"/>
              <a:gd name="T101" fmla="*/ 2147483647 h 129"/>
              <a:gd name="T102" fmla="*/ 2147483647 w 370"/>
              <a:gd name="T103" fmla="*/ 2147483647 h 129"/>
              <a:gd name="T104" fmla="*/ 2147483647 w 370"/>
              <a:gd name="T105" fmla="*/ 2147483647 h 129"/>
              <a:gd name="T106" fmla="*/ 2147483647 w 370"/>
              <a:gd name="T107" fmla="*/ 2147483647 h 129"/>
              <a:gd name="T108" fmla="*/ 2147483647 w 370"/>
              <a:gd name="T109" fmla="*/ 2147483647 h 129"/>
              <a:gd name="T110" fmla="*/ 2147483647 w 370"/>
              <a:gd name="T111" fmla="*/ 2147483647 h 129"/>
              <a:gd name="T112" fmla="*/ 2147483647 w 370"/>
              <a:gd name="T113" fmla="*/ 2147483647 h 129"/>
              <a:gd name="T114" fmla="*/ 2147483647 w 370"/>
              <a:gd name="T115" fmla="*/ 2147483647 h 129"/>
              <a:gd name="T116" fmla="*/ 2147483647 w 370"/>
              <a:gd name="T117" fmla="*/ 2147483647 h 129"/>
              <a:gd name="T118" fmla="*/ 2147483647 w 370"/>
              <a:gd name="T119" fmla="*/ 2147483647 h 1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70" h="129">
                <a:moveTo>
                  <a:pt x="250" y="117"/>
                </a:moveTo>
                <a:lnTo>
                  <a:pt x="258" y="119"/>
                </a:lnTo>
                <a:lnTo>
                  <a:pt x="277" y="123"/>
                </a:lnTo>
                <a:lnTo>
                  <a:pt x="295" y="127"/>
                </a:lnTo>
                <a:lnTo>
                  <a:pt x="303" y="129"/>
                </a:lnTo>
                <a:lnTo>
                  <a:pt x="370" y="97"/>
                </a:lnTo>
                <a:lnTo>
                  <a:pt x="358" y="75"/>
                </a:lnTo>
                <a:lnTo>
                  <a:pt x="345" y="48"/>
                </a:lnTo>
                <a:lnTo>
                  <a:pt x="335" y="27"/>
                </a:lnTo>
                <a:lnTo>
                  <a:pt x="330" y="18"/>
                </a:lnTo>
                <a:lnTo>
                  <a:pt x="300" y="15"/>
                </a:lnTo>
                <a:lnTo>
                  <a:pt x="257" y="9"/>
                </a:lnTo>
                <a:lnTo>
                  <a:pt x="214" y="2"/>
                </a:lnTo>
                <a:lnTo>
                  <a:pt x="183" y="0"/>
                </a:lnTo>
                <a:lnTo>
                  <a:pt x="179" y="0"/>
                </a:lnTo>
                <a:lnTo>
                  <a:pt x="176" y="1"/>
                </a:lnTo>
                <a:lnTo>
                  <a:pt x="172" y="2"/>
                </a:lnTo>
                <a:lnTo>
                  <a:pt x="170" y="3"/>
                </a:lnTo>
                <a:lnTo>
                  <a:pt x="162" y="7"/>
                </a:lnTo>
                <a:lnTo>
                  <a:pt x="150" y="12"/>
                </a:lnTo>
                <a:lnTo>
                  <a:pt x="147" y="21"/>
                </a:lnTo>
                <a:lnTo>
                  <a:pt x="140" y="35"/>
                </a:lnTo>
                <a:lnTo>
                  <a:pt x="134" y="48"/>
                </a:lnTo>
                <a:lnTo>
                  <a:pt x="131" y="55"/>
                </a:lnTo>
                <a:lnTo>
                  <a:pt x="122" y="54"/>
                </a:lnTo>
                <a:lnTo>
                  <a:pt x="111" y="49"/>
                </a:lnTo>
                <a:lnTo>
                  <a:pt x="98" y="44"/>
                </a:lnTo>
                <a:lnTo>
                  <a:pt x="84" y="38"/>
                </a:lnTo>
                <a:lnTo>
                  <a:pt x="60" y="26"/>
                </a:lnTo>
                <a:lnTo>
                  <a:pt x="44" y="18"/>
                </a:lnTo>
                <a:lnTo>
                  <a:pt x="32" y="25"/>
                </a:lnTo>
                <a:lnTo>
                  <a:pt x="21" y="33"/>
                </a:lnTo>
                <a:lnTo>
                  <a:pt x="16" y="37"/>
                </a:lnTo>
                <a:lnTo>
                  <a:pt x="12" y="41"/>
                </a:lnTo>
                <a:lnTo>
                  <a:pt x="9" y="46"/>
                </a:lnTo>
                <a:lnTo>
                  <a:pt x="5" y="52"/>
                </a:lnTo>
                <a:lnTo>
                  <a:pt x="3" y="57"/>
                </a:lnTo>
                <a:lnTo>
                  <a:pt x="1" y="63"/>
                </a:lnTo>
                <a:lnTo>
                  <a:pt x="0" y="69"/>
                </a:lnTo>
                <a:lnTo>
                  <a:pt x="0" y="75"/>
                </a:lnTo>
                <a:lnTo>
                  <a:pt x="1" y="82"/>
                </a:lnTo>
                <a:lnTo>
                  <a:pt x="3" y="88"/>
                </a:lnTo>
                <a:lnTo>
                  <a:pt x="6" y="96"/>
                </a:lnTo>
                <a:lnTo>
                  <a:pt x="11" y="103"/>
                </a:lnTo>
                <a:lnTo>
                  <a:pt x="20" y="101"/>
                </a:lnTo>
                <a:lnTo>
                  <a:pt x="33" y="99"/>
                </a:lnTo>
                <a:lnTo>
                  <a:pt x="50" y="97"/>
                </a:lnTo>
                <a:lnTo>
                  <a:pt x="69" y="95"/>
                </a:lnTo>
                <a:lnTo>
                  <a:pt x="102" y="92"/>
                </a:lnTo>
                <a:lnTo>
                  <a:pt x="117" y="91"/>
                </a:lnTo>
                <a:lnTo>
                  <a:pt x="137" y="92"/>
                </a:lnTo>
                <a:lnTo>
                  <a:pt x="152" y="94"/>
                </a:lnTo>
                <a:lnTo>
                  <a:pt x="166" y="97"/>
                </a:lnTo>
                <a:lnTo>
                  <a:pt x="177" y="100"/>
                </a:lnTo>
                <a:lnTo>
                  <a:pt x="189" y="104"/>
                </a:lnTo>
                <a:lnTo>
                  <a:pt x="201" y="108"/>
                </a:lnTo>
                <a:lnTo>
                  <a:pt x="217" y="110"/>
                </a:lnTo>
                <a:lnTo>
                  <a:pt x="237" y="111"/>
                </a:lnTo>
                <a:lnTo>
                  <a:pt x="237" y="117"/>
                </a:lnTo>
                <a:lnTo>
                  <a:pt x="250" y="117"/>
                </a:lnTo>
              </a:path>
            </a:pathLst>
          </a:custGeom>
          <a:solidFill>
            <a:schemeClr val="tx1"/>
          </a:solidFill>
          <a:ln w="9525" cap="flat" cmpd="sng">
            <a:solidFill>
              <a:srgbClr val="FFFFFF"/>
            </a:solidFill>
            <a:prstDash val="solid"/>
            <a:round/>
            <a:headEnd type="none" w="med" len="med"/>
            <a:tailEnd type="none" w="med" len="med"/>
          </a:ln>
        </p:spPr>
        <p:txBody>
          <a:bodyPr/>
          <a:lstStyle/>
          <a:p>
            <a:endParaRPr lang="en-US" dirty="0"/>
          </a:p>
        </p:txBody>
      </p:sp>
      <p:sp>
        <p:nvSpPr>
          <p:cNvPr id="18524" name="Freeform 470"/>
          <p:cNvSpPr>
            <a:spLocks/>
          </p:cNvSpPr>
          <p:nvPr>
            <p:custDataLst>
              <p:tags r:id="rId91"/>
            </p:custDataLst>
          </p:nvPr>
        </p:nvSpPr>
        <p:spPr bwMode="auto">
          <a:xfrm>
            <a:off x="7188201" y="3265488"/>
            <a:ext cx="30163" cy="57150"/>
          </a:xfrm>
          <a:custGeom>
            <a:avLst/>
            <a:gdLst>
              <a:gd name="T0" fmla="*/ 2147483647 w 80"/>
              <a:gd name="T1" fmla="*/ 2147483647 h 94"/>
              <a:gd name="T2" fmla="*/ 2147483647 w 80"/>
              <a:gd name="T3" fmla="*/ 0 h 94"/>
              <a:gd name="T4" fmla="*/ 2147483647 w 80"/>
              <a:gd name="T5" fmla="*/ 0 h 94"/>
              <a:gd name="T6" fmla="*/ 2147483647 w 80"/>
              <a:gd name="T7" fmla="*/ 2147483647 h 94"/>
              <a:gd name="T8" fmla="*/ 2147483647 w 80"/>
              <a:gd name="T9" fmla="*/ 2147483647 h 94"/>
              <a:gd name="T10" fmla="*/ 2147483647 w 80"/>
              <a:gd name="T11" fmla="*/ 2147483647 h 94"/>
              <a:gd name="T12" fmla="*/ 2147483647 w 80"/>
              <a:gd name="T13" fmla="*/ 2147483647 h 94"/>
              <a:gd name="T14" fmla="*/ 2147483647 w 80"/>
              <a:gd name="T15" fmla="*/ 2147483647 h 94"/>
              <a:gd name="T16" fmla="*/ 2147483647 w 80"/>
              <a:gd name="T17" fmla="*/ 2147483647 h 94"/>
              <a:gd name="T18" fmla="*/ 2147483647 w 80"/>
              <a:gd name="T19" fmla="*/ 2147483647 h 94"/>
              <a:gd name="T20" fmla="*/ 2147483647 w 80"/>
              <a:gd name="T21" fmla="*/ 2147483647 h 94"/>
              <a:gd name="T22" fmla="*/ 2147483647 w 80"/>
              <a:gd name="T23" fmla="*/ 2147483647 h 94"/>
              <a:gd name="T24" fmla="*/ 2147483647 w 80"/>
              <a:gd name="T25" fmla="*/ 2147483647 h 94"/>
              <a:gd name="T26" fmla="*/ 2147483647 w 80"/>
              <a:gd name="T27" fmla="*/ 2147483647 h 94"/>
              <a:gd name="T28" fmla="*/ 2147483647 w 80"/>
              <a:gd name="T29" fmla="*/ 2147483647 h 94"/>
              <a:gd name="T30" fmla="*/ 2147483647 w 80"/>
              <a:gd name="T31" fmla="*/ 2147483647 h 94"/>
              <a:gd name="T32" fmla="*/ 2147483647 w 80"/>
              <a:gd name="T33" fmla="*/ 2147483647 h 94"/>
              <a:gd name="T34" fmla="*/ 2147483647 w 80"/>
              <a:gd name="T35" fmla="*/ 2147483647 h 94"/>
              <a:gd name="T36" fmla="*/ 2147483647 w 80"/>
              <a:gd name="T37" fmla="*/ 2147483647 h 94"/>
              <a:gd name="T38" fmla="*/ 2147483647 w 80"/>
              <a:gd name="T39" fmla="*/ 2147483647 h 94"/>
              <a:gd name="T40" fmla="*/ 2147483647 w 80"/>
              <a:gd name="T41" fmla="*/ 2147483647 h 94"/>
              <a:gd name="T42" fmla="*/ 2147483647 w 80"/>
              <a:gd name="T43" fmla="*/ 2147483647 h 94"/>
              <a:gd name="T44" fmla="*/ 2147483647 w 80"/>
              <a:gd name="T45" fmla="*/ 2147483647 h 94"/>
              <a:gd name="T46" fmla="*/ 2147483647 w 80"/>
              <a:gd name="T47" fmla="*/ 2147483647 h 94"/>
              <a:gd name="T48" fmla="*/ 2147483647 w 80"/>
              <a:gd name="T49" fmla="*/ 2147483647 h 94"/>
              <a:gd name="T50" fmla="*/ 0 w 80"/>
              <a:gd name="T51" fmla="*/ 2147483647 h 94"/>
              <a:gd name="T52" fmla="*/ 2147483647 w 80"/>
              <a:gd name="T53" fmla="*/ 2147483647 h 94"/>
              <a:gd name="T54" fmla="*/ 2147483647 w 80"/>
              <a:gd name="T55" fmla="*/ 2147483647 h 94"/>
              <a:gd name="T56" fmla="*/ 2147483647 w 80"/>
              <a:gd name="T57" fmla="*/ 2147483647 h 94"/>
              <a:gd name="T58" fmla="*/ 2147483647 w 80"/>
              <a:gd name="T59" fmla="*/ 2147483647 h 9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 h="94">
                <a:moveTo>
                  <a:pt x="27" y="1"/>
                </a:moveTo>
                <a:lnTo>
                  <a:pt x="34" y="0"/>
                </a:lnTo>
                <a:lnTo>
                  <a:pt x="41" y="0"/>
                </a:lnTo>
                <a:lnTo>
                  <a:pt x="47" y="2"/>
                </a:lnTo>
                <a:lnTo>
                  <a:pt x="54" y="4"/>
                </a:lnTo>
                <a:lnTo>
                  <a:pt x="60" y="6"/>
                </a:lnTo>
                <a:lnTo>
                  <a:pt x="66" y="8"/>
                </a:lnTo>
                <a:lnTo>
                  <a:pt x="73" y="8"/>
                </a:lnTo>
                <a:lnTo>
                  <a:pt x="80" y="7"/>
                </a:lnTo>
                <a:lnTo>
                  <a:pt x="80" y="38"/>
                </a:lnTo>
                <a:lnTo>
                  <a:pt x="75" y="44"/>
                </a:lnTo>
                <a:lnTo>
                  <a:pt x="69" y="51"/>
                </a:lnTo>
                <a:lnTo>
                  <a:pt x="64" y="59"/>
                </a:lnTo>
                <a:lnTo>
                  <a:pt x="58" y="68"/>
                </a:lnTo>
                <a:lnTo>
                  <a:pt x="51" y="84"/>
                </a:lnTo>
                <a:lnTo>
                  <a:pt x="47" y="94"/>
                </a:lnTo>
                <a:lnTo>
                  <a:pt x="43" y="93"/>
                </a:lnTo>
                <a:lnTo>
                  <a:pt x="40" y="92"/>
                </a:lnTo>
                <a:lnTo>
                  <a:pt x="37" y="91"/>
                </a:lnTo>
                <a:lnTo>
                  <a:pt x="34" y="89"/>
                </a:lnTo>
                <a:lnTo>
                  <a:pt x="29" y="84"/>
                </a:lnTo>
                <a:lnTo>
                  <a:pt x="23" y="78"/>
                </a:lnTo>
                <a:lnTo>
                  <a:pt x="19" y="72"/>
                </a:lnTo>
                <a:lnTo>
                  <a:pt x="13" y="65"/>
                </a:lnTo>
                <a:lnTo>
                  <a:pt x="7" y="60"/>
                </a:lnTo>
                <a:lnTo>
                  <a:pt x="0" y="56"/>
                </a:lnTo>
                <a:lnTo>
                  <a:pt x="8" y="41"/>
                </a:lnTo>
                <a:lnTo>
                  <a:pt x="13" y="29"/>
                </a:lnTo>
                <a:lnTo>
                  <a:pt x="19" y="17"/>
                </a:lnTo>
                <a:lnTo>
                  <a:pt x="27" y="1"/>
                </a:lnTo>
              </a:path>
            </a:pathLst>
          </a:custGeom>
          <a:solidFill>
            <a:schemeClr val="tx1"/>
          </a:solidFill>
          <a:ln w="9525" cmpd="sng">
            <a:solidFill>
              <a:srgbClr val="FFFFFF"/>
            </a:solidFill>
            <a:prstDash val="solid"/>
            <a:round/>
            <a:headEnd/>
            <a:tailEnd/>
          </a:ln>
        </p:spPr>
        <p:txBody>
          <a:bodyPr/>
          <a:lstStyle/>
          <a:p>
            <a:endParaRPr lang="en-US" dirty="0"/>
          </a:p>
        </p:txBody>
      </p:sp>
      <p:sp>
        <p:nvSpPr>
          <p:cNvPr id="18525" name="Freeform 472"/>
          <p:cNvSpPr>
            <a:spLocks/>
          </p:cNvSpPr>
          <p:nvPr>
            <p:custDataLst>
              <p:tags r:id="rId92"/>
            </p:custDataLst>
          </p:nvPr>
        </p:nvSpPr>
        <p:spPr bwMode="auto">
          <a:xfrm>
            <a:off x="6775451" y="2592389"/>
            <a:ext cx="131763" cy="84137"/>
          </a:xfrm>
          <a:custGeom>
            <a:avLst/>
            <a:gdLst>
              <a:gd name="T0" fmla="*/ 2147483647 w 312"/>
              <a:gd name="T1" fmla="*/ 2147483647 h 155"/>
              <a:gd name="T2" fmla="*/ 2147483647 w 312"/>
              <a:gd name="T3" fmla="*/ 2147483647 h 155"/>
              <a:gd name="T4" fmla="*/ 2147483647 w 312"/>
              <a:gd name="T5" fmla="*/ 2147483647 h 155"/>
              <a:gd name="T6" fmla="*/ 2147483647 w 312"/>
              <a:gd name="T7" fmla="*/ 2147483647 h 155"/>
              <a:gd name="T8" fmla="*/ 2147483647 w 312"/>
              <a:gd name="T9" fmla="*/ 2147483647 h 155"/>
              <a:gd name="T10" fmla="*/ 2147483647 w 312"/>
              <a:gd name="T11" fmla="*/ 2147483647 h 155"/>
              <a:gd name="T12" fmla="*/ 2147483647 w 312"/>
              <a:gd name="T13" fmla="*/ 2147483647 h 155"/>
              <a:gd name="T14" fmla="*/ 2147483647 w 312"/>
              <a:gd name="T15" fmla="*/ 2147483647 h 155"/>
              <a:gd name="T16" fmla="*/ 2147483647 w 312"/>
              <a:gd name="T17" fmla="*/ 2147483647 h 155"/>
              <a:gd name="T18" fmla="*/ 2147483647 w 312"/>
              <a:gd name="T19" fmla="*/ 2147483647 h 155"/>
              <a:gd name="T20" fmla="*/ 2147483647 w 312"/>
              <a:gd name="T21" fmla="*/ 2147483647 h 155"/>
              <a:gd name="T22" fmla="*/ 2147483647 w 312"/>
              <a:gd name="T23" fmla="*/ 2147483647 h 155"/>
              <a:gd name="T24" fmla="*/ 2147483647 w 312"/>
              <a:gd name="T25" fmla="*/ 2147483647 h 155"/>
              <a:gd name="T26" fmla="*/ 2147483647 w 312"/>
              <a:gd name="T27" fmla="*/ 2147483647 h 155"/>
              <a:gd name="T28" fmla="*/ 2147483647 w 312"/>
              <a:gd name="T29" fmla="*/ 2147483647 h 155"/>
              <a:gd name="T30" fmla="*/ 2147483647 w 312"/>
              <a:gd name="T31" fmla="*/ 2147483647 h 155"/>
              <a:gd name="T32" fmla="*/ 2147483647 w 312"/>
              <a:gd name="T33" fmla="*/ 2147483647 h 155"/>
              <a:gd name="T34" fmla="*/ 2147483647 w 312"/>
              <a:gd name="T35" fmla="*/ 2147483647 h 155"/>
              <a:gd name="T36" fmla="*/ 2147483647 w 312"/>
              <a:gd name="T37" fmla="*/ 2147483647 h 155"/>
              <a:gd name="T38" fmla="*/ 2147483647 w 312"/>
              <a:gd name="T39" fmla="*/ 2147483647 h 155"/>
              <a:gd name="T40" fmla="*/ 2147483647 w 312"/>
              <a:gd name="T41" fmla="*/ 2147483647 h 155"/>
              <a:gd name="T42" fmla="*/ 2147483647 w 312"/>
              <a:gd name="T43" fmla="*/ 2147483647 h 155"/>
              <a:gd name="T44" fmla="*/ 2147483647 w 312"/>
              <a:gd name="T45" fmla="*/ 2147483647 h 155"/>
              <a:gd name="T46" fmla="*/ 2147483647 w 312"/>
              <a:gd name="T47" fmla="*/ 2147483647 h 155"/>
              <a:gd name="T48" fmla="*/ 2147483647 w 312"/>
              <a:gd name="T49" fmla="*/ 2147483647 h 155"/>
              <a:gd name="T50" fmla="*/ 2147483647 w 312"/>
              <a:gd name="T51" fmla="*/ 2147483647 h 155"/>
              <a:gd name="T52" fmla="*/ 2147483647 w 312"/>
              <a:gd name="T53" fmla="*/ 2147483647 h 155"/>
              <a:gd name="T54" fmla="*/ 2147483647 w 312"/>
              <a:gd name="T55" fmla="*/ 2147483647 h 155"/>
              <a:gd name="T56" fmla="*/ 2147483647 w 312"/>
              <a:gd name="T57" fmla="*/ 2147483647 h 155"/>
              <a:gd name="T58" fmla="*/ 2147483647 w 312"/>
              <a:gd name="T59" fmla="*/ 2147483647 h 155"/>
              <a:gd name="T60" fmla="*/ 2147483647 w 312"/>
              <a:gd name="T61" fmla="*/ 2147483647 h 155"/>
              <a:gd name="T62" fmla="*/ 2147483647 w 312"/>
              <a:gd name="T63" fmla="*/ 2147483647 h 155"/>
              <a:gd name="T64" fmla="*/ 2147483647 w 312"/>
              <a:gd name="T65" fmla="*/ 2147483647 h 155"/>
              <a:gd name="T66" fmla="*/ 2147483647 w 312"/>
              <a:gd name="T67" fmla="*/ 2147483647 h 155"/>
              <a:gd name="T68" fmla="*/ 2147483647 w 312"/>
              <a:gd name="T69" fmla="*/ 2147483647 h 155"/>
              <a:gd name="T70" fmla="*/ 2147483647 w 312"/>
              <a:gd name="T71" fmla="*/ 0 h 155"/>
              <a:gd name="T72" fmla="*/ 2147483647 w 312"/>
              <a:gd name="T73" fmla="*/ 2147483647 h 155"/>
              <a:gd name="T74" fmla="*/ 2147483647 w 312"/>
              <a:gd name="T75" fmla="*/ 2147483647 h 155"/>
              <a:gd name="T76" fmla="*/ 2147483647 w 312"/>
              <a:gd name="T77" fmla="*/ 2147483647 h 155"/>
              <a:gd name="T78" fmla="*/ 2147483647 w 312"/>
              <a:gd name="T79" fmla="*/ 2147483647 h 155"/>
              <a:gd name="T80" fmla="*/ 2147483647 w 312"/>
              <a:gd name="T81" fmla="*/ 2147483647 h 155"/>
              <a:gd name="T82" fmla="*/ 2147483647 w 312"/>
              <a:gd name="T83" fmla="*/ 2147483647 h 155"/>
              <a:gd name="T84" fmla="*/ 2147483647 w 312"/>
              <a:gd name="T85" fmla="*/ 2147483647 h 155"/>
              <a:gd name="T86" fmla="*/ 2147483647 w 312"/>
              <a:gd name="T87" fmla="*/ 2147483647 h 155"/>
              <a:gd name="T88" fmla="*/ 2147483647 w 312"/>
              <a:gd name="T89" fmla="*/ 2147483647 h 155"/>
              <a:gd name="T90" fmla="*/ 2147483647 w 312"/>
              <a:gd name="T91" fmla="*/ 2147483647 h 155"/>
              <a:gd name="T92" fmla="*/ 2147483647 w 312"/>
              <a:gd name="T93" fmla="*/ 2147483647 h 155"/>
              <a:gd name="T94" fmla="*/ 2147483647 w 312"/>
              <a:gd name="T95" fmla="*/ 2147483647 h 155"/>
              <a:gd name="T96" fmla="*/ 2147483647 w 312"/>
              <a:gd name="T97" fmla="*/ 2147483647 h 155"/>
              <a:gd name="T98" fmla="*/ 2147483647 w 312"/>
              <a:gd name="T99" fmla="*/ 2147483647 h 155"/>
              <a:gd name="T100" fmla="*/ 2147483647 w 312"/>
              <a:gd name="T101" fmla="*/ 2147483647 h 155"/>
              <a:gd name="T102" fmla="*/ 2147483647 w 312"/>
              <a:gd name="T103" fmla="*/ 2147483647 h 155"/>
              <a:gd name="T104" fmla="*/ 2147483647 w 312"/>
              <a:gd name="T105" fmla="*/ 2147483647 h 155"/>
              <a:gd name="T106" fmla="*/ 2147483647 w 312"/>
              <a:gd name="T107" fmla="*/ 2147483647 h 155"/>
              <a:gd name="T108" fmla="*/ 2147483647 w 312"/>
              <a:gd name="T109" fmla="*/ 2147483647 h 155"/>
              <a:gd name="T110" fmla="*/ 2147483647 w 312"/>
              <a:gd name="T111" fmla="*/ 2147483647 h 155"/>
              <a:gd name="T112" fmla="*/ 2147483647 w 312"/>
              <a:gd name="T113" fmla="*/ 2147483647 h 155"/>
              <a:gd name="T114" fmla="*/ 0 w 312"/>
              <a:gd name="T115" fmla="*/ 2147483647 h 155"/>
              <a:gd name="T116" fmla="*/ 2147483647 w 312"/>
              <a:gd name="T117" fmla="*/ 2147483647 h 155"/>
              <a:gd name="T118" fmla="*/ 2147483647 w 312"/>
              <a:gd name="T119" fmla="*/ 2147483647 h 155"/>
              <a:gd name="T120" fmla="*/ 2147483647 w 312"/>
              <a:gd name="T121" fmla="*/ 2147483647 h 155"/>
              <a:gd name="T122" fmla="*/ 2147483647 w 312"/>
              <a:gd name="T123" fmla="*/ 2147483647 h 1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12" h="155">
                <a:moveTo>
                  <a:pt x="192" y="155"/>
                </a:moveTo>
                <a:lnTo>
                  <a:pt x="194" y="151"/>
                </a:lnTo>
                <a:lnTo>
                  <a:pt x="197" y="148"/>
                </a:lnTo>
                <a:lnTo>
                  <a:pt x="200" y="145"/>
                </a:lnTo>
                <a:lnTo>
                  <a:pt x="203" y="142"/>
                </a:lnTo>
                <a:lnTo>
                  <a:pt x="211" y="137"/>
                </a:lnTo>
                <a:lnTo>
                  <a:pt x="220" y="132"/>
                </a:lnTo>
                <a:lnTo>
                  <a:pt x="238" y="123"/>
                </a:lnTo>
                <a:lnTo>
                  <a:pt x="253" y="117"/>
                </a:lnTo>
                <a:lnTo>
                  <a:pt x="255" y="109"/>
                </a:lnTo>
                <a:lnTo>
                  <a:pt x="260" y="97"/>
                </a:lnTo>
                <a:lnTo>
                  <a:pt x="264" y="91"/>
                </a:lnTo>
                <a:lnTo>
                  <a:pt x="267" y="86"/>
                </a:lnTo>
                <a:lnTo>
                  <a:pt x="269" y="82"/>
                </a:lnTo>
                <a:lnTo>
                  <a:pt x="272" y="81"/>
                </a:lnTo>
                <a:lnTo>
                  <a:pt x="312" y="44"/>
                </a:lnTo>
                <a:lnTo>
                  <a:pt x="312" y="39"/>
                </a:lnTo>
                <a:lnTo>
                  <a:pt x="310" y="35"/>
                </a:lnTo>
                <a:lnTo>
                  <a:pt x="306" y="32"/>
                </a:lnTo>
                <a:lnTo>
                  <a:pt x="302" y="30"/>
                </a:lnTo>
                <a:lnTo>
                  <a:pt x="291" y="28"/>
                </a:lnTo>
                <a:lnTo>
                  <a:pt x="280" y="27"/>
                </a:lnTo>
                <a:lnTo>
                  <a:pt x="268" y="27"/>
                </a:lnTo>
                <a:lnTo>
                  <a:pt x="259" y="27"/>
                </a:lnTo>
                <a:lnTo>
                  <a:pt x="256" y="26"/>
                </a:lnTo>
                <a:lnTo>
                  <a:pt x="253" y="25"/>
                </a:lnTo>
                <a:lnTo>
                  <a:pt x="252" y="23"/>
                </a:lnTo>
                <a:lnTo>
                  <a:pt x="253" y="20"/>
                </a:lnTo>
                <a:lnTo>
                  <a:pt x="232" y="19"/>
                </a:lnTo>
                <a:lnTo>
                  <a:pt x="216" y="17"/>
                </a:lnTo>
                <a:lnTo>
                  <a:pt x="202" y="13"/>
                </a:lnTo>
                <a:lnTo>
                  <a:pt x="189" y="9"/>
                </a:lnTo>
                <a:lnTo>
                  <a:pt x="177" y="6"/>
                </a:lnTo>
                <a:lnTo>
                  <a:pt x="163" y="3"/>
                </a:lnTo>
                <a:lnTo>
                  <a:pt x="146" y="1"/>
                </a:lnTo>
                <a:lnTo>
                  <a:pt x="126" y="0"/>
                </a:lnTo>
                <a:lnTo>
                  <a:pt x="110" y="1"/>
                </a:lnTo>
                <a:lnTo>
                  <a:pt x="74" y="4"/>
                </a:lnTo>
                <a:lnTo>
                  <a:pt x="53" y="6"/>
                </a:lnTo>
                <a:lnTo>
                  <a:pt x="34" y="8"/>
                </a:lnTo>
                <a:lnTo>
                  <a:pt x="18" y="10"/>
                </a:lnTo>
                <a:lnTo>
                  <a:pt x="7" y="12"/>
                </a:lnTo>
                <a:lnTo>
                  <a:pt x="9" y="17"/>
                </a:lnTo>
                <a:lnTo>
                  <a:pt x="11" y="19"/>
                </a:lnTo>
                <a:lnTo>
                  <a:pt x="13" y="19"/>
                </a:lnTo>
                <a:lnTo>
                  <a:pt x="15" y="20"/>
                </a:lnTo>
                <a:lnTo>
                  <a:pt x="18" y="20"/>
                </a:lnTo>
                <a:lnTo>
                  <a:pt x="19" y="20"/>
                </a:lnTo>
                <a:lnTo>
                  <a:pt x="20" y="22"/>
                </a:lnTo>
                <a:lnTo>
                  <a:pt x="20" y="26"/>
                </a:lnTo>
                <a:lnTo>
                  <a:pt x="20" y="30"/>
                </a:lnTo>
                <a:lnTo>
                  <a:pt x="19" y="35"/>
                </a:lnTo>
                <a:lnTo>
                  <a:pt x="18" y="39"/>
                </a:lnTo>
                <a:lnTo>
                  <a:pt x="15" y="42"/>
                </a:lnTo>
                <a:lnTo>
                  <a:pt x="12" y="45"/>
                </a:lnTo>
                <a:lnTo>
                  <a:pt x="9" y="48"/>
                </a:lnTo>
                <a:lnTo>
                  <a:pt x="4" y="49"/>
                </a:lnTo>
                <a:lnTo>
                  <a:pt x="0" y="50"/>
                </a:lnTo>
                <a:lnTo>
                  <a:pt x="74" y="68"/>
                </a:lnTo>
                <a:lnTo>
                  <a:pt x="87" y="111"/>
                </a:lnTo>
                <a:lnTo>
                  <a:pt x="166" y="123"/>
                </a:lnTo>
                <a:lnTo>
                  <a:pt x="192" y="155"/>
                </a:lnTo>
              </a:path>
            </a:pathLst>
          </a:custGeom>
          <a:solidFill>
            <a:schemeClr val="tx1"/>
          </a:solidFill>
          <a:ln w="9525" cap="flat" cmpd="sng">
            <a:solidFill>
              <a:srgbClr val="FFFFFF"/>
            </a:solidFill>
            <a:prstDash val="solid"/>
            <a:round/>
            <a:headEnd type="none" w="med" len="med"/>
            <a:tailEnd type="none" w="med" len="med"/>
          </a:ln>
        </p:spPr>
        <p:txBody>
          <a:bodyPr/>
          <a:lstStyle/>
          <a:p>
            <a:endParaRPr lang="en-US" dirty="0"/>
          </a:p>
        </p:txBody>
      </p:sp>
      <p:sp>
        <p:nvSpPr>
          <p:cNvPr id="18526" name="Freeform 473"/>
          <p:cNvSpPr>
            <a:spLocks/>
          </p:cNvSpPr>
          <p:nvPr>
            <p:custDataLst>
              <p:tags r:id="rId93"/>
            </p:custDataLst>
          </p:nvPr>
        </p:nvSpPr>
        <p:spPr bwMode="auto">
          <a:xfrm>
            <a:off x="6481763" y="2778126"/>
            <a:ext cx="19050" cy="60325"/>
          </a:xfrm>
          <a:custGeom>
            <a:avLst/>
            <a:gdLst>
              <a:gd name="T0" fmla="*/ 0 w 46"/>
              <a:gd name="T1" fmla="*/ 2147483647 h 50"/>
              <a:gd name="T2" fmla="*/ 2147483647 w 46"/>
              <a:gd name="T3" fmla="*/ 2147483647 h 50"/>
              <a:gd name="T4" fmla="*/ 2147483647 w 46"/>
              <a:gd name="T5" fmla="*/ 2147483647 h 50"/>
              <a:gd name="T6" fmla="*/ 2147483647 w 46"/>
              <a:gd name="T7" fmla="*/ 2147483647 h 50"/>
              <a:gd name="T8" fmla="*/ 2147483647 w 46"/>
              <a:gd name="T9" fmla="*/ 2147483647 h 50"/>
              <a:gd name="T10" fmla="*/ 2147483647 w 46"/>
              <a:gd name="T11" fmla="*/ 2147483647 h 50"/>
              <a:gd name="T12" fmla="*/ 2147483647 w 46"/>
              <a:gd name="T13" fmla="*/ 2147483647 h 50"/>
              <a:gd name="T14" fmla="*/ 2147483647 w 46"/>
              <a:gd name="T15" fmla="*/ 0 h 50"/>
              <a:gd name="T16" fmla="*/ 2147483647 w 46"/>
              <a:gd name="T17" fmla="*/ 2147483647 h 50"/>
              <a:gd name="T18" fmla="*/ 2147483647 w 46"/>
              <a:gd name="T19" fmla="*/ 2147483647 h 50"/>
              <a:gd name="T20" fmla="*/ 2147483647 w 46"/>
              <a:gd name="T21" fmla="*/ 2147483647 h 50"/>
              <a:gd name="T22" fmla="*/ 2147483647 w 46"/>
              <a:gd name="T23" fmla="*/ 2147483647 h 50"/>
              <a:gd name="T24" fmla="*/ 2147483647 w 46"/>
              <a:gd name="T25" fmla="*/ 2147483647 h 50"/>
              <a:gd name="T26" fmla="*/ 2147483647 w 46"/>
              <a:gd name="T27" fmla="*/ 2147483647 h 50"/>
              <a:gd name="T28" fmla="*/ 0 w 46"/>
              <a:gd name="T29" fmla="*/ 2147483647 h 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50">
                <a:moveTo>
                  <a:pt x="0" y="25"/>
                </a:moveTo>
                <a:lnTo>
                  <a:pt x="2" y="18"/>
                </a:lnTo>
                <a:lnTo>
                  <a:pt x="1" y="14"/>
                </a:lnTo>
                <a:lnTo>
                  <a:pt x="2" y="13"/>
                </a:lnTo>
                <a:lnTo>
                  <a:pt x="3" y="13"/>
                </a:lnTo>
                <a:lnTo>
                  <a:pt x="6" y="12"/>
                </a:lnTo>
                <a:lnTo>
                  <a:pt x="13" y="12"/>
                </a:lnTo>
                <a:lnTo>
                  <a:pt x="46" y="0"/>
                </a:lnTo>
                <a:lnTo>
                  <a:pt x="46" y="50"/>
                </a:lnTo>
                <a:lnTo>
                  <a:pt x="40" y="49"/>
                </a:lnTo>
                <a:lnTo>
                  <a:pt x="33" y="45"/>
                </a:lnTo>
                <a:lnTo>
                  <a:pt x="25" y="41"/>
                </a:lnTo>
                <a:lnTo>
                  <a:pt x="17" y="37"/>
                </a:lnTo>
                <a:lnTo>
                  <a:pt x="5" y="28"/>
                </a:lnTo>
                <a:lnTo>
                  <a:pt x="0" y="25"/>
                </a:lnTo>
              </a:path>
            </a:pathLst>
          </a:custGeom>
          <a:solidFill>
            <a:schemeClr val="tx1"/>
          </a:solidFill>
          <a:ln w="9525" cap="flat" cmpd="sng">
            <a:solidFill>
              <a:srgbClr val="FFFFFF"/>
            </a:solidFill>
            <a:prstDash val="solid"/>
            <a:round/>
            <a:headEnd type="none" w="med" len="med"/>
            <a:tailEnd type="none" w="med" len="med"/>
          </a:ln>
        </p:spPr>
        <p:txBody>
          <a:bodyPr/>
          <a:lstStyle/>
          <a:p>
            <a:endParaRPr lang="en-US" dirty="0"/>
          </a:p>
        </p:txBody>
      </p:sp>
      <p:sp>
        <p:nvSpPr>
          <p:cNvPr id="18527" name="Freeform 475"/>
          <p:cNvSpPr>
            <a:spLocks/>
          </p:cNvSpPr>
          <p:nvPr>
            <p:custDataLst>
              <p:tags r:id="rId94"/>
            </p:custDataLst>
          </p:nvPr>
        </p:nvSpPr>
        <p:spPr bwMode="auto">
          <a:xfrm>
            <a:off x="6670675" y="3233738"/>
            <a:ext cx="14288" cy="57150"/>
          </a:xfrm>
          <a:custGeom>
            <a:avLst/>
            <a:gdLst>
              <a:gd name="T0" fmla="*/ 2147483647 w 27"/>
              <a:gd name="T1" fmla="*/ 0 h 19"/>
              <a:gd name="T2" fmla="*/ 2147483647 w 27"/>
              <a:gd name="T3" fmla="*/ 2147483647 h 19"/>
              <a:gd name="T4" fmla="*/ 2147483647 w 27"/>
              <a:gd name="T5" fmla="*/ 2147483647 h 19"/>
              <a:gd name="T6" fmla="*/ 2147483647 w 27"/>
              <a:gd name="T7" fmla="*/ 2147483647 h 19"/>
              <a:gd name="T8" fmla="*/ 0 w 27"/>
              <a:gd name="T9" fmla="*/ 2147483647 h 19"/>
              <a:gd name="T10" fmla="*/ 2147483647 w 27"/>
              <a:gd name="T11" fmla="*/ 2147483647 h 19"/>
              <a:gd name="T12" fmla="*/ 2147483647 w 2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19">
                <a:moveTo>
                  <a:pt x="27" y="0"/>
                </a:moveTo>
                <a:lnTo>
                  <a:pt x="27" y="12"/>
                </a:lnTo>
                <a:lnTo>
                  <a:pt x="27" y="19"/>
                </a:lnTo>
                <a:lnTo>
                  <a:pt x="9" y="19"/>
                </a:lnTo>
                <a:lnTo>
                  <a:pt x="0" y="19"/>
                </a:lnTo>
                <a:lnTo>
                  <a:pt x="9" y="12"/>
                </a:lnTo>
                <a:lnTo>
                  <a:pt x="27" y="0"/>
                </a:lnTo>
              </a:path>
            </a:pathLst>
          </a:custGeom>
          <a:solidFill>
            <a:schemeClr val="tx1"/>
          </a:solidFill>
          <a:ln w="9525" cmpd="sng">
            <a:solidFill>
              <a:srgbClr val="FFFFFF"/>
            </a:solidFill>
            <a:prstDash val="solid"/>
            <a:round/>
            <a:headEnd/>
            <a:tailEnd/>
          </a:ln>
        </p:spPr>
        <p:txBody>
          <a:bodyPr/>
          <a:lstStyle/>
          <a:p>
            <a:endParaRPr lang="en-US" dirty="0"/>
          </a:p>
        </p:txBody>
      </p:sp>
      <p:sp>
        <p:nvSpPr>
          <p:cNvPr id="18528" name="Freeform 481"/>
          <p:cNvSpPr>
            <a:spLocks/>
          </p:cNvSpPr>
          <p:nvPr>
            <p:custDataLst>
              <p:tags r:id="rId95"/>
            </p:custDataLst>
          </p:nvPr>
        </p:nvSpPr>
        <p:spPr bwMode="auto">
          <a:xfrm>
            <a:off x="9655175" y="2909888"/>
            <a:ext cx="19050" cy="57150"/>
          </a:xfrm>
          <a:custGeom>
            <a:avLst/>
            <a:gdLst>
              <a:gd name="T0" fmla="*/ 2147483647 w 52"/>
              <a:gd name="T1" fmla="*/ 2147483647 h 50"/>
              <a:gd name="T2" fmla="*/ 0 w 52"/>
              <a:gd name="T3" fmla="*/ 2147483647 h 50"/>
              <a:gd name="T4" fmla="*/ 2147483647 w 52"/>
              <a:gd name="T5" fmla="*/ 2147483647 h 50"/>
              <a:gd name="T6" fmla="*/ 2147483647 w 52"/>
              <a:gd name="T7" fmla="*/ 2147483647 h 50"/>
              <a:gd name="T8" fmla="*/ 2147483647 w 52"/>
              <a:gd name="T9" fmla="*/ 2147483647 h 50"/>
              <a:gd name="T10" fmla="*/ 2147483647 w 52"/>
              <a:gd name="T11" fmla="*/ 2147483647 h 50"/>
              <a:gd name="T12" fmla="*/ 2147483647 w 52"/>
              <a:gd name="T13" fmla="*/ 2147483647 h 50"/>
              <a:gd name="T14" fmla="*/ 2147483647 w 52"/>
              <a:gd name="T15" fmla="*/ 2147483647 h 50"/>
              <a:gd name="T16" fmla="*/ 2147483647 w 52"/>
              <a:gd name="T17" fmla="*/ 2147483647 h 50"/>
              <a:gd name="T18" fmla="*/ 2147483647 w 52"/>
              <a:gd name="T19" fmla="*/ 0 h 50"/>
              <a:gd name="T20" fmla="*/ 2147483647 w 52"/>
              <a:gd name="T21" fmla="*/ 2147483647 h 50"/>
              <a:gd name="T22" fmla="*/ 2147483647 w 52"/>
              <a:gd name="T23" fmla="*/ 2147483647 h 50"/>
              <a:gd name="T24" fmla="*/ 2147483647 w 52"/>
              <a:gd name="T25" fmla="*/ 2147483647 h 50"/>
              <a:gd name="T26" fmla="*/ 2147483647 w 52"/>
              <a:gd name="T27" fmla="*/ 2147483647 h 50"/>
              <a:gd name="T28" fmla="*/ 2147483647 w 52"/>
              <a:gd name="T29" fmla="*/ 2147483647 h 50"/>
              <a:gd name="T30" fmla="*/ 2147483647 w 52"/>
              <a:gd name="T31" fmla="*/ 2147483647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2" h="50">
                <a:moveTo>
                  <a:pt x="13" y="50"/>
                </a:moveTo>
                <a:lnTo>
                  <a:pt x="0" y="32"/>
                </a:lnTo>
                <a:lnTo>
                  <a:pt x="2" y="25"/>
                </a:lnTo>
                <a:lnTo>
                  <a:pt x="6" y="18"/>
                </a:lnTo>
                <a:lnTo>
                  <a:pt x="12" y="13"/>
                </a:lnTo>
                <a:lnTo>
                  <a:pt x="18" y="9"/>
                </a:lnTo>
                <a:lnTo>
                  <a:pt x="26" y="5"/>
                </a:lnTo>
                <a:lnTo>
                  <a:pt x="34" y="3"/>
                </a:lnTo>
                <a:lnTo>
                  <a:pt x="43" y="1"/>
                </a:lnTo>
                <a:lnTo>
                  <a:pt x="52" y="0"/>
                </a:lnTo>
                <a:lnTo>
                  <a:pt x="40" y="11"/>
                </a:lnTo>
                <a:lnTo>
                  <a:pt x="27" y="22"/>
                </a:lnTo>
                <a:lnTo>
                  <a:pt x="22" y="30"/>
                </a:lnTo>
                <a:lnTo>
                  <a:pt x="17" y="36"/>
                </a:lnTo>
                <a:lnTo>
                  <a:pt x="14" y="43"/>
                </a:lnTo>
                <a:lnTo>
                  <a:pt x="13" y="50"/>
                </a:lnTo>
              </a:path>
            </a:pathLst>
          </a:custGeom>
          <a:solidFill>
            <a:schemeClr val="tx1"/>
          </a:solidFill>
          <a:ln w="9525" cap="flat" cmpd="sng">
            <a:solidFill>
              <a:srgbClr val="FFFFFF"/>
            </a:solidFill>
            <a:prstDash val="solid"/>
            <a:round/>
            <a:headEnd type="none" w="med" len="med"/>
            <a:tailEnd type="none" w="med" len="med"/>
          </a:ln>
        </p:spPr>
        <p:txBody>
          <a:bodyPr/>
          <a:lstStyle/>
          <a:p>
            <a:endParaRPr lang="en-US" dirty="0"/>
          </a:p>
        </p:txBody>
      </p:sp>
      <p:sp>
        <p:nvSpPr>
          <p:cNvPr id="18529" name="Freeform 482"/>
          <p:cNvSpPr>
            <a:spLocks/>
          </p:cNvSpPr>
          <p:nvPr>
            <p:custDataLst>
              <p:tags r:id="rId96"/>
            </p:custDataLst>
          </p:nvPr>
        </p:nvSpPr>
        <p:spPr bwMode="auto">
          <a:xfrm>
            <a:off x="9513889" y="2911476"/>
            <a:ext cx="141287" cy="125413"/>
          </a:xfrm>
          <a:custGeom>
            <a:avLst/>
            <a:gdLst>
              <a:gd name="T0" fmla="*/ 2147483647 w 320"/>
              <a:gd name="T1" fmla="*/ 2147483647 h 234"/>
              <a:gd name="T2" fmla="*/ 2147483647 w 320"/>
              <a:gd name="T3" fmla="*/ 2147483647 h 234"/>
              <a:gd name="T4" fmla="*/ 2147483647 w 320"/>
              <a:gd name="T5" fmla="*/ 2147483647 h 234"/>
              <a:gd name="T6" fmla="*/ 2147483647 w 320"/>
              <a:gd name="T7" fmla="*/ 2147483647 h 234"/>
              <a:gd name="T8" fmla="*/ 2147483647 w 320"/>
              <a:gd name="T9" fmla="*/ 2147483647 h 234"/>
              <a:gd name="T10" fmla="*/ 2147483647 w 320"/>
              <a:gd name="T11" fmla="*/ 2147483647 h 234"/>
              <a:gd name="T12" fmla="*/ 2147483647 w 320"/>
              <a:gd name="T13" fmla="*/ 2147483647 h 234"/>
              <a:gd name="T14" fmla="*/ 2147483647 w 320"/>
              <a:gd name="T15" fmla="*/ 2147483647 h 234"/>
              <a:gd name="T16" fmla="*/ 2147483647 w 320"/>
              <a:gd name="T17" fmla="*/ 2147483647 h 234"/>
              <a:gd name="T18" fmla="*/ 2147483647 w 320"/>
              <a:gd name="T19" fmla="*/ 2147483647 h 234"/>
              <a:gd name="T20" fmla="*/ 2147483647 w 320"/>
              <a:gd name="T21" fmla="*/ 2147483647 h 234"/>
              <a:gd name="T22" fmla="*/ 2147483647 w 320"/>
              <a:gd name="T23" fmla="*/ 2147483647 h 234"/>
              <a:gd name="T24" fmla="*/ 2147483647 w 320"/>
              <a:gd name="T25" fmla="*/ 2147483647 h 234"/>
              <a:gd name="T26" fmla="*/ 2147483647 w 320"/>
              <a:gd name="T27" fmla="*/ 2147483647 h 234"/>
              <a:gd name="T28" fmla="*/ 2147483647 w 320"/>
              <a:gd name="T29" fmla="*/ 2147483647 h 234"/>
              <a:gd name="T30" fmla="*/ 2147483647 w 320"/>
              <a:gd name="T31" fmla="*/ 2147483647 h 234"/>
              <a:gd name="T32" fmla="*/ 2147483647 w 320"/>
              <a:gd name="T33" fmla="*/ 2147483647 h 234"/>
              <a:gd name="T34" fmla="*/ 2147483647 w 320"/>
              <a:gd name="T35" fmla="*/ 2147483647 h 234"/>
              <a:gd name="T36" fmla="*/ 2147483647 w 320"/>
              <a:gd name="T37" fmla="*/ 2147483647 h 234"/>
              <a:gd name="T38" fmla="*/ 2147483647 w 320"/>
              <a:gd name="T39" fmla="*/ 2147483647 h 234"/>
              <a:gd name="T40" fmla="*/ 2147483647 w 320"/>
              <a:gd name="T41" fmla="*/ 2147483647 h 234"/>
              <a:gd name="T42" fmla="*/ 2147483647 w 320"/>
              <a:gd name="T43" fmla="*/ 2147483647 h 234"/>
              <a:gd name="T44" fmla="*/ 2147483647 w 320"/>
              <a:gd name="T45" fmla="*/ 0 h 234"/>
              <a:gd name="T46" fmla="*/ 2147483647 w 320"/>
              <a:gd name="T47" fmla="*/ 0 h 234"/>
              <a:gd name="T48" fmla="*/ 2147483647 w 320"/>
              <a:gd name="T49" fmla="*/ 2147483647 h 234"/>
              <a:gd name="T50" fmla="*/ 2147483647 w 320"/>
              <a:gd name="T51" fmla="*/ 2147483647 h 234"/>
              <a:gd name="T52" fmla="*/ 2147483647 w 320"/>
              <a:gd name="T53" fmla="*/ 2147483647 h 234"/>
              <a:gd name="T54" fmla="*/ 2147483647 w 320"/>
              <a:gd name="T55" fmla="*/ 2147483647 h 234"/>
              <a:gd name="T56" fmla="*/ 2147483647 w 320"/>
              <a:gd name="T57" fmla="*/ 2147483647 h 234"/>
              <a:gd name="T58" fmla="*/ 2147483647 w 320"/>
              <a:gd name="T59" fmla="*/ 2147483647 h 234"/>
              <a:gd name="T60" fmla="*/ 2147483647 w 320"/>
              <a:gd name="T61" fmla="*/ 2147483647 h 234"/>
              <a:gd name="T62" fmla="*/ 2147483647 w 320"/>
              <a:gd name="T63" fmla="*/ 2147483647 h 234"/>
              <a:gd name="T64" fmla="*/ 2147483647 w 320"/>
              <a:gd name="T65" fmla="*/ 2147483647 h 234"/>
              <a:gd name="T66" fmla="*/ 2147483647 w 320"/>
              <a:gd name="T67" fmla="*/ 2147483647 h 234"/>
              <a:gd name="T68" fmla="*/ 2147483647 w 320"/>
              <a:gd name="T69" fmla="*/ 2147483647 h 234"/>
              <a:gd name="T70" fmla="*/ 2147483647 w 320"/>
              <a:gd name="T71" fmla="*/ 2147483647 h 234"/>
              <a:gd name="T72" fmla="*/ 2147483647 w 320"/>
              <a:gd name="T73" fmla="*/ 2147483647 h 234"/>
              <a:gd name="T74" fmla="*/ 2147483647 w 320"/>
              <a:gd name="T75" fmla="*/ 2147483647 h 234"/>
              <a:gd name="T76" fmla="*/ 2147483647 w 320"/>
              <a:gd name="T77" fmla="*/ 2147483647 h 234"/>
              <a:gd name="T78" fmla="*/ 2147483647 w 320"/>
              <a:gd name="T79" fmla="*/ 2147483647 h 234"/>
              <a:gd name="T80" fmla="*/ 2147483647 w 320"/>
              <a:gd name="T81" fmla="*/ 2147483647 h 234"/>
              <a:gd name="T82" fmla="*/ 2147483647 w 320"/>
              <a:gd name="T83" fmla="*/ 2147483647 h 234"/>
              <a:gd name="T84" fmla="*/ 2147483647 w 320"/>
              <a:gd name="T85" fmla="*/ 2147483647 h 234"/>
              <a:gd name="T86" fmla="*/ 2147483647 w 320"/>
              <a:gd name="T87" fmla="*/ 2147483647 h 234"/>
              <a:gd name="T88" fmla="*/ 2147483647 w 320"/>
              <a:gd name="T89" fmla="*/ 2147483647 h 234"/>
              <a:gd name="T90" fmla="*/ 2147483647 w 320"/>
              <a:gd name="T91" fmla="*/ 2147483647 h 234"/>
              <a:gd name="T92" fmla="*/ 2147483647 w 320"/>
              <a:gd name="T93" fmla="*/ 2147483647 h 234"/>
              <a:gd name="T94" fmla="*/ 2147483647 w 320"/>
              <a:gd name="T95" fmla="*/ 2147483647 h 234"/>
              <a:gd name="T96" fmla="*/ 2147483647 w 320"/>
              <a:gd name="T97" fmla="*/ 2147483647 h 234"/>
              <a:gd name="T98" fmla="*/ 2147483647 w 320"/>
              <a:gd name="T99" fmla="*/ 2147483647 h 234"/>
              <a:gd name="T100" fmla="*/ 2147483647 w 320"/>
              <a:gd name="T101" fmla="*/ 2147483647 h 234"/>
              <a:gd name="T102" fmla="*/ 2147483647 w 320"/>
              <a:gd name="T103" fmla="*/ 2147483647 h 234"/>
              <a:gd name="T104" fmla="*/ 2147483647 w 320"/>
              <a:gd name="T105" fmla="*/ 2147483647 h 234"/>
              <a:gd name="T106" fmla="*/ 2147483647 w 320"/>
              <a:gd name="T107" fmla="*/ 2147483647 h 234"/>
              <a:gd name="T108" fmla="*/ 2147483647 w 320"/>
              <a:gd name="T109" fmla="*/ 2147483647 h 234"/>
              <a:gd name="T110" fmla="*/ 2147483647 w 320"/>
              <a:gd name="T111" fmla="*/ 2147483647 h 234"/>
              <a:gd name="T112" fmla="*/ 2147483647 w 320"/>
              <a:gd name="T113" fmla="*/ 2147483647 h 234"/>
              <a:gd name="T114" fmla="*/ 2147483647 w 320"/>
              <a:gd name="T115" fmla="*/ 2147483647 h 234"/>
              <a:gd name="T116" fmla="*/ 2147483647 w 320"/>
              <a:gd name="T117" fmla="*/ 2147483647 h 23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20" h="234">
                <a:moveTo>
                  <a:pt x="87" y="234"/>
                </a:moveTo>
                <a:lnTo>
                  <a:pt x="76" y="231"/>
                </a:lnTo>
                <a:lnTo>
                  <a:pt x="61" y="228"/>
                </a:lnTo>
                <a:lnTo>
                  <a:pt x="61" y="226"/>
                </a:lnTo>
                <a:lnTo>
                  <a:pt x="63" y="224"/>
                </a:lnTo>
                <a:lnTo>
                  <a:pt x="66" y="222"/>
                </a:lnTo>
                <a:lnTo>
                  <a:pt x="70" y="220"/>
                </a:lnTo>
                <a:lnTo>
                  <a:pt x="77" y="217"/>
                </a:lnTo>
                <a:lnTo>
                  <a:pt x="80" y="216"/>
                </a:lnTo>
                <a:lnTo>
                  <a:pt x="64" y="204"/>
                </a:lnTo>
                <a:lnTo>
                  <a:pt x="50" y="194"/>
                </a:lnTo>
                <a:lnTo>
                  <a:pt x="43" y="189"/>
                </a:lnTo>
                <a:lnTo>
                  <a:pt x="38" y="182"/>
                </a:lnTo>
                <a:lnTo>
                  <a:pt x="36" y="179"/>
                </a:lnTo>
                <a:lnTo>
                  <a:pt x="34" y="175"/>
                </a:lnTo>
                <a:lnTo>
                  <a:pt x="34" y="171"/>
                </a:lnTo>
                <a:lnTo>
                  <a:pt x="33" y="167"/>
                </a:lnTo>
                <a:lnTo>
                  <a:pt x="34" y="164"/>
                </a:lnTo>
                <a:lnTo>
                  <a:pt x="34" y="160"/>
                </a:lnTo>
                <a:lnTo>
                  <a:pt x="36" y="157"/>
                </a:lnTo>
                <a:lnTo>
                  <a:pt x="38" y="154"/>
                </a:lnTo>
                <a:lnTo>
                  <a:pt x="43" y="149"/>
                </a:lnTo>
                <a:lnTo>
                  <a:pt x="50" y="145"/>
                </a:lnTo>
                <a:lnTo>
                  <a:pt x="56" y="141"/>
                </a:lnTo>
                <a:lnTo>
                  <a:pt x="64" y="139"/>
                </a:lnTo>
                <a:lnTo>
                  <a:pt x="73" y="137"/>
                </a:lnTo>
                <a:lnTo>
                  <a:pt x="80" y="137"/>
                </a:lnTo>
                <a:lnTo>
                  <a:pt x="80" y="126"/>
                </a:lnTo>
                <a:lnTo>
                  <a:pt x="80" y="111"/>
                </a:lnTo>
                <a:lnTo>
                  <a:pt x="67" y="111"/>
                </a:lnTo>
                <a:lnTo>
                  <a:pt x="61" y="111"/>
                </a:lnTo>
                <a:lnTo>
                  <a:pt x="61" y="102"/>
                </a:lnTo>
                <a:lnTo>
                  <a:pt x="61" y="93"/>
                </a:lnTo>
                <a:lnTo>
                  <a:pt x="60" y="86"/>
                </a:lnTo>
                <a:lnTo>
                  <a:pt x="58" y="79"/>
                </a:lnTo>
                <a:lnTo>
                  <a:pt x="55" y="70"/>
                </a:lnTo>
                <a:lnTo>
                  <a:pt x="53" y="62"/>
                </a:lnTo>
                <a:lnTo>
                  <a:pt x="46" y="46"/>
                </a:lnTo>
                <a:lnTo>
                  <a:pt x="40" y="32"/>
                </a:lnTo>
                <a:lnTo>
                  <a:pt x="33" y="31"/>
                </a:lnTo>
                <a:lnTo>
                  <a:pt x="27" y="29"/>
                </a:lnTo>
                <a:lnTo>
                  <a:pt x="20" y="25"/>
                </a:lnTo>
                <a:lnTo>
                  <a:pt x="16" y="21"/>
                </a:lnTo>
                <a:lnTo>
                  <a:pt x="7" y="10"/>
                </a:lnTo>
                <a:lnTo>
                  <a:pt x="0" y="0"/>
                </a:lnTo>
                <a:lnTo>
                  <a:pt x="9" y="0"/>
                </a:lnTo>
                <a:lnTo>
                  <a:pt x="17" y="0"/>
                </a:lnTo>
                <a:lnTo>
                  <a:pt x="24" y="0"/>
                </a:lnTo>
                <a:lnTo>
                  <a:pt x="33" y="0"/>
                </a:lnTo>
                <a:lnTo>
                  <a:pt x="38" y="3"/>
                </a:lnTo>
                <a:lnTo>
                  <a:pt x="45" y="8"/>
                </a:lnTo>
                <a:lnTo>
                  <a:pt x="56" y="16"/>
                </a:lnTo>
                <a:lnTo>
                  <a:pt x="67" y="26"/>
                </a:lnTo>
                <a:lnTo>
                  <a:pt x="78" y="35"/>
                </a:lnTo>
                <a:lnTo>
                  <a:pt x="88" y="42"/>
                </a:lnTo>
                <a:lnTo>
                  <a:pt x="96" y="48"/>
                </a:lnTo>
                <a:lnTo>
                  <a:pt x="100" y="50"/>
                </a:lnTo>
                <a:lnTo>
                  <a:pt x="119" y="58"/>
                </a:lnTo>
                <a:lnTo>
                  <a:pt x="135" y="65"/>
                </a:lnTo>
                <a:lnTo>
                  <a:pt x="152" y="70"/>
                </a:lnTo>
                <a:lnTo>
                  <a:pt x="166" y="76"/>
                </a:lnTo>
                <a:lnTo>
                  <a:pt x="181" y="79"/>
                </a:lnTo>
                <a:lnTo>
                  <a:pt x="197" y="82"/>
                </a:lnTo>
                <a:lnTo>
                  <a:pt x="214" y="85"/>
                </a:lnTo>
                <a:lnTo>
                  <a:pt x="233" y="87"/>
                </a:lnTo>
                <a:lnTo>
                  <a:pt x="236" y="77"/>
                </a:lnTo>
                <a:lnTo>
                  <a:pt x="240" y="62"/>
                </a:lnTo>
                <a:lnTo>
                  <a:pt x="257" y="83"/>
                </a:lnTo>
                <a:lnTo>
                  <a:pt x="275" y="100"/>
                </a:lnTo>
                <a:lnTo>
                  <a:pt x="284" y="107"/>
                </a:lnTo>
                <a:lnTo>
                  <a:pt x="293" y="113"/>
                </a:lnTo>
                <a:lnTo>
                  <a:pt x="305" y="119"/>
                </a:lnTo>
                <a:lnTo>
                  <a:pt x="320" y="123"/>
                </a:lnTo>
                <a:lnTo>
                  <a:pt x="297" y="133"/>
                </a:lnTo>
                <a:lnTo>
                  <a:pt x="277" y="141"/>
                </a:lnTo>
                <a:lnTo>
                  <a:pt x="268" y="144"/>
                </a:lnTo>
                <a:lnTo>
                  <a:pt x="258" y="147"/>
                </a:lnTo>
                <a:lnTo>
                  <a:pt x="249" y="148"/>
                </a:lnTo>
                <a:lnTo>
                  <a:pt x="240" y="149"/>
                </a:lnTo>
                <a:lnTo>
                  <a:pt x="237" y="159"/>
                </a:lnTo>
                <a:lnTo>
                  <a:pt x="234" y="170"/>
                </a:lnTo>
                <a:lnTo>
                  <a:pt x="232" y="176"/>
                </a:lnTo>
                <a:lnTo>
                  <a:pt x="231" y="181"/>
                </a:lnTo>
                <a:lnTo>
                  <a:pt x="231" y="187"/>
                </a:lnTo>
                <a:lnTo>
                  <a:pt x="233" y="192"/>
                </a:lnTo>
                <a:lnTo>
                  <a:pt x="222" y="192"/>
                </a:lnTo>
                <a:lnTo>
                  <a:pt x="213" y="191"/>
                </a:lnTo>
                <a:lnTo>
                  <a:pt x="204" y="189"/>
                </a:lnTo>
                <a:lnTo>
                  <a:pt x="198" y="187"/>
                </a:lnTo>
                <a:lnTo>
                  <a:pt x="186" y="181"/>
                </a:lnTo>
                <a:lnTo>
                  <a:pt x="176" y="176"/>
                </a:lnTo>
                <a:lnTo>
                  <a:pt x="168" y="170"/>
                </a:lnTo>
                <a:lnTo>
                  <a:pt x="159" y="165"/>
                </a:lnTo>
                <a:lnTo>
                  <a:pt x="155" y="164"/>
                </a:lnTo>
                <a:lnTo>
                  <a:pt x="151" y="162"/>
                </a:lnTo>
                <a:lnTo>
                  <a:pt x="145" y="161"/>
                </a:lnTo>
                <a:lnTo>
                  <a:pt x="140" y="161"/>
                </a:lnTo>
                <a:lnTo>
                  <a:pt x="131" y="162"/>
                </a:lnTo>
                <a:lnTo>
                  <a:pt x="122" y="164"/>
                </a:lnTo>
                <a:lnTo>
                  <a:pt x="114" y="167"/>
                </a:lnTo>
                <a:lnTo>
                  <a:pt x="108" y="170"/>
                </a:lnTo>
                <a:lnTo>
                  <a:pt x="100" y="173"/>
                </a:lnTo>
                <a:lnTo>
                  <a:pt x="94" y="176"/>
                </a:lnTo>
                <a:lnTo>
                  <a:pt x="87" y="178"/>
                </a:lnTo>
                <a:lnTo>
                  <a:pt x="80" y="179"/>
                </a:lnTo>
                <a:lnTo>
                  <a:pt x="85" y="183"/>
                </a:lnTo>
                <a:lnTo>
                  <a:pt x="90" y="188"/>
                </a:lnTo>
                <a:lnTo>
                  <a:pt x="96" y="191"/>
                </a:lnTo>
                <a:lnTo>
                  <a:pt x="101" y="194"/>
                </a:lnTo>
                <a:lnTo>
                  <a:pt x="116" y="200"/>
                </a:lnTo>
                <a:lnTo>
                  <a:pt x="133" y="204"/>
                </a:lnTo>
                <a:lnTo>
                  <a:pt x="126" y="212"/>
                </a:lnTo>
                <a:lnTo>
                  <a:pt x="119" y="219"/>
                </a:lnTo>
                <a:lnTo>
                  <a:pt x="113" y="224"/>
                </a:lnTo>
                <a:lnTo>
                  <a:pt x="108" y="228"/>
                </a:lnTo>
                <a:lnTo>
                  <a:pt x="102" y="231"/>
                </a:lnTo>
                <a:lnTo>
                  <a:pt x="97" y="233"/>
                </a:lnTo>
                <a:lnTo>
                  <a:pt x="91" y="234"/>
                </a:lnTo>
                <a:lnTo>
                  <a:pt x="87" y="234"/>
                </a:lnTo>
              </a:path>
            </a:pathLst>
          </a:custGeom>
          <a:solidFill>
            <a:schemeClr val="tx1"/>
          </a:solidFill>
          <a:ln w="9525" cap="flat" cmpd="sng">
            <a:solidFill>
              <a:srgbClr val="FFFFFF"/>
            </a:solidFill>
            <a:prstDash val="solid"/>
            <a:round/>
            <a:headEnd type="none" w="med" len="med"/>
            <a:tailEnd type="none" w="med" len="med"/>
          </a:ln>
        </p:spPr>
        <p:txBody>
          <a:bodyPr/>
          <a:lstStyle/>
          <a:p>
            <a:endParaRPr lang="en-US" dirty="0"/>
          </a:p>
        </p:txBody>
      </p:sp>
      <p:sp>
        <p:nvSpPr>
          <p:cNvPr id="18530" name="Freeform 483"/>
          <p:cNvSpPr>
            <a:spLocks/>
          </p:cNvSpPr>
          <p:nvPr>
            <p:custDataLst>
              <p:tags r:id="rId97"/>
            </p:custDataLst>
          </p:nvPr>
        </p:nvSpPr>
        <p:spPr bwMode="auto">
          <a:xfrm>
            <a:off x="9483725" y="3265488"/>
            <a:ext cx="52388" cy="57150"/>
          </a:xfrm>
          <a:custGeom>
            <a:avLst/>
            <a:gdLst>
              <a:gd name="T0" fmla="*/ 2147483647 w 125"/>
              <a:gd name="T1" fmla="*/ 2147483647 h 93"/>
              <a:gd name="T2" fmla="*/ 2147483647 w 125"/>
              <a:gd name="T3" fmla="*/ 2147483647 h 93"/>
              <a:gd name="T4" fmla="*/ 2147483647 w 125"/>
              <a:gd name="T5" fmla="*/ 2147483647 h 93"/>
              <a:gd name="T6" fmla="*/ 2147483647 w 125"/>
              <a:gd name="T7" fmla="*/ 2147483647 h 93"/>
              <a:gd name="T8" fmla="*/ 2147483647 w 125"/>
              <a:gd name="T9" fmla="*/ 2147483647 h 93"/>
              <a:gd name="T10" fmla="*/ 2147483647 w 125"/>
              <a:gd name="T11" fmla="*/ 2147483647 h 93"/>
              <a:gd name="T12" fmla="*/ 2147483647 w 125"/>
              <a:gd name="T13" fmla="*/ 2147483647 h 93"/>
              <a:gd name="T14" fmla="*/ 2147483647 w 125"/>
              <a:gd name="T15" fmla="*/ 2147483647 h 93"/>
              <a:gd name="T16" fmla="*/ 2147483647 w 125"/>
              <a:gd name="T17" fmla="*/ 2147483647 h 93"/>
              <a:gd name="T18" fmla="*/ 2147483647 w 125"/>
              <a:gd name="T19" fmla="*/ 2147483647 h 93"/>
              <a:gd name="T20" fmla="*/ 2147483647 w 125"/>
              <a:gd name="T21" fmla="*/ 0 h 93"/>
              <a:gd name="T22" fmla="*/ 2147483647 w 125"/>
              <a:gd name="T23" fmla="*/ 0 h 93"/>
              <a:gd name="T24" fmla="*/ 2147483647 w 125"/>
              <a:gd name="T25" fmla="*/ 2147483647 h 93"/>
              <a:gd name="T26" fmla="*/ 2147483647 w 125"/>
              <a:gd name="T27" fmla="*/ 2147483647 h 93"/>
              <a:gd name="T28" fmla="*/ 2147483647 w 125"/>
              <a:gd name="T29" fmla="*/ 2147483647 h 93"/>
              <a:gd name="T30" fmla="*/ 2147483647 w 125"/>
              <a:gd name="T31" fmla="*/ 2147483647 h 93"/>
              <a:gd name="T32" fmla="*/ 2147483647 w 125"/>
              <a:gd name="T33" fmla="*/ 2147483647 h 93"/>
              <a:gd name="T34" fmla="*/ 2147483647 w 125"/>
              <a:gd name="T35" fmla="*/ 2147483647 h 93"/>
              <a:gd name="T36" fmla="*/ 2147483647 w 125"/>
              <a:gd name="T37" fmla="*/ 2147483647 h 93"/>
              <a:gd name="T38" fmla="*/ 2147483647 w 125"/>
              <a:gd name="T39" fmla="*/ 2147483647 h 93"/>
              <a:gd name="T40" fmla="*/ 2147483647 w 125"/>
              <a:gd name="T41" fmla="*/ 2147483647 h 93"/>
              <a:gd name="T42" fmla="*/ 2147483647 w 125"/>
              <a:gd name="T43" fmla="*/ 2147483647 h 93"/>
              <a:gd name="T44" fmla="*/ 2147483647 w 125"/>
              <a:gd name="T45" fmla="*/ 2147483647 h 93"/>
              <a:gd name="T46" fmla="*/ 2147483647 w 125"/>
              <a:gd name="T47" fmla="*/ 2147483647 h 93"/>
              <a:gd name="T48" fmla="*/ 2147483647 w 125"/>
              <a:gd name="T49" fmla="*/ 2147483647 h 93"/>
              <a:gd name="T50" fmla="*/ 2147483647 w 125"/>
              <a:gd name="T51" fmla="*/ 2147483647 h 93"/>
              <a:gd name="T52" fmla="*/ 2147483647 w 125"/>
              <a:gd name="T53" fmla="*/ 2147483647 h 93"/>
              <a:gd name="T54" fmla="*/ 2147483647 w 125"/>
              <a:gd name="T55" fmla="*/ 2147483647 h 93"/>
              <a:gd name="T56" fmla="*/ 2147483647 w 125"/>
              <a:gd name="T57" fmla="*/ 2147483647 h 93"/>
              <a:gd name="T58" fmla="*/ 2147483647 w 125"/>
              <a:gd name="T59" fmla="*/ 2147483647 h 93"/>
              <a:gd name="T60" fmla="*/ 2147483647 w 125"/>
              <a:gd name="T61" fmla="*/ 2147483647 h 93"/>
              <a:gd name="T62" fmla="*/ 2147483647 w 125"/>
              <a:gd name="T63" fmla="*/ 2147483647 h 93"/>
              <a:gd name="T64" fmla="*/ 2147483647 w 125"/>
              <a:gd name="T65" fmla="*/ 2147483647 h 93"/>
              <a:gd name="T66" fmla="*/ 2147483647 w 125"/>
              <a:gd name="T67" fmla="*/ 2147483647 h 93"/>
              <a:gd name="T68" fmla="*/ 0 w 125"/>
              <a:gd name="T69" fmla="*/ 2147483647 h 93"/>
              <a:gd name="T70" fmla="*/ 0 w 125"/>
              <a:gd name="T71" fmla="*/ 2147483647 h 93"/>
              <a:gd name="T72" fmla="*/ 2147483647 w 125"/>
              <a:gd name="T73" fmla="*/ 2147483647 h 93"/>
              <a:gd name="T74" fmla="*/ 2147483647 w 125"/>
              <a:gd name="T75" fmla="*/ 2147483647 h 93"/>
              <a:gd name="T76" fmla="*/ 2147483647 w 125"/>
              <a:gd name="T77" fmla="*/ 2147483647 h 93"/>
              <a:gd name="T78" fmla="*/ 2147483647 w 125"/>
              <a:gd name="T79" fmla="*/ 2147483647 h 93"/>
              <a:gd name="T80" fmla="*/ 2147483647 w 125"/>
              <a:gd name="T81" fmla="*/ 2147483647 h 93"/>
              <a:gd name="T82" fmla="*/ 2147483647 w 125"/>
              <a:gd name="T83" fmla="*/ 2147483647 h 9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25" h="93">
                <a:moveTo>
                  <a:pt x="33" y="19"/>
                </a:moveTo>
                <a:lnTo>
                  <a:pt x="43" y="19"/>
                </a:lnTo>
                <a:lnTo>
                  <a:pt x="52" y="19"/>
                </a:lnTo>
                <a:lnTo>
                  <a:pt x="55" y="19"/>
                </a:lnTo>
                <a:lnTo>
                  <a:pt x="58" y="17"/>
                </a:lnTo>
                <a:lnTo>
                  <a:pt x="61" y="15"/>
                </a:lnTo>
                <a:lnTo>
                  <a:pt x="65" y="11"/>
                </a:lnTo>
                <a:lnTo>
                  <a:pt x="68" y="8"/>
                </a:lnTo>
                <a:lnTo>
                  <a:pt x="70" y="5"/>
                </a:lnTo>
                <a:lnTo>
                  <a:pt x="72" y="3"/>
                </a:lnTo>
                <a:lnTo>
                  <a:pt x="72" y="0"/>
                </a:lnTo>
                <a:lnTo>
                  <a:pt x="118" y="0"/>
                </a:lnTo>
                <a:lnTo>
                  <a:pt x="122" y="15"/>
                </a:lnTo>
                <a:lnTo>
                  <a:pt x="125" y="25"/>
                </a:lnTo>
                <a:lnTo>
                  <a:pt x="124" y="29"/>
                </a:lnTo>
                <a:lnTo>
                  <a:pt x="122" y="33"/>
                </a:lnTo>
                <a:lnTo>
                  <a:pt x="119" y="35"/>
                </a:lnTo>
                <a:lnTo>
                  <a:pt x="117" y="37"/>
                </a:lnTo>
                <a:lnTo>
                  <a:pt x="111" y="40"/>
                </a:lnTo>
                <a:lnTo>
                  <a:pt x="104" y="41"/>
                </a:lnTo>
                <a:lnTo>
                  <a:pt x="88" y="41"/>
                </a:lnTo>
                <a:lnTo>
                  <a:pt x="72" y="43"/>
                </a:lnTo>
                <a:lnTo>
                  <a:pt x="70" y="47"/>
                </a:lnTo>
                <a:lnTo>
                  <a:pt x="69" y="53"/>
                </a:lnTo>
                <a:lnTo>
                  <a:pt x="67" y="61"/>
                </a:lnTo>
                <a:lnTo>
                  <a:pt x="67" y="71"/>
                </a:lnTo>
                <a:lnTo>
                  <a:pt x="66" y="86"/>
                </a:lnTo>
                <a:lnTo>
                  <a:pt x="66" y="93"/>
                </a:lnTo>
                <a:lnTo>
                  <a:pt x="49" y="85"/>
                </a:lnTo>
                <a:lnTo>
                  <a:pt x="27" y="73"/>
                </a:lnTo>
                <a:lnTo>
                  <a:pt x="16" y="65"/>
                </a:lnTo>
                <a:lnTo>
                  <a:pt x="7" y="58"/>
                </a:lnTo>
                <a:lnTo>
                  <a:pt x="4" y="54"/>
                </a:lnTo>
                <a:lnTo>
                  <a:pt x="2" y="50"/>
                </a:lnTo>
                <a:lnTo>
                  <a:pt x="0" y="47"/>
                </a:lnTo>
                <a:lnTo>
                  <a:pt x="0" y="43"/>
                </a:lnTo>
                <a:lnTo>
                  <a:pt x="7" y="43"/>
                </a:lnTo>
                <a:lnTo>
                  <a:pt x="15" y="41"/>
                </a:lnTo>
                <a:lnTo>
                  <a:pt x="20" y="39"/>
                </a:lnTo>
                <a:lnTo>
                  <a:pt x="23" y="36"/>
                </a:lnTo>
                <a:lnTo>
                  <a:pt x="28" y="28"/>
                </a:lnTo>
                <a:lnTo>
                  <a:pt x="33" y="19"/>
                </a:lnTo>
              </a:path>
            </a:pathLst>
          </a:custGeom>
          <a:solidFill>
            <a:schemeClr val="tx1"/>
          </a:solidFill>
          <a:ln w="9525" cap="flat" cmpd="sng">
            <a:solidFill>
              <a:srgbClr val="FFFFFF"/>
            </a:solidFill>
            <a:prstDash val="solid"/>
            <a:round/>
            <a:headEnd type="none" w="med" len="med"/>
            <a:tailEnd type="none" w="med" len="med"/>
          </a:ln>
        </p:spPr>
        <p:txBody>
          <a:bodyPr/>
          <a:lstStyle/>
          <a:p>
            <a:endParaRPr lang="en-US" dirty="0"/>
          </a:p>
        </p:txBody>
      </p:sp>
      <p:sp>
        <p:nvSpPr>
          <p:cNvPr id="18531" name="Freeform 484"/>
          <p:cNvSpPr>
            <a:spLocks/>
          </p:cNvSpPr>
          <p:nvPr>
            <p:custDataLst>
              <p:tags r:id="rId98"/>
            </p:custDataLst>
          </p:nvPr>
        </p:nvSpPr>
        <p:spPr bwMode="auto">
          <a:xfrm>
            <a:off x="9429751" y="3279775"/>
            <a:ext cx="60325" cy="84138"/>
          </a:xfrm>
          <a:custGeom>
            <a:avLst/>
            <a:gdLst>
              <a:gd name="T0" fmla="*/ 2147483647 w 133"/>
              <a:gd name="T1" fmla="*/ 2147483647 h 154"/>
              <a:gd name="T2" fmla="*/ 2147483647 w 133"/>
              <a:gd name="T3" fmla="*/ 2147483647 h 154"/>
              <a:gd name="T4" fmla="*/ 2147483647 w 133"/>
              <a:gd name="T5" fmla="*/ 2147483647 h 154"/>
              <a:gd name="T6" fmla="*/ 2147483647 w 133"/>
              <a:gd name="T7" fmla="*/ 2147483647 h 154"/>
              <a:gd name="T8" fmla="*/ 2147483647 w 133"/>
              <a:gd name="T9" fmla="*/ 2147483647 h 154"/>
              <a:gd name="T10" fmla="*/ 2147483647 w 133"/>
              <a:gd name="T11" fmla="*/ 2147483647 h 154"/>
              <a:gd name="T12" fmla="*/ 2147483647 w 133"/>
              <a:gd name="T13" fmla="*/ 0 h 154"/>
              <a:gd name="T14" fmla="*/ 2147483647 w 133"/>
              <a:gd name="T15" fmla="*/ 2147483647 h 154"/>
              <a:gd name="T16" fmla="*/ 2147483647 w 133"/>
              <a:gd name="T17" fmla="*/ 2147483647 h 154"/>
              <a:gd name="T18" fmla="*/ 2147483647 w 133"/>
              <a:gd name="T19" fmla="*/ 2147483647 h 154"/>
              <a:gd name="T20" fmla="*/ 2147483647 w 133"/>
              <a:gd name="T21" fmla="*/ 2147483647 h 154"/>
              <a:gd name="T22" fmla="*/ 2147483647 w 133"/>
              <a:gd name="T23" fmla="*/ 2147483647 h 154"/>
              <a:gd name="T24" fmla="*/ 2147483647 w 133"/>
              <a:gd name="T25" fmla="*/ 2147483647 h 154"/>
              <a:gd name="T26" fmla="*/ 2147483647 w 133"/>
              <a:gd name="T27" fmla="*/ 2147483647 h 154"/>
              <a:gd name="T28" fmla="*/ 2147483647 w 133"/>
              <a:gd name="T29" fmla="*/ 2147483647 h 154"/>
              <a:gd name="T30" fmla="*/ 2147483647 w 133"/>
              <a:gd name="T31" fmla="*/ 2147483647 h 154"/>
              <a:gd name="T32" fmla="*/ 2147483647 w 133"/>
              <a:gd name="T33" fmla="*/ 2147483647 h 154"/>
              <a:gd name="T34" fmla="*/ 2147483647 w 133"/>
              <a:gd name="T35" fmla="*/ 2147483647 h 154"/>
              <a:gd name="T36" fmla="*/ 2147483647 w 133"/>
              <a:gd name="T37" fmla="*/ 2147483647 h 154"/>
              <a:gd name="T38" fmla="*/ 2147483647 w 133"/>
              <a:gd name="T39" fmla="*/ 2147483647 h 154"/>
              <a:gd name="T40" fmla="*/ 2147483647 w 133"/>
              <a:gd name="T41" fmla="*/ 2147483647 h 154"/>
              <a:gd name="T42" fmla="*/ 2147483647 w 133"/>
              <a:gd name="T43" fmla="*/ 2147483647 h 154"/>
              <a:gd name="T44" fmla="*/ 2147483647 w 133"/>
              <a:gd name="T45" fmla="*/ 2147483647 h 154"/>
              <a:gd name="T46" fmla="*/ 2147483647 w 133"/>
              <a:gd name="T47" fmla="*/ 2147483647 h 154"/>
              <a:gd name="T48" fmla="*/ 2147483647 w 133"/>
              <a:gd name="T49" fmla="*/ 2147483647 h 154"/>
              <a:gd name="T50" fmla="*/ 2147483647 w 133"/>
              <a:gd name="T51" fmla="*/ 2147483647 h 154"/>
              <a:gd name="T52" fmla="*/ 2147483647 w 133"/>
              <a:gd name="T53" fmla="*/ 2147483647 h 154"/>
              <a:gd name="T54" fmla="*/ 2147483647 w 133"/>
              <a:gd name="T55" fmla="*/ 2147483647 h 154"/>
              <a:gd name="T56" fmla="*/ 2147483647 w 133"/>
              <a:gd name="T57" fmla="*/ 2147483647 h 154"/>
              <a:gd name="T58" fmla="*/ 2147483647 w 133"/>
              <a:gd name="T59" fmla="*/ 2147483647 h 154"/>
              <a:gd name="T60" fmla="*/ 2147483647 w 133"/>
              <a:gd name="T61" fmla="*/ 2147483647 h 154"/>
              <a:gd name="T62" fmla="*/ 2147483647 w 133"/>
              <a:gd name="T63" fmla="*/ 2147483647 h 154"/>
              <a:gd name="T64" fmla="*/ 2147483647 w 133"/>
              <a:gd name="T65" fmla="*/ 2147483647 h 154"/>
              <a:gd name="T66" fmla="*/ 2147483647 w 133"/>
              <a:gd name="T67" fmla="*/ 2147483647 h 154"/>
              <a:gd name="T68" fmla="*/ 2147483647 w 133"/>
              <a:gd name="T69" fmla="*/ 2147483647 h 154"/>
              <a:gd name="T70" fmla="*/ 2147483647 w 133"/>
              <a:gd name="T71" fmla="*/ 2147483647 h 154"/>
              <a:gd name="T72" fmla="*/ 2147483647 w 133"/>
              <a:gd name="T73" fmla="*/ 2147483647 h 154"/>
              <a:gd name="T74" fmla="*/ 2147483647 w 133"/>
              <a:gd name="T75" fmla="*/ 2147483647 h 154"/>
              <a:gd name="T76" fmla="*/ 2147483647 w 133"/>
              <a:gd name="T77" fmla="*/ 2147483647 h 154"/>
              <a:gd name="T78" fmla="*/ 2147483647 w 133"/>
              <a:gd name="T79" fmla="*/ 2147483647 h 154"/>
              <a:gd name="T80" fmla="*/ 2147483647 w 133"/>
              <a:gd name="T81" fmla="*/ 2147483647 h 154"/>
              <a:gd name="T82" fmla="*/ 2147483647 w 133"/>
              <a:gd name="T83" fmla="*/ 2147483647 h 154"/>
              <a:gd name="T84" fmla="*/ 2147483647 w 133"/>
              <a:gd name="T85" fmla="*/ 2147483647 h 154"/>
              <a:gd name="T86" fmla="*/ 2147483647 w 133"/>
              <a:gd name="T87" fmla="*/ 2147483647 h 154"/>
              <a:gd name="T88" fmla="*/ 2147483647 w 133"/>
              <a:gd name="T89" fmla="*/ 2147483647 h 154"/>
              <a:gd name="T90" fmla="*/ 2147483647 w 133"/>
              <a:gd name="T91" fmla="*/ 2147483647 h 154"/>
              <a:gd name="T92" fmla="*/ 2147483647 w 133"/>
              <a:gd name="T93" fmla="*/ 2147483647 h 154"/>
              <a:gd name="T94" fmla="*/ 2147483647 w 133"/>
              <a:gd name="T95" fmla="*/ 2147483647 h 154"/>
              <a:gd name="T96" fmla="*/ 2147483647 w 133"/>
              <a:gd name="T97" fmla="*/ 2147483647 h 154"/>
              <a:gd name="T98" fmla="*/ 2147483647 w 133"/>
              <a:gd name="T99" fmla="*/ 2147483647 h 154"/>
              <a:gd name="T100" fmla="*/ 2147483647 w 133"/>
              <a:gd name="T101" fmla="*/ 2147483647 h 154"/>
              <a:gd name="T102" fmla="*/ 0 w 133"/>
              <a:gd name="T103" fmla="*/ 2147483647 h 154"/>
              <a:gd name="T104" fmla="*/ 0 w 133"/>
              <a:gd name="T105" fmla="*/ 2147483647 h 154"/>
              <a:gd name="T106" fmla="*/ 2147483647 w 133"/>
              <a:gd name="T107" fmla="*/ 2147483647 h 154"/>
              <a:gd name="T108" fmla="*/ 2147483647 w 133"/>
              <a:gd name="T109" fmla="*/ 2147483647 h 1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3" h="154">
                <a:moveTo>
                  <a:pt x="20" y="12"/>
                </a:moveTo>
                <a:lnTo>
                  <a:pt x="24" y="10"/>
                </a:lnTo>
                <a:lnTo>
                  <a:pt x="31" y="6"/>
                </a:lnTo>
                <a:lnTo>
                  <a:pt x="34" y="4"/>
                </a:lnTo>
                <a:lnTo>
                  <a:pt x="37" y="2"/>
                </a:lnTo>
                <a:lnTo>
                  <a:pt x="42" y="1"/>
                </a:lnTo>
                <a:lnTo>
                  <a:pt x="46" y="0"/>
                </a:lnTo>
                <a:lnTo>
                  <a:pt x="59" y="1"/>
                </a:lnTo>
                <a:lnTo>
                  <a:pt x="70" y="4"/>
                </a:lnTo>
                <a:lnTo>
                  <a:pt x="81" y="8"/>
                </a:lnTo>
                <a:lnTo>
                  <a:pt x="90" y="14"/>
                </a:lnTo>
                <a:lnTo>
                  <a:pt x="99" y="21"/>
                </a:lnTo>
                <a:lnTo>
                  <a:pt x="105" y="30"/>
                </a:lnTo>
                <a:lnTo>
                  <a:pt x="112" y="40"/>
                </a:lnTo>
                <a:lnTo>
                  <a:pt x="116" y="50"/>
                </a:lnTo>
                <a:lnTo>
                  <a:pt x="121" y="60"/>
                </a:lnTo>
                <a:lnTo>
                  <a:pt x="124" y="71"/>
                </a:lnTo>
                <a:lnTo>
                  <a:pt x="127" y="82"/>
                </a:lnTo>
                <a:lnTo>
                  <a:pt x="130" y="94"/>
                </a:lnTo>
                <a:lnTo>
                  <a:pt x="132" y="116"/>
                </a:lnTo>
                <a:lnTo>
                  <a:pt x="133" y="135"/>
                </a:lnTo>
                <a:lnTo>
                  <a:pt x="132" y="138"/>
                </a:lnTo>
                <a:lnTo>
                  <a:pt x="130" y="141"/>
                </a:lnTo>
                <a:lnTo>
                  <a:pt x="125" y="144"/>
                </a:lnTo>
                <a:lnTo>
                  <a:pt x="121" y="147"/>
                </a:lnTo>
                <a:lnTo>
                  <a:pt x="115" y="150"/>
                </a:lnTo>
                <a:lnTo>
                  <a:pt x="110" y="153"/>
                </a:lnTo>
                <a:lnTo>
                  <a:pt x="104" y="154"/>
                </a:lnTo>
                <a:lnTo>
                  <a:pt x="99" y="154"/>
                </a:lnTo>
                <a:lnTo>
                  <a:pt x="93" y="153"/>
                </a:lnTo>
                <a:lnTo>
                  <a:pt x="87" y="149"/>
                </a:lnTo>
                <a:lnTo>
                  <a:pt x="79" y="141"/>
                </a:lnTo>
                <a:lnTo>
                  <a:pt x="71" y="134"/>
                </a:lnTo>
                <a:lnTo>
                  <a:pt x="64" y="126"/>
                </a:lnTo>
                <a:lnTo>
                  <a:pt x="58" y="118"/>
                </a:lnTo>
                <a:lnTo>
                  <a:pt x="54" y="111"/>
                </a:lnTo>
                <a:lnTo>
                  <a:pt x="53" y="105"/>
                </a:lnTo>
                <a:lnTo>
                  <a:pt x="54" y="98"/>
                </a:lnTo>
                <a:lnTo>
                  <a:pt x="56" y="83"/>
                </a:lnTo>
                <a:lnTo>
                  <a:pt x="58" y="68"/>
                </a:lnTo>
                <a:lnTo>
                  <a:pt x="59" y="62"/>
                </a:lnTo>
                <a:lnTo>
                  <a:pt x="47" y="61"/>
                </a:lnTo>
                <a:lnTo>
                  <a:pt x="36" y="59"/>
                </a:lnTo>
                <a:lnTo>
                  <a:pt x="25" y="56"/>
                </a:lnTo>
                <a:lnTo>
                  <a:pt x="17" y="52"/>
                </a:lnTo>
                <a:lnTo>
                  <a:pt x="13" y="49"/>
                </a:lnTo>
                <a:lnTo>
                  <a:pt x="10" y="46"/>
                </a:lnTo>
                <a:lnTo>
                  <a:pt x="7" y="43"/>
                </a:lnTo>
                <a:lnTo>
                  <a:pt x="4" y="39"/>
                </a:lnTo>
                <a:lnTo>
                  <a:pt x="2" y="34"/>
                </a:lnTo>
                <a:lnTo>
                  <a:pt x="1" y="29"/>
                </a:lnTo>
                <a:lnTo>
                  <a:pt x="0" y="24"/>
                </a:lnTo>
                <a:lnTo>
                  <a:pt x="0" y="18"/>
                </a:lnTo>
                <a:lnTo>
                  <a:pt x="7" y="15"/>
                </a:lnTo>
                <a:lnTo>
                  <a:pt x="20" y="12"/>
                </a:lnTo>
              </a:path>
            </a:pathLst>
          </a:custGeom>
          <a:solidFill>
            <a:srgbClr val="FF6600"/>
          </a:solidFill>
          <a:ln w="9525" cap="flat" cmpd="sng">
            <a:solidFill>
              <a:srgbClr val="FFFFFF"/>
            </a:solidFill>
            <a:prstDash val="solid"/>
            <a:round/>
            <a:headEnd type="none" w="med" len="med"/>
            <a:tailEnd type="none" w="med" len="med"/>
          </a:ln>
        </p:spPr>
        <p:txBody>
          <a:bodyPr/>
          <a:lstStyle/>
          <a:p>
            <a:endParaRPr lang="en-US" dirty="0"/>
          </a:p>
        </p:txBody>
      </p:sp>
      <p:sp>
        <p:nvSpPr>
          <p:cNvPr id="18532" name="Freeform 486"/>
          <p:cNvSpPr>
            <a:spLocks/>
          </p:cNvSpPr>
          <p:nvPr>
            <p:custDataLst>
              <p:tags r:id="rId99"/>
            </p:custDataLst>
          </p:nvPr>
        </p:nvSpPr>
        <p:spPr bwMode="auto">
          <a:xfrm>
            <a:off x="7029450" y="1931989"/>
            <a:ext cx="107950" cy="60325"/>
          </a:xfrm>
          <a:custGeom>
            <a:avLst/>
            <a:gdLst>
              <a:gd name="T0" fmla="*/ 2147483647 w 246"/>
              <a:gd name="T1" fmla="*/ 2147483647 h 42"/>
              <a:gd name="T2" fmla="*/ 2147483647 w 246"/>
              <a:gd name="T3" fmla="*/ 2147483647 h 42"/>
              <a:gd name="T4" fmla="*/ 2147483647 w 246"/>
              <a:gd name="T5" fmla="*/ 2147483647 h 42"/>
              <a:gd name="T6" fmla="*/ 2147483647 w 246"/>
              <a:gd name="T7" fmla="*/ 2147483647 h 42"/>
              <a:gd name="T8" fmla="*/ 2147483647 w 246"/>
              <a:gd name="T9" fmla="*/ 2147483647 h 42"/>
              <a:gd name="T10" fmla="*/ 2147483647 w 246"/>
              <a:gd name="T11" fmla="*/ 2147483647 h 42"/>
              <a:gd name="T12" fmla="*/ 2147483647 w 246"/>
              <a:gd name="T13" fmla="*/ 2147483647 h 42"/>
              <a:gd name="T14" fmla="*/ 2147483647 w 246"/>
              <a:gd name="T15" fmla="*/ 2147483647 h 42"/>
              <a:gd name="T16" fmla="*/ 2147483647 w 246"/>
              <a:gd name="T17" fmla="*/ 2147483647 h 42"/>
              <a:gd name="T18" fmla="*/ 2147483647 w 246"/>
              <a:gd name="T19" fmla="*/ 2147483647 h 42"/>
              <a:gd name="T20" fmla="*/ 2147483647 w 246"/>
              <a:gd name="T21" fmla="*/ 2147483647 h 42"/>
              <a:gd name="T22" fmla="*/ 2147483647 w 246"/>
              <a:gd name="T23" fmla="*/ 2147483647 h 42"/>
              <a:gd name="T24" fmla="*/ 2147483647 w 246"/>
              <a:gd name="T25" fmla="*/ 2147483647 h 42"/>
              <a:gd name="T26" fmla="*/ 2147483647 w 246"/>
              <a:gd name="T27" fmla="*/ 2147483647 h 42"/>
              <a:gd name="T28" fmla="*/ 2147483647 w 246"/>
              <a:gd name="T29" fmla="*/ 2147483647 h 42"/>
              <a:gd name="T30" fmla="*/ 2147483647 w 246"/>
              <a:gd name="T31" fmla="*/ 2147483647 h 42"/>
              <a:gd name="T32" fmla="*/ 2147483647 w 246"/>
              <a:gd name="T33" fmla="*/ 2147483647 h 42"/>
              <a:gd name="T34" fmla="*/ 2147483647 w 246"/>
              <a:gd name="T35" fmla="*/ 2147483647 h 42"/>
              <a:gd name="T36" fmla="*/ 2147483647 w 246"/>
              <a:gd name="T37" fmla="*/ 2147483647 h 42"/>
              <a:gd name="T38" fmla="*/ 2147483647 w 246"/>
              <a:gd name="T39" fmla="*/ 2147483647 h 42"/>
              <a:gd name="T40" fmla="*/ 2147483647 w 246"/>
              <a:gd name="T41" fmla="*/ 2147483647 h 42"/>
              <a:gd name="T42" fmla="*/ 2147483647 w 246"/>
              <a:gd name="T43" fmla="*/ 2147483647 h 42"/>
              <a:gd name="T44" fmla="*/ 2147483647 w 246"/>
              <a:gd name="T45" fmla="*/ 2147483647 h 42"/>
              <a:gd name="T46" fmla="*/ 2147483647 w 246"/>
              <a:gd name="T47" fmla="*/ 2147483647 h 42"/>
              <a:gd name="T48" fmla="*/ 2147483647 w 246"/>
              <a:gd name="T49" fmla="*/ 2147483647 h 42"/>
              <a:gd name="T50" fmla="*/ 2147483647 w 246"/>
              <a:gd name="T51" fmla="*/ 2147483647 h 42"/>
              <a:gd name="T52" fmla="*/ 2147483647 w 246"/>
              <a:gd name="T53" fmla="*/ 2147483647 h 42"/>
              <a:gd name="T54" fmla="*/ 2147483647 w 246"/>
              <a:gd name="T55" fmla="*/ 2147483647 h 42"/>
              <a:gd name="T56" fmla="*/ 2147483647 w 246"/>
              <a:gd name="T57" fmla="*/ 2147483647 h 42"/>
              <a:gd name="T58" fmla="*/ 2147483647 w 246"/>
              <a:gd name="T59" fmla="*/ 2147483647 h 42"/>
              <a:gd name="T60" fmla="*/ 2147483647 w 246"/>
              <a:gd name="T61" fmla="*/ 2147483647 h 42"/>
              <a:gd name="T62" fmla="*/ 2147483647 w 246"/>
              <a:gd name="T63" fmla="*/ 2147483647 h 42"/>
              <a:gd name="T64" fmla="*/ 2147483647 w 246"/>
              <a:gd name="T65" fmla="*/ 0 h 42"/>
              <a:gd name="T66" fmla="*/ 2147483647 w 246"/>
              <a:gd name="T67" fmla="*/ 2147483647 h 42"/>
              <a:gd name="T68" fmla="*/ 2147483647 w 246"/>
              <a:gd name="T69" fmla="*/ 2147483647 h 42"/>
              <a:gd name="T70" fmla="*/ 2147483647 w 246"/>
              <a:gd name="T71" fmla="*/ 2147483647 h 42"/>
              <a:gd name="T72" fmla="*/ 2147483647 w 246"/>
              <a:gd name="T73" fmla="*/ 2147483647 h 42"/>
              <a:gd name="T74" fmla="*/ 2147483647 w 246"/>
              <a:gd name="T75" fmla="*/ 2147483647 h 42"/>
              <a:gd name="T76" fmla="*/ 2147483647 w 246"/>
              <a:gd name="T77" fmla="*/ 2147483647 h 42"/>
              <a:gd name="T78" fmla="*/ 2147483647 w 246"/>
              <a:gd name="T79" fmla="*/ 2147483647 h 42"/>
              <a:gd name="T80" fmla="*/ 2147483647 w 246"/>
              <a:gd name="T81" fmla="*/ 2147483647 h 42"/>
              <a:gd name="T82" fmla="*/ 2147483647 w 246"/>
              <a:gd name="T83" fmla="*/ 2147483647 h 42"/>
              <a:gd name="T84" fmla="*/ 2147483647 w 246"/>
              <a:gd name="T85" fmla="*/ 2147483647 h 42"/>
              <a:gd name="T86" fmla="*/ 2147483647 w 246"/>
              <a:gd name="T87" fmla="*/ 2147483647 h 42"/>
              <a:gd name="T88" fmla="*/ 2147483647 w 246"/>
              <a:gd name="T89" fmla="*/ 2147483647 h 42"/>
              <a:gd name="T90" fmla="*/ 2147483647 w 246"/>
              <a:gd name="T91" fmla="*/ 2147483647 h 42"/>
              <a:gd name="T92" fmla="*/ 0 w 246"/>
              <a:gd name="T93" fmla="*/ 2147483647 h 42"/>
              <a:gd name="T94" fmla="*/ 2147483647 w 246"/>
              <a:gd name="T95" fmla="*/ 2147483647 h 42"/>
              <a:gd name="T96" fmla="*/ 2147483647 w 246"/>
              <a:gd name="T97" fmla="*/ 2147483647 h 42"/>
              <a:gd name="T98" fmla="*/ 2147483647 w 246"/>
              <a:gd name="T99" fmla="*/ 2147483647 h 42"/>
              <a:gd name="T100" fmla="*/ 2147483647 w 246"/>
              <a:gd name="T101" fmla="*/ 2147483647 h 42"/>
              <a:gd name="T102" fmla="*/ 2147483647 w 246"/>
              <a:gd name="T103" fmla="*/ 2147483647 h 42"/>
              <a:gd name="T104" fmla="*/ 2147483647 w 246"/>
              <a:gd name="T105" fmla="*/ 2147483647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chemeClr val="tx1"/>
          </a:solidFill>
          <a:ln w="9525" cap="flat" cmpd="sng">
            <a:solidFill>
              <a:srgbClr val="FFFFFF"/>
            </a:solidFill>
            <a:prstDash val="solid"/>
            <a:round/>
            <a:headEnd type="none" w="med" len="med"/>
            <a:tailEnd type="none" w="med" len="med"/>
          </a:ln>
        </p:spPr>
        <p:txBody>
          <a:bodyPr/>
          <a:lstStyle/>
          <a:p>
            <a:endParaRPr lang="en-US" dirty="0"/>
          </a:p>
        </p:txBody>
      </p:sp>
      <p:sp>
        <p:nvSpPr>
          <p:cNvPr id="18533" name="Freeform 487"/>
          <p:cNvSpPr>
            <a:spLocks/>
          </p:cNvSpPr>
          <p:nvPr>
            <p:custDataLst>
              <p:tags r:id="rId100"/>
            </p:custDataLst>
          </p:nvPr>
        </p:nvSpPr>
        <p:spPr bwMode="auto">
          <a:xfrm>
            <a:off x="7172325" y="1914525"/>
            <a:ext cx="63500" cy="57150"/>
          </a:xfrm>
          <a:custGeom>
            <a:avLst/>
            <a:gdLst>
              <a:gd name="T0" fmla="*/ 2147483647 w 149"/>
              <a:gd name="T1" fmla="*/ 0 h 61"/>
              <a:gd name="T2" fmla="*/ 2147483647 w 149"/>
              <a:gd name="T3" fmla="*/ 2147483647 h 61"/>
              <a:gd name="T4" fmla="*/ 2147483647 w 149"/>
              <a:gd name="T5" fmla="*/ 2147483647 h 61"/>
              <a:gd name="T6" fmla="*/ 2147483647 w 149"/>
              <a:gd name="T7" fmla="*/ 2147483647 h 61"/>
              <a:gd name="T8" fmla="*/ 2147483647 w 149"/>
              <a:gd name="T9" fmla="*/ 2147483647 h 61"/>
              <a:gd name="T10" fmla="*/ 2147483647 w 149"/>
              <a:gd name="T11" fmla="*/ 2147483647 h 61"/>
              <a:gd name="T12" fmla="*/ 2147483647 w 149"/>
              <a:gd name="T13" fmla="*/ 2147483647 h 61"/>
              <a:gd name="T14" fmla="*/ 2147483647 w 149"/>
              <a:gd name="T15" fmla="*/ 2147483647 h 61"/>
              <a:gd name="T16" fmla="*/ 2147483647 w 149"/>
              <a:gd name="T17" fmla="*/ 2147483647 h 61"/>
              <a:gd name="T18" fmla="*/ 2147483647 w 149"/>
              <a:gd name="T19" fmla="*/ 2147483647 h 61"/>
              <a:gd name="T20" fmla="*/ 2147483647 w 149"/>
              <a:gd name="T21" fmla="*/ 2147483647 h 61"/>
              <a:gd name="T22" fmla="*/ 2147483647 w 149"/>
              <a:gd name="T23" fmla="*/ 2147483647 h 61"/>
              <a:gd name="T24" fmla="*/ 2147483647 w 149"/>
              <a:gd name="T25" fmla="*/ 2147483647 h 61"/>
              <a:gd name="T26" fmla="*/ 2147483647 w 149"/>
              <a:gd name="T27" fmla="*/ 2147483647 h 61"/>
              <a:gd name="T28" fmla="*/ 2147483647 w 149"/>
              <a:gd name="T29" fmla="*/ 2147483647 h 61"/>
              <a:gd name="T30" fmla="*/ 2147483647 w 149"/>
              <a:gd name="T31" fmla="*/ 2147483647 h 61"/>
              <a:gd name="T32" fmla="*/ 2147483647 w 149"/>
              <a:gd name="T33" fmla="*/ 2147483647 h 61"/>
              <a:gd name="T34" fmla="*/ 2147483647 w 149"/>
              <a:gd name="T35" fmla="*/ 2147483647 h 61"/>
              <a:gd name="T36" fmla="*/ 2147483647 w 149"/>
              <a:gd name="T37" fmla="*/ 2147483647 h 61"/>
              <a:gd name="T38" fmla="*/ 2147483647 w 149"/>
              <a:gd name="T39" fmla="*/ 2147483647 h 61"/>
              <a:gd name="T40" fmla="*/ 2147483647 w 149"/>
              <a:gd name="T41" fmla="*/ 2147483647 h 61"/>
              <a:gd name="T42" fmla="*/ 2147483647 w 149"/>
              <a:gd name="T43" fmla="*/ 2147483647 h 61"/>
              <a:gd name="T44" fmla="*/ 2147483647 w 149"/>
              <a:gd name="T45" fmla="*/ 2147483647 h 61"/>
              <a:gd name="T46" fmla="*/ 2147483647 w 149"/>
              <a:gd name="T47" fmla="*/ 2147483647 h 61"/>
              <a:gd name="T48" fmla="*/ 2147483647 w 149"/>
              <a:gd name="T49" fmla="*/ 2147483647 h 61"/>
              <a:gd name="T50" fmla="*/ 2147483647 w 149"/>
              <a:gd name="T51" fmla="*/ 2147483647 h 61"/>
              <a:gd name="T52" fmla="*/ 2147483647 w 149"/>
              <a:gd name="T53" fmla="*/ 2147483647 h 61"/>
              <a:gd name="T54" fmla="*/ 2147483647 w 149"/>
              <a:gd name="T55" fmla="*/ 2147483647 h 61"/>
              <a:gd name="T56" fmla="*/ 2147483647 w 149"/>
              <a:gd name="T57" fmla="*/ 2147483647 h 61"/>
              <a:gd name="T58" fmla="*/ 2147483647 w 149"/>
              <a:gd name="T59" fmla="*/ 2147483647 h 61"/>
              <a:gd name="T60" fmla="*/ 2147483647 w 149"/>
              <a:gd name="T61" fmla="*/ 2147483647 h 61"/>
              <a:gd name="T62" fmla="*/ 2147483647 w 149"/>
              <a:gd name="T63" fmla="*/ 2147483647 h 61"/>
              <a:gd name="T64" fmla="*/ 0 w 149"/>
              <a:gd name="T65" fmla="*/ 2147483647 h 61"/>
              <a:gd name="T66" fmla="*/ 0 w 149"/>
              <a:gd name="T67" fmla="*/ 2147483647 h 61"/>
              <a:gd name="T68" fmla="*/ 2147483647 w 149"/>
              <a:gd name="T69" fmla="*/ 2147483647 h 61"/>
              <a:gd name="T70" fmla="*/ 2147483647 w 149"/>
              <a:gd name="T71" fmla="*/ 2147483647 h 61"/>
              <a:gd name="T72" fmla="*/ 2147483647 w 149"/>
              <a:gd name="T73" fmla="*/ 2147483647 h 61"/>
              <a:gd name="T74" fmla="*/ 2147483647 w 149"/>
              <a:gd name="T75" fmla="*/ 2147483647 h 61"/>
              <a:gd name="T76" fmla="*/ 2147483647 w 149"/>
              <a:gd name="T77" fmla="*/ 2147483647 h 61"/>
              <a:gd name="T78" fmla="*/ 2147483647 w 149"/>
              <a:gd name="T79" fmla="*/ 2147483647 h 61"/>
              <a:gd name="T80" fmla="*/ 2147483647 w 149"/>
              <a:gd name="T81" fmla="*/ 2147483647 h 61"/>
              <a:gd name="T82" fmla="*/ 2147483647 w 149"/>
              <a:gd name="T83" fmla="*/ 2147483647 h 61"/>
              <a:gd name="T84" fmla="*/ 2147483647 w 149"/>
              <a:gd name="T85" fmla="*/ 0 h 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chemeClr val="tx1"/>
          </a:solidFill>
          <a:ln w="9525" cap="flat" cmpd="sng">
            <a:solidFill>
              <a:srgbClr val="FFFFFF"/>
            </a:solidFill>
            <a:prstDash val="solid"/>
            <a:round/>
            <a:headEnd type="none" w="med" len="med"/>
            <a:tailEnd type="none" w="med" len="med"/>
          </a:ln>
        </p:spPr>
        <p:txBody>
          <a:bodyPr/>
          <a:lstStyle/>
          <a:p>
            <a:endParaRPr lang="en-US" dirty="0"/>
          </a:p>
        </p:txBody>
      </p:sp>
      <p:sp>
        <p:nvSpPr>
          <p:cNvPr id="18534" name="Freeform 488"/>
          <p:cNvSpPr>
            <a:spLocks/>
          </p:cNvSpPr>
          <p:nvPr>
            <p:custDataLst>
              <p:tags r:id="rId101"/>
            </p:custDataLst>
          </p:nvPr>
        </p:nvSpPr>
        <p:spPr bwMode="auto">
          <a:xfrm>
            <a:off x="7208839" y="1922463"/>
            <a:ext cx="130175" cy="57150"/>
          </a:xfrm>
          <a:custGeom>
            <a:avLst/>
            <a:gdLst>
              <a:gd name="T0" fmla="*/ 2147483647 w 299"/>
              <a:gd name="T1" fmla="*/ 2147483647 h 74"/>
              <a:gd name="T2" fmla="*/ 2147483647 w 299"/>
              <a:gd name="T3" fmla="*/ 2147483647 h 74"/>
              <a:gd name="T4" fmla="*/ 2147483647 w 299"/>
              <a:gd name="T5" fmla="*/ 2147483647 h 74"/>
              <a:gd name="T6" fmla="*/ 2147483647 w 299"/>
              <a:gd name="T7" fmla="*/ 2147483647 h 74"/>
              <a:gd name="T8" fmla="*/ 2147483647 w 299"/>
              <a:gd name="T9" fmla="*/ 2147483647 h 74"/>
              <a:gd name="T10" fmla="*/ 2147483647 w 299"/>
              <a:gd name="T11" fmla="*/ 2147483647 h 74"/>
              <a:gd name="T12" fmla="*/ 2147483647 w 299"/>
              <a:gd name="T13" fmla="*/ 2147483647 h 74"/>
              <a:gd name="T14" fmla="*/ 2147483647 w 299"/>
              <a:gd name="T15" fmla="*/ 2147483647 h 74"/>
              <a:gd name="T16" fmla="*/ 2147483647 w 299"/>
              <a:gd name="T17" fmla="*/ 2147483647 h 74"/>
              <a:gd name="T18" fmla="*/ 2147483647 w 299"/>
              <a:gd name="T19" fmla="*/ 2147483647 h 74"/>
              <a:gd name="T20" fmla="*/ 2147483647 w 299"/>
              <a:gd name="T21" fmla="*/ 2147483647 h 74"/>
              <a:gd name="T22" fmla="*/ 2147483647 w 299"/>
              <a:gd name="T23" fmla="*/ 2147483647 h 74"/>
              <a:gd name="T24" fmla="*/ 2147483647 w 299"/>
              <a:gd name="T25" fmla="*/ 2147483647 h 74"/>
              <a:gd name="T26" fmla="*/ 2147483647 w 299"/>
              <a:gd name="T27" fmla="*/ 2147483647 h 74"/>
              <a:gd name="T28" fmla="*/ 2147483647 w 299"/>
              <a:gd name="T29" fmla="*/ 2147483647 h 74"/>
              <a:gd name="T30" fmla="*/ 2147483647 w 299"/>
              <a:gd name="T31" fmla="*/ 2147483647 h 74"/>
              <a:gd name="T32" fmla="*/ 2147483647 w 299"/>
              <a:gd name="T33" fmla="*/ 2147483647 h 74"/>
              <a:gd name="T34" fmla="*/ 2147483647 w 299"/>
              <a:gd name="T35" fmla="*/ 2147483647 h 74"/>
              <a:gd name="T36" fmla="*/ 2147483647 w 299"/>
              <a:gd name="T37" fmla="*/ 2147483647 h 74"/>
              <a:gd name="T38" fmla="*/ 2147483647 w 299"/>
              <a:gd name="T39" fmla="*/ 2147483647 h 74"/>
              <a:gd name="T40" fmla="*/ 2147483647 w 299"/>
              <a:gd name="T41" fmla="*/ 2147483647 h 74"/>
              <a:gd name="T42" fmla="*/ 2147483647 w 299"/>
              <a:gd name="T43" fmla="*/ 2147483647 h 74"/>
              <a:gd name="T44" fmla="*/ 2147483647 w 299"/>
              <a:gd name="T45" fmla="*/ 0 h 74"/>
              <a:gd name="T46" fmla="*/ 2147483647 w 299"/>
              <a:gd name="T47" fmla="*/ 2147483647 h 74"/>
              <a:gd name="T48" fmla="*/ 2147483647 w 299"/>
              <a:gd name="T49" fmla="*/ 2147483647 h 74"/>
              <a:gd name="T50" fmla="*/ 2147483647 w 299"/>
              <a:gd name="T51" fmla="*/ 2147483647 h 74"/>
              <a:gd name="T52" fmla="*/ 2147483647 w 299"/>
              <a:gd name="T53" fmla="*/ 2147483647 h 74"/>
              <a:gd name="T54" fmla="*/ 2147483647 w 299"/>
              <a:gd name="T55" fmla="*/ 2147483647 h 74"/>
              <a:gd name="T56" fmla="*/ 2147483647 w 299"/>
              <a:gd name="T57" fmla="*/ 2147483647 h 74"/>
              <a:gd name="T58" fmla="*/ 2147483647 w 299"/>
              <a:gd name="T59" fmla="*/ 2147483647 h 74"/>
              <a:gd name="T60" fmla="*/ 2147483647 w 299"/>
              <a:gd name="T61" fmla="*/ 2147483647 h 74"/>
              <a:gd name="T62" fmla="*/ 2147483647 w 299"/>
              <a:gd name="T63" fmla="*/ 2147483647 h 74"/>
              <a:gd name="T64" fmla="*/ 2147483647 w 299"/>
              <a:gd name="T65" fmla="*/ 2147483647 h 74"/>
              <a:gd name="T66" fmla="*/ 2147483647 w 299"/>
              <a:gd name="T67" fmla="*/ 2147483647 h 74"/>
              <a:gd name="T68" fmla="*/ 2147483647 w 299"/>
              <a:gd name="T69" fmla="*/ 2147483647 h 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chemeClr val="tx1"/>
          </a:solidFill>
          <a:ln w="9525" cap="flat" cmpd="sng">
            <a:solidFill>
              <a:srgbClr val="FFFFFF"/>
            </a:solidFill>
            <a:prstDash val="solid"/>
            <a:round/>
            <a:headEnd type="none" w="med" len="med"/>
            <a:tailEnd type="none" w="med" len="med"/>
          </a:ln>
        </p:spPr>
        <p:txBody>
          <a:bodyPr/>
          <a:lstStyle/>
          <a:p>
            <a:endParaRPr lang="en-US" dirty="0"/>
          </a:p>
        </p:txBody>
      </p:sp>
      <p:sp>
        <p:nvSpPr>
          <p:cNvPr id="18535" name="Freeform 489"/>
          <p:cNvSpPr>
            <a:spLocks/>
          </p:cNvSpPr>
          <p:nvPr>
            <p:custDataLst>
              <p:tags r:id="rId102"/>
            </p:custDataLst>
          </p:nvPr>
        </p:nvSpPr>
        <p:spPr bwMode="auto">
          <a:xfrm>
            <a:off x="7742239" y="2108200"/>
            <a:ext cx="41275" cy="57150"/>
          </a:xfrm>
          <a:custGeom>
            <a:avLst/>
            <a:gdLst>
              <a:gd name="T0" fmla="*/ 2147483647 w 100"/>
              <a:gd name="T1" fmla="*/ 0 h 42"/>
              <a:gd name="T2" fmla="*/ 2147483647 w 100"/>
              <a:gd name="T3" fmla="*/ 2147483647 h 42"/>
              <a:gd name="T4" fmla="*/ 2147483647 w 100"/>
              <a:gd name="T5" fmla="*/ 2147483647 h 42"/>
              <a:gd name="T6" fmla="*/ 2147483647 w 100"/>
              <a:gd name="T7" fmla="*/ 2147483647 h 42"/>
              <a:gd name="T8" fmla="*/ 2147483647 w 100"/>
              <a:gd name="T9" fmla="*/ 2147483647 h 42"/>
              <a:gd name="T10" fmla="*/ 2147483647 w 100"/>
              <a:gd name="T11" fmla="*/ 2147483647 h 42"/>
              <a:gd name="T12" fmla="*/ 2147483647 w 100"/>
              <a:gd name="T13" fmla="*/ 2147483647 h 42"/>
              <a:gd name="T14" fmla="*/ 2147483647 w 100"/>
              <a:gd name="T15" fmla="*/ 2147483647 h 42"/>
              <a:gd name="T16" fmla="*/ 2147483647 w 100"/>
              <a:gd name="T17" fmla="*/ 2147483647 h 42"/>
              <a:gd name="T18" fmla="*/ 2147483647 w 100"/>
              <a:gd name="T19" fmla="*/ 2147483647 h 42"/>
              <a:gd name="T20" fmla="*/ 2147483647 w 100"/>
              <a:gd name="T21" fmla="*/ 2147483647 h 42"/>
              <a:gd name="T22" fmla="*/ 2147483647 w 100"/>
              <a:gd name="T23" fmla="*/ 2147483647 h 42"/>
              <a:gd name="T24" fmla="*/ 2147483647 w 100"/>
              <a:gd name="T25" fmla="*/ 2147483647 h 42"/>
              <a:gd name="T26" fmla="*/ 2147483647 w 100"/>
              <a:gd name="T27" fmla="*/ 2147483647 h 42"/>
              <a:gd name="T28" fmla="*/ 0 w 100"/>
              <a:gd name="T29" fmla="*/ 2147483647 h 42"/>
              <a:gd name="T30" fmla="*/ 2147483647 w 100"/>
              <a:gd name="T31" fmla="*/ 2147483647 h 42"/>
              <a:gd name="T32" fmla="*/ 2147483647 w 100"/>
              <a:gd name="T33" fmla="*/ 2147483647 h 42"/>
              <a:gd name="T34" fmla="*/ 2147483647 w 100"/>
              <a:gd name="T35" fmla="*/ 2147483647 h 42"/>
              <a:gd name="T36" fmla="*/ 2147483647 w 100"/>
              <a:gd name="T37" fmla="*/ 2147483647 h 42"/>
              <a:gd name="T38" fmla="*/ 2147483647 w 100"/>
              <a:gd name="T39" fmla="*/ 2147483647 h 42"/>
              <a:gd name="T40" fmla="*/ 2147483647 w 100"/>
              <a:gd name="T41" fmla="*/ 2147483647 h 42"/>
              <a:gd name="T42" fmla="*/ 2147483647 w 100"/>
              <a:gd name="T43" fmla="*/ 2147483647 h 42"/>
              <a:gd name="T44" fmla="*/ 2147483647 w 100"/>
              <a:gd name="T45" fmla="*/ 2147483647 h 42"/>
              <a:gd name="T46" fmla="*/ 2147483647 w 100"/>
              <a:gd name="T47" fmla="*/ 2147483647 h 42"/>
              <a:gd name="T48" fmla="*/ 2147483647 w 100"/>
              <a:gd name="T49" fmla="*/ 2147483647 h 42"/>
              <a:gd name="T50" fmla="*/ 2147483647 w 100"/>
              <a:gd name="T51" fmla="*/ 0 h 42"/>
              <a:gd name="T52" fmla="*/ 2147483647 w 100"/>
              <a:gd name="T53" fmla="*/ 0 h 4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0" h="42">
                <a:moveTo>
                  <a:pt x="93" y="0"/>
                </a:moveTo>
                <a:lnTo>
                  <a:pt x="97" y="7"/>
                </a:lnTo>
                <a:lnTo>
                  <a:pt x="100" y="18"/>
                </a:lnTo>
                <a:lnTo>
                  <a:pt x="92" y="24"/>
                </a:lnTo>
                <a:lnTo>
                  <a:pt x="86" y="29"/>
                </a:lnTo>
                <a:lnTo>
                  <a:pt x="79" y="34"/>
                </a:lnTo>
                <a:lnTo>
                  <a:pt x="72" y="37"/>
                </a:lnTo>
                <a:lnTo>
                  <a:pt x="65" y="39"/>
                </a:lnTo>
                <a:lnTo>
                  <a:pt x="57" y="41"/>
                </a:lnTo>
                <a:lnTo>
                  <a:pt x="49" y="42"/>
                </a:lnTo>
                <a:lnTo>
                  <a:pt x="40" y="42"/>
                </a:lnTo>
                <a:lnTo>
                  <a:pt x="27" y="41"/>
                </a:lnTo>
                <a:lnTo>
                  <a:pt x="12" y="39"/>
                </a:lnTo>
                <a:lnTo>
                  <a:pt x="1" y="37"/>
                </a:lnTo>
                <a:lnTo>
                  <a:pt x="0" y="36"/>
                </a:lnTo>
                <a:lnTo>
                  <a:pt x="6" y="36"/>
                </a:lnTo>
                <a:lnTo>
                  <a:pt x="12" y="35"/>
                </a:lnTo>
                <a:lnTo>
                  <a:pt x="18" y="33"/>
                </a:lnTo>
                <a:lnTo>
                  <a:pt x="23" y="30"/>
                </a:lnTo>
                <a:lnTo>
                  <a:pt x="33" y="25"/>
                </a:lnTo>
                <a:lnTo>
                  <a:pt x="44" y="18"/>
                </a:lnTo>
                <a:lnTo>
                  <a:pt x="55" y="11"/>
                </a:lnTo>
                <a:lnTo>
                  <a:pt x="66" y="5"/>
                </a:lnTo>
                <a:lnTo>
                  <a:pt x="72" y="3"/>
                </a:lnTo>
                <a:lnTo>
                  <a:pt x="79" y="1"/>
                </a:lnTo>
                <a:lnTo>
                  <a:pt x="86" y="0"/>
                </a:lnTo>
                <a:lnTo>
                  <a:pt x="93" y="0"/>
                </a:lnTo>
              </a:path>
            </a:pathLst>
          </a:custGeom>
          <a:solidFill>
            <a:schemeClr val="tx1"/>
          </a:solidFill>
          <a:ln w="9525" cap="flat" cmpd="sng">
            <a:solidFill>
              <a:srgbClr val="FFFFFF"/>
            </a:solidFill>
            <a:prstDash val="solid"/>
            <a:round/>
            <a:headEnd type="none" w="med" len="med"/>
            <a:tailEnd type="none" w="med" len="med"/>
          </a:ln>
        </p:spPr>
        <p:txBody>
          <a:bodyPr/>
          <a:lstStyle/>
          <a:p>
            <a:endParaRPr lang="en-US" dirty="0"/>
          </a:p>
        </p:txBody>
      </p:sp>
      <p:sp>
        <p:nvSpPr>
          <p:cNvPr id="18536" name="Freeform 490"/>
          <p:cNvSpPr>
            <a:spLocks/>
          </p:cNvSpPr>
          <p:nvPr>
            <p:custDataLst>
              <p:tags r:id="rId103"/>
            </p:custDataLst>
          </p:nvPr>
        </p:nvSpPr>
        <p:spPr bwMode="auto">
          <a:xfrm>
            <a:off x="7651751" y="1966914"/>
            <a:ext cx="15875" cy="58737"/>
          </a:xfrm>
          <a:custGeom>
            <a:avLst/>
            <a:gdLst>
              <a:gd name="T0" fmla="*/ 2147483647 w 40"/>
              <a:gd name="T1" fmla="*/ 2147483647 h 5"/>
              <a:gd name="T2" fmla="*/ 0 w 40"/>
              <a:gd name="T3" fmla="*/ 2147483647 h 5"/>
              <a:gd name="T4" fmla="*/ 2147483647 w 40"/>
              <a:gd name="T5" fmla="*/ 2147483647 h 5"/>
              <a:gd name="T6" fmla="*/ 2147483647 w 40"/>
              <a:gd name="T7" fmla="*/ 2147483647 h 5"/>
              <a:gd name="T8" fmla="*/ 2147483647 w 40"/>
              <a:gd name="T9" fmla="*/ 0 h 5"/>
              <a:gd name="T10" fmla="*/ 2147483647 w 40"/>
              <a:gd name="T11" fmla="*/ 0 h 5"/>
              <a:gd name="T12" fmla="*/ 2147483647 w 40"/>
              <a:gd name="T13" fmla="*/ 0 h 5"/>
              <a:gd name="T14" fmla="*/ 2147483647 w 40"/>
              <a:gd name="T15" fmla="*/ 2147483647 h 5"/>
              <a:gd name="T16" fmla="*/ 2147483647 w 40"/>
              <a:gd name="T17" fmla="*/ 2147483647 h 5"/>
              <a:gd name="T18" fmla="*/ 2147483647 w 40"/>
              <a:gd name="T19" fmla="*/ 2147483647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 h="5">
                <a:moveTo>
                  <a:pt x="40" y="5"/>
                </a:moveTo>
                <a:lnTo>
                  <a:pt x="0" y="5"/>
                </a:lnTo>
                <a:lnTo>
                  <a:pt x="5" y="3"/>
                </a:lnTo>
                <a:lnTo>
                  <a:pt x="9" y="1"/>
                </a:lnTo>
                <a:lnTo>
                  <a:pt x="15" y="0"/>
                </a:lnTo>
                <a:lnTo>
                  <a:pt x="20" y="0"/>
                </a:lnTo>
                <a:lnTo>
                  <a:pt x="25" y="0"/>
                </a:lnTo>
                <a:lnTo>
                  <a:pt x="30" y="1"/>
                </a:lnTo>
                <a:lnTo>
                  <a:pt x="35" y="3"/>
                </a:lnTo>
                <a:lnTo>
                  <a:pt x="40" y="5"/>
                </a:lnTo>
              </a:path>
            </a:pathLst>
          </a:custGeom>
          <a:solidFill>
            <a:schemeClr val="tx1"/>
          </a:solidFill>
          <a:ln w="9525" cap="flat" cmpd="sng">
            <a:solidFill>
              <a:srgbClr val="FFFFFF"/>
            </a:solidFill>
            <a:prstDash val="solid"/>
            <a:round/>
            <a:headEnd type="none" w="med" len="med"/>
            <a:tailEnd type="none" w="med" len="med"/>
          </a:ln>
        </p:spPr>
        <p:txBody>
          <a:bodyPr/>
          <a:lstStyle/>
          <a:p>
            <a:endParaRPr lang="en-US" dirty="0"/>
          </a:p>
        </p:txBody>
      </p:sp>
      <p:sp>
        <p:nvSpPr>
          <p:cNvPr id="18537" name="Freeform 491"/>
          <p:cNvSpPr>
            <a:spLocks/>
          </p:cNvSpPr>
          <p:nvPr>
            <p:custDataLst>
              <p:tags r:id="rId104"/>
            </p:custDataLst>
          </p:nvPr>
        </p:nvSpPr>
        <p:spPr bwMode="auto">
          <a:xfrm>
            <a:off x="7673975" y="1925639"/>
            <a:ext cx="14288" cy="60325"/>
          </a:xfrm>
          <a:custGeom>
            <a:avLst/>
            <a:gdLst>
              <a:gd name="T0" fmla="*/ 0 w 33"/>
              <a:gd name="T1" fmla="*/ 2147483647 h 31"/>
              <a:gd name="T2" fmla="*/ 2147483647 w 33"/>
              <a:gd name="T3" fmla="*/ 0 h 31"/>
              <a:gd name="T4" fmla="*/ 2147483647 w 33"/>
              <a:gd name="T5" fmla="*/ 2147483647 h 31"/>
              <a:gd name="T6" fmla="*/ 2147483647 w 33"/>
              <a:gd name="T7" fmla="*/ 2147483647 h 31"/>
              <a:gd name="T8" fmla="*/ 2147483647 w 33"/>
              <a:gd name="T9" fmla="*/ 2147483647 h 31"/>
              <a:gd name="T10" fmla="*/ 2147483647 w 33"/>
              <a:gd name="T11" fmla="*/ 2147483647 h 31"/>
              <a:gd name="T12" fmla="*/ 2147483647 w 33"/>
              <a:gd name="T13" fmla="*/ 2147483647 h 31"/>
              <a:gd name="T14" fmla="*/ 2147483647 w 33"/>
              <a:gd name="T15" fmla="*/ 2147483647 h 31"/>
              <a:gd name="T16" fmla="*/ 0 w 33"/>
              <a:gd name="T17" fmla="*/ 2147483647 h 31"/>
              <a:gd name="T18" fmla="*/ 0 w 33"/>
              <a:gd name="T19" fmla="*/ 2147483647 h 31"/>
              <a:gd name="T20" fmla="*/ 0 w 33"/>
              <a:gd name="T21" fmla="*/ 2147483647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1">
                <a:moveTo>
                  <a:pt x="0" y="19"/>
                </a:moveTo>
                <a:lnTo>
                  <a:pt x="20" y="0"/>
                </a:lnTo>
                <a:lnTo>
                  <a:pt x="20" y="4"/>
                </a:lnTo>
                <a:lnTo>
                  <a:pt x="22" y="10"/>
                </a:lnTo>
                <a:lnTo>
                  <a:pt x="25" y="14"/>
                </a:lnTo>
                <a:lnTo>
                  <a:pt x="27" y="18"/>
                </a:lnTo>
                <a:lnTo>
                  <a:pt x="31" y="26"/>
                </a:lnTo>
                <a:lnTo>
                  <a:pt x="33" y="31"/>
                </a:lnTo>
                <a:lnTo>
                  <a:pt x="0" y="31"/>
                </a:lnTo>
                <a:lnTo>
                  <a:pt x="0" y="25"/>
                </a:lnTo>
                <a:lnTo>
                  <a:pt x="0" y="19"/>
                </a:lnTo>
              </a:path>
            </a:pathLst>
          </a:custGeom>
          <a:solidFill>
            <a:schemeClr val="tx1"/>
          </a:solidFill>
          <a:ln w="9525" cap="flat" cmpd="sng">
            <a:solidFill>
              <a:srgbClr val="FFFFFF"/>
            </a:solidFill>
            <a:prstDash val="solid"/>
            <a:round/>
            <a:headEnd type="none" w="med" len="med"/>
            <a:tailEnd type="none" w="med" len="med"/>
          </a:ln>
        </p:spPr>
        <p:txBody>
          <a:bodyPr/>
          <a:lstStyle/>
          <a:p>
            <a:endParaRPr lang="en-US" dirty="0"/>
          </a:p>
        </p:txBody>
      </p:sp>
      <p:sp>
        <p:nvSpPr>
          <p:cNvPr id="18538" name="Freeform 492"/>
          <p:cNvSpPr>
            <a:spLocks/>
          </p:cNvSpPr>
          <p:nvPr>
            <p:custDataLst>
              <p:tags r:id="rId105"/>
            </p:custDataLst>
          </p:nvPr>
        </p:nvSpPr>
        <p:spPr bwMode="auto">
          <a:xfrm>
            <a:off x="7818438" y="2041525"/>
            <a:ext cx="17462" cy="57150"/>
          </a:xfrm>
          <a:custGeom>
            <a:avLst/>
            <a:gdLst>
              <a:gd name="T0" fmla="*/ 2147483647 w 41"/>
              <a:gd name="T1" fmla="*/ 0 h 43"/>
              <a:gd name="T2" fmla="*/ 2147483647 w 41"/>
              <a:gd name="T3" fmla="*/ 2147483647 h 43"/>
              <a:gd name="T4" fmla="*/ 2147483647 w 41"/>
              <a:gd name="T5" fmla="*/ 2147483647 h 43"/>
              <a:gd name="T6" fmla="*/ 2147483647 w 41"/>
              <a:gd name="T7" fmla="*/ 2147483647 h 43"/>
              <a:gd name="T8" fmla="*/ 2147483647 w 41"/>
              <a:gd name="T9" fmla="*/ 2147483647 h 43"/>
              <a:gd name="T10" fmla="*/ 2147483647 w 41"/>
              <a:gd name="T11" fmla="*/ 2147483647 h 43"/>
              <a:gd name="T12" fmla="*/ 2147483647 w 41"/>
              <a:gd name="T13" fmla="*/ 2147483647 h 43"/>
              <a:gd name="T14" fmla="*/ 0 w 41"/>
              <a:gd name="T15" fmla="*/ 2147483647 h 43"/>
              <a:gd name="T16" fmla="*/ 2147483647 w 41"/>
              <a:gd name="T17" fmla="*/ 2147483647 h 43"/>
              <a:gd name="T18" fmla="*/ 2147483647 w 41"/>
              <a:gd name="T19" fmla="*/ 2147483647 h 43"/>
              <a:gd name="T20" fmla="*/ 2147483647 w 41"/>
              <a:gd name="T21" fmla="*/ 2147483647 h 43"/>
              <a:gd name="T22" fmla="*/ 2147483647 w 41"/>
              <a:gd name="T23" fmla="*/ 0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43">
                <a:moveTo>
                  <a:pt x="41" y="0"/>
                </a:moveTo>
                <a:lnTo>
                  <a:pt x="41" y="43"/>
                </a:lnTo>
                <a:lnTo>
                  <a:pt x="31" y="42"/>
                </a:lnTo>
                <a:lnTo>
                  <a:pt x="24" y="40"/>
                </a:lnTo>
                <a:lnTo>
                  <a:pt x="18" y="37"/>
                </a:lnTo>
                <a:lnTo>
                  <a:pt x="13" y="33"/>
                </a:lnTo>
                <a:lnTo>
                  <a:pt x="5" y="25"/>
                </a:lnTo>
                <a:lnTo>
                  <a:pt x="0" y="19"/>
                </a:lnTo>
                <a:lnTo>
                  <a:pt x="12" y="13"/>
                </a:lnTo>
                <a:lnTo>
                  <a:pt x="25" y="7"/>
                </a:lnTo>
                <a:lnTo>
                  <a:pt x="36" y="2"/>
                </a:lnTo>
                <a:lnTo>
                  <a:pt x="41" y="0"/>
                </a:lnTo>
              </a:path>
            </a:pathLst>
          </a:custGeom>
          <a:solidFill>
            <a:schemeClr val="tx1"/>
          </a:solidFill>
          <a:ln w="9525" cap="flat" cmpd="sng">
            <a:solidFill>
              <a:srgbClr val="FFFFFF"/>
            </a:solidFill>
            <a:prstDash val="solid"/>
            <a:round/>
            <a:headEnd type="none" w="med" len="med"/>
            <a:tailEnd type="none" w="med" len="med"/>
          </a:ln>
        </p:spPr>
        <p:txBody>
          <a:bodyPr/>
          <a:lstStyle/>
          <a:p>
            <a:endParaRPr lang="en-US" dirty="0"/>
          </a:p>
        </p:txBody>
      </p:sp>
      <p:sp>
        <p:nvSpPr>
          <p:cNvPr id="18539" name="Freeform 493"/>
          <p:cNvSpPr>
            <a:spLocks/>
          </p:cNvSpPr>
          <p:nvPr>
            <p:custDataLst>
              <p:tags r:id="rId106"/>
            </p:custDataLst>
          </p:nvPr>
        </p:nvSpPr>
        <p:spPr bwMode="auto">
          <a:xfrm>
            <a:off x="7872413" y="1925639"/>
            <a:ext cx="93662" cy="60325"/>
          </a:xfrm>
          <a:custGeom>
            <a:avLst/>
            <a:gdLst>
              <a:gd name="T0" fmla="*/ 2147483647 w 213"/>
              <a:gd name="T1" fmla="*/ 0 h 62"/>
              <a:gd name="T2" fmla="*/ 2147483647 w 213"/>
              <a:gd name="T3" fmla="*/ 0 h 62"/>
              <a:gd name="T4" fmla="*/ 2147483647 w 213"/>
              <a:gd name="T5" fmla="*/ 2147483647 h 62"/>
              <a:gd name="T6" fmla="*/ 2147483647 w 213"/>
              <a:gd name="T7" fmla="*/ 2147483647 h 62"/>
              <a:gd name="T8" fmla="*/ 2147483647 w 213"/>
              <a:gd name="T9" fmla="*/ 2147483647 h 62"/>
              <a:gd name="T10" fmla="*/ 2147483647 w 213"/>
              <a:gd name="T11" fmla="*/ 2147483647 h 62"/>
              <a:gd name="T12" fmla="*/ 2147483647 w 213"/>
              <a:gd name="T13" fmla="*/ 2147483647 h 62"/>
              <a:gd name="T14" fmla="*/ 2147483647 w 213"/>
              <a:gd name="T15" fmla="*/ 2147483647 h 62"/>
              <a:gd name="T16" fmla="*/ 2147483647 w 213"/>
              <a:gd name="T17" fmla="*/ 2147483647 h 62"/>
              <a:gd name="T18" fmla="*/ 2147483647 w 213"/>
              <a:gd name="T19" fmla="*/ 2147483647 h 62"/>
              <a:gd name="T20" fmla="*/ 2147483647 w 213"/>
              <a:gd name="T21" fmla="*/ 2147483647 h 62"/>
              <a:gd name="T22" fmla="*/ 2147483647 w 213"/>
              <a:gd name="T23" fmla="*/ 2147483647 h 62"/>
              <a:gd name="T24" fmla="*/ 2147483647 w 213"/>
              <a:gd name="T25" fmla="*/ 2147483647 h 62"/>
              <a:gd name="T26" fmla="*/ 2147483647 w 213"/>
              <a:gd name="T27" fmla="*/ 2147483647 h 62"/>
              <a:gd name="T28" fmla="*/ 2147483647 w 213"/>
              <a:gd name="T29" fmla="*/ 2147483647 h 62"/>
              <a:gd name="T30" fmla="*/ 2147483647 w 213"/>
              <a:gd name="T31" fmla="*/ 2147483647 h 62"/>
              <a:gd name="T32" fmla="*/ 2147483647 w 213"/>
              <a:gd name="T33" fmla="*/ 2147483647 h 62"/>
              <a:gd name="T34" fmla="*/ 2147483647 w 213"/>
              <a:gd name="T35" fmla="*/ 2147483647 h 62"/>
              <a:gd name="T36" fmla="*/ 2147483647 w 213"/>
              <a:gd name="T37" fmla="*/ 2147483647 h 62"/>
              <a:gd name="T38" fmla="*/ 2147483647 w 213"/>
              <a:gd name="T39" fmla="*/ 2147483647 h 62"/>
              <a:gd name="T40" fmla="*/ 2147483647 w 213"/>
              <a:gd name="T41" fmla="*/ 2147483647 h 62"/>
              <a:gd name="T42" fmla="*/ 2147483647 w 213"/>
              <a:gd name="T43" fmla="*/ 2147483647 h 62"/>
              <a:gd name="T44" fmla="*/ 2147483647 w 213"/>
              <a:gd name="T45" fmla="*/ 2147483647 h 62"/>
              <a:gd name="T46" fmla="*/ 2147483647 w 213"/>
              <a:gd name="T47" fmla="*/ 2147483647 h 62"/>
              <a:gd name="T48" fmla="*/ 2147483647 w 213"/>
              <a:gd name="T49" fmla="*/ 2147483647 h 62"/>
              <a:gd name="T50" fmla="*/ 2147483647 w 213"/>
              <a:gd name="T51" fmla="*/ 2147483647 h 62"/>
              <a:gd name="T52" fmla="*/ 0 w 213"/>
              <a:gd name="T53" fmla="*/ 2147483647 h 62"/>
              <a:gd name="T54" fmla="*/ 2147483647 w 213"/>
              <a:gd name="T55" fmla="*/ 2147483647 h 62"/>
              <a:gd name="T56" fmla="*/ 2147483647 w 213"/>
              <a:gd name="T57" fmla="*/ 2147483647 h 62"/>
              <a:gd name="T58" fmla="*/ 2147483647 w 213"/>
              <a:gd name="T59" fmla="*/ 2147483647 h 62"/>
              <a:gd name="T60" fmla="*/ 2147483647 w 213"/>
              <a:gd name="T61" fmla="*/ 2147483647 h 62"/>
              <a:gd name="T62" fmla="*/ 2147483647 w 213"/>
              <a:gd name="T63" fmla="*/ 2147483647 h 62"/>
              <a:gd name="T64" fmla="*/ 2147483647 w 213"/>
              <a:gd name="T65" fmla="*/ 2147483647 h 62"/>
              <a:gd name="T66" fmla="*/ 2147483647 w 213"/>
              <a:gd name="T67" fmla="*/ 2147483647 h 62"/>
              <a:gd name="T68" fmla="*/ 2147483647 w 213"/>
              <a:gd name="T69" fmla="*/ 2147483647 h 62"/>
              <a:gd name="T70" fmla="*/ 2147483647 w 213"/>
              <a:gd name="T71" fmla="*/ 2147483647 h 62"/>
              <a:gd name="T72" fmla="*/ 2147483647 w 213"/>
              <a:gd name="T73" fmla="*/ 2147483647 h 62"/>
              <a:gd name="T74" fmla="*/ 2147483647 w 213"/>
              <a:gd name="T75" fmla="*/ 0 h 62"/>
              <a:gd name="T76" fmla="*/ 2147483647 w 213"/>
              <a:gd name="T77" fmla="*/ 0 h 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3" h="62">
                <a:moveTo>
                  <a:pt x="61" y="0"/>
                </a:moveTo>
                <a:lnTo>
                  <a:pt x="83" y="0"/>
                </a:lnTo>
                <a:lnTo>
                  <a:pt x="105" y="1"/>
                </a:lnTo>
                <a:lnTo>
                  <a:pt x="127" y="3"/>
                </a:lnTo>
                <a:lnTo>
                  <a:pt x="146" y="7"/>
                </a:lnTo>
                <a:lnTo>
                  <a:pt x="166" y="11"/>
                </a:lnTo>
                <a:lnTo>
                  <a:pt x="184" y="16"/>
                </a:lnTo>
                <a:lnTo>
                  <a:pt x="191" y="19"/>
                </a:lnTo>
                <a:lnTo>
                  <a:pt x="199" y="23"/>
                </a:lnTo>
                <a:lnTo>
                  <a:pt x="207" y="27"/>
                </a:lnTo>
                <a:lnTo>
                  <a:pt x="213" y="31"/>
                </a:lnTo>
                <a:lnTo>
                  <a:pt x="211" y="35"/>
                </a:lnTo>
                <a:lnTo>
                  <a:pt x="207" y="38"/>
                </a:lnTo>
                <a:lnTo>
                  <a:pt x="201" y="41"/>
                </a:lnTo>
                <a:lnTo>
                  <a:pt x="195" y="44"/>
                </a:lnTo>
                <a:lnTo>
                  <a:pt x="177" y="49"/>
                </a:lnTo>
                <a:lnTo>
                  <a:pt x="156" y="53"/>
                </a:lnTo>
                <a:lnTo>
                  <a:pt x="135" y="57"/>
                </a:lnTo>
                <a:lnTo>
                  <a:pt x="114" y="59"/>
                </a:lnTo>
                <a:lnTo>
                  <a:pt x="95" y="62"/>
                </a:lnTo>
                <a:lnTo>
                  <a:pt x="80" y="62"/>
                </a:lnTo>
                <a:lnTo>
                  <a:pt x="62" y="62"/>
                </a:lnTo>
                <a:lnTo>
                  <a:pt x="43" y="59"/>
                </a:lnTo>
                <a:lnTo>
                  <a:pt x="33" y="59"/>
                </a:lnTo>
                <a:lnTo>
                  <a:pt x="23" y="59"/>
                </a:lnTo>
                <a:lnTo>
                  <a:pt x="12" y="60"/>
                </a:lnTo>
                <a:lnTo>
                  <a:pt x="0" y="62"/>
                </a:lnTo>
                <a:lnTo>
                  <a:pt x="6" y="50"/>
                </a:lnTo>
                <a:lnTo>
                  <a:pt x="11" y="39"/>
                </a:lnTo>
                <a:lnTo>
                  <a:pt x="17" y="29"/>
                </a:lnTo>
                <a:lnTo>
                  <a:pt x="23" y="20"/>
                </a:lnTo>
                <a:lnTo>
                  <a:pt x="27" y="16"/>
                </a:lnTo>
                <a:lnTo>
                  <a:pt x="30" y="12"/>
                </a:lnTo>
                <a:lnTo>
                  <a:pt x="34" y="9"/>
                </a:lnTo>
                <a:lnTo>
                  <a:pt x="39" y="6"/>
                </a:lnTo>
                <a:lnTo>
                  <a:pt x="43" y="3"/>
                </a:lnTo>
                <a:lnTo>
                  <a:pt x="49" y="1"/>
                </a:lnTo>
                <a:lnTo>
                  <a:pt x="54" y="0"/>
                </a:lnTo>
                <a:lnTo>
                  <a:pt x="61" y="0"/>
                </a:lnTo>
              </a:path>
            </a:pathLst>
          </a:custGeom>
          <a:solidFill>
            <a:schemeClr val="tx1"/>
          </a:solidFill>
          <a:ln w="9525" cap="flat" cmpd="sng">
            <a:solidFill>
              <a:srgbClr val="FFFFFF"/>
            </a:solidFill>
            <a:prstDash val="solid"/>
            <a:round/>
            <a:headEnd type="none" w="med" len="med"/>
            <a:tailEnd type="none" w="med" len="med"/>
          </a:ln>
        </p:spPr>
        <p:txBody>
          <a:bodyPr/>
          <a:lstStyle/>
          <a:p>
            <a:endParaRPr lang="en-US" dirty="0"/>
          </a:p>
        </p:txBody>
      </p:sp>
      <p:sp>
        <p:nvSpPr>
          <p:cNvPr id="18540" name="Freeform 494"/>
          <p:cNvSpPr>
            <a:spLocks/>
          </p:cNvSpPr>
          <p:nvPr>
            <p:custDataLst>
              <p:tags r:id="rId107"/>
            </p:custDataLst>
          </p:nvPr>
        </p:nvSpPr>
        <p:spPr bwMode="auto">
          <a:xfrm>
            <a:off x="7932739" y="1951039"/>
            <a:ext cx="103187" cy="60325"/>
          </a:xfrm>
          <a:custGeom>
            <a:avLst/>
            <a:gdLst>
              <a:gd name="T0" fmla="*/ 2147483647 w 239"/>
              <a:gd name="T1" fmla="*/ 0 h 56"/>
              <a:gd name="T2" fmla="*/ 2147483647 w 239"/>
              <a:gd name="T3" fmla="*/ 2147483647 h 56"/>
              <a:gd name="T4" fmla="*/ 2147483647 w 239"/>
              <a:gd name="T5" fmla="*/ 2147483647 h 56"/>
              <a:gd name="T6" fmla="*/ 2147483647 w 239"/>
              <a:gd name="T7" fmla="*/ 2147483647 h 56"/>
              <a:gd name="T8" fmla="*/ 2147483647 w 239"/>
              <a:gd name="T9" fmla="*/ 2147483647 h 56"/>
              <a:gd name="T10" fmla="*/ 2147483647 w 239"/>
              <a:gd name="T11" fmla="*/ 2147483647 h 56"/>
              <a:gd name="T12" fmla="*/ 2147483647 w 239"/>
              <a:gd name="T13" fmla="*/ 2147483647 h 56"/>
              <a:gd name="T14" fmla="*/ 2147483647 w 239"/>
              <a:gd name="T15" fmla="*/ 2147483647 h 56"/>
              <a:gd name="T16" fmla="*/ 0 w 239"/>
              <a:gd name="T17" fmla="*/ 2147483647 h 56"/>
              <a:gd name="T18" fmla="*/ 2147483647 w 239"/>
              <a:gd name="T19" fmla="*/ 2147483647 h 56"/>
              <a:gd name="T20" fmla="*/ 2147483647 w 239"/>
              <a:gd name="T21" fmla="*/ 2147483647 h 56"/>
              <a:gd name="T22" fmla="*/ 2147483647 w 239"/>
              <a:gd name="T23" fmla="*/ 2147483647 h 56"/>
              <a:gd name="T24" fmla="*/ 2147483647 w 239"/>
              <a:gd name="T25" fmla="*/ 2147483647 h 56"/>
              <a:gd name="T26" fmla="*/ 2147483647 w 239"/>
              <a:gd name="T27" fmla="*/ 2147483647 h 56"/>
              <a:gd name="T28" fmla="*/ 2147483647 w 239"/>
              <a:gd name="T29" fmla="*/ 2147483647 h 56"/>
              <a:gd name="T30" fmla="*/ 2147483647 w 239"/>
              <a:gd name="T31" fmla="*/ 2147483647 h 56"/>
              <a:gd name="T32" fmla="*/ 2147483647 w 239"/>
              <a:gd name="T33" fmla="*/ 2147483647 h 56"/>
              <a:gd name="T34" fmla="*/ 2147483647 w 239"/>
              <a:gd name="T35" fmla="*/ 2147483647 h 56"/>
              <a:gd name="T36" fmla="*/ 2147483647 w 239"/>
              <a:gd name="T37" fmla="*/ 2147483647 h 56"/>
              <a:gd name="T38" fmla="*/ 2147483647 w 239"/>
              <a:gd name="T39" fmla="*/ 2147483647 h 56"/>
              <a:gd name="T40" fmla="*/ 2147483647 w 239"/>
              <a:gd name="T41" fmla="*/ 2147483647 h 56"/>
              <a:gd name="T42" fmla="*/ 2147483647 w 239"/>
              <a:gd name="T43" fmla="*/ 2147483647 h 56"/>
              <a:gd name="T44" fmla="*/ 2147483647 w 239"/>
              <a:gd name="T45" fmla="*/ 2147483647 h 56"/>
              <a:gd name="T46" fmla="*/ 2147483647 w 239"/>
              <a:gd name="T47" fmla="*/ 2147483647 h 56"/>
              <a:gd name="T48" fmla="*/ 2147483647 w 239"/>
              <a:gd name="T49" fmla="*/ 2147483647 h 56"/>
              <a:gd name="T50" fmla="*/ 2147483647 w 239"/>
              <a:gd name="T51" fmla="*/ 2147483647 h 56"/>
              <a:gd name="T52" fmla="*/ 2147483647 w 239"/>
              <a:gd name="T53" fmla="*/ 2147483647 h 56"/>
              <a:gd name="T54" fmla="*/ 2147483647 w 239"/>
              <a:gd name="T55" fmla="*/ 2147483647 h 56"/>
              <a:gd name="T56" fmla="*/ 2147483647 w 239"/>
              <a:gd name="T57" fmla="*/ 2147483647 h 56"/>
              <a:gd name="T58" fmla="*/ 2147483647 w 239"/>
              <a:gd name="T59" fmla="*/ 2147483647 h 56"/>
              <a:gd name="T60" fmla="*/ 2147483647 w 239"/>
              <a:gd name="T61" fmla="*/ 2147483647 h 56"/>
              <a:gd name="T62" fmla="*/ 2147483647 w 239"/>
              <a:gd name="T63" fmla="*/ 2147483647 h 56"/>
              <a:gd name="T64" fmla="*/ 2147483647 w 239"/>
              <a:gd name="T65" fmla="*/ 2147483647 h 56"/>
              <a:gd name="T66" fmla="*/ 2147483647 w 239"/>
              <a:gd name="T67" fmla="*/ 2147483647 h 56"/>
              <a:gd name="T68" fmla="*/ 2147483647 w 239"/>
              <a:gd name="T69" fmla="*/ 2147483647 h 56"/>
              <a:gd name="T70" fmla="*/ 2147483647 w 239"/>
              <a:gd name="T71" fmla="*/ 2147483647 h 56"/>
              <a:gd name="T72" fmla="*/ 2147483647 w 239"/>
              <a:gd name="T73" fmla="*/ 2147483647 h 56"/>
              <a:gd name="T74" fmla="*/ 2147483647 w 239"/>
              <a:gd name="T75" fmla="*/ 2147483647 h 56"/>
              <a:gd name="T76" fmla="*/ 2147483647 w 239"/>
              <a:gd name="T77" fmla="*/ 2147483647 h 56"/>
              <a:gd name="T78" fmla="*/ 2147483647 w 239"/>
              <a:gd name="T79" fmla="*/ 2147483647 h 56"/>
              <a:gd name="T80" fmla="*/ 2147483647 w 239"/>
              <a:gd name="T81" fmla="*/ 2147483647 h 56"/>
              <a:gd name="T82" fmla="*/ 2147483647 w 239"/>
              <a:gd name="T83" fmla="*/ 2147483647 h 56"/>
              <a:gd name="T84" fmla="*/ 2147483647 w 239"/>
              <a:gd name="T85" fmla="*/ 2147483647 h 56"/>
              <a:gd name="T86" fmla="*/ 2147483647 w 239"/>
              <a:gd name="T87" fmla="*/ 0 h 56"/>
              <a:gd name="T88" fmla="*/ 2147483647 w 239"/>
              <a:gd name="T89" fmla="*/ 2147483647 h 56"/>
              <a:gd name="T90" fmla="*/ 2147483647 w 239"/>
              <a:gd name="T91" fmla="*/ 2147483647 h 56"/>
              <a:gd name="T92" fmla="*/ 2147483647 w 239"/>
              <a:gd name="T93" fmla="*/ 2147483647 h 56"/>
              <a:gd name="T94" fmla="*/ 2147483647 w 239"/>
              <a:gd name="T95" fmla="*/ 2147483647 h 56"/>
              <a:gd name="T96" fmla="*/ 2147483647 w 239"/>
              <a:gd name="T97" fmla="*/ 2147483647 h 56"/>
              <a:gd name="T98" fmla="*/ 2147483647 w 239"/>
              <a:gd name="T99" fmla="*/ 2147483647 h 56"/>
              <a:gd name="T100" fmla="*/ 2147483647 w 239"/>
              <a:gd name="T101" fmla="*/ 2147483647 h 56"/>
              <a:gd name="T102" fmla="*/ 2147483647 w 239"/>
              <a:gd name="T103" fmla="*/ 2147483647 h 56"/>
              <a:gd name="T104" fmla="*/ 2147483647 w 239"/>
              <a:gd name="T105" fmla="*/ 2147483647 h 56"/>
              <a:gd name="T106" fmla="*/ 2147483647 w 239"/>
              <a:gd name="T107" fmla="*/ 0 h 5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9" h="56">
                <a:moveTo>
                  <a:pt x="41" y="0"/>
                </a:moveTo>
                <a:lnTo>
                  <a:pt x="30" y="3"/>
                </a:lnTo>
                <a:lnTo>
                  <a:pt x="23" y="5"/>
                </a:lnTo>
                <a:lnTo>
                  <a:pt x="19" y="7"/>
                </a:lnTo>
                <a:lnTo>
                  <a:pt x="15" y="9"/>
                </a:lnTo>
                <a:lnTo>
                  <a:pt x="13" y="13"/>
                </a:lnTo>
                <a:lnTo>
                  <a:pt x="10" y="15"/>
                </a:lnTo>
                <a:lnTo>
                  <a:pt x="7" y="17"/>
                </a:lnTo>
                <a:lnTo>
                  <a:pt x="0" y="19"/>
                </a:lnTo>
                <a:lnTo>
                  <a:pt x="2" y="24"/>
                </a:lnTo>
                <a:lnTo>
                  <a:pt x="5" y="27"/>
                </a:lnTo>
                <a:lnTo>
                  <a:pt x="7" y="30"/>
                </a:lnTo>
                <a:lnTo>
                  <a:pt x="10" y="33"/>
                </a:lnTo>
                <a:lnTo>
                  <a:pt x="17" y="36"/>
                </a:lnTo>
                <a:lnTo>
                  <a:pt x="24" y="38"/>
                </a:lnTo>
                <a:lnTo>
                  <a:pt x="41" y="38"/>
                </a:lnTo>
                <a:lnTo>
                  <a:pt x="54" y="38"/>
                </a:lnTo>
                <a:lnTo>
                  <a:pt x="153" y="38"/>
                </a:lnTo>
                <a:lnTo>
                  <a:pt x="155" y="41"/>
                </a:lnTo>
                <a:lnTo>
                  <a:pt x="156" y="44"/>
                </a:lnTo>
                <a:lnTo>
                  <a:pt x="159" y="46"/>
                </a:lnTo>
                <a:lnTo>
                  <a:pt x="162" y="48"/>
                </a:lnTo>
                <a:lnTo>
                  <a:pt x="167" y="51"/>
                </a:lnTo>
                <a:lnTo>
                  <a:pt x="174" y="54"/>
                </a:lnTo>
                <a:lnTo>
                  <a:pt x="188" y="56"/>
                </a:lnTo>
                <a:lnTo>
                  <a:pt x="200" y="56"/>
                </a:lnTo>
                <a:lnTo>
                  <a:pt x="204" y="55"/>
                </a:lnTo>
                <a:lnTo>
                  <a:pt x="210" y="54"/>
                </a:lnTo>
                <a:lnTo>
                  <a:pt x="214" y="52"/>
                </a:lnTo>
                <a:lnTo>
                  <a:pt x="220" y="49"/>
                </a:lnTo>
                <a:lnTo>
                  <a:pt x="230" y="43"/>
                </a:lnTo>
                <a:lnTo>
                  <a:pt x="239" y="38"/>
                </a:lnTo>
                <a:lnTo>
                  <a:pt x="232" y="37"/>
                </a:lnTo>
                <a:lnTo>
                  <a:pt x="225" y="36"/>
                </a:lnTo>
                <a:lnTo>
                  <a:pt x="219" y="34"/>
                </a:lnTo>
                <a:lnTo>
                  <a:pt x="213" y="32"/>
                </a:lnTo>
                <a:lnTo>
                  <a:pt x="201" y="26"/>
                </a:lnTo>
                <a:lnTo>
                  <a:pt x="190" y="19"/>
                </a:lnTo>
                <a:lnTo>
                  <a:pt x="178" y="13"/>
                </a:lnTo>
                <a:lnTo>
                  <a:pt x="167" y="6"/>
                </a:lnTo>
                <a:lnTo>
                  <a:pt x="160" y="4"/>
                </a:lnTo>
                <a:lnTo>
                  <a:pt x="154" y="2"/>
                </a:lnTo>
                <a:lnTo>
                  <a:pt x="147" y="1"/>
                </a:lnTo>
                <a:lnTo>
                  <a:pt x="140" y="0"/>
                </a:lnTo>
                <a:lnTo>
                  <a:pt x="134" y="1"/>
                </a:lnTo>
                <a:lnTo>
                  <a:pt x="127" y="4"/>
                </a:lnTo>
                <a:lnTo>
                  <a:pt x="124" y="6"/>
                </a:lnTo>
                <a:lnTo>
                  <a:pt x="122" y="8"/>
                </a:lnTo>
                <a:lnTo>
                  <a:pt x="121" y="10"/>
                </a:lnTo>
                <a:lnTo>
                  <a:pt x="120" y="13"/>
                </a:lnTo>
                <a:lnTo>
                  <a:pt x="100" y="8"/>
                </a:lnTo>
                <a:lnTo>
                  <a:pt x="80" y="4"/>
                </a:lnTo>
                <a:lnTo>
                  <a:pt x="61" y="1"/>
                </a:lnTo>
                <a:lnTo>
                  <a:pt x="41" y="0"/>
                </a:lnTo>
              </a:path>
            </a:pathLst>
          </a:custGeom>
          <a:solidFill>
            <a:schemeClr val="tx1"/>
          </a:solidFill>
          <a:ln w="9525" cap="flat" cmpd="sng">
            <a:solidFill>
              <a:srgbClr val="FFFFFF"/>
            </a:solidFill>
            <a:prstDash val="solid"/>
            <a:round/>
            <a:headEnd type="none" w="med" len="med"/>
            <a:tailEnd type="none" w="med" len="med"/>
          </a:ln>
        </p:spPr>
        <p:txBody>
          <a:bodyPr/>
          <a:lstStyle/>
          <a:p>
            <a:endParaRPr lang="en-US" dirty="0"/>
          </a:p>
        </p:txBody>
      </p:sp>
      <p:sp>
        <p:nvSpPr>
          <p:cNvPr id="18541" name="Freeform 495"/>
          <p:cNvSpPr>
            <a:spLocks/>
          </p:cNvSpPr>
          <p:nvPr>
            <p:custDataLst>
              <p:tags r:id="rId108"/>
            </p:custDataLst>
          </p:nvPr>
        </p:nvSpPr>
        <p:spPr bwMode="auto">
          <a:xfrm>
            <a:off x="8050213" y="1965325"/>
            <a:ext cx="82550" cy="57150"/>
          </a:xfrm>
          <a:custGeom>
            <a:avLst/>
            <a:gdLst>
              <a:gd name="T0" fmla="*/ 2147483647 w 187"/>
              <a:gd name="T1" fmla="*/ 2147483647 h 80"/>
              <a:gd name="T2" fmla="*/ 2147483647 w 187"/>
              <a:gd name="T3" fmla="*/ 0 h 80"/>
              <a:gd name="T4" fmla="*/ 2147483647 w 187"/>
              <a:gd name="T5" fmla="*/ 2147483647 h 80"/>
              <a:gd name="T6" fmla="*/ 2147483647 w 187"/>
              <a:gd name="T7" fmla="*/ 2147483647 h 80"/>
              <a:gd name="T8" fmla="*/ 2147483647 w 187"/>
              <a:gd name="T9" fmla="*/ 2147483647 h 80"/>
              <a:gd name="T10" fmla="*/ 2147483647 w 187"/>
              <a:gd name="T11" fmla="*/ 2147483647 h 80"/>
              <a:gd name="T12" fmla="*/ 2147483647 w 187"/>
              <a:gd name="T13" fmla="*/ 2147483647 h 80"/>
              <a:gd name="T14" fmla="*/ 2147483647 w 187"/>
              <a:gd name="T15" fmla="*/ 2147483647 h 80"/>
              <a:gd name="T16" fmla="*/ 2147483647 w 187"/>
              <a:gd name="T17" fmla="*/ 2147483647 h 80"/>
              <a:gd name="T18" fmla="*/ 2147483647 w 187"/>
              <a:gd name="T19" fmla="*/ 2147483647 h 80"/>
              <a:gd name="T20" fmla="*/ 2147483647 w 187"/>
              <a:gd name="T21" fmla="*/ 2147483647 h 80"/>
              <a:gd name="T22" fmla="*/ 2147483647 w 187"/>
              <a:gd name="T23" fmla="*/ 2147483647 h 80"/>
              <a:gd name="T24" fmla="*/ 2147483647 w 187"/>
              <a:gd name="T25" fmla="*/ 2147483647 h 80"/>
              <a:gd name="T26" fmla="*/ 2147483647 w 187"/>
              <a:gd name="T27" fmla="*/ 2147483647 h 80"/>
              <a:gd name="T28" fmla="*/ 2147483647 w 187"/>
              <a:gd name="T29" fmla="*/ 2147483647 h 80"/>
              <a:gd name="T30" fmla="*/ 2147483647 w 187"/>
              <a:gd name="T31" fmla="*/ 2147483647 h 80"/>
              <a:gd name="T32" fmla="*/ 2147483647 w 187"/>
              <a:gd name="T33" fmla="*/ 2147483647 h 80"/>
              <a:gd name="T34" fmla="*/ 2147483647 w 187"/>
              <a:gd name="T35" fmla="*/ 2147483647 h 80"/>
              <a:gd name="T36" fmla="*/ 2147483647 w 187"/>
              <a:gd name="T37" fmla="*/ 2147483647 h 80"/>
              <a:gd name="T38" fmla="*/ 2147483647 w 187"/>
              <a:gd name="T39" fmla="*/ 2147483647 h 80"/>
              <a:gd name="T40" fmla="*/ 2147483647 w 187"/>
              <a:gd name="T41" fmla="*/ 2147483647 h 80"/>
              <a:gd name="T42" fmla="*/ 2147483647 w 187"/>
              <a:gd name="T43" fmla="*/ 2147483647 h 80"/>
              <a:gd name="T44" fmla="*/ 2147483647 w 187"/>
              <a:gd name="T45" fmla="*/ 2147483647 h 80"/>
              <a:gd name="T46" fmla="*/ 2147483647 w 187"/>
              <a:gd name="T47" fmla="*/ 2147483647 h 80"/>
              <a:gd name="T48" fmla="*/ 2147483647 w 187"/>
              <a:gd name="T49" fmla="*/ 2147483647 h 80"/>
              <a:gd name="T50" fmla="*/ 2147483647 w 187"/>
              <a:gd name="T51" fmla="*/ 2147483647 h 80"/>
              <a:gd name="T52" fmla="*/ 2147483647 w 187"/>
              <a:gd name="T53" fmla="*/ 2147483647 h 80"/>
              <a:gd name="T54" fmla="*/ 2147483647 w 187"/>
              <a:gd name="T55" fmla="*/ 2147483647 h 80"/>
              <a:gd name="T56" fmla="*/ 2147483647 w 187"/>
              <a:gd name="T57" fmla="*/ 2147483647 h 80"/>
              <a:gd name="T58" fmla="*/ 2147483647 w 187"/>
              <a:gd name="T59" fmla="*/ 2147483647 h 80"/>
              <a:gd name="T60" fmla="*/ 2147483647 w 187"/>
              <a:gd name="T61" fmla="*/ 2147483647 h 80"/>
              <a:gd name="T62" fmla="*/ 2147483647 w 187"/>
              <a:gd name="T63" fmla="*/ 2147483647 h 80"/>
              <a:gd name="T64" fmla="*/ 2147483647 w 187"/>
              <a:gd name="T65" fmla="*/ 2147483647 h 80"/>
              <a:gd name="T66" fmla="*/ 0 w 187"/>
              <a:gd name="T67" fmla="*/ 2147483647 h 80"/>
              <a:gd name="T68" fmla="*/ 2147483647 w 187"/>
              <a:gd name="T69" fmla="*/ 2147483647 h 80"/>
              <a:gd name="T70" fmla="*/ 2147483647 w 187"/>
              <a:gd name="T71" fmla="*/ 2147483647 h 80"/>
              <a:gd name="T72" fmla="*/ 2147483647 w 187"/>
              <a:gd name="T73" fmla="*/ 2147483647 h 80"/>
              <a:gd name="T74" fmla="*/ 2147483647 w 187"/>
              <a:gd name="T75" fmla="*/ 2147483647 h 80"/>
              <a:gd name="T76" fmla="*/ 2147483647 w 187"/>
              <a:gd name="T77" fmla="*/ 2147483647 h 80"/>
              <a:gd name="T78" fmla="*/ 2147483647 w 187"/>
              <a:gd name="T79" fmla="*/ 2147483647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7" h="80">
                <a:moveTo>
                  <a:pt x="14" y="19"/>
                </a:moveTo>
                <a:lnTo>
                  <a:pt x="41" y="0"/>
                </a:lnTo>
                <a:lnTo>
                  <a:pt x="44" y="3"/>
                </a:lnTo>
                <a:lnTo>
                  <a:pt x="50" y="6"/>
                </a:lnTo>
                <a:lnTo>
                  <a:pt x="58" y="9"/>
                </a:lnTo>
                <a:lnTo>
                  <a:pt x="67" y="12"/>
                </a:lnTo>
                <a:lnTo>
                  <a:pt x="89" y="19"/>
                </a:lnTo>
                <a:lnTo>
                  <a:pt x="114" y="26"/>
                </a:lnTo>
                <a:lnTo>
                  <a:pt x="139" y="33"/>
                </a:lnTo>
                <a:lnTo>
                  <a:pt x="161" y="38"/>
                </a:lnTo>
                <a:lnTo>
                  <a:pt x="177" y="42"/>
                </a:lnTo>
                <a:lnTo>
                  <a:pt x="187" y="43"/>
                </a:lnTo>
                <a:lnTo>
                  <a:pt x="187" y="56"/>
                </a:lnTo>
                <a:lnTo>
                  <a:pt x="187" y="68"/>
                </a:lnTo>
                <a:lnTo>
                  <a:pt x="170" y="70"/>
                </a:lnTo>
                <a:lnTo>
                  <a:pt x="151" y="71"/>
                </a:lnTo>
                <a:lnTo>
                  <a:pt x="133" y="71"/>
                </a:lnTo>
                <a:lnTo>
                  <a:pt x="116" y="70"/>
                </a:lnTo>
                <a:lnTo>
                  <a:pt x="85" y="69"/>
                </a:lnTo>
                <a:lnTo>
                  <a:pt x="61" y="68"/>
                </a:lnTo>
                <a:lnTo>
                  <a:pt x="55" y="69"/>
                </a:lnTo>
                <a:lnTo>
                  <a:pt x="51" y="70"/>
                </a:lnTo>
                <a:lnTo>
                  <a:pt x="45" y="72"/>
                </a:lnTo>
                <a:lnTo>
                  <a:pt x="41" y="74"/>
                </a:lnTo>
                <a:lnTo>
                  <a:pt x="33" y="78"/>
                </a:lnTo>
                <a:lnTo>
                  <a:pt x="28" y="80"/>
                </a:lnTo>
                <a:lnTo>
                  <a:pt x="22" y="79"/>
                </a:lnTo>
                <a:lnTo>
                  <a:pt x="18" y="76"/>
                </a:lnTo>
                <a:lnTo>
                  <a:pt x="14" y="72"/>
                </a:lnTo>
                <a:lnTo>
                  <a:pt x="9" y="67"/>
                </a:lnTo>
                <a:lnTo>
                  <a:pt x="6" y="62"/>
                </a:lnTo>
                <a:lnTo>
                  <a:pt x="3" y="57"/>
                </a:lnTo>
                <a:lnTo>
                  <a:pt x="2" y="53"/>
                </a:lnTo>
                <a:lnTo>
                  <a:pt x="0" y="50"/>
                </a:lnTo>
                <a:lnTo>
                  <a:pt x="2" y="44"/>
                </a:lnTo>
                <a:lnTo>
                  <a:pt x="3" y="40"/>
                </a:lnTo>
                <a:lnTo>
                  <a:pt x="5" y="36"/>
                </a:lnTo>
                <a:lnTo>
                  <a:pt x="7" y="31"/>
                </a:lnTo>
                <a:lnTo>
                  <a:pt x="13" y="24"/>
                </a:lnTo>
                <a:lnTo>
                  <a:pt x="14" y="19"/>
                </a:lnTo>
              </a:path>
            </a:pathLst>
          </a:custGeom>
          <a:solidFill>
            <a:schemeClr val="tx1"/>
          </a:solidFill>
          <a:ln w="9525" cap="flat" cmpd="sng">
            <a:solidFill>
              <a:srgbClr val="FFFFFF"/>
            </a:solidFill>
            <a:prstDash val="solid"/>
            <a:round/>
            <a:headEnd type="none" w="med" len="med"/>
            <a:tailEnd type="none" w="med" len="med"/>
          </a:ln>
        </p:spPr>
        <p:txBody>
          <a:bodyPr/>
          <a:lstStyle/>
          <a:p>
            <a:endParaRPr lang="en-US" dirty="0"/>
          </a:p>
        </p:txBody>
      </p:sp>
      <p:sp>
        <p:nvSpPr>
          <p:cNvPr id="18542" name="Freeform 496"/>
          <p:cNvSpPr>
            <a:spLocks/>
          </p:cNvSpPr>
          <p:nvPr>
            <p:custDataLst>
              <p:tags r:id="rId109"/>
            </p:custDataLst>
          </p:nvPr>
        </p:nvSpPr>
        <p:spPr bwMode="auto">
          <a:xfrm>
            <a:off x="8577264" y="2090739"/>
            <a:ext cx="79375" cy="58737"/>
          </a:xfrm>
          <a:custGeom>
            <a:avLst/>
            <a:gdLst>
              <a:gd name="T0" fmla="*/ 2147483647 w 183"/>
              <a:gd name="T1" fmla="*/ 0 h 73"/>
              <a:gd name="T2" fmla="*/ 2147483647 w 183"/>
              <a:gd name="T3" fmla="*/ 0 h 73"/>
              <a:gd name="T4" fmla="*/ 2147483647 w 183"/>
              <a:gd name="T5" fmla="*/ 2147483647 h 73"/>
              <a:gd name="T6" fmla="*/ 2147483647 w 183"/>
              <a:gd name="T7" fmla="*/ 2147483647 h 73"/>
              <a:gd name="T8" fmla="*/ 2147483647 w 183"/>
              <a:gd name="T9" fmla="*/ 2147483647 h 73"/>
              <a:gd name="T10" fmla="*/ 2147483647 w 183"/>
              <a:gd name="T11" fmla="*/ 2147483647 h 73"/>
              <a:gd name="T12" fmla="*/ 2147483647 w 183"/>
              <a:gd name="T13" fmla="*/ 2147483647 h 73"/>
              <a:gd name="T14" fmla="*/ 2147483647 w 183"/>
              <a:gd name="T15" fmla="*/ 2147483647 h 73"/>
              <a:gd name="T16" fmla="*/ 2147483647 w 183"/>
              <a:gd name="T17" fmla="*/ 2147483647 h 73"/>
              <a:gd name="T18" fmla="*/ 2147483647 w 183"/>
              <a:gd name="T19" fmla="*/ 2147483647 h 73"/>
              <a:gd name="T20" fmla="*/ 2147483647 w 183"/>
              <a:gd name="T21" fmla="*/ 2147483647 h 73"/>
              <a:gd name="T22" fmla="*/ 2147483647 w 183"/>
              <a:gd name="T23" fmla="*/ 2147483647 h 73"/>
              <a:gd name="T24" fmla="*/ 2147483647 w 183"/>
              <a:gd name="T25" fmla="*/ 2147483647 h 73"/>
              <a:gd name="T26" fmla="*/ 2147483647 w 183"/>
              <a:gd name="T27" fmla="*/ 2147483647 h 73"/>
              <a:gd name="T28" fmla="*/ 2147483647 w 183"/>
              <a:gd name="T29" fmla="*/ 2147483647 h 73"/>
              <a:gd name="T30" fmla="*/ 2147483647 w 183"/>
              <a:gd name="T31" fmla="*/ 2147483647 h 73"/>
              <a:gd name="T32" fmla="*/ 2147483647 w 183"/>
              <a:gd name="T33" fmla="*/ 2147483647 h 73"/>
              <a:gd name="T34" fmla="*/ 2147483647 w 183"/>
              <a:gd name="T35" fmla="*/ 2147483647 h 73"/>
              <a:gd name="T36" fmla="*/ 2147483647 w 183"/>
              <a:gd name="T37" fmla="*/ 2147483647 h 73"/>
              <a:gd name="T38" fmla="*/ 2147483647 w 183"/>
              <a:gd name="T39" fmla="*/ 2147483647 h 73"/>
              <a:gd name="T40" fmla="*/ 2147483647 w 183"/>
              <a:gd name="T41" fmla="*/ 2147483647 h 73"/>
              <a:gd name="T42" fmla="*/ 2147483647 w 183"/>
              <a:gd name="T43" fmla="*/ 2147483647 h 73"/>
              <a:gd name="T44" fmla="*/ 2147483647 w 183"/>
              <a:gd name="T45" fmla="*/ 2147483647 h 73"/>
              <a:gd name="T46" fmla="*/ 2147483647 w 183"/>
              <a:gd name="T47" fmla="*/ 2147483647 h 73"/>
              <a:gd name="T48" fmla="*/ 2147483647 w 183"/>
              <a:gd name="T49" fmla="*/ 2147483647 h 73"/>
              <a:gd name="T50" fmla="*/ 0 w 183"/>
              <a:gd name="T51" fmla="*/ 2147483647 h 73"/>
              <a:gd name="T52" fmla="*/ 2147483647 w 183"/>
              <a:gd name="T53" fmla="*/ 2147483647 h 73"/>
              <a:gd name="T54" fmla="*/ 2147483647 w 183"/>
              <a:gd name="T55" fmla="*/ 2147483647 h 73"/>
              <a:gd name="T56" fmla="*/ 2147483647 w 183"/>
              <a:gd name="T57" fmla="*/ 2147483647 h 73"/>
              <a:gd name="T58" fmla="*/ 2147483647 w 183"/>
              <a:gd name="T59" fmla="*/ 2147483647 h 73"/>
              <a:gd name="T60" fmla="*/ 2147483647 w 183"/>
              <a:gd name="T61" fmla="*/ 2147483647 h 73"/>
              <a:gd name="T62" fmla="*/ 2147483647 w 183"/>
              <a:gd name="T63" fmla="*/ 0 h 73"/>
              <a:gd name="T64" fmla="*/ 2147483647 w 183"/>
              <a:gd name="T65" fmla="*/ 0 h 73"/>
              <a:gd name="T66" fmla="*/ 2147483647 w 183"/>
              <a:gd name="T67" fmla="*/ 0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83" h="73">
                <a:moveTo>
                  <a:pt x="50" y="0"/>
                </a:moveTo>
                <a:lnTo>
                  <a:pt x="63" y="0"/>
                </a:lnTo>
                <a:lnTo>
                  <a:pt x="75" y="1"/>
                </a:lnTo>
                <a:lnTo>
                  <a:pt x="86" y="4"/>
                </a:lnTo>
                <a:lnTo>
                  <a:pt x="97" y="7"/>
                </a:lnTo>
                <a:lnTo>
                  <a:pt x="106" y="10"/>
                </a:lnTo>
                <a:lnTo>
                  <a:pt x="116" y="15"/>
                </a:lnTo>
                <a:lnTo>
                  <a:pt x="124" y="19"/>
                </a:lnTo>
                <a:lnTo>
                  <a:pt x="131" y="25"/>
                </a:lnTo>
                <a:lnTo>
                  <a:pt x="159" y="49"/>
                </a:lnTo>
                <a:lnTo>
                  <a:pt x="183" y="73"/>
                </a:lnTo>
                <a:lnTo>
                  <a:pt x="137" y="73"/>
                </a:lnTo>
                <a:lnTo>
                  <a:pt x="128" y="72"/>
                </a:lnTo>
                <a:lnTo>
                  <a:pt x="117" y="70"/>
                </a:lnTo>
                <a:lnTo>
                  <a:pt x="104" y="66"/>
                </a:lnTo>
                <a:lnTo>
                  <a:pt x="90" y="62"/>
                </a:lnTo>
                <a:lnTo>
                  <a:pt x="73" y="56"/>
                </a:lnTo>
                <a:lnTo>
                  <a:pt x="58" y="50"/>
                </a:lnTo>
                <a:lnTo>
                  <a:pt x="42" y="44"/>
                </a:lnTo>
                <a:lnTo>
                  <a:pt x="28" y="37"/>
                </a:lnTo>
                <a:lnTo>
                  <a:pt x="16" y="30"/>
                </a:lnTo>
                <a:lnTo>
                  <a:pt x="7" y="23"/>
                </a:lnTo>
                <a:lnTo>
                  <a:pt x="4" y="19"/>
                </a:lnTo>
                <a:lnTo>
                  <a:pt x="2" y="16"/>
                </a:lnTo>
                <a:lnTo>
                  <a:pt x="1" y="14"/>
                </a:lnTo>
                <a:lnTo>
                  <a:pt x="0" y="11"/>
                </a:lnTo>
                <a:lnTo>
                  <a:pt x="1" y="8"/>
                </a:lnTo>
                <a:lnTo>
                  <a:pt x="3" y="6"/>
                </a:lnTo>
                <a:lnTo>
                  <a:pt x="7" y="4"/>
                </a:lnTo>
                <a:lnTo>
                  <a:pt x="13" y="3"/>
                </a:lnTo>
                <a:lnTo>
                  <a:pt x="19" y="1"/>
                </a:lnTo>
                <a:lnTo>
                  <a:pt x="28" y="0"/>
                </a:lnTo>
                <a:lnTo>
                  <a:pt x="38" y="0"/>
                </a:lnTo>
                <a:lnTo>
                  <a:pt x="50" y="0"/>
                </a:lnTo>
              </a:path>
            </a:pathLst>
          </a:custGeom>
          <a:solidFill>
            <a:schemeClr val="tx1"/>
          </a:solidFill>
          <a:ln w="9525" cap="flat" cmpd="sng">
            <a:solidFill>
              <a:srgbClr val="FFFFFF"/>
            </a:solidFill>
            <a:prstDash val="solid"/>
            <a:round/>
            <a:headEnd type="none" w="med" len="med"/>
            <a:tailEnd type="none" w="med" len="med"/>
          </a:ln>
        </p:spPr>
        <p:txBody>
          <a:bodyPr/>
          <a:lstStyle/>
          <a:p>
            <a:endParaRPr lang="en-US" dirty="0"/>
          </a:p>
        </p:txBody>
      </p:sp>
      <p:sp>
        <p:nvSpPr>
          <p:cNvPr id="18543" name="Freeform 497"/>
          <p:cNvSpPr>
            <a:spLocks/>
          </p:cNvSpPr>
          <p:nvPr>
            <p:custDataLst>
              <p:tags r:id="rId110"/>
            </p:custDataLst>
          </p:nvPr>
        </p:nvSpPr>
        <p:spPr bwMode="auto">
          <a:xfrm>
            <a:off x="8643939" y="2108200"/>
            <a:ext cx="33337" cy="57150"/>
          </a:xfrm>
          <a:custGeom>
            <a:avLst/>
            <a:gdLst>
              <a:gd name="T0" fmla="*/ 0 w 79"/>
              <a:gd name="T1" fmla="*/ 2147483647 h 42"/>
              <a:gd name="T2" fmla="*/ 2147483647 w 79"/>
              <a:gd name="T3" fmla="*/ 2147483647 h 42"/>
              <a:gd name="T4" fmla="*/ 2147483647 w 79"/>
              <a:gd name="T5" fmla="*/ 2147483647 h 42"/>
              <a:gd name="T6" fmla="*/ 2147483647 w 79"/>
              <a:gd name="T7" fmla="*/ 0 h 42"/>
              <a:gd name="T8" fmla="*/ 2147483647 w 79"/>
              <a:gd name="T9" fmla="*/ 0 h 42"/>
              <a:gd name="T10" fmla="*/ 2147483647 w 79"/>
              <a:gd name="T11" fmla="*/ 2147483647 h 42"/>
              <a:gd name="T12" fmla="*/ 2147483647 w 79"/>
              <a:gd name="T13" fmla="*/ 2147483647 h 42"/>
              <a:gd name="T14" fmla="*/ 2147483647 w 79"/>
              <a:gd name="T15" fmla="*/ 2147483647 h 42"/>
              <a:gd name="T16" fmla="*/ 2147483647 w 79"/>
              <a:gd name="T17" fmla="*/ 2147483647 h 42"/>
              <a:gd name="T18" fmla="*/ 2147483647 w 79"/>
              <a:gd name="T19" fmla="*/ 2147483647 h 42"/>
              <a:gd name="T20" fmla="*/ 2147483647 w 79"/>
              <a:gd name="T21" fmla="*/ 2147483647 h 42"/>
              <a:gd name="T22" fmla="*/ 2147483647 w 79"/>
              <a:gd name="T23" fmla="*/ 2147483647 h 42"/>
              <a:gd name="T24" fmla="*/ 2147483647 w 79"/>
              <a:gd name="T25" fmla="*/ 2147483647 h 42"/>
              <a:gd name="T26" fmla="*/ 2147483647 w 79"/>
              <a:gd name="T27" fmla="*/ 2147483647 h 42"/>
              <a:gd name="T28" fmla="*/ 2147483647 w 79"/>
              <a:gd name="T29" fmla="*/ 2147483647 h 42"/>
              <a:gd name="T30" fmla="*/ 2147483647 w 79"/>
              <a:gd name="T31" fmla="*/ 2147483647 h 42"/>
              <a:gd name="T32" fmla="*/ 2147483647 w 79"/>
              <a:gd name="T33" fmla="*/ 2147483647 h 42"/>
              <a:gd name="T34" fmla="*/ 2147483647 w 79"/>
              <a:gd name="T35" fmla="*/ 2147483647 h 42"/>
              <a:gd name="T36" fmla="*/ 2147483647 w 79"/>
              <a:gd name="T37" fmla="*/ 2147483647 h 42"/>
              <a:gd name="T38" fmla="*/ 2147483647 w 79"/>
              <a:gd name="T39" fmla="*/ 2147483647 h 42"/>
              <a:gd name="T40" fmla="*/ 2147483647 w 79"/>
              <a:gd name="T41" fmla="*/ 2147483647 h 42"/>
              <a:gd name="T42" fmla="*/ 2147483647 w 79"/>
              <a:gd name="T43" fmla="*/ 2147483647 h 42"/>
              <a:gd name="T44" fmla="*/ 2147483647 w 79"/>
              <a:gd name="T45" fmla="*/ 2147483647 h 42"/>
              <a:gd name="T46" fmla="*/ 0 w 79"/>
              <a:gd name="T47" fmla="*/ 2147483647 h 42"/>
              <a:gd name="T48" fmla="*/ 0 w 79"/>
              <a:gd name="T49" fmla="*/ 2147483647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42">
                <a:moveTo>
                  <a:pt x="0" y="6"/>
                </a:moveTo>
                <a:lnTo>
                  <a:pt x="23" y="2"/>
                </a:lnTo>
                <a:lnTo>
                  <a:pt x="41" y="1"/>
                </a:lnTo>
                <a:lnTo>
                  <a:pt x="60" y="0"/>
                </a:lnTo>
                <a:lnTo>
                  <a:pt x="79" y="0"/>
                </a:lnTo>
                <a:lnTo>
                  <a:pt x="79" y="9"/>
                </a:lnTo>
                <a:lnTo>
                  <a:pt x="79" y="18"/>
                </a:lnTo>
                <a:lnTo>
                  <a:pt x="79" y="22"/>
                </a:lnTo>
                <a:lnTo>
                  <a:pt x="75" y="27"/>
                </a:lnTo>
                <a:lnTo>
                  <a:pt x="72" y="31"/>
                </a:lnTo>
                <a:lnTo>
                  <a:pt x="68" y="35"/>
                </a:lnTo>
                <a:lnTo>
                  <a:pt x="62" y="38"/>
                </a:lnTo>
                <a:lnTo>
                  <a:pt x="57" y="40"/>
                </a:lnTo>
                <a:lnTo>
                  <a:pt x="51" y="42"/>
                </a:lnTo>
                <a:lnTo>
                  <a:pt x="46" y="42"/>
                </a:lnTo>
                <a:lnTo>
                  <a:pt x="40" y="42"/>
                </a:lnTo>
                <a:lnTo>
                  <a:pt x="35" y="41"/>
                </a:lnTo>
                <a:lnTo>
                  <a:pt x="29" y="39"/>
                </a:lnTo>
                <a:lnTo>
                  <a:pt x="25" y="37"/>
                </a:lnTo>
                <a:lnTo>
                  <a:pt x="16" y="32"/>
                </a:lnTo>
                <a:lnTo>
                  <a:pt x="11" y="26"/>
                </a:lnTo>
                <a:lnTo>
                  <a:pt x="5" y="20"/>
                </a:lnTo>
                <a:lnTo>
                  <a:pt x="2" y="14"/>
                </a:lnTo>
                <a:lnTo>
                  <a:pt x="0" y="9"/>
                </a:lnTo>
                <a:lnTo>
                  <a:pt x="0" y="6"/>
                </a:lnTo>
              </a:path>
            </a:pathLst>
          </a:custGeom>
          <a:solidFill>
            <a:schemeClr val="tx1"/>
          </a:solidFill>
          <a:ln w="9525" cap="flat" cmpd="sng">
            <a:solidFill>
              <a:srgbClr val="FFFFFF"/>
            </a:solidFill>
            <a:prstDash val="solid"/>
            <a:round/>
            <a:headEnd type="none" w="med" len="med"/>
            <a:tailEnd type="none" w="med" len="med"/>
          </a:ln>
        </p:spPr>
        <p:txBody>
          <a:bodyPr/>
          <a:lstStyle/>
          <a:p>
            <a:endParaRPr lang="en-US" dirty="0"/>
          </a:p>
        </p:txBody>
      </p:sp>
      <p:sp>
        <p:nvSpPr>
          <p:cNvPr id="18544" name="Freeform 498"/>
          <p:cNvSpPr>
            <a:spLocks/>
          </p:cNvSpPr>
          <p:nvPr>
            <p:custDataLst>
              <p:tags r:id="rId111"/>
            </p:custDataLst>
          </p:nvPr>
        </p:nvSpPr>
        <p:spPr bwMode="auto">
          <a:xfrm>
            <a:off x="8674100" y="2119314"/>
            <a:ext cx="52388" cy="58737"/>
          </a:xfrm>
          <a:custGeom>
            <a:avLst/>
            <a:gdLst>
              <a:gd name="T0" fmla="*/ 2147483647 w 113"/>
              <a:gd name="T1" fmla="*/ 2147483647 h 52"/>
              <a:gd name="T2" fmla="*/ 2147483647 w 113"/>
              <a:gd name="T3" fmla="*/ 2147483647 h 52"/>
              <a:gd name="T4" fmla="*/ 2147483647 w 113"/>
              <a:gd name="T5" fmla="*/ 2147483647 h 52"/>
              <a:gd name="T6" fmla="*/ 2147483647 w 113"/>
              <a:gd name="T7" fmla="*/ 2147483647 h 52"/>
              <a:gd name="T8" fmla="*/ 2147483647 w 113"/>
              <a:gd name="T9" fmla="*/ 2147483647 h 52"/>
              <a:gd name="T10" fmla="*/ 2147483647 w 113"/>
              <a:gd name="T11" fmla="*/ 2147483647 h 52"/>
              <a:gd name="T12" fmla="*/ 2147483647 w 113"/>
              <a:gd name="T13" fmla="*/ 2147483647 h 52"/>
              <a:gd name="T14" fmla="*/ 2147483647 w 113"/>
              <a:gd name="T15" fmla="*/ 2147483647 h 52"/>
              <a:gd name="T16" fmla="*/ 2147483647 w 113"/>
              <a:gd name="T17" fmla="*/ 2147483647 h 52"/>
              <a:gd name="T18" fmla="*/ 2147483647 w 113"/>
              <a:gd name="T19" fmla="*/ 2147483647 h 52"/>
              <a:gd name="T20" fmla="*/ 2147483647 w 113"/>
              <a:gd name="T21" fmla="*/ 2147483647 h 52"/>
              <a:gd name="T22" fmla="*/ 2147483647 w 113"/>
              <a:gd name="T23" fmla="*/ 2147483647 h 52"/>
              <a:gd name="T24" fmla="*/ 2147483647 w 113"/>
              <a:gd name="T25" fmla="*/ 2147483647 h 52"/>
              <a:gd name="T26" fmla="*/ 2147483647 w 113"/>
              <a:gd name="T27" fmla="*/ 2147483647 h 52"/>
              <a:gd name="T28" fmla="*/ 2147483647 w 113"/>
              <a:gd name="T29" fmla="*/ 2147483647 h 52"/>
              <a:gd name="T30" fmla="*/ 2147483647 w 113"/>
              <a:gd name="T31" fmla="*/ 2147483647 h 52"/>
              <a:gd name="T32" fmla="*/ 2147483647 w 113"/>
              <a:gd name="T33" fmla="*/ 2147483647 h 52"/>
              <a:gd name="T34" fmla="*/ 2147483647 w 113"/>
              <a:gd name="T35" fmla="*/ 2147483647 h 52"/>
              <a:gd name="T36" fmla="*/ 0 w 113"/>
              <a:gd name="T37" fmla="*/ 2147483647 h 52"/>
              <a:gd name="T38" fmla="*/ 2147483647 w 113"/>
              <a:gd name="T39" fmla="*/ 2147483647 h 52"/>
              <a:gd name="T40" fmla="*/ 2147483647 w 113"/>
              <a:gd name="T41" fmla="*/ 2147483647 h 52"/>
              <a:gd name="T42" fmla="*/ 2147483647 w 113"/>
              <a:gd name="T43" fmla="*/ 2147483647 h 52"/>
              <a:gd name="T44" fmla="*/ 2147483647 w 113"/>
              <a:gd name="T45" fmla="*/ 2147483647 h 52"/>
              <a:gd name="T46" fmla="*/ 2147483647 w 113"/>
              <a:gd name="T47" fmla="*/ 2147483647 h 52"/>
              <a:gd name="T48" fmla="*/ 2147483647 w 113"/>
              <a:gd name="T49" fmla="*/ 2147483647 h 52"/>
              <a:gd name="T50" fmla="*/ 2147483647 w 113"/>
              <a:gd name="T51" fmla="*/ 2147483647 h 52"/>
              <a:gd name="T52" fmla="*/ 2147483647 w 113"/>
              <a:gd name="T53" fmla="*/ 0 h 52"/>
              <a:gd name="T54" fmla="*/ 2147483647 w 113"/>
              <a:gd name="T55" fmla="*/ 0 h 52"/>
              <a:gd name="T56" fmla="*/ 2147483647 w 113"/>
              <a:gd name="T57" fmla="*/ 2147483647 h 52"/>
              <a:gd name="T58" fmla="*/ 2147483647 w 113"/>
              <a:gd name="T59" fmla="*/ 2147483647 h 52"/>
              <a:gd name="T60" fmla="*/ 2147483647 w 113"/>
              <a:gd name="T61" fmla="*/ 2147483647 h 52"/>
              <a:gd name="T62" fmla="*/ 2147483647 w 113"/>
              <a:gd name="T63" fmla="*/ 2147483647 h 52"/>
              <a:gd name="T64" fmla="*/ 2147483647 w 113"/>
              <a:gd name="T65" fmla="*/ 2147483647 h 52"/>
              <a:gd name="T66" fmla="*/ 2147483647 w 113"/>
              <a:gd name="T67" fmla="*/ 2147483647 h 52"/>
              <a:gd name="T68" fmla="*/ 2147483647 w 113"/>
              <a:gd name="T69" fmla="*/ 2147483647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3" h="52">
                <a:moveTo>
                  <a:pt x="113" y="39"/>
                </a:moveTo>
                <a:lnTo>
                  <a:pt x="112" y="42"/>
                </a:lnTo>
                <a:lnTo>
                  <a:pt x="109" y="45"/>
                </a:lnTo>
                <a:lnTo>
                  <a:pt x="106" y="47"/>
                </a:lnTo>
                <a:lnTo>
                  <a:pt x="103" y="49"/>
                </a:lnTo>
                <a:lnTo>
                  <a:pt x="94" y="51"/>
                </a:lnTo>
                <a:lnTo>
                  <a:pt x="85" y="52"/>
                </a:lnTo>
                <a:lnTo>
                  <a:pt x="66" y="52"/>
                </a:lnTo>
                <a:lnTo>
                  <a:pt x="53" y="51"/>
                </a:lnTo>
                <a:lnTo>
                  <a:pt x="47" y="51"/>
                </a:lnTo>
                <a:lnTo>
                  <a:pt x="39" y="48"/>
                </a:lnTo>
                <a:lnTo>
                  <a:pt x="30" y="45"/>
                </a:lnTo>
                <a:lnTo>
                  <a:pt x="21" y="41"/>
                </a:lnTo>
                <a:lnTo>
                  <a:pt x="13" y="36"/>
                </a:lnTo>
                <a:lnTo>
                  <a:pt x="6" y="31"/>
                </a:lnTo>
                <a:lnTo>
                  <a:pt x="4" y="28"/>
                </a:lnTo>
                <a:lnTo>
                  <a:pt x="2" y="25"/>
                </a:lnTo>
                <a:lnTo>
                  <a:pt x="1" y="22"/>
                </a:lnTo>
                <a:lnTo>
                  <a:pt x="0" y="20"/>
                </a:lnTo>
                <a:lnTo>
                  <a:pt x="1" y="15"/>
                </a:lnTo>
                <a:lnTo>
                  <a:pt x="1" y="11"/>
                </a:lnTo>
                <a:lnTo>
                  <a:pt x="3" y="8"/>
                </a:lnTo>
                <a:lnTo>
                  <a:pt x="5" y="5"/>
                </a:lnTo>
                <a:lnTo>
                  <a:pt x="7" y="3"/>
                </a:lnTo>
                <a:lnTo>
                  <a:pt x="10" y="2"/>
                </a:lnTo>
                <a:lnTo>
                  <a:pt x="14" y="1"/>
                </a:lnTo>
                <a:lnTo>
                  <a:pt x="17" y="0"/>
                </a:lnTo>
                <a:lnTo>
                  <a:pt x="26" y="0"/>
                </a:lnTo>
                <a:lnTo>
                  <a:pt x="36" y="2"/>
                </a:lnTo>
                <a:lnTo>
                  <a:pt x="46" y="5"/>
                </a:lnTo>
                <a:lnTo>
                  <a:pt x="57" y="9"/>
                </a:lnTo>
                <a:lnTo>
                  <a:pt x="77" y="18"/>
                </a:lnTo>
                <a:lnTo>
                  <a:pt x="95" y="29"/>
                </a:lnTo>
                <a:lnTo>
                  <a:pt x="108" y="36"/>
                </a:lnTo>
                <a:lnTo>
                  <a:pt x="113" y="39"/>
                </a:lnTo>
              </a:path>
            </a:pathLst>
          </a:custGeom>
          <a:solidFill>
            <a:schemeClr val="tx1"/>
          </a:solidFill>
          <a:ln w="9525" cap="flat" cmpd="sng">
            <a:solidFill>
              <a:srgbClr val="FFFFFF"/>
            </a:solidFill>
            <a:prstDash val="solid"/>
            <a:round/>
            <a:headEnd type="none" w="med" len="med"/>
            <a:tailEnd type="none" w="med" len="med"/>
          </a:ln>
        </p:spPr>
        <p:txBody>
          <a:bodyPr/>
          <a:lstStyle/>
          <a:p>
            <a:endParaRPr lang="en-US" dirty="0"/>
          </a:p>
        </p:txBody>
      </p:sp>
      <p:sp>
        <p:nvSpPr>
          <p:cNvPr id="18545" name="Freeform 499"/>
          <p:cNvSpPr>
            <a:spLocks/>
          </p:cNvSpPr>
          <p:nvPr>
            <p:custDataLst>
              <p:tags r:id="rId112"/>
            </p:custDataLst>
          </p:nvPr>
        </p:nvSpPr>
        <p:spPr bwMode="auto">
          <a:xfrm>
            <a:off x="8445501" y="2092325"/>
            <a:ext cx="61913" cy="58738"/>
          </a:xfrm>
          <a:custGeom>
            <a:avLst/>
            <a:gdLst>
              <a:gd name="T0" fmla="*/ 0 w 139"/>
              <a:gd name="T1" fmla="*/ 2147483647 h 40"/>
              <a:gd name="T2" fmla="*/ 2147483647 w 139"/>
              <a:gd name="T3" fmla="*/ 2147483647 h 40"/>
              <a:gd name="T4" fmla="*/ 2147483647 w 139"/>
              <a:gd name="T5" fmla="*/ 2147483647 h 40"/>
              <a:gd name="T6" fmla="*/ 2147483647 w 139"/>
              <a:gd name="T7" fmla="*/ 2147483647 h 40"/>
              <a:gd name="T8" fmla="*/ 2147483647 w 139"/>
              <a:gd name="T9" fmla="*/ 2147483647 h 40"/>
              <a:gd name="T10" fmla="*/ 2147483647 w 139"/>
              <a:gd name="T11" fmla="*/ 2147483647 h 40"/>
              <a:gd name="T12" fmla="*/ 2147483647 w 139"/>
              <a:gd name="T13" fmla="*/ 2147483647 h 40"/>
              <a:gd name="T14" fmla="*/ 2147483647 w 139"/>
              <a:gd name="T15" fmla="*/ 0 h 40"/>
              <a:gd name="T16" fmla="*/ 2147483647 w 139"/>
              <a:gd name="T17" fmla="*/ 2147483647 h 40"/>
              <a:gd name="T18" fmla="*/ 2147483647 w 139"/>
              <a:gd name="T19" fmla="*/ 2147483647 h 40"/>
              <a:gd name="T20" fmla="*/ 2147483647 w 139"/>
              <a:gd name="T21" fmla="*/ 2147483647 h 40"/>
              <a:gd name="T22" fmla="*/ 2147483647 w 139"/>
              <a:gd name="T23" fmla="*/ 2147483647 h 40"/>
              <a:gd name="T24" fmla="*/ 2147483647 w 139"/>
              <a:gd name="T25" fmla="*/ 2147483647 h 40"/>
              <a:gd name="T26" fmla="*/ 2147483647 w 139"/>
              <a:gd name="T27" fmla="*/ 2147483647 h 40"/>
              <a:gd name="T28" fmla="*/ 2147483647 w 139"/>
              <a:gd name="T29" fmla="*/ 2147483647 h 40"/>
              <a:gd name="T30" fmla="*/ 2147483647 w 139"/>
              <a:gd name="T31" fmla="*/ 2147483647 h 40"/>
              <a:gd name="T32" fmla="*/ 2147483647 w 139"/>
              <a:gd name="T33" fmla="*/ 2147483647 h 40"/>
              <a:gd name="T34" fmla="*/ 2147483647 w 139"/>
              <a:gd name="T35" fmla="*/ 2147483647 h 40"/>
              <a:gd name="T36" fmla="*/ 2147483647 w 139"/>
              <a:gd name="T37" fmla="*/ 2147483647 h 40"/>
              <a:gd name="T38" fmla="*/ 2147483647 w 139"/>
              <a:gd name="T39" fmla="*/ 2147483647 h 40"/>
              <a:gd name="T40" fmla="*/ 2147483647 w 139"/>
              <a:gd name="T41" fmla="*/ 2147483647 h 40"/>
              <a:gd name="T42" fmla="*/ 0 w 139"/>
              <a:gd name="T43" fmla="*/ 2147483647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9" h="40">
                <a:moveTo>
                  <a:pt x="0" y="8"/>
                </a:moveTo>
                <a:lnTo>
                  <a:pt x="8" y="9"/>
                </a:lnTo>
                <a:lnTo>
                  <a:pt x="19" y="8"/>
                </a:lnTo>
                <a:lnTo>
                  <a:pt x="30" y="7"/>
                </a:lnTo>
                <a:lnTo>
                  <a:pt x="42" y="5"/>
                </a:lnTo>
                <a:lnTo>
                  <a:pt x="53" y="2"/>
                </a:lnTo>
                <a:lnTo>
                  <a:pt x="64" y="1"/>
                </a:lnTo>
                <a:lnTo>
                  <a:pt x="73" y="0"/>
                </a:lnTo>
                <a:lnTo>
                  <a:pt x="80" y="2"/>
                </a:lnTo>
                <a:lnTo>
                  <a:pt x="139" y="39"/>
                </a:lnTo>
                <a:lnTo>
                  <a:pt x="133" y="40"/>
                </a:lnTo>
                <a:lnTo>
                  <a:pt x="125" y="39"/>
                </a:lnTo>
                <a:lnTo>
                  <a:pt x="116" y="38"/>
                </a:lnTo>
                <a:lnTo>
                  <a:pt x="106" y="36"/>
                </a:lnTo>
                <a:lnTo>
                  <a:pt x="86" y="30"/>
                </a:lnTo>
                <a:lnTo>
                  <a:pt x="64" y="24"/>
                </a:lnTo>
                <a:lnTo>
                  <a:pt x="44" y="16"/>
                </a:lnTo>
                <a:lnTo>
                  <a:pt x="26" y="11"/>
                </a:lnTo>
                <a:lnTo>
                  <a:pt x="17" y="9"/>
                </a:lnTo>
                <a:lnTo>
                  <a:pt x="11" y="7"/>
                </a:lnTo>
                <a:lnTo>
                  <a:pt x="4" y="7"/>
                </a:lnTo>
                <a:lnTo>
                  <a:pt x="0" y="8"/>
                </a:lnTo>
              </a:path>
            </a:pathLst>
          </a:custGeom>
          <a:solidFill>
            <a:schemeClr val="tx1"/>
          </a:solidFill>
          <a:ln w="9525" cap="flat" cmpd="sng">
            <a:solidFill>
              <a:srgbClr val="FFFFFF"/>
            </a:solidFill>
            <a:prstDash val="solid"/>
            <a:round/>
            <a:headEnd type="none" w="med" len="med"/>
            <a:tailEnd type="none" w="med" len="med"/>
          </a:ln>
        </p:spPr>
        <p:txBody>
          <a:bodyPr/>
          <a:lstStyle/>
          <a:p>
            <a:endParaRPr lang="en-US" dirty="0"/>
          </a:p>
        </p:txBody>
      </p:sp>
      <p:sp>
        <p:nvSpPr>
          <p:cNvPr id="18546" name="Freeform 500"/>
          <p:cNvSpPr>
            <a:spLocks/>
          </p:cNvSpPr>
          <p:nvPr>
            <p:custDataLst>
              <p:tags r:id="rId113"/>
            </p:custDataLst>
          </p:nvPr>
        </p:nvSpPr>
        <p:spPr bwMode="auto">
          <a:xfrm>
            <a:off x="8745538" y="2033588"/>
            <a:ext cx="139700" cy="57150"/>
          </a:xfrm>
          <a:custGeom>
            <a:avLst/>
            <a:gdLst>
              <a:gd name="T0" fmla="*/ 2147483647 w 325"/>
              <a:gd name="T1" fmla="*/ 2147483647 h 71"/>
              <a:gd name="T2" fmla="*/ 2147483647 w 325"/>
              <a:gd name="T3" fmla="*/ 2147483647 h 71"/>
              <a:gd name="T4" fmla="*/ 2147483647 w 325"/>
              <a:gd name="T5" fmla="*/ 0 h 71"/>
              <a:gd name="T6" fmla="*/ 2147483647 w 325"/>
              <a:gd name="T7" fmla="*/ 2147483647 h 71"/>
              <a:gd name="T8" fmla="*/ 2147483647 w 325"/>
              <a:gd name="T9" fmla="*/ 2147483647 h 71"/>
              <a:gd name="T10" fmla="*/ 2147483647 w 325"/>
              <a:gd name="T11" fmla="*/ 2147483647 h 71"/>
              <a:gd name="T12" fmla="*/ 2147483647 w 325"/>
              <a:gd name="T13" fmla="*/ 2147483647 h 71"/>
              <a:gd name="T14" fmla="*/ 2147483647 w 325"/>
              <a:gd name="T15" fmla="*/ 2147483647 h 71"/>
              <a:gd name="T16" fmla="*/ 2147483647 w 325"/>
              <a:gd name="T17" fmla="*/ 2147483647 h 71"/>
              <a:gd name="T18" fmla="*/ 2147483647 w 325"/>
              <a:gd name="T19" fmla="*/ 2147483647 h 71"/>
              <a:gd name="T20" fmla="*/ 2147483647 w 325"/>
              <a:gd name="T21" fmla="*/ 2147483647 h 71"/>
              <a:gd name="T22" fmla="*/ 2147483647 w 325"/>
              <a:gd name="T23" fmla="*/ 2147483647 h 71"/>
              <a:gd name="T24" fmla="*/ 2147483647 w 325"/>
              <a:gd name="T25" fmla="*/ 2147483647 h 71"/>
              <a:gd name="T26" fmla="*/ 2147483647 w 325"/>
              <a:gd name="T27" fmla="*/ 2147483647 h 71"/>
              <a:gd name="T28" fmla="*/ 2147483647 w 325"/>
              <a:gd name="T29" fmla="*/ 2147483647 h 71"/>
              <a:gd name="T30" fmla="*/ 2147483647 w 325"/>
              <a:gd name="T31" fmla="*/ 2147483647 h 71"/>
              <a:gd name="T32" fmla="*/ 2147483647 w 325"/>
              <a:gd name="T33" fmla="*/ 2147483647 h 71"/>
              <a:gd name="T34" fmla="*/ 2147483647 w 325"/>
              <a:gd name="T35" fmla="*/ 2147483647 h 71"/>
              <a:gd name="T36" fmla="*/ 2147483647 w 325"/>
              <a:gd name="T37" fmla="*/ 2147483647 h 71"/>
              <a:gd name="T38" fmla="*/ 2147483647 w 325"/>
              <a:gd name="T39" fmla="*/ 2147483647 h 71"/>
              <a:gd name="T40" fmla="*/ 2147483647 w 325"/>
              <a:gd name="T41" fmla="*/ 2147483647 h 71"/>
              <a:gd name="T42" fmla="*/ 2147483647 w 325"/>
              <a:gd name="T43" fmla="*/ 2147483647 h 71"/>
              <a:gd name="T44" fmla="*/ 2147483647 w 325"/>
              <a:gd name="T45" fmla="*/ 2147483647 h 71"/>
              <a:gd name="T46" fmla="*/ 2147483647 w 325"/>
              <a:gd name="T47" fmla="*/ 2147483647 h 71"/>
              <a:gd name="T48" fmla="*/ 2147483647 w 325"/>
              <a:gd name="T49" fmla="*/ 2147483647 h 71"/>
              <a:gd name="T50" fmla="*/ 2147483647 w 325"/>
              <a:gd name="T51" fmla="*/ 2147483647 h 71"/>
              <a:gd name="T52" fmla="*/ 2147483647 w 325"/>
              <a:gd name="T53" fmla="*/ 2147483647 h 71"/>
              <a:gd name="T54" fmla="*/ 2147483647 w 325"/>
              <a:gd name="T55" fmla="*/ 2147483647 h 71"/>
              <a:gd name="T56" fmla="*/ 2147483647 w 325"/>
              <a:gd name="T57" fmla="*/ 2147483647 h 71"/>
              <a:gd name="T58" fmla="*/ 2147483647 w 325"/>
              <a:gd name="T59" fmla="*/ 2147483647 h 71"/>
              <a:gd name="T60" fmla="*/ 2147483647 w 325"/>
              <a:gd name="T61" fmla="*/ 2147483647 h 71"/>
              <a:gd name="T62" fmla="*/ 0 w 325"/>
              <a:gd name="T63" fmla="*/ 2147483647 h 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25" h="71">
                <a:moveTo>
                  <a:pt x="0" y="12"/>
                </a:moveTo>
                <a:lnTo>
                  <a:pt x="10" y="7"/>
                </a:lnTo>
                <a:lnTo>
                  <a:pt x="20" y="3"/>
                </a:lnTo>
                <a:lnTo>
                  <a:pt x="31" y="1"/>
                </a:lnTo>
                <a:lnTo>
                  <a:pt x="42" y="0"/>
                </a:lnTo>
                <a:lnTo>
                  <a:pt x="53" y="0"/>
                </a:lnTo>
                <a:lnTo>
                  <a:pt x="62" y="2"/>
                </a:lnTo>
                <a:lnTo>
                  <a:pt x="73" y="4"/>
                </a:lnTo>
                <a:lnTo>
                  <a:pt x="83" y="6"/>
                </a:lnTo>
                <a:lnTo>
                  <a:pt x="92" y="10"/>
                </a:lnTo>
                <a:lnTo>
                  <a:pt x="101" y="14"/>
                </a:lnTo>
                <a:lnTo>
                  <a:pt x="110" y="18"/>
                </a:lnTo>
                <a:lnTo>
                  <a:pt x="116" y="23"/>
                </a:lnTo>
                <a:lnTo>
                  <a:pt x="122" y="29"/>
                </a:lnTo>
                <a:lnTo>
                  <a:pt x="127" y="33"/>
                </a:lnTo>
                <a:lnTo>
                  <a:pt x="130" y="38"/>
                </a:lnTo>
                <a:lnTo>
                  <a:pt x="133" y="43"/>
                </a:lnTo>
                <a:lnTo>
                  <a:pt x="136" y="34"/>
                </a:lnTo>
                <a:lnTo>
                  <a:pt x="138" y="25"/>
                </a:lnTo>
                <a:lnTo>
                  <a:pt x="139" y="15"/>
                </a:lnTo>
                <a:lnTo>
                  <a:pt x="139" y="6"/>
                </a:lnTo>
                <a:lnTo>
                  <a:pt x="161" y="7"/>
                </a:lnTo>
                <a:lnTo>
                  <a:pt x="188" y="9"/>
                </a:lnTo>
                <a:lnTo>
                  <a:pt x="216" y="13"/>
                </a:lnTo>
                <a:lnTo>
                  <a:pt x="245" y="19"/>
                </a:lnTo>
                <a:lnTo>
                  <a:pt x="258" y="23"/>
                </a:lnTo>
                <a:lnTo>
                  <a:pt x="271" y="28"/>
                </a:lnTo>
                <a:lnTo>
                  <a:pt x="283" y="32"/>
                </a:lnTo>
                <a:lnTo>
                  <a:pt x="295" y="37"/>
                </a:lnTo>
                <a:lnTo>
                  <a:pt x="305" y="43"/>
                </a:lnTo>
                <a:lnTo>
                  <a:pt x="314" y="48"/>
                </a:lnTo>
                <a:lnTo>
                  <a:pt x="320" y="55"/>
                </a:lnTo>
                <a:lnTo>
                  <a:pt x="325" y="61"/>
                </a:lnTo>
                <a:lnTo>
                  <a:pt x="316" y="64"/>
                </a:lnTo>
                <a:lnTo>
                  <a:pt x="305" y="67"/>
                </a:lnTo>
                <a:lnTo>
                  <a:pt x="294" y="68"/>
                </a:lnTo>
                <a:lnTo>
                  <a:pt x="283" y="70"/>
                </a:lnTo>
                <a:lnTo>
                  <a:pt x="259" y="71"/>
                </a:lnTo>
                <a:lnTo>
                  <a:pt x="234" y="71"/>
                </a:lnTo>
                <a:lnTo>
                  <a:pt x="210" y="70"/>
                </a:lnTo>
                <a:lnTo>
                  <a:pt x="186" y="69"/>
                </a:lnTo>
                <a:lnTo>
                  <a:pt x="167" y="68"/>
                </a:lnTo>
                <a:lnTo>
                  <a:pt x="152" y="67"/>
                </a:lnTo>
                <a:lnTo>
                  <a:pt x="133" y="69"/>
                </a:lnTo>
                <a:lnTo>
                  <a:pt x="104" y="71"/>
                </a:lnTo>
                <a:lnTo>
                  <a:pt x="90" y="71"/>
                </a:lnTo>
                <a:lnTo>
                  <a:pt x="78" y="70"/>
                </a:lnTo>
                <a:lnTo>
                  <a:pt x="72" y="68"/>
                </a:lnTo>
                <a:lnTo>
                  <a:pt x="69" y="67"/>
                </a:lnTo>
                <a:lnTo>
                  <a:pt x="67" y="64"/>
                </a:lnTo>
                <a:lnTo>
                  <a:pt x="66" y="61"/>
                </a:lnTo>
                <a:lnTo>
                  <a:pt x="58" y="61"/>
                </a:lnTo>
                <a:lnTo>
                  <a:pt x="51" y="60"/>
                </a:lnTo>
                <a:lnTo>
                  <a:pt x="46" y="59"/>
                </a:lnTo>
                <a:lnTo>
                  <a:pt x="42" y="57"/>
                </a:lnTo>
                <a:lnTo>
                  <a:pt x="35" y="53"/>
                </a:lnTo>
                <a:lnTo>
                  <a:pt x="31" y="49"/>
                </a:lnTo>
                <a:lnTo>
                  <a:pt x="25" y="45"/>
                </a:lnTo>
                <a:lnTo>
                  <a:pt x="20" y="41"/>
                </a:lnTo>
                <a:lnTo>
                  <a:pt x="16" y="39"/>
                </a:lnTo>
                <a:lnTo>
                  <a:pt x="12" y="38"/>
                </a:lnTo>
                <a:lnTo>
                  <a:pt x="6" y="37"/>
                </a:lnTo>
                <a:lnTo>
                  <a:pt x="0" y="37"/>
                </a:lnTo>
                <a:lnTo>
                  <a:pt x="0" y="22"/>
                </a:lnTo>
                <a:lnTo>
                  <a:pt x="0" y="12"/>
                </a:lnTo>
              </a:path>
            </a:pathLst>
          </a:custGeom>
          <a:solidFill>
            <a:schemeClr val="tx1"/>
          </a:solidFill>
          <a:ln w="9525" cap="flat" cmpd="sng">
            <a:solidFill>
              <a:srgbClr val="FFFFFF"/>
            </a:solidFill>
            <a:prstDash val="solid"/>
            <a:round/>
            <a:headEnd type="none" w="med" len="med"/>
            <a:tailEnd type="none" w="med" len="med"/>
          </a:ln>
        </p:spPr>
        <p:txBody>
          <a:bodyPr/>
          <a:lstStyle/>
          <a:p>
            <a:endParaRPr lang="en-US" dirty="0"/>
          </a:p>
        </p:txBody>
      </p:sp>
      <p:sp>
        <p:nvSpPr>
          <p:cNvPr id="18547" name="Freeform 501"/>
          <p:cNvSpPr>
            <a:spLocks/>
          </p:cNvSpPr>
          <p:nvPr>
            <p:custDataLst>
              <p:tags r:id="rId114"/>
            </p:custDataLst>
          </p:nvPr>
        </p:nvSpPr>
        <p:spPr bwMode="auto">
          <a:xfrm>
            <a:off x="8905875" y="2041525"/>
            <a:ext cx="95250" cy="57150"/>
          </a:xfrm>
          <a:custGeom>
            <a:avLst/>
            <a:gdLst>
              <a:gd name="T0" fmla="*/ 2147483647 w 220"/>
              <a:gd name="T1" fmla="*/ 2147483647 h 72"/>
              <a:gd name="T2" fmla="*/ 2147483647 w 220"/>
              <a:gd name="T3" fmla="*/ 2147483647 h 72"/>
              <a:gd name="T4" fmla="*/ 2147483647 w 220"/>
              <a:gd name="T5" fmla="*/ 2147483647 h 72"/>
              <a:gd name="T6" fmla="*/ 2147483647 w 220"/>
              <a:gd name="T7" fmla="*/ 2147483647 h 72"/>
              <a:gd name="T8" fmla="*/ 2147483647 w 220"/>
              <a:gd name="T9" fmla="*/ 2147483647 h 72"/>
              <a:gd name="T10" fmla="*/ 2147483647 w 220"/>
              <a:gd name="T11" fmla="*/ 2147483647 h 72"/>
              <a:gd name="T12" fmla="*/ 2147483647 w 220"/>
              <a:gd name="T13" fmla="*/ 2147483647 h 72"/>
              <a:gd name="T14" fmla="*/ 2147483647 w 220"/>
              <a:gd name="T15" fmla="*/ 2147483647 h 72"/>
              <a:gd name="T16" fmla="*/ 2147483647 w 220"/>
              <a:gd name="T17" fmla="*/ 2147483647 h 72"/>
              <a:gd name="T18" fmla="*/ 2147483647 w 220"/>
              <a:gd name="T19" fmla="*/ 2147483647 h 72"/>
              <a:gd name="T20" fmla="*/ 2147483647 w 220"/>
              <a:gd name="T21" fmla="*/ 2147483647 h 72"/>
              <a:gd name="T22" fmla="*/ 2147483647 w 220"/>
              <a:gd name="T23" fmla="*/ 2147483647 h 72"/>
              <a:gd name="T24" fmla="*/ 2147483647 w 220"/>
              <a:gd name="T25" fmla="*/ 2147483647 h 72"/>
              <a:gd name="T26" fmla="*/ 2147483647 w 220"/>
              <a:gd name="T27" fmla="*/ 2147483647 h 72"/>
              <a:gd name="T28" fmla="*/ 2147483647 w 220"/>
              <a:gd name="T29" fmla="*/ 0 h 72"/>
              <a:gd name="T30" fmla="*/ 2147483647 w 220"/>
              <a:gd name="T31" fmla="*/ 2147483647 h 72"/>
              <a:gd name="T32" fmla="*/ 2147483647 w 220"/>
              <a:gd name="T33" fmla="*/ 2147483647 h 72"/>
              <a:gd name="T34" fmla="*/ 2147483647 w 220"/>
              <a:gd name="T35" fmla="*/ 2147483647 h 72"/>
              <a:gd name="T36" fmla="*/ 2147483647 w 220"/>
              <a:gd name="T37" fmla="*/ 2147483647 h 72"/>
              <a:gd name="T38" fmla="*/ 2147483647 w 220"/>
              <a:gd name="T39" fmla="*/ 2147483647 h 72"/>
              <a:gd name="T40" fmla="*/ 2147483647 w 220"/>
              <a:gd name="T41" fmla="*/ 2147483647 h 72"/>
              <a:gd name="T42" fmla="*/ 2147483647 w 220"/>
              <a:gd name="T43" fmla="*/ 2147483647 h 72"/>
              <a:gd name="T44" fmla="*/ 2147483647 w 220"/>
              <a:gd name="T45" fmla="*/ 2147483647 h 72"/>
              <a:gd name="T46" fmla="*/ 2147483647 w 220"/>
              <a:gd name="T47" fmla="*/ 2147483647 h 72"/>
              <a:gd name="T48" fmla="*/ 2147483647 w 220"/>
              <a:gd name="T49" fmla="*/ 2147483647 h 72"/>
              <a:gd name="T50" fmla="*/ 2147483647 w 220"/>
              <a:gd name="T51" fmla="*/ 2147483647 h 72"/>
              <a:gd name="T52" fmla="*/ 2147483647 w 220"/>
              <a:gd name="T53" fmla="*/ 2147483647 h 72"/>
              <a:gd name="T54" fmla="*/ 2147483647 w 220"/>
              <a:gd name="T55" fmla="*/ 2147483647 h 72"/>
              <a:gd name="T56" fmla="*/ 2147483647 w 220"/>
              <a:gd name="T57" fmla="*/ 2147483647 h 72"/>
              <a:gd name="T58" fmla="*/ 2147483647 w 220"/>
              <a:gd name="T59" fmla="*/ 2147483647 h 72"/>
              <a:gd name="T60" fmla="*/ 2147483647 w 220"/>
              <a:gd name="T61" fmla="*/ 2147483647 h 72"/>
              <a:gd name="T62" fmla="*/ 2147483647 w 220"/>
              <a:gd name="T63" fmla="*/ 2147483647 h 72"/>
              <a:gd name="T64" fmla="*/ 2147483647 w 220"/>
              <a:gd name="T65" fmla="*/ 2147483647 h 72"/>
              <a:gd name="T66" fmla="*/ 2147483647 w 220"/>
              <a:gd name="T67" fmla="*/ 2147483647 h 72"/>
              <a:gd name="T68" fmla="*/ 2147483647 w 220"/>
              <a:gd name="T69" fmla="*/ 2147483647 h 72"/>
              <a:gd name="T70" fmla="*/ 2147483647 w 220"/>
              <a:gd name="T71" fmla="*/ 2147483647 h 72"/>
              <a:gd name="T72" fmla="*/ 2147483647 w 220"/>
              <a:gd name="T73" fmla="*/ 2147483647 h 72"/>
              <a:gd name="T74" fmla="*/ 2147483647 w 220"/>
              <a:gd name="T75" fmla="*/ 2147483647 h 72"/>
              <a:gd name="T76" fmla="*/ 2147483647 w 220"/>
              <a:gd name="T77" fmla="*/ 2147483647 h 72"/>
              <a:gd name="T78" fmla="*/ 2147483647 w 220"/>
              <a:gd name="T79" fmla="*/ 2147483647 h 72"/>
              <a:gd name="T80" fmla="*/ 2147483647 w 220"/>
              <a:gd name="T81" fmla="*/ 2147483647 h 72"/>
              <a:gd name="T82" fmla="*/ 2147483647 w 220"/>
              <a:gd name="T83" fmla="*/ 2147483647 h 72"/>
              <a:gd name="T84" fmla="*/ 2147483647 w 220"/>
              <a:gd name="T85" fmla="*/ 2147483647 h 72"/>
              <a:gd name="T86" fmla="*/ 2147483647 w 220"/>
              <a:gd name="T87" fmla="*/ 2147483647 h 72"/>
              <a:gd name="T88" fmla="*/ 2147483647 w 220"/>
              <a:gd name="T89" fmla="*/ 2147483647 h 72"/>
              <a:gd name="T90" fmla="*/ 2147483647 w 220"/>
              <a:gd name="T91" fmla="*/ 2147483647 h 72"/>
              <a:gd name="T92" fmla="*/ 2147483647 w 220"/>
              <a:gd name="T93" fmla="*/ 2147483647 h 72"/>
              <a:gd name="T94" fmla="*/ 2147483647 w 220"/>
              <a:gd name="T95" fmla="*/ 2147483647 h 72"/>
              <a:gd name="T96" fmla="*/ 2147483647 w 220"/>
              <a:gd name="T97" fmla="*/ 2147483647 h 72"/>
              <a:gd name="T98" fmla="*/ 2147483647 w 220"/>
              <a:gd name="T99" fmla="*/ 2147483647 h 72"/>
              <a:gd name="T100" fmla="*/ 2147483647 w 220"/>
              <a:gd name="T101" fmla="*/ 2147483647 h 72"/>
              <a:gd name="T102" fmla="*/ 2147483647 w 220"/>
              <a:gd name="T103" fmla="*/ 2147483647 h 72"/>
              <a:gd name="T104" fmla="*/ 0 w 220"/>
              <a:gd name="T105" fmla="*/ 2147483647 h 72"/>
              <a:gd name="T106" fmla="*/ 2147483647 w 220"/>
              <a:gd name="T107" fmla="*/ 2147483647 h 72"/>
              <a:gd name="T108" fmla="*/ 2147483647 w 220"/>
              <a:gd name="T109" fmla="*/ 2147483647 h 72"/>
              <a:gd name="T110" fmla="*/ 2147483647 w 220"/>
              <a:gd name="T111" fmla="*/ 2147483647 h 72"/>
              <a:gd name="T112" fmla="*/ 2147483647 w 220"/>
              <a:gd name="T113" fmla="*/ 2147483647 h 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20" h="72">
                <a:moveTo>
                  <a:pt x="87" y="25"/>
                </a:moveTo>
                <a:lnTo>
                  <a:pt x="92" y="26"/>
                </a:lnTo>
                <a:lnTo>
                  <a:pt x="98" y="27"/>
                </a:lnTo>
                <a:lnTo>
                  <a:pt x="101" y="28"/>
                </a:lnTo>
                <a:lnTo>
                  <a:pt x="104" y="27"/>
                </a:lnTo>
                <a:lnTo>
                  <a:pt x="109" y="27"/>
                </a:lnTo>
                <a:lnTo>
                  <a:pt x="113" y="25"/>
                </a:lnTo>
                <a:lnTo>
                  <a:pt x="114" y="26"/>
                </a:lnTo>
                <a:lnTo>
                  <a:pt x="115" y="26"/>
                </a:lnTo>
                <a:lnTo>
                  <a:pt x="116" y="25"/>
                </a:lnTo>
                <a:lnTo>
                  <a:pt x="117" y="25"/>
                </a:lnTo>
                <a:lnTo>
                  <a:pt x="119" y="22"/>
                </a:lnTo>
                <a:lnTo>
                  <a:pt x="120" y="17"/>
                </a:lnTo>
                <a:lnTo>
                  <a:pt x="120" y="7"/>
                </a:lnTo>
                <a:lnTo>
                  <a:pt x="120" y="0"/>
                </a:lnTo>
                <a:lnTo>
                  <a:pt x="125" y="5"/>
                </a:lnTo>
                <a:lnTo>
                  <a:pt x="131" y="10"/>
                </a:lnTo>
                <a:lnTo>
                  <a:pt x="137" y="15"/>
                </a:lnTo>
                <a:lnTo>
                  <a:pt x="143" y="19"/>
                </a:lnTo>
                <a:lnTo>
                  <a:pt x="156" y="25"/>
                </a:lnTo>
                <a:lnTo>
                  <a:pt x="170" y="30"/>
                </a:lnTo>
                <a:lnTo>
                  <a:pt x="183" y="35"/>
                </a:lnTo>
                <a:lnTo>
                  <a:pt x="196" y="41"/>
                </a:lnTo>
                <a:lnTo>
                  <a:pt x="203" y="44"/>
                </a:lnTo>
                <a:lnTo>
                  <a:pt x="209" y="47"/>
                </a:lnTo>
                <a:lnTo>
                  <a:pt x="214" y="51"/>
                </a:lnTo>
                <a:lnTo>
                  <a:pt x="220" y="55"/>
                </a:lnTo>
                <a:lnTo>
                  <a:pt x="206" y="56"/>
                </a:lnTo>
                <a:lnTo>
                  <a:pt x="194" y="57"/>
                </a:lnTo>
                <a:lnTo>
                  <a:pt x="182" y="58"/>
                </a:lnTo>
                <a:lnTo>
                  <a:pt x="171" y="60"/>
                </a:lnTo>
                <a:lnTo>
                  <a:pt x="151" y="65"/>
                </a:lnTo>
                <a:lnTo>
                  <a:pt x="134" y="70"/>
                </a:lnTo>
                <a:lnTo>
                  <a:pt x="126" y="71"/>
                </a:lnTo>
                <a:lnTo>
                  <a:pt x="117" y="72"/>
                </a:lnTo>
                <a:lnTo>
                  <a:pt x="110" y="72"/>
                </a:lnTo>
                <a:lnTo>
                  <a:pt x="103" y="72"/>
                </a:lnTo>
                <a:lnTo>
                  <a:pt x="95" y="70"/>
                </a:lnTo>
                <a:lnTo>
                  <a:pt x="88" y="66"/>
                </a:lnTo>
                <a:lnTo>
                  <a:pt x="81" y="61"/>
                </a:lnTo>
                <a:lnTo>
                  <a:pt x="74" y="55"/>
                </a:lnTo>
                <a:lnTo>
                  <a:pt x="59" y="53"/>
                </a:lnTo>
                <a:lnTo>
                  <a:pt x="45" y="50"/>
                </a:lnTo>
                <a:lnTo>
                  <a:pt x="33" y="47"/>
                </a:lnTo>
                <a:lnTo>
                  <a:pt x="22" y="43"/>
                </a:lnTo>
                <a:lnTo>
                  <a:pt x="18" y="41"/>
                </a:lnTo>
                <a:lnTo>
                  <a:pt x="13" y="38"/>
                </a:lnTo>
                <a:lnTo>
                  <a:pt x="9" y="35"/>
                </a:lnTo>
                <a:lnTo>
                  <a:pt x="7" y="31"/>
                </a:lnTo>
                <a:lnTo>
                  <a:pt x="3" y="27"/>
                </a:lnTo>
                <a:lnTo>
                  <a:pt x="2" y="23"/>
                </a:lnTo>
                <a:lnTo>
                  <a:pt x="1" y="18"/>
                </a:lnTo>
                <a:lnTo>
                  <a:pt x="0" y="13"/>
                </a:lnTo>
                <a:lnTo>
                  <a:pt x="23" y="17"/>
                </a:lnTo>
                <a:lnTo>
                  <a:pt x="44" y="21"/>
                </a:lnTo>
                <a:lnTo>
                  <a:pt x="64" y="24"/>
                </a:lnTo>
                <a:lnTo>
                  <a:pt x="87" y="25"/>
                </a:lnTo>
              </a:path>
            </a:pathLst>
          </a:custGeom>
          <a:solidFill>
            <a:schemeClr val="tx1"/>
          </a:solidFill>
          <a:ln w="9525" cap="flat" cmpd="sng">
            <a:solidFill>
              <a:srgbClr val="FFFFFF"/>
            </a:solidFill>
            <a:prstDash val="solid"/>
            <a:round/>
            <a:headEnd type="none" w="med" len="med"/>
            <a:tailEnd type="none" w="med" len="med"/>
          </a:ln>
        </p:spPr>
        <p:txBody>
          <a:bodyPr/>
          <a:lstStyle/>
          <a:p>
            <a:endParaRPr lang="en-US" dirty="0"/>
          </a:p>
        </p:txBody>
      </p:sp>
      <p:sp>
        <p:nvSpPr>
          <p:cNvPr id="18548" name="Freeform 502"/>
          <p:cNvSpPr>
            <a:spLocks/>
          </p:cNvSpPr>
          <p:nvPr>
            <p:custDataLst>
              <p:tags r:id="rId115"/>
            </p:custDataLst>
          </p:nvPr>
        </p:nvSpPr>
        <p:spPr bwMode="auto">
          <a:xfrm>
            <a:off x="8866188" y="2089150"/>
            <a:ext cx="63500" cy="58738"/>
          </a:xfrm>
          <a:custGeom>
            <a:avLst/>
            <a:gdLst>
              <a:gd name="T0" fmla="*/ 2147483647 w 146"/>
              <a:gd name="T1" fmla="*/ 2147483647 h 30"/>
              <a:gd name="T2" fmla="*/ 2147483647 w 146"/>
              <a:gd name="T3" fmla="*/ 2147483647 h 30"/>
              <a:gd name="T4" fmla="*/ 2147483647 w 146"/>
              <a:gd name="T5" fmla="*/ 2147483647 h 30"/>
              <a:gd name="T6" fmla="*/ 2147483647 w 146"/>
              <a:gd name="T7" fmla="*/ 2147483647 h 30"/>
              <a:gd name="T8" fmla="*/ 2147483647 w 146"/>
              <a:gd name="T9" fmla="*/ 2147483647 h 30"/>
              <a:gd name="T10" fmla="*/ 2147483647 w 146"/>
              <a:gd name="T11" fmla="*/ 2147483647 h 30"/>
              <a:gd name="T12" fmla="*/ 2147483647 w 146"/>
              <a:gd name="T13" fmla="*/ 2147483647 h 30"/>
              <a:gd name="T14" fmla="*/ 2147483647 w 146"/>
              <a:gd name="T15" fmla="*/ 2147483647 h 30"/>
              <a:gd name="T16" fmla="*/ 2147483647 w 146"/>
              <a:gd name="T17" fmla="*/ 2147483647 h 30"/>
              <a:gd name="T18" fmla="*/ 2147483647 w 146"/>
              <a:gd name="T19" fmla="*/ 2147483647 h 30"/>
              <a:gd name="T20" fmla="*/ 2147483647 w 146"/>
              <a:gd name="T21" fmla="*/ 2147483647 h 30"/>
              <a:gd name="T22" fmla="*/ 2147483647 w 146"/>
              <a:gd name="T23" fmla="*/ 2147483647 h 30"/>
              <a:gd name="T24" fmla="*/ 2147483647 w 146"/>
              <a:gd name="T25" fmla="*/ 2147483647 h 30"/>
              <a:gd name="T26" fmla="*/ 2147483647 w 146"/>
              <a:gd name="T27" fmla="*/ 2147483647 h 30"/>
              <a:gd name="T28" fmla="*/ 2147483647 w 146"/>
              <a:gd name="T29" fmla="*/ 2147483647 h 30"/>
              <a:gd name="T30" fmla="*/ 2147483647 w 146"/>
              <a:gd name="T31" fmla="*/ 2147483647 h 30"/>
              <a:gd name="T32" fmla="*/ 2147483647 w 146"/>
              <a:gd name="T33" fmla="*/ 2147483647 h 30"/>
              <a:gd name="T34" fmla="*/ 2147483647 w 146"/>
              <a:gd name="T35" fmla="*/ 0 h 30"/>
              <a:gd name="T36" fmla="*/ 2147483647 w 146"/>
              <a:gd name="T37" fmla="*/ 2147483647 h 30"/>
              <a:gd name="T38" fmla="*/ 2147483647 w 146"/>
              <a:gd name="T39" fmla="*/ 2147483647 h 30"/>
              <a:gd name="T40" fmla="*/ 2147483647 w 146"/>
              <a:gd name="T41" fmla="*/ 2147483647 h 30"/>
              <a:gd name="T42" fmla="*/ 0 w 146"/>
              <a:gd name="T43" fmla="*/ 2147483647 h 30"/>
              <a:gd name="T44" fmla="*/ 2147483647 w 146"/>
              <a:gd name="T45" fmla="*/ 2147483647 h 30"/>
              <a:gd name="T46" fmla="*/ 2147483647 w 146"/>
              <a:gd name="T47" fmla="*/ 2147483647 h 30"/>
              <a:gd name="T48" fmla="*/ 2147483647 w 146"/>
              <a:gd name="T49" fmla="*/ 2147483647 h 30"/>
              <a:gd name="T50" fmla="*/ 2147483647 w 146"/>
              <a:gd name="T51" fmla="*/ 2147483647 h 30"/>
              <a:gd name="T52" fmla="*/ 2147483647 w 146"/>
              <a:gd name="T53" fmla="*/ 2147483647 h 30"/>
              <a:gd name="T54" fmla="*/ 2147483647 w 146"/>
              <a:gd name="T55" fmla="*/ 2147483647 h 30"/>
              <a:gd name="T56" fmla="*/ 2147483647 w 146"/>
              <a:gd name="T57" fmla="*/ 2147483647 h 30"/>
              <a:gd name="T58" fmla="*/ 2147483647 w 146"/>
              <a:gd name="T59" fmla="*/ 2147483647 h 30"/>
              <a:gd name="T60" fmla="*/ 2147483647 w 146"/>
              <a:gd name="T61" fmla="*/ 2147483647 h 30"/>
              <a:gd name="T62" fmla="*/ 2147483647 w 146"/>
              <a:gd name="T63" fmla="*/ 2147483647 h 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6" h="30">
                <a:moveTo>
                  <a:pt x="146" y="25"/>
                </a:moveTo>
                <a:lnTo>
                  <a:pt x="140" y="16"/>
                </a:lnTo>
                <a:lnTo>
                  <a:pt x="137" y="9"/>
                </a:lnTo>
                <a:lnTo>
                  <a:pt x="133" y="4"/>
                </a:lnTo>
                <a:lnTo>
                  <a:pt x="128" y="1"/>
                </a:lnTo>
                <a:lnTo>
                  <a:pt x="126" y="1"/>
                </a:lnTo>
                <a:lnTo>
                  <a:pt x="124" y="1"/>
                </a:lnTo>
                <a:lnTo>
                  <a:pt x="120" y="2"/>
                </a:lnTo>
                <a:lnTo>
                  <a:pt x="118" y="3"/>
                </a:lnTo>
                <a:lnTo>
                  <a:pt x="113" y="9"/>
                </a:lnTo>
                <a:lnTo>
                  <a:pt x="105" y="19"/>
                </a:lnTo>
                <a:lnTo>
                  <a:pt x="72" y="19"/>
                </a:lnTo>
                <a:lnTo>
                  <a:pt x="63" y="18"/>
                </a:lnTo>
                <a:lnTo>
                  <a:pt x="55" y="17"/>
                </a:lnTo>
                <a:lnTo>
                  <a:pt x="47" y="14"/>
                </a:lnTo>
                <a:lnTo>
                  <a:pt x="40" y="12"/>
                </a:lnTo>
                <a:lnTo>
                  <a:pt x="29" y="6"/>
                </a:lnTo>
                <a:lnTo>
                  <a:pt x="19" y="0"/>
                </a:lnTo>
                <a:lnTo>
                  <a:pt x="14" y="9"/>
                </a:lnTo>
                <a:lnTo>
                  <a:pt x="10" y="15"/>
                </a:lnTo>
                <a:lnTo>
                  <a:pt x="4" y="20"/>
                </a:lnTo>
                <a:lnTo>
                  <a:pt x="0" y="25"/>
                </a:lnTo>
                <a:lnTo>
                  <a:pt x="33" y="25"/>
                </a:lnTo>
                <a:lnTo>
                  <a:pt x="57" y="25"/>
                </a:lnTo>
                <a:lnTo>
                  <a:pt x="77" y="25"/>
                </a:lnTo>
                <a:lnTo>
                  <a:pt x="99" y="25"/>
                </a:lnTo>
                <a:lnTo>
                  <a:pt x="110" y="26"/>
                </a:lnTo>
                <a:lnTo>
                  <a:pt x="123" y="29"/>
                </a:lnTo>
                <a:lnTo>
                  <a:pt x="128" y="30"/>
                </a:lnTo>
                <a:lnTo>
                  <a:pt x="135" y="30"/>
                </a:lnTo>
                <a:lnTo>
                  <a:pt x="140" y="28"/>
                </a:lnTo>
                <a:lnTo>
                  <a:pt x="146" y="25"/>
                </a:lnTo>
              </a:path>
            </a:pathLst>
          </a:custGeom>
          <a:solidFill>
            <a:schemeClr val="tx1"/>
          </a:solidFill>
          <a:ln w="9525" cap="flat" cmpd="sng">
            <a:solidFill>
              <a:srgbClr val="FFFFFF"/>
            </a:solidFill>
            <a:prstDash val="solid"/>
            <a:round/>
            <a:headEnd type="none" w="med" len="med"/>
            <a:tailEnd type="none" w="med" len="med"/>
          </a:ln>
        </p:spPr>
        <p:txBody>
          <a:bodyPr/>
          <a:lstStyle/>
          <a:p>
            <a:endParaRPr lang="en-US" dirty="0"/>
          </a:p>
        </p:txBody>
      </p:sp>
      <p:sp>
        <p:nvSpPr>
          <p:cNvPr id="18549" name="Freeform 503"/>
          <p:cNvSpPr>
            <a:spLocks/>
          </p:cNvSpPr>
          <p:nvPr>
            <p:custDataLst>
              <p:tags r:id="rId116"/>
            </p:custDataLst>
          </p:nvPr>
        </p:nvSpPr>
        <p:spPr bwMode="auto">
          <a:xfrm>
            <a:off x="8845550" y="2085975"/>
            <a:ext cx="20638" cy="58738"/>
          </a:xfrm>
          <a:custGeom>
            <a:avLst/>
            <a:gdLst>
              <a:gd name="T0" fmla="*/ 0 w 53"/>
              <a:gd name="T1" fmla="*/ 2147483647 h 9"/>
              <a:gd name="T2" fmla="*/ 2147483647 w 53"/>
              <a:gd name="T3" fmla="*/ 2147483647 h 9"/>
              <a:gd name="T4" fmla="*/ 2147483647 w 53"/>
              <a:gd name="T5" fmla="*/ 2147483647 h 9"/>
              <a:gd name="T6" fmla="*/ 2147483647 w 53"/>
              <a:gd name="T7" fmla="*/ 2147483647 h 9"/>
              <a:gd name="T8" fmla="*/ 2147483647 w 53"/>
              <a:gd name="T9" fmla="*/ 2147483647 h 9"/>
              <a:gd name="T10" fmla="*/ 2147483647 w 53"/>
              <a:gd name="T11" fmla="*/ 2147483647 h 9"/>
              <a:gd name="T12" fmla="*/ 2147483647 w 53"/>
              <a:gd name="T13" fmla="*/ 2147483647 h 9"/>
              <a:gd name="T14" fmla="*/ 2147483647 w 53"/>
              <a:gd name="T15" fmla="*/ 2147483647 h 9"/>
              <a:gd name="T16" fmla="*/ 2147483647 w 53"/>
              <a:gd name="T17" fmla="*/ 0 h 9"/>
              <a:gd name="T18" fmla="*/ 2147483647 w 53"/>
              <a:gd name="T19" fmla="*/ 0 h 9"/>
              <a:gd name="T20" fmla="*/ 2147483647 w 53"/>
              <a:gd name="T21" fmla="*/ 0 h 9"/>
              <a:gd name="T22" fmla="*/ 2147483647 w 53"/>
              <a:gd name="T23" fmla="*/ 2147483647 h 9"/>
              <a:gd name="T24" fmla="*/ 2147483647 w 53"/>
              <a:gd name="T25" fmla="*/ 214748364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9">
                <a:moveTo>
                  <a:pt x="0" y="9"/>
                </a:moveTo>
                <a:lnTo>
                  <a:pt x="17" y="9"/>
                </a:lnTo>
                <a:lnTo>
                  <a:pt x="29" y="9"/>
                </a:lnTo>
                <a:lnTo>
                  <a:pt x="40" y="9"/>
                </a:lnTo>
                <a:lnTo>
                  <a:pt x="53" y="9"/>
                </a:lnTo>
                <a:lnTo>
                  <a:pt x="46" y="6"/>
                </a:lnTo>
                <a:lnTo>
                  <a:pt x="38" y="3"/>
                </a:lnTo>
                <a:lnTo>
                  <a:pt x="31" y="1"/>
                </a:lnTo>
                <a:lnTo>
                  <a:pt x="25" y="0"/>
                </a:lnTo>
                <a:lnTo>
                  <a:pt x="19" y="0"/>
                </a:lnTo>
                <a:lnTo>
                  <a:pt x="14" y="0"/>
                </a:lnTo>
                <a:lnTo>
                  <a:pt x="9" y="1"/>
                </a:lnTo>
                <a:lnTo>
                  <a:pt x="6" y="3"/>
                </a:lnTo>
              </a:path>
            </a:pathLst>
          </a:custGeom>
          <a:solidFill>
            <a:schemeClr val="tx1"/>
          </a:solidFill>
          <a:ln w="9525" cap="flat" cmpd="sng">
            <a:solidFill>
              <a:srgbClr val="FFFFFF"/>
            </a:solidFill>
            <a:prstDash val="solid"/>
            <a:round/>
            <a:headEnd type="none" w="med" len="med"/>
            <a:tailEnd type="none" w="med" len="med"/>
          </a:ln>
        </p:spPr>
        <p:txBody>
          <a:bodyPr/>
          <a:lstStyle/>
          <a:p>
            <a:endParaRPr lang="en-US" dirty="0"/>
          </a:p>
        </p:txBody>
      </p:sp>
      <p:sp>
        <p:nvSpPr>
          <p:cNvPr id="2391" name="Line 504"/>
          <p:cNvSpPr>
            <a:spLocks noChangeShapeType="1"/>
          </p:cNvSpPr>
          <p:nvPr>
            <p:custDataLst>
              <p:tags r:id="rId117"/>
            </p:custDataLst>
          </p:nvPr>
        </p:nvSpPr>
        <p:spPr bwMode="auto">
          <a:xfrm flipV="1">
            <a:off x="8847138" y="2084389"/>
            <a:ext cx="0" cy="1587"/>
          </a:xfrm>
          <a:prstGeom prst="line">
            <a:avLst/>
          </a:prstGeom>
          <a:noFill/>
          <a:ln w="9525">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dirty="0"/>
          </a:p>
        </p:txBody>
      </p:sp>
      <p:sp>
        <p:nvSpPr>
          <p:cNvPr id="18551" name="Freeform 505"/>
          <p:cNvSpPr>
            <a:spLocks/>
          </p:cNvSpPr>
          <p:nvPr>
            <p:custDataLst>
              <p:tags r:id="rId118"/>
            </p:custDataLst>
          </p:nvPr>
        </p:nvSpPr>
        <p:spPr bwMode="auto">
          <a:xfrm>
            <a:off x="8016876" y="2012951"/>
            <a:ext cx="11113" cy="55563"/>
          </a:xfrm>
          <a:custGeom>
            <a:avLst/>
            <a:gdLst>
              <a:gd name="T0" fmla="*/ 0 w 26"/>
              <a:gd name="T1" fmla="*/ 2147483647 h 25"/>
              <a:gd name="T2" fmla="*/ 2147483647 w 26"/>
              <a:gd name="T3" fmla="*/ 2147483647 h 25"/>
              <a:gd name="T4" fmla="*/ 2147483647 w 26"/>
              <a:gd name="T5" fmla="*/ 2147483647 h 25"/>
              <a:gd name="T6" fmla="*/ 2147483647 w 26"/>
              <a:gd name="T7" fmla="*/ 2147483647 h 25"/>
              <a:gd name="T8" fmla="*/ 2147483647 w 26"/>
              <a:gd name="T9" fmla="*/ 2147483647 h 25"/>
              <a:gd name="T10" fmla="*/ 2147483647 w 26"/>
              <a:gd name="T11" fmla="*/ 2147483647 h 25"/>
              <a:gd name="T12" fmla="*/ 2147483647 w 26"/>
              <a:gd name="T13" fmla="*/ 0 h 25"/>
              <a:gd name="T14" fmla="*/ 2147483647 w 26"/>
              <a:gd name="T15" fmla="*/ 2147483647 h 25"/>
              <a:gd name="T16" fmla="*/ 2147483647 w 26"/>
              <a:gd name="T17" fmla="*/ 2147483647 h 25"/>
              <a:gd name="T18" fmla="*/ 2147483647 w 26"/>
              <a:gd name="T19" fmla="*/ 2147483647 h 25"/>
              <a:gd name="T20" fmla="*/ 0 w 26"/>
              <a:gd name="T21" fmla="*/ 2147483647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25">
                <a:moveTo>
                  <a:pt x="0" y="25"/>
                </a:moveTo>
                <a:lnTo>
                  <a:pt x="5" y="17"/>
                </a:lnTo>
                <a:lnTo>
                  <a:pt x="13" y="8"/>
                </a:lnTo>
                <a:lnTo>
                  <a:pt x="16" y="5"/>
                </a:lnTo>
                <a:lnTo>
                  <a:pt x="20" y="2"/>
                </a:lnTo>
                <a:lnTo>
                  <a:pt x="23" y="1"/>
                </a:lnTo>
                <a:lnTo>
                  <a:pt x="26" y="0"/>
                </a:lnTo>
                <a:lnTo>
                  <a:pt x="26" y="25"/>
                </a:lnTo>
                <a:lnTo>
                  <a:pt x="20" y="25"/>
                </a:lnTo>
                <a:lnTo>
                  <a:pt x="13" y="25"/>
                </a:lnTo>
                <a:lnTo>
                  <a:pt x="0" y="25"/>
                </a:lnTo>
              </a:path>
            </a:pathLst>
          </a:custGeom>
          <a:solidFill>
            <a:schemeClr val="tx1"/>
          </a:solidFill>
          <a:ln w="9525" cap="flat" cmpd="sng">
            <a:solidFill>
              <a:srgbClr val="FFFFFF"/>
            </a:solidFill>
            <a:prstDash val="solid"/>
            <a:round/>
            <a:headEnd type="none" w="med" len="med"/>
            <a:tailEnd type="none" w="med" len="med"/>
          </a:ln>
        </p:spPr>
        <p:txBody>
          <a:bodyPr/>
          <a:lstStyle/>
          <a:p>
            <a:endParaRPr lang="en-US" dirty="0"/>
          </a:p>
        </p:txBody>
      </p:sp>
      <p:sp>
        <p:nvSpPr>
          <p:cNvPr id="18552" name="Freeform 506"/>
          <p:cNvSpPr>
            <a:spLocks/>
          </p:cNvSpPr>
          <p:nvPr>
            <p:custDataLst>
              <p:tags r:id="rId119"/>
            </p:custDataLst>
          </p:nvPr>
        </p:nvSpPr>
        <p:spPr bwMode="auto">
          <a:xfrm>
            <a:off x="8766176" y="2084388"/>
            <a:ext cx="9525" cy="57150"/>
          </a:xfrm>
          <a:custGeom>
            <a:avLst/>
            <a:gdLst>
              <a:gd name="T0" fmla="*/ 2147483647 w 33"/>
              <a:gd name="T1" fmla="*/ 2147483647 h 25"/>
              <a:gd name="T2" fmla="*/ 2147483647 w 33"/>
              <a:gd name="T3" fmla="*/ 2147483647 h 25"/>
              <a:gd name="T4" fmla="*/ 2147483647 w 33"/>
              <a:gd name="T5" fmla="*/ 0 h 25"/>
              <a:gd name="T6" fmla="*/ 0 w 33"/>
              <a:gd name="T7" fmla="*/ 0 h 25"/>
              <a:gd name="T8" fmla="*/ 2147483647 w 33"/>
              <a:gd name="T9" fmla="*/ 2147483647 h 25"/>
              <a:gd name="T10" fmla="*/ 2147483647 w 33"/>
              <a:gd name="T11" fmla="*/ 2147483647 h 25"/>
              <a:gd name="T12" fmla="*/ 2147483647 w 33"/>
              <a:gd name="T13" fmla="*/ 2147483647 h 25"/>
              <a:gd name="T14" fmla="*/ 2147483647 w 33"/>
              <a:gd name="T15" fmla="*/ 2147483647 h 25"/>
              <a:gd name="T16" fmla="*/ 2147483647 w 33"/>
              <a:gd name="T17" fmla="*/ 2147483647 h 25"/>
              <a:gd name="T18" fmla="*/ 2147483647 w 33"/>
              <a:gd name="T19" fmla="*/ 2147483647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 h="25">
                <a:moveTo>
                  <a:pt x="33" y="25"/>
                </a:moveTo>
                <a:lnTo>
                  <a:pt x="33" y="12"/>
                </a:lnTo>
                <a:lnTo>
                  <a:pt x="33" y="0"/>
                </a:lnTo>
                <a:lnTo>
                  <a:pt x="0" y="0"/>
                </a:lnTo>
                <a:lnTo>
                  <a:pt x="9" y="9"/>
                </a:lnTo>
                <a:lnTo>
                  <a:pt x="16" y="17"/>
                </a:lnTo>
                <a:lnTo>
                  <a:pt x="20" y="20"/>
                </a:lnTo>
                <a:lnTo>
                  <a:pt x="24" y="23"/>
                </a:lnTo>
                <a:lnTo>
                  <a:pt x="28" y="24"/>
                </a:lnTo>
                <a:lnTo>
                  <a:pt x="33" y="25"/>
                </a:lnTo>
              </a:path>
            </a:pathLst>
          </a:custGeom>
          <a:solidFill>
            <a:schemeClr val="tx1"/>
          </a:solidFill>
          <a:ln w="9525" cap="flat" cmpd="sng">
            <a:solidFill>
              <a:srgbClr val="FFFFFF"/>
            </a:solidFill>
            <a:prstDash val="solid"/>
            <a:round/>
            <a:headEnd type="none" w="med" len="med"/>
            <a:tailEnd type="none" w="med" len="med"/>
          </a:ln>
        </p:spPr>
        <p:txBody>
          <a:bodyPr/>
          <a:lstStyle/>
          <a:p>
            <a:endParaRPr lang="en-US" dirty="0"/>
          </a:p>
        </p:txBody>
      </p:sp>
      <p:sp>
        <p:nvSpPr>
          <p:cNvPr id="18553" name="Freeform 507"/>
          <p:cNvSpPr>
            <a:spLocks/>
          </p:cNvSpPr>
          <p:nvPr>
            <p:custDataLst>
              <p:tags r:id="rId120"/>
            </p:custDataLst>
          </p:nvPr>
        </p:nvSpPr>
        <p:spPr bwMode="auto">
          <a:xfrm>
            <a:off x="8720139" y="2047875"/>
            <a:ext cx="9525" cy="57150"/>
          </a:xfrm>
          <a:custGeom>
            <a:avLst/>
            <a:gdLst>
              <a:gd name="T0" fmla="*/ 0 w 20"/>
              <a:gd name="T1" fmla="*/ 0 h 18"/>
              <a:gd name="T2" fmla="*/ 2147483647 w 20"/>
              <a:gd name="T3" fmla="*/ 2147483647 h 18"/>
              <a:gd name="T4" fmla="*/ 2147483647 w 20"/>
              <a:gd name="T5" fmla="*/ 2147483647 h 18"/>
              <a:gd name="T6" fmla="*/ 2147483647 w 20"/>
              <a:gd name="T7" fmla="*/ 0 h 18"/>
              <a:gd name="T8" fmla="*/ 0 w 20"/>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8">
                <a:moveTo>
                  <a:pt x="0" y="0"/>
                </a:moveTo>
                <a:lnTo>
                  <a:pt x="13" y="18"/>
                </a:lnTo>
                <a:lnTo>
                  <a:pt x="16" y="11"/>
                </a:lnTo>
                <a:lnTo>
                  <a:pt x="20" y="0"/>
                </a:lnTo>
                <a:lnTo>
                  <a:pt x="0" y="0"/>
                </a:lnTo>
              </a:path>
            </a:pathLst>
          </a:custGeom>
          <a:solidFill>
            <a:schemeClr val="tx1"/>
          </a:solidFill>
          <a:ln w="9525" cap="flat" cmpd="sng">
            <a:solidFill>
              <a:srgbClr val="FFFFFF"/>
            </a:solidFill>
            <a:prstDash val="solid"/>
            <a:round/>
            <a:headEnd type="none" w="med" len="med"/>
            <a:tailEnd type="none" w="med" len="med"/>
          </a:ln>
        </p:spPr>
        <p:txBody>
          <a:bodyPr/>
          <a:lstStyle/>
          <a:p>
            <a:endParaRPr lang="en-US" dirty="0"/>
          </a:p>
        </p:txBody>
      </p:sp>
      <p:sp>
        <p:nvSpPr>
          <p:cNvPr id="18554" name="Freeform 508"/>
          <p:cNvSpPr>
            <a:spLocks/>
          </p:cNvSpPr>
          <p:nvPr>
            <p:custDataLst>
              <p:tags r:id="rId121"/>
            </p:custDataLst>
          </p:nvPr>
        </p:nvSpPr>
        <p:spPr bwMode="auto">
          <a:xfrm>
            <a:off x="9220200" y="2617789"/>
            <a:ext cx="12700" cy="58737"/>
          </a:xfrm>
          <a:custGeom>
            <a:avLst/>
            <a:gdLst>
              <a:gd name="T0" fmla="*/ 0 w 33"/>
              <a:gd name="T1" fmla="*/ 2147483647 h 31"/>
              <a:gd name="T2" fmla="*/ 0 w 33"/>
              <a:gd name="T3" fmla="*/ 0 h 31"/>
              <a:gd name="T4" fmla="*/ 2147483647 w 33"/>
              <a:gd name="T5" fmla="*/ 0 h 31"/>
              <a:gd name="T6" fmla="*/ 2147483647 w 33"/>
              <a:gd name="T7" fmla="*/ 0 h 31"/>
              <a:gd name="T8" fmla="*/ 2147483647 w 33"/>
              <a:gd name="T9" fmla="*/ 0 h 31"/>
              <a:gd name="T10" fmla="*/ 2147483647 w 33"/>
              <a:gd name="T11" fmla="*/ 0 h 31"/>
              <a:gd name="T12" fmla="*/ 2147483647 w 33"/>
              <a:gd name="T13" fmla="*/ 2147483647 h 31"/>
              <a:gd name="T14" fmla="*/ 2147483647 w 33"/>
              <a:gd name="T15" fmla="*/ 2147483647 h 31"/>
              <a:gd name="T16" fmla="*/ 2147483647 w 33"/>
              <a:gd name="T17" fmla="*/ 2147483647 h 31"/>
              <a:gd name="T18" fmla="*/ 2147483647 w 33"/>
              <a:gd name="T19" fmla="*/ 2147483647 h 31"/>
              <a:gd name="T20" fmla="*/ 2147483647 w 33"/>
              <a:gd name="T21" fmla="*/ 2147483647 h 31"/>
              <a:gd name="T22" fmla="*/ 2147483647 w 33"/>
              <a:gd name="T23" fmla="*/ 2147483647 h 31"/>
              <a:gd name="T24" fmla="*/ 2147483647 w 33"/>
              <a:gd name="T25" fmla="*/ 2147483647 h 31"/>
              <a:gd name="T26" fmla="*/ 2147483647 w 33"/>
              <a:gd name="T27" fmla="*/ 2147483647 h 31"/>
              <a:gd name="T28" fmla="*/ 0 w 33"/>
              <a:gd name="T29" fmla="*/ 2147483647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 h="31">
                <a:moveTo>
                  <a:pt x="0" y="31"/>
                </a:moveTo>
                <a:lnTo>
                  <a:pt x="0" y="0"/>
                </a:lnTo>
                <a:lnTo>
                  <a:pt x="9" y="0"/>
                </a:lnTo>
                <a:lnTo>
                  <a:pt x="16" y="0"/>
                </a:lnTo>
                <a:lnTo>
                  <a:pt x="24" y="0"/>
                </a:lnTo>
                <a:lnTo>
                  <a:pt x="33" y="0"/>
                </a:lnTo>
                <a:lnTo>
                  <a:pt x="30" y="2"/>
                </a:lnTo>
                <a:lnTo>
                  <a:pt x="29" y="5"/>
                </a:lnTo>
                <a:lnTo>
                  <a:pt x="28" y="9"/>
                </a:lnTo>
                <a:lnTo>
                  <a:pt x="28" y="13"/>
                </a:lnTo>
                <a:lnTo>
                  <a:pt x="28" y="17"/>
                </a:lnTo>
                <a:lnTo>
                  <a:pt x="29" y="21"/>
                </a:lnTo>
                <a:lnTo>
                  <a:pt x="30" y="26"/>
                </a:lnTo>
                <a:lnTo>
                  <a:pt x="33" y="31"/>
                </a:lnTo>
                <a:lnTo>
                  <a:pt x="0" y="31"/>
                </a:lnTo>
              </a:path>
            </a:pathLst>
          </a:custGeom>
          <a:solidFill>
            <a:schemeClr val="tx1"/>
          </a:solidFill>
          <a:ln w="9525" cap="flat" cmpd="sng">
            <a:solidFill>
              <a:srgbClr val="FFFFFF"/>
            </a:solidFill>
            <a:prstDash val="solid"/>
            <a:round/>
            <a:headEnd type="none" w="med" len="med"/>
            <a:tailEnd type="none" w="med" len="med"/>
          </a:ln>
        </p:spPr>
        <p:txBody>
          <a:bodyPr/>
          <a:lstStyle/>
          <a:p>
            <a:endParaRPr lang="en-US" dirty="0"/>
          </a:p>
        </p:txBody>
      </p:sp>
      <p:sp>
        <p:nvSpPr>
          <p:cNvPr id="18555" name="Freeform 509"/>
          <p:cNvSpPr>
            <a:spLocks/>
          </p:cNvSpPr>
          <p:nvPr>
            <p:custDataLst>
              <p:tags r:id="rId122"/>
            </p:custDataLst>
          </p:nvPr>
        </p:nvSpPr>
        <p:spPr bwMode="auto">
          <a:xfrm>
            <a:off x="9513888" y="2139950"/>
            <a:ext cx="55562" cy="58738"/>
          </a:xfrm>
          <a:custGeom>
            <a:avLst/>
            <a:gdLst>
              <a:gd name="T0" fmla="*/ 2147483647 w 129"/>
              <a:gd name="T1" fmla="*/ 2147483647 h 56"/>
              <a:gd name="T2" fmla="*/ 2147483647 w 129"/>
              <a:gd name="T3" fmla="*/ 2147483647 h 56"/>
              <a:gd name="T4" fmla="*/ 2147483647 w 129"/>
              <a:gd name="T5" fmla="*/ 2147483647 h 56"/>
              <a:gd name="T6" fmla="*/ 0 w 129"/>
              <a:gd name="T7" fmla="*/ 2147483647 h 56"/>
              <a:gd name="T8" fmla="*/ 2147483647 w 129"/>
              <a:gd name="T9" fmla="*/ 2147483647 h 56"/>
              <a:gd name="T10" fmla="*/ 2147483647 w 129"/>
              <a:gd name="T11" fmla="*/ 2147483647 h 56"/>
              <a:gd name="T12" fmla="*/ 2147483647 w 129"/>
              <a:gd name="T13" fmla="*/ 2147483647 h 56"/>
              <a:gd name="T14" fmla="*/ 2147483647 w 129"/>
              <a:gd name="T15" fmla="*/ 2147483647 h 56"/>
              <a:gd name="T16" fmla="*/ 2147483647 w 129"/>
              <a:gd name="T17" fmla="*/ 2147483647 h 56"/>
              <a:gd name="T18" fmla="*/ 2147483647 w 129"/>
              <a:gd name="T19" fmla="*/ 2147483647 h 56"/>
              <a:gd name="T20" fmla="*/ 2147483647 w 129"/>
              <a:gd name="T21" fmla="*/ 2147483647 h 56"/>
              <a:gd name="T22" fmla="*/ 2147483647 w 129"/>
              <a:gd name="T23" fmla="*/ 2147483647 h 56"/>
              <a:gd name="T24" fmla="*/ 2147483647 w 129"/>
              <a:gd name="T25" fmla="*/ 0 h 56"/>
              <a:gd name="T26" fmla="*/ 2147483647 w 129"/>
              <a:gd name="T27" fmla="*/ 2147483647 h 56"/>
              <a:gd name="T28" fmla="*/ 2147483647 w 129"/>
              <a:gd name="T29" fmla="*/ 2147483647 h 56"/>
              <a:gd name="T30" fmla="*/ 2147483647 w 129"/>
              <a:gd name="T31" fmla="*/ 2147483647 h 56"/>
              <a:gd name="T32" fmla="*/ 2147483647 w 129"/>
              <a:gd name="T33" fmla="*/ 2147483647 h 56"/>
              <a:gd name="T34" fmla="*/ 2147483647 w 129"/>
              <a:gd name="T35" fmla="*/ 2147483647 h 56"/>
              <a:gd name="T36" fmla="*/ 2147483647 w 129"/>
              <a:gd name="T37" fmla="*/ 2147483647 h 56"/>
              <a:gd name="T38" fmla="*/ 2147483647 w 129"/>
              <a:gd name="T39" fmla="*/ 2147483647 h 56"/>
              <a:gd name="T40" fmla="*/ 2147483647 w 129"/>
              <a:gd name="T41" fmla="*/ 2147483647 h 56"/>
              <a:gd name="T42" fmla="*/ 2147483647 w 129"/>
              <a:gd name="T43" fmla="*/ 2147483647 h 56"/>
              <a:gd name="T44" fmla="*/ 2147483647 w 129"/>
              <a:gd name="T45" fmla="*/ 2147483647 h 56"/>
              <a:gd name="T46" fmla="*/ 2147483647 w 129"/>
              <a:gd name="T47" fmla="*/ 2147483647 h 56"/>
              <a:gd name="T48" fmla="*/ 2147483647 w 129"/>
              <a:gd name="T49" fmla="*/ 2147483647 h 56"/>
              <a:gd name="T50" fmla="*/ 2147483647 w 129"/>
              <a:gd name="T51" fmla="*/ 2147483647 h 56"/>
              <a:gd name="T52" fmla="*/ 2147483647 w 129"/>
              <a:gd name="T53" fmla="*/ 2147483647 h 56"/>
              <a:gd name="T54" fmla="*/ 2147483647 w 129"/>
              <a:gd name="T55" fmla="*/ 2147483647 h 56"/>
              <a:gd name="T56" fmla="*/ 2147483647 w 129"/>
              <a:gd name="T57" fmla="*/ 2147483647 h 56"/>
              <a:gd name="T58" fmla="*/ 2147483647 w 129"/>
              <a:gd name="T59" fmla="*/ 2147483647 h 56"/>
              <a:gd name="T60" fmla="*/ 2147483647 w 129"/>
              <a:gd name="T61" fmla="*/ 2147483647 h 56"/>
              <a:gd name="T62" fmla="*/ 2147483647 w 129"/>
              <a:gd name="T63" fmla="*/ 2147483647 h 56"/>
              <a:gd name="T64" fmla="*/ 2147483647 w 129"/>
              <a:gd name="T65" fmla="*/ 2147483647 h 56"/>
              <a:gd name="T66" fmla="*/ 2147483647 w 129"/>
              <a:gd name="T67" fmla="*/ 2147483647 h 56"/>
              <a:gd name="T68" fmla="*/ 2147483647 w 129"/>
              <a:gd name="T69" fmla="*/ 2147483647 h 56"/>
              <a:gd name="T70" fmla="*/ 2147483647 w 129"/>
              <a:gd name="T71" fmla="*/ 2147483647 h 56"/>
              <a:gd name="T72" fmla="*/ 2147483647 w 129"/>
              <a:gd name="T73" fmla="*/ 2147483647 h 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9" h="56">
                <a:moveTo>
                  <a:pt x="3" y="44"/>
                </a:moveTo>
                <a:lnTo>
                  <a:pt x="1" y="42"/>
                </a:lnTo>
                <a:lnTo>
                  <a:pt x="1" y="40"/>
                </a:lnTo>
                <a:lnTo>
                  <a:pt x="0" y="37"/>
                </a:lnTo>
                <a:lnTo>
                  <a:pt x="1" y="33"/>
                </a:lnTo>
                <a:lnTo>
                  <a:pt x="2" y="25"/>
                </a:lnTo>
                <a:lnTo>
                  <a:pt x="3" y="18"/>
                </a:lnTo>
                <a:lnTo>
                  <a:pt x="9" y="13"/>
                </a:lnTo>
                <a:lnTo>
                  <a:pt x="16" y="9"/>
                </a:lnTo>
                <a:lnTo>
                  <a:pt x="21" y="6"/>
                </a:lnTo>
                <a:lnTo>
                  <a:pt x="27" y="5"/>
                </a:lnTo>
                <a:lnTo>
                  <a:pt x="39" y="3"/>
                </a:lnTo>
                <a:lnTo>
                  <a:pt x="57" y="0"/>
                </a:lnTo>
                <a:lnTo>
                  <a:pt x="60" y="5"/>
                </a:lnTo>
                <a:lnTo>
                  <a:pt x="64" y="8"/>
                </a:lnTo>
                <a:lnTo>
                  <a:pt x="69" y="11"/>
                </a:lnTo>
                <a:lnTo>
                  <a:pt x="73" y="14"/>
                </a:lnTo>
                <a:lnTo>
                  <a:pt x="83" y="18"/>
                </a:lnTo>
                <a:lnTo>
                  <a:pt x="93" y="21"/>
                </a:lnTo>
                <a:lnTo>
                  <a:pt x="103" y="25"/>
                </a:lnTo>
                <a:lnTo>
                  <a:pt x="113" y="29"/>
                </a:lnTo>
                <a:lnTo>
                  <a:pt x="117" y="32"/>
                </a:lnTo>
                <a:lnTo>
                  <a:pt x="121" y="35"/>
                </a:lnTo>
                <a:lnTo>
                  <a:pt x="126" y="38"/>
                </a:lnTo>
                <a:lnTo>
                  <a:pt x="129" y="44"/>
                </a:lnTo>
                <a:lnTo>
                  <a:pt x="119" y="48"/>
                </a:lnTo>
                <a:lnTo>
                  <a:pt x="109" y="51"/>
                </a:lnTo>
                <a:lnTo>
                  <a:pt x="99" y="53"/>
                </a:lnTo>
                <a:lnTo>
                  <a:pt x="90" y="54"/>
                </a:lnTo>
                <a:lnTo>
                  <a:pt x="70" y="56"/>
                </a:lnTo>
                <a:lnTo>
                  <a:pt x="49" y="56"/>
                </a:lnTo>
                <a:lnTo>
                  <a:pt x="40" y="55"/>
                </a:lnTo>
                <a:lnTo>
                  <a:pt x="31" y="54"/>
                </a:lnTo>
                <a:lnTo>
                  <a:pt x="23" y="52"/>
                </a:lnTo>
                <a:lnTo>
                  <a:pt x="16" y="50"/>
                </a:lnTo>
                <a:lnTo>
                  <a:pt x="6" y="46"/>
                </a:lnTo>
                <a:lnTo>
                  <a:pt x="3" y="44"/>
                </a:lnTo>
              </a:path>
            </a:pathLst>
          </a:custGeom>
          <a:solidFill>
            <a:schemeClr val="tx1"/>
          </a:solidFill>
          <a:ln w="9525" cap="flat" cmpd="sng">
            <a:solidFill>
              <a:srgbClr val="FFFFFF"/>
            </a:solidFill>
            <a:prstDash val="solid"/>
            <a:round/>
            <a:headEnd type="none" w="med" len="med"/>
            <a:tailEnd type="none" w="med" len="med"/>
          </a:ln>
        </p:spPr>
        <p:txBody>
          <a:bodyPr/>
          <a:lstStyle/>
          <a:p>
            <a:endParaRPr lang="en-US" dirty="0"/>
          </a:p>
        </p:txBody>
      </p:sp>
      <p:sp>
        <p:nvSpPr>
          <p:cNvPr id="18556" name="Freeform 510"/>
          <p:cNvSpPr>
            <a:spLocks/>
          </p:cNvSpPr>
          <p:nvPr>
            <p:custDataLst>
              <p:tags r:id="rId123"/>
            </p:custDataLst>
          </p:nvPr>
        </p:nvSpPr>
        <p:spPr bwMode="auto">
          <a:xfrm>
            <a:off x="9650414" y="2492375"/>
            <a:ext cx="14287" cy="57150"/>
          </a:xfrm>
          <a:custGeom>
            <a:avLst/>
            <a:gdLst>
              <a:gd name="T0" fmla="*/ 2147483647 w 41"/>
              <a:gd name="T1" fmla="*/ 2147483647 h 42"/>
              <a:gd name="T2" fmla="*/ 0 w 41"/>
              <a:gd name="T3" fmla="*/ 2147483647 h 42"/>
              <a:gd name="T4" fmla="*/ 0 w 41"/>
              <a:gd name="T5" fmla="*/ 2147483647 h 42"/>
              <a:gd name="T6" fmla="*/ 2147483647 w 41"/>
              <a:gd name="T7" fmla="*/ 2147483647 h 42"/>
              <a:gd name="T8" fmla="*/ 2147483647 w 41"/>
              <a:gd name="T9" fmla="*/ 2147483647 h 42"/>
              <a:gd name="T10" fmla="*/ 2147483647 w 41"/>
              <a:gd name="T11" fmla="*/ 2147483647 h 42"/>
              <a:gd name="T12" fmla="*/ 2147483647 w 41"/>
              <a:gd name="T13" fmla="*/ 0 h 42"/>
              <a:gd name="T14" fmla="*/ 2147483647 w 41"/>
              <a:gd name="T15" fmla="*/ 2147483647 h 42"/>
              <a:gd name="T16" fmla="*/ 2147483647 w 41"/>
              <a:gd name="T17" fmla="*/ 2147483647 h 42"/>
              <a:gd name="T18" fmla="*/ 2147483647 w 41"/>
              <a:gd name="T19" fmla="*/ 2147483647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42">
                <a:moveTo>
                  <a:pt x="21" y="42"/>
                </a:moveTo>
                <a:lnTo>
                  <a:pt x="0" y="30"/>
                </a:lnTo>
                <a:lnTo>
                  <a:pt x="0" y="6"/>
                </a:lnTo>
                <a:lnTo>
                  <a:pt x="7" y="5"/>
                </a:lnTo>
                <a:lnTo>
                  <a:pt x="14" y="3"/>
                </a:lnTo>
                <a:lnTo>
                  <a:pt x="24" y="1"/>
                </a:lnTo>
                <a:lnTo>
                  <a:pt x="34" y="0"/>
                </a:lnTo>
                <a:lnTo>
                  <a:pt x="34" y="18"/>
                </a:lnTo>
                <a:lnTo>
                  <a:pt x="41" y="18"/>
                </a:lnTo>
                <a:lnTo>
                  <a:pt x="21" y="42"/>
                </a:lnTo>
              </a:path>
            </a:pathLst>
          </a:custGeom>
          <a:solidFill>
            <a:schemeClr val="tx1"/>
          </a:solidFill>
          <a:ln w="9525" cap="flat" cmpd="sng">
            <a:solidFill>
              <a:srgbClr val="FFFFFF"/>
            </a:solidFill>
            <a:prstDash val="solid"/>
            <a:round/>
            <a:headEnd type="none" w="med" len="med"/>
            <a:tailEnd type="none" w="med" len="med"/>
          </a:ln>
        </p:spPr>
        <p:txBody>
          <a:bodyPr/>
          <a:lstStyle/>
          <a:p>
            <a:endParaRPr lang="en-US" dirty="0"/>
          </a:p>
        </p:txBody>
      </p:sp>
      <p:sp>
        <p:nvSpPr>
          <p:cNvPr id="18557" name="Freeform 511"/>
          <p:cNvSpPr>
            <a:spLocks/>
          </p:cNvSpPr>
          <p:nvPr>
            <p:custDataLst>
              <p:tags r:id="rId124"/>
            </p:custDataLst>
          </p:nvPr>
        </p:nvSpPr>
        <p:spPr bwMode="auto">
          <a:xfrm>
            <a:off x="9799638" y="2605089"/>
            <a:ext cx="42862" cy="60325"/>
          </a:xfrm>
          <a:custGeom>
            <a:avLst/>
            <a:gdLst>
              <a:gd name="T0" fmla="*/ 2147483647 w 93"/>
              <a:gd name="T1" fmla="*/ 2147483647 h 39"/>
              <a:gd name="T2" fmla="*/ 2147483647 w 93"/>
              <a:gd name="T3" fmla="*/ 2147483647 h 39"/>
              <a:gd name="T4" fmla="*/ 2147483647 w 93"/>
              <a:gd name="T5" fmla="*/ 2147483647 h 39"/>
              <a:gd name="T6" fmla="*/ 2147483647 w 93"/>
              <a:gd name="T7" fmla="*/ 2147483647 h 39"/>
              <a:gd name="T8" fmla="*/ 2147483647 w 93"/>
              <a:gd name="T9" fmla="*/ 2147483647 h 39"/>
              <a:gd name="T10" fmla="*/ 2147483647 w 93"/>
              <a:gd name="T11" fmla="*/ 2147483647 h 39"/>
              <a:gd name="T12" fmla="*/ 2147483647 w 93"/>
              <a:gd name="T13" fmla="*/ 2147483647 h 39"/>
              <a:gd name="T14" fmla="*/ 2147483647 w 93"/>
              <a:gd name="T15" fmla="*/ 2147483647 h 39"/>
              <a:gd name="T16" fmla="*/ 2147483647 w 93"/>
              <a:gd name="T17" fmla="*/ 2147483647 h 39"/>
              <a:gd name="T18" fmla="*/ 2147483647 w 93"/>
              <a:gd name="T19" fmla="*/ 2147483647 h 39"/>
              <a:gd name="T20" fmla="*/ 2147483647 w 93"/>
              <a:gd name="T21" fmla="*/ 2147483647 h 39"/>
              <a:gd name="T22" fmla="*/ 2147483647 w 93"/>
              <a:gd name="T23" fmla="*/ 2147483647 h 39"/>
              <a:gd name="T24" fmla="*/ 2147483647 w 93"/>
              <a:gd name="T25" fmla="*/ 2147483647 h 39"/>
              <a:gd name="T26" fmla="*/ 2147483647 w 93"/>
              <a:gd name="T27" fmla="*/ 2147483647 h 39"/>
              <a:gd name="T28" fmla="*/ 2147483647 w 93"/>
              <a:gd name="T29" fmla="*/ 2147483647 h 39"/>
              <a:gd name="T30" fmla="*/ 0 w 93"/>
              <a:gd name="T31" fmla="*/ 2147483647 h 39"/>
              <a:gd name="T32" fmla="*/ 2147483647 w 93"/>
              <a:gd name="T33" fmla="*/ 2147483647 h 39"/>
              <a:gd name="T34" fmla="*/ 2147483647 w 93"/>
              <a:gd name="T35" fmla="*/ 0 h 39"/>
              <a:gd name="T36" fmla="*/ 2147483647 w 93"/>
              <a:gd name="T37" fmla="*/ 0 h 39"/>
              <a:gd name="T38" fmla="*/ 2147483647 w 93"/>
              <a:gd name="T39" fmla="*/ 2147483647 h 39"/>
              <a:gd name="T40" fmla="*/ 2147483647 w 93"/>
              <a:gd name="T41" fmla="*/ 2147483647 h 39"/>
              <a:gd name="T42" fmla="*/ 2147483647 w 93"/>
              <a:gd name="T43" fmla="*/ 2147483647 h 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3" h="39">
                <a:moveTo>
                  <a:pt x="60" y="9"/>
                </a:moveTo>
                <a:lnTo>
                  <a:pt x="67" y="18"/>
                </a:lnTo>
                <a:lnTo>
                  <a:pt x="77" y="28"/>
                </a:lnTo>
                <a:lnTo>
                  <a:pt x="81" y="33"/>
                </a:lnTo>
                <a:lnTo>
                  <a:pt x="86" y="36"/>
                </a:lnTo>
                <a:lnTo>
                  <a:pt x="90" y="38"/>
                </a:lnTo>
                <a:lnTo>
                  <a:pt x="93" y="39"/>
                </a:lnTo>
                <a:lnTo>
                  <a:pt x="60" y="39"/>
                </a:lnTo>
                <a:lnTo>
                  <a:pt x="50" y="36"/>
                </a:lnTo>
                <a:lnTo>
                  <a:pt x="43" y="32"/>
                </a:lnTo>
                <a:lnTo>
                  <a:pt x="36" y="28"/>
                </a:lnTo>
                <a:lnTo>
                  <a:pt x="30" y="23"/>
                </a:lnTo>
                <a:lnTo>
                  <a:pt x="24" y="18"/>
                </a:lnTo>
                <a:lnTo>
                  <a:pt x="16" y="13"/>
                </a:lnTo>
                <a:lnTo>
                  <a:pt x="9" y="7"/>
                </a:lnTo>
                <a:lnTo>
                  <a:pt x="0" y="3"/>
                </a:lnTo>
                <a:lnTo>
                  <a:pt x="11" y="1"/>
                </a:lnTo>
                <a:lnTo>
                  <a:pt x="20" y="0"/>
                </a:lnTo>
                <a:lnTo>
                  <a:pt x="26" y="0"/>
                </a:lnTo>
                <a:lnTo>
                  <a:pt x="33" y="1"/>
                </a:lnTo>
                <a:lnTo>
                  <a:pt x="44" y="4"/>
                </a:lnTo>
                <a:lnTo>
                  <a:pt x="60" y="9"/>
                </a:lnTo>
              </a:path>
            </a:pathLst>
          </a:custGeom>
          <a:solidFill>
            <a:schemeClr val="tx1"/>
          </a:solidFill>
          <a:ln w="9525" cap="flat" cmpd="sng">
            <a:solidFill>
              <a:srgbClr val="FFFFFF"/>
            </a:solidFill>
            <a:prstDash val="solid"/>
            <a:round/>
            <a:headEnd type="none" w="med" len="med"/>
            <a:tailEnd type="none" w="med" len="med"/>
          </a:ln>
        </p:spPr>
        <p:txBody>
          <a:bodyPr/>
          <a:lstStyle/>
          <a:p>
            <a:endParaRPr lang="en-US" dirty="0"/>
          </a:p>
        </p:txBody>
      </p:sp>
      <p:sp>
        <p:nvSpPr>
          <p:cNvPr id="18558" name="Freeform 512"/>
          <p:cNvSpPr>
            <a:spLocks/>
          </p:cNvSpPr>
          <p:nvPr>
            <p:custDataLst>
              <p:tags r:id="rId125"/>
            </p:custDataLst>
          </p:nvPr>
        </p:nvSpPr>
        <p:spPr bwMode="auto">
          <a:xfrm>
            <a:off x="9850438" y="2620964"/>
            <a:ext cx="19050" cy="58737"/>
          </a:xfrm>
          <a:custGeom>
            <a:avLst/>
            <a:gdLst>
              <a:gd name="T0" fmla="*/ 2147483647 w 39"/>
              <a:gd name="T1" fmla="*/ 2147483647 h 19"/>
              <a:gd name="T2" fmla="*/ 2147483647 w 39"/>
              <a:gd name="T3" fmla="*/ 2147483647 h 19"/>
              <a:gd name="T4" fmla="*/ 2147483647 w 39"/>
              <a:gd name="T5" fmla="*/ 2147483647 h 19"/>
              <a:gd name="T6" fmla="*/ 2147483647 w 39"/>
              <a:gd name="T7" fmla="*/ 2147483647 h 19"/>
              <a:gd name="T8" fmla="*/ 2147483647 w 39"/>
              <a:gd name="T9" fmla="*/ 2147483647 h 19"/>
              <a:gd name="T10" fmla="*/ 2147483647 w 39"/>
              <a:gd name="T11" fmla="*/ 2147483647 h 19"/>
              <a:gd name="T12" fmla="*/ 0 w 39"/>
              <a:gd name="T13" fmla="*/ 2147483647 h 19"/>
              <a:gd name="T14" fmla="*/ 0 w 39"/>
              <a:gd name="T15" fmla="*/ 0 h 19"/>
              <a:gd name="T16" fmla="*/ 2147483647 w 39"/>
              <a:gd name="T17" fmla="*/ 2147483647 h 19"/>
              <a:gd name="T18" fmla="*/ 2147483647 w 39"/>
              <a:gd name="T19" fmla="*/ 2147483647 h 19"/>
              <a:gd name="T20" fmla="*/ 2147483647 w 39"/>
              <a:gd name="T21" fmla="*/ 2147483647 h 19"/>
              <a:gd name="T22" fmla="*/ 2147483647 w 39"/>
              <a:gd name="T23" fmla="*/ 2147483647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19">
                <a:moveTo>
                  <a:pt x="39" y="19"/>
                </a:moveTo>
                <a:lnTo>
                  <a:pt x="13" y="19"/>
                </a:lnTo>
                <a:lnTo>
                  <a:pt x="8" y="19"/>
                </a:lnTo>
                <a:lnTo>
                  <a:pt x="5" y="17"/>
                </a:lnTo>
                <a:lnTo>
                  <a:pt x="3" y="14"/>
                </a:lnTo>
                <a:lnTo>
                  <a:pt x="2" y="11"/>
                </a:lnTo>
                <a:lnTo>
                  <a:pt x="0" y="5"/>
                </a:lnTo>
                <a:lnTo>
                  <a:pt x="0" y="0"/>
                </a:lnTo>
                <a:lnTo>
                  <a:pt x="13" y="4"/>
                </a:lnTo>
                <a:lnTo>
                  <a:pt x="22" y="9"/>
                </a:lnTo>
                <a:lnTo>
                  <a:pt x="30" y="14"/>
                </a:lnTo>
                <a:lnTo>
                  <a:pt x="39" y="19"/>
                </a:lnTo>
              </a:path>
            </a:pathLst>
          </a:custGeom>
          <a:solidFill>
            <a:schemeClr val="tx1"/>
          </a:solidFill>
          <a:ln w="9525" cap="flat" cmpd="sng">
            <a:solidFill>
              <a:srgbClr val="FFFFFF"/>
            </a:solidFill>
            <a:prstDash val="solid"/>
            <a:round/>
            <a:headEnd type="none" w="med" len="med"/>
            <a:tailEnd type="none" w="med" len="med"/>
          </a:ln>
        </p:spPr>
        <p:txBody>
          <a:bodyPr/>
          <a:lstStyle/>
          <a:p>
            <a:endParaRPr lang="en-US" dirty="0"/>
          </a:p>
        </p:txBody>
      </p:sp>
      <p:sp>
        <p:nvSpPr>
          <p:cNvPr id="18559" name="Freeform 513"/>
          <p:cNvSpPr>
            <a:spLocks/>
          </p:cNvSpPr>
          <p:nvPr>
            <p:custDataLst>
              <p:tags r:id="rId126"/>
            </p:custDataLst>
          </p:nvPr>
        </p:nvSpPr>
        <p:spPr bwMode="auto">
          <a:xfrm>
            <a:off x="9715500" y="2747963"/>
            <a:ext cx="14288" cy="57150"/>
          </a:xfrm>
          <a:custGeom>
            <a:avLst/>
            <a:gdLst>
              <a:gd name="T0" fmla="*/ 0 w 26"/>
              <a:gd name="T1" fmla="*/ 2147483647 h 36"/>
              <a:gd name="T2" fmla="*/ 2147483647 w 26"/>
              <a:gd name="T3" fmla="*/ 2147483647 h 36"/>
              <a:gd name="T4" fmla="*/ 2147483647 w 26"/>
              <a:gd name="T5" fmla="*/ 2147483647 h 36"/>
              <a:gd name="T6" fmla="*/ 2147483647 w 26"/>
              <a:gd name="T7" fmla="*/ 2147483647 h 36"/>
              <a:gd name="T8" fmla="*/ 2147483647 w 26"/>
              <a:gd name="T9" fmla="*/ 0 h 36"/>
              <a:gd name="T10" fmla="*/ 2147483647 w 26"/>
              <a:gd name="T11" fmla="*/ 2147483647 h 36"/>
              <a:gd name="T12" fmla="*/ 2147483647 w 26"/>
              <a:gd name="T13" fmla="*/ 2147483647 h 36"/>
              <a:gd name="T14" fmla="*/ 2147483647 w 26"/>
              <a:gd name="T15" fmla="*/ 2147483647 h 36"/>
              <a:gd name="T16" fmla="*/ 2147483647 w 26"/>
              <a:gd name="T17" fmla="*/ 2147483647 h 36"/>
              <a:gd name="T18" fmla="*/ 2147483647 w 26"/>
              <a:gd name="T19" fmla="*/ 2147483647 h 36"/>
              <a:gd name="T20" fmla="*/ 2147483647 w 26"/>
              <a:gd name="T21" fmla="*/ 2147483647 h 36"/>
              <a:gd name="T22" fmla="*/ 2147483647 w 26"/>
              <a:gd name="T23" fmla="*/ 2147483647 h 36"/>
              <a:gd name="T24" fmla="*/ 2147483647 w 26"/>
              <a:gd name="T25" fmla="*/ 2147483647 h 36"/>
              <a:gd name="T26" fmla="*/ 2147483647 w 26"/>
              <a:gd name="T27" fmla="*/ 2147483647 h 36"/>
              <a:gd name="T28" fmla="*/ 0 w 26"/>
              <a:gd name="T29" fmla="*/ 2147483647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6" h="36">
                <a:moveTo>
                  <a:pt x="0" y="36"/>
                </a:moveTo>
                <a:lnTo>
                  <a:pt x="3" y="31"/>
                </a:lnTo>
                <a:lnTo>
                  <a:pt x="10" y="20"/>
                </a:lnTo>
                <a:lnTo>
                  <a:pt x="18" y="8"/>
                </a:lnTo>
                <a:lnTo>
                  <a:pt x="26" y="0"/>
                </a:lnTo>
                <a:lnTo>
                  <a:pt x="26" y="9"/>
                </a:lnTo>
                <a:lnTo>
                  <a:pt x="26" y="18"/>
                </a:lnTo>
                <a:lnTo>
                  <a:pt x="25" y="22"/>
                </a:lnTo>
                <a:lnTo>
                  <a:pt x="24" y="26"/>
                </a:lnTo>
                <a:lnTo>
                  <a:pt x="21" y="29"/>
                </a:lnTo>
                <a:lnTo>
                  <a:pt x="17" y="32"/>
                </a:lnTo>
                <a:lnTo>
                  <a:pt x="14" y="34"/>
                </a:lnTo>
                <a:lnTo>
                  <a:pt x="10" y="35"/>
                </a:lnTo>
                <a:lnTo>
                  <a:pt x="4" y="36"/>
                </a:lnTo>
                <a:lnTo>
                  <a:pt x="0" y="36"/>
                </a:lnTo>
              </a:path>
            </a:pathLst>
          </a:custGeom>
          <a:solidFill>
            <a:schemeClr val="tx1"/>
          </a:solidFill>
          <a:ln w="9525" cap="flat" cmpd="sng">
            <a:solidFill>
              <a:srgbClr val="FFFFFF"/>
            </a:solidFill>
            <a:prstDash val="solid"/>
            <a:round/>
            <a:headEnd type="none" w="med" len="med"/>
            <a:tailEnd type="none" w="med" len="med"/>
          </a:ln>
        </p:spPr>
        <p:txBody>
          <a:bodyPr/>
          <a:lstStyle/>
          <a:p>
            <a:endParaRPr lang="en-US" dirty="0"/>
          </a:p>
        </p:txBody>
      </p:sp>
      <p:sp>
        <p:nvSpPr>
          <p:cNvPr id="18560" name="Freeform 514"/>
          <p:cNvSpPr>
            <a:spLocks/>
          </p:cNvSpPr>
          <p:nvPr>
            <p:custDataLst>
              <p:tags r:id="rId127"/>
            </p:custDataLst>
          </p:nvPr>
        </p:nvSpPr>
        <p:spPr bwMode="auto">
          <a:xfrm>
            <a:off x="9726614" y="2776539"/>
            <a:ext cx="3175" cy="60325"/>
          </a:xfrm>
          <a:custGeom>
            <a:avLst/>
            <a:gdLst>
              <a:gd name="T0" fmla="*/ 0 w 6"/>
              <a:gd name="T1" fmla="*/ 2147483647 h 37"/>
              <a:gd name="T2" fmla="*/ 0 w 6"/>
              <a:gd name="T3" fmla="*/ 0 h 37"/>
              <a:gd name="T4" fmla="*/ 2147483647 w 6"/>
              <a:gd name="T5" fmla="*/ 0 h 37"/>
              <a:gd name="T6" fmla="*/ 2147483647 w 6"/>
              <a:gd name="T7" fmla="*/ 2147483647 h 37"/>
              <a:gd name="T8" fmla="*/ 0 w 6"/>
              <a:gd name="T9" fmla="*/ 2147483647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7">
                <a:moveTo>
                  <a:pt x="0" y="37"/>
                </a:moveTo>
                <a:lnTo>
                  <a:pt x="0" y="0"/>
                </a:lnTo>
                <a:lnTo>
                  <a:pt x="6" y="0"/>
                </a:lnTo>
                <a:lnTo>
                  <a:pt x="6" y="31"/>
                </a:lnTo>
                <a:lnTo>
                  <a:pt x="0" y="37"/>
                </a:lnTo>
              </a:path>
            </a:pathLst>
          </a:custGeom>
          <a:solidFill>
            <a:schemeClr val="tx1"/>
          </a:solidFill>
          <a:ln w="9525" cap="flat" cmpd="sng">
            <a:solidFill>
              <a:srgbClr val="FFFFFF"/>
            </a:solidFill>
            <a:prstDash val="solid"/>
            <a:round/>
            <a:headEnd type="none" w="med" len="med"/>
            <a:tailEnd type="none" w="med" len="med"/>
          </a:ln>
        </p:spPr>
        <p:txBody>
          <a:bodyPr/>
          <a:lstStyle/>
          <a:p>
            <a:endParaRPr lang="en-US" dirty="0"/>
          </a:p>
        </p:txBody>
      </p:sp>
      <p:sp>
        <p:nvSpPr>
          <p:cNvPr id="18561" name="Freeform 515"/>
          <p:cNvSpPr>
            <a:spLocks/>
          </p:cNvSpPr>
          <p:nvPr>
            <p:custDataLst>
              <p:tags r:id="rId128"/>
            </p:custDataLst>
          </p:nvPr>
        </p:nvSpPr>
        <p:spPr bwMode="auto">
          <a:xfrm>
            <a:off x="9713914" y="2859088"/>
            <a:ext cx="9525" cy="55562"/>
          </a:xfrm>
          <a:custGeom>
            <a:avLst/>
            <a:gdLst>
              <a:gd name="T0" fmla="*/ 0 w 20"/>
              <a:gd name="T1" fmla="*/ 2147483647 h 43"/>
              <a:gd name="T2" fmla="*/ 0 w 20"/>
              <a:gd name="T3" fmla="*/ 2147483647 h 43"/>
              <a:gd name="T4" fmla="*/ 0 w 20"/>
              <a:gd name="T5" fmla="*/ 2147483647 h 43"/>
              <a:gd name="T6" fmla="*/ 2147483647 w 20"/>
              <a:gd name="T7" fmla="*/ 2147483647 h 43"/>
              <a:gd name="T8" fmla="*/ 2147483647 w 20"/>
              <a:gd name="T9" fmla="*/ 0 h 43"/>
              <a:gd name="T10" fmla="*/ 2147483647 w 20"/>
              <a:gd name="T11" fmla="*/ 2147483647 h 43"/>
              <a:gd name="T12" fmla="*/ 2147483647 w 20"/>
              <a:gd name="T13" fmla="*/ 2147483647 h 43"/>
              <a:gd name="T14" fmla="*/ 2147483647 w 20"/>
              <a:gd name="T15" fmla="*/ 2147483647 h 43"/>
              <a:gd name="T16" fmla="*/ 2147483647 w 20"/>
              <a:gd name="T17" fmla="*/ 2147483647 h 43"/>
              <a:gd name="T18" fmla="*/ 2147483647 w 20"/>
              <a:gd name="T19" fmla="*/ 2147483647 h 43"/>
              <a:gd name="T20" fmla="*/ 2147483647 w 20"/>
              <a:gd name="T21" fmla="*/ 2147483647 h 43"/>
              <a:gd name="T22" fmla="*/ 2147483647 w 20"/>
              <a:gd name="T23" fmla="*/ 2147483647 h 43"/>
              <a:gd name="T24" fmla="*/ 2147483647 w 20"/>
              <a:gd name="T25" fmla="*/ 2147483647 h 43"/>
              <a:gd name="T26" fmla="*/ 2147483647 w 20"/>
              <a:gd name="T27" fmla="*/ 2147483647 h 43"/>
              <a:gd name="T28" fmla="*/ 2147483647 w 20"/>
              <a:gd name="T29" fmla="*/ 2147483647 h 43"/>
              <a:gd name="T30" fmla="*/ 2147483647 w 20"/>
              <a:gd name="T31" fmla="*/ 2147483647 h 43"/>
              <a:gd name="T32" fmla="*/ 2147483647 w 20"/>
              <a:gd name="T33" fmla="*/ 2147483647 h 43"/>
              <a:gd name="T34" fmla="*/ 2147483647 w 20"/>
              <a:gd name="T35" fmla="*/ 2147483647 h 43"/>
              <a:gd name="T36" fmla="*/ 0 w 20"/>
              <a:gd name="T37" fmla="*/ 2147483647 h 43"/>
              <a:gd name="T38" fmla="*/ 0 w 20"/>
              <a:gd name="T39" fmla="*/ 2147483647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 h="43">
                <a:moveTo>
                  <a:pt x="0" y="31"/>
                </a:moveTo>
                <a:lnTo>
                  <a:pt x="0" y="25"/>
                </a:lnTo>
                <a:lnTo>
                  <a:pt x="0" y="18"/>
                </a:lnTo>
                <a:lnTo>
                  <a:pt x="2" y="9"/>
                </a:lnTo>
                <a:lnTo>
                  <a:pt x="7" y="0"/>
                </a:lnTo>
                <a:lnTo>
                  <a:pt x="11" y="7"/>
                </a:lnTo>
                <a:lnTo>
                  <a:pt x="16" y="12"/>
                </a:lnTo>
                <a:lnTo>
                  <a:pt x="17" y="14"/>
                </a:lnTo>
                <a:lnTo>
                  <a:pt x="19" y="18"/>
                </a:lnTo>
                <a:lnTo>
                  <a:pt x="19" y="21"/>
                </a:lnTo>
                <a:lnTo>
                  <a:pt x="20" y="25"/>
                </a:lnTo>
                <a:lnTo>
                  <a:pt x="19" y="27"/>
                </a:lnTo>
                <a:lnTo>
                  <a:pt x="18" y="30"/>
                </a:lnTo>
                <a:lnTo>
                  <a:pt x="16" y="33"/>
                </a:lnTo>
                <a:lnTo>
                  <a:pt x="12" y="36"/>
                </a:lnTo>
                <a:lnTo>
                  <a:pt x="9" y="39"/>
                </a:lnTo>
                <a:lnTo>
                  <a:pt x="6" y="41"/>
                </a:lnTo>
                <a:lnTo>
                  <a:pt x="2" y="42"/>
                </a:lnTo>
                <a:lnTo>
                  <a:pt x="0" y="43"/>
                </a:lnTo>
                <a:lnTo>
                  <a:pt x="0" y="31"/>
                </a:lnTo>
              </a:path>
            </a:pathLst>
          </a:custGeom>
          <a:solidFill>
            <a:schemeClr val="tx1"/>
          </a:solidFill>
          <a:ln w="9525" cap="flat" cmpd="sng">
            <a:solidFill>
              <a:srgbClr val="FFFFFF"/>
            </a:solidFill>
            <a:prstDash val="solid"/>
            <a:round/>
            <a:headEnd type="none" w="med" len="med"/>
            <a:tailEnd type="none" w="med" len="med"/>
          </a:ln>
        </p:spPr>
        <p:txBody>
          <a:bodyPr/>
          <a:lstStyle/>
          <a:p>
            <a:endParaRPr lang="en-US" dirty="0"/>
          </a:p>
        </p:txBody>
      </p:sp>
      <p:sp>
        <p:nvSpPr>
          <p:cNvPr id="18562" name="Freeform 516"/>
          <p:cNvSpPr>
            <a:spLocks/>
          </p:cNvSpPr>
          <p:nvPr>
            <p:custDataLst>
              <p:tags r:id="rId129"/>
            </p:custDataLst>
          </p:nvPr>
        </p:nvSpPr>
        <p:spPr bwMode="auto">
          <a:xfrm>
            <a:off x="9691688" y="2894014"/>
            <a:ext cx="0" cy="58737"/>
          </a:xfrm>
          <a:custGeom>
            <a:avLst/>
            <a:gdLst>
              <a:gd name="T0" fmla="*/ 2147483647 h 30"/>
              <a:gd name="T1" fmla="*/ 2147483647 h 30"/>
              <a:gd name="T2" fmla="*/ 2147483647 h 30"/>
              <a:gd name="T3" fmla="*/ 2147483647 h 30"/>
              <a:gd name="T4" fmla="*/ 0 h 30"/>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30">
                <a:moveTo>
                  <a:pt x="0" y="30"/>
                </a:moveTo>
                <a:lnTo>
                  <a:pt x="0" y="25"/>
                </a:lnTo>
                <a:lnTo>
                  <a:pt x="0" y="18"/>
                </a:lnTo>
                <a:lnTo>
                  <a:pt x="0" y="9"/>
                </a:lnTo>
                <a:lnTo>
                  <a:pt x="0" y="0"/>
                </a:lnTo>
              </a:path>
            </a:pathLst>
          </a:custGeom>
          <a:solidFill>
            <a:schemeClr val="tx1"/>
          </a:solidFill>
          <a:ln w="9525" cap="flat" cmpd="sng">
            <a:solidFill>
              <a:srgbClr val="FFFFFF"/>
            </a:solidFill>
            <a:prstDash val="solid"/>
            <a:round/>
            <a:headEnd type="none" w="med" len="med"/>
            <a:tailEnd type="none" w="med" len="med"/>
          </a:ln>
        </p:spPr>
        <p:txBody>
          <a:bodyPr/>
          <a:lstStyle/>
          <a:p>
            <a:endParaRPr lang="en-US" dirty="0"/>
          </a:p>
        </p:txBody>
      </p:sp>
      <p:sp>
        <p:nvSpPr>
          <p:cNvPr id="18563" name="Freeform 517"/>
          <p:cNvSpPr>
            <a:spLocks/>
          </p:cNvSpPr>
          <p:nvPr>
            <p:custDataLst>
              <p:tags r:id="rId130"/>
            </p:custDataLst>
          </p:nvPr>
        </p:nvSpPr>
        <p:spPr bwMode="auto">
          <a:xfrm>
            <a:off x="9691689" y="2894014"/>
            <a:ext cx="7937" cy="58737"/>
          </a:xfrm>
          <a:custGeom>
            <a:avLst/>
            <a:gdLst>
              <a:gd name="T0" fmla="*/ 0 w 20"/>
              <a:gd name="T1" fmla="*/ 0 h 24"/>
              <a:gd name="T2" fmla="*/ 2147483647 w 20"/>
              <a:gd name="T3" fmla="*/ 0 h 24"/>
              <a:gd name="T4" fmla="*/ 0 w 20"/>
              <a:gd name="T5" fmla="*/ 2147483647 h 24"/>
              <a:gd name="T6" fmla="*/ 0 60000 65536"/>
              <a:gd name="T7" fmla="*/ 0 60000 65536"/>
              <a:gd name="T8" fmla="*/ 0 60000 65536"/>
            </a:gdLst>
            <a:ahLst/>
            <a:cxnLst>
              <a:cxn ang="T6">
                <a:pos x="T0" y="T1"/>
              </a:cxn>
              <a:cxn ang="T7">
                <a:pos x="T2" y="T3"/>
              </a:cxn>
              <a:cxn ang="T8">
                <a:pos x="T4" y="T5"/>
              </a:cxn>
            </a:cxnLst>
            <a:rect l="0" t="0" r="r" b="b"/>
            <a:pathLst>
              <a:path w="20" h="24">
                <a:moveTo>
                  <a:pt x="0" y="0"/>
                </a:moveTo>
                <a:lnTo>
                  <a:pt x="20" y="0"/>
                </a:lnTo>
                <a:lnTo>
                  <a:pt x="0" y="24"/>
                </a:lnTo>
              </a:path>
            </a:pathLst>
          </a:custGeom>
          <a:solidFill>
            <a:schemeClr val="tx1"/>
          </a:solidFill>
          <a:ln w="9525" cap="flat" cmpd="sng">
            <a:solidFill>
              <a:srgbClr val="FFFFFF"/>
            </a:solidFill>
            <a:prstDash val="solid"/>
            <a:round/>
            <a:headEnd type="none" w="med" len="med"/>
            <a:tailEnd type="none" w="med" len="med"/>
          </a:ln>
        </p:spPr>
        <p:txBody>
          <a:bodyPr/>
          <a:lstStyle/>
          <a:p>
            <a:endParaRPr lang="en-US" dirty="0"/>
          </a:p>
        </p:txBody>
      </p:sp>
      <p:sp>
        <p:nvSpPr>
          <p:cNvPr id="18564" name="Freeform 518"/>
          <p:cNvSpPr>
            <a:spLocks/>
          </p:cNvSpPr>
          <p:nvPr>
            <p:custDataLst>
              <p:tags r:id="rId131"/>
            </p:custDataLst>
          </p:nvPr>
        </p:nvSpPr>
        <p:spPr bwMode="auto">
          <a:xfrm>
            <a:off x="9445626" y="2481264"/>
            <a:ext cx="17463" cy="60325"/>
          </a:xfrm>
          <a:custGeom>
            <a:avLst/>
            <a:gdLst>
              <a:gd name="T0" fmla="*/ 0 w 46"/>
              <a:gd name="T1" fmla="*/ 0 h 19"/>
              <a:gd name="T2" fmla="*/ 2147483647 w 46"/>
              <a:gd name="T3" fmla="*/ 2147483647 h 19"/>
              <a:gd name="T4" fmla="*/ 2147483647 w 46"/>
              <a:gd name="T5" fmla="*/ 2147483647 h 19"/>
              <a:gd name="T6" fmla="*/ 2147483647 w 46"/>
              <a:gd name="T7" fmla="*/ 2147483647 h 19"/>
              <a:gd name="T8" fmla="*/ 2147483647 w 46"/>
              <a:gd name="T9" fmla="*/ 2147483647 h 19"/>
              <a:gd name="T10" fmla="*/ 2147483647 w 46"/>
              <a:gd name="T11" fmla="*/ 2147483647 h 19"/>
              <a:gd name="T12" fmla="*/ 2147483647 w 46"/>
              <a:gd name="T13" fmla="*/ 2147483647 h 19"/>
              <a:gd name="T14" fmla="*/ 2147483647 w 46"/>
              <a:gd name="T15" fmla="*/ 2147483647 h 19"/>
              <a:gd name="T16" fmla="*/ 2147483647 w 46"/>
              <a:gd name="T17" fmla="*/ 2147483647 h 19"/>
              <a:gd name="T18" fmla="*/ 2147483647 w 46"/>
              <a:gd name="T19" fmla="*/ 2147483647 h 19"/>
              <a:gd name="T20" fmla="*/ 2147483647 w 46"/>
              <a:gd name="T21" fmla="*/ 2147483647 h 19"/>
              <a:gd name="T22" fmla="*/ 2147483647 w 46"/>
              <a:gd name="T23" fmla="*/ 2147483647 h 19"/>
              <a:gd name="T24" fmla="*/ 2147483647 w 46"/>
              <a:gd name="T25" fmla="*/ 2147483647 h 19"/>
              <a:gd name="T26" fmla="*/ 2147483647 w 46"/>
              <a:gd name="T27" fmla="*/ 2147483647 h 19"/>
              <a:gd name="T28" fmla="*/ 2147483647 w 46"/>
              <a:gd name="T29" fmla="*/ 2147483647 h 19"/>
              <a:gd name="T30" fmla="*/ 2147483647 w 46"/>
              <a:gd name="T31" fmla="*/ 2147483647 h 19"/>
              <a:gd name="T32" fmla="*/ 0 w 46"/>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 h="19">
                <a:moveTo>
                  <a:pt x="0" y="0"/>
                </a:moveTo>
                <a:lnTo>
                  <a:pt x="9" y="3"/>
                </a:lnTo>
                <a:lnTo>
                  <a:pt x="14" y="5"/>
                </a:lnTo>
                <a:lnTo>
                  <a:pt x="19" y="8"/>
                </a:lnTo>
                <a:lnTo>
                  <a:pt x="23" y="10"/>
                </a:lnTo>
                <a:lnTo>
                  <a:pt x="26" y="12"/>
                </a:lnTo>
                <a:lnTo>
                  <a:pt x="32" y="14"/>
                </a:lnTo>
                <a:lnTo>
                  <a:pt x="37" y="17"/>
                </a:lnTo>
                <a:lnTo>
                  <a:pt x="46" y="19"/>
                </a:lnTo>
                <a:lnTo>
                  <a:pt x="33" y="19"/>
                </a:lnTo>
                <a:lnTo>
                  <a:pt x="24" y="19"/>
                </a:lnTo>
                <a:lnTo>
                  <a:pt x="18" y="18"/>
                </a:lnTo>
                <a:lnTo>
                  <a:pt x="13" y="17"/>
                </a:lnTo>
                <a:lnTo>
                  <a:pt x="10" y="14"/>
                </a:lnTo>
                <a:lnTo>
                  <a:pt x="7" y="11"/>
                </a:lnTo>
                <a:lnTo>
                  <a:pt x="4" y="7"/>
                </a:lnTo>
                <a:lnTo>
                  <a:pt x="0" y="0"/>
                </a:lnTo>
              </a:path>
            </a:pathLst>
          </a:custGeom>
          <a:solidFill>
            <a:schemeClr val="tx1"/>
          </a:solidFill>
          <a:ln w="9525" cap="flat" cmpd="sng">
            <a:solidFill>
              <a:srgbClr val="FFFFFF"/>
            </a:solidFill>
            <a:prstDash val="solid"/>
            <a:round/>
            <a:headEnd type="none" w="med" len="med"/>
            <a:tailEnd type="none" w="med" len="med"/>
          </a:ln>
        </p:spPr>
        <p:txBody>
          <a:bodyPr/>
          <a:lstStyle/>
          <a:p>
            <a:endParaRPr lang="en-US" dirty="0"/>
          </a:p>
        </p:txBody>
      </p:sp>
      <p:sp>
        <p:nvSpPr>
          <p:cNvPr id="18565" name="Freeform 519"/>
          <p:cNvSpPr>
            <a:spLocks/>
          </p:cNvSpPr>
          <p:nvPr>
            <p:custDataLst>
              <p:tags r:id="rId132"/>
            </p:custDataLst>
          </p:nvPr>
        </p:nvSpPr>
        <p:spPr bwMode="auto">
          <a:xfrm>
            <a:off x="6761164" y="2620964"/>
            <a:ext cx="47625" cy="58737"/>
          </a:xfrm>
          <a:custGeom>
            <a:avLst/>
            <a:gdLst>
              <a:gd name="T0" fmla="*/ 2147483647 w 100"/>
              <a:gd name="T1" fmla="*/ 0 h 55"/>
              <a:gd name="T2" fmla="*/ 2147483647 w 100"/>
              <a:gd name="T3" fmla="*/ 2147483647 h 55"/>
              <a:gd name="T4" fmla="*/ 2147483647 w 100"/>
              <a:gd name="T5" fmla="*/ 2147483647 h 55"/>
              <a:gd name="T6" fmla="*/ 2147483647 w 100"/>
              <a:gd name="T7" fmla="*/ 2147483647 h 55"/>
              <a:gd name="T8" fmla="*/ 0 w 100"/>
              <a:gd name="T9" fmla="*/ 2147483647 h 55"/>
              <a:gd name="T10" fmla="*/ 2147483647 w 100"/>
              <a:gd name="T11" fmla="*/ 2147483647 h 55"/>
              <a:gd name="T12" fmla="*/ 2147483647 w 100"/>
              <a:gd name="T13" fmla="*/ 2147483647 h 55"/>
              <a:gd name="T14" fmla="*/ 2147483647 w 100"/>
              <a:gd name="T15" fmla="*/ 2147483647 h 55"/>
              <a:gd name="T16" fmla="*/ 2147483647 w 100"/>
              <a:gd name="T17" fmla="*/ 2147483647 h 55"/>
              <a:gd name="T18" fmla="*/ 2147483647 w 100"/>
              <a:gd name="T19" fmla="*/ 2147483647 h 55"/>
              <a:gd name="T20" fmla="*/ 2147483647 w 100"/>
              <a:gd name="T21" fmla="*/ 0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0" h="55">
                <a:moveTo>
                  <a:pt x="33" y="0"/>
                </a:moveTo>
                <a:lnTo>
                  <a:pt x="100" y="12"/>
                </a:lnTo>
                <a:lnTo>
                  <a:pt x="100" y="55"/>
                </a:lnTo>
                <a:lnTo>
                  <a:pt x="13" y="55"/>
                </a:lnTo>
                <a:lnTo>
                  <a:pt x="0" y="43"/>
                </a:lnTo>
                <a:lnTo>
                  <a:pt x="1" y="38"/>
                </a:lnTo>
                <a:lnTo>
                  <a:pt x="4" y="32"/>
                </a:lnTo>
                <a:lnTo>
                  <a:pt x="10" y="25"/>
                </a:lnTo>
                <a:lnTo>
                  <a:pt x="16" y="18"/>
                </a:lnTo>
                <a:lnTo>
                  <a:pt x="27" y="5"/>
                </a:lnTo>
                <a:lnTo>
                  <a:pt x="33" y="0"/>
                </a:lnTo>
              </a:path>
            </a:pathLst>
          </a:custGeom>
          <a:solidFill>
            <a:schemeClr val="tx1"/>
          </a:solidFill>
          <a:ln w="9525" cap="flat" cmpd="sng">
            <a:solidFill>
              <a:srgbClr val="FFFFFF"/>
            </a:solidFill>
            <a:prstDash val="solid"/>
            <a:round/>
            <a:headEnd type="none" w="med" len="med"/>
            <a:tailEnd type="none" w="med" len="med"/>
          </a:ln>
        </p:spPr>
        <p:txBody>
          <a:bodyPr/>
          <a:lstStyle/>
          <a:p>
            <a:endParaRPr lang="en-US" dirty="0"/>
          </a:p>
        </p:txBody>
      </p:sp>
      <p:sp>
        <p:nvSpPr>
          <p:cNvPr id="18566" name="Freeform 520"/>
          <p:cNvSpPr>
            <a:spLocks/>
          </p:cNvSpPr>
          <p:nvPr>
            <p:custDataLst>
              <p:tags r:id="rId133"/>
            </p:custDataLst>
          </p:nvPr>
        </p:nvSpPr>
        <p:spPr bwMode="auto">
          <a:xfrm>
            <a:off x="7210426" y="2212975"/>
            <a:ext cx="42863" cy="58738"/>
          </a:xfrm>
          <a:custGeom>
            <a:avLst/>
            <a:gdLst>
              <a:gd name="T0" fmla="*/ 2147483647 w 99"/>
              <a:gd name="T1" fmla="*/ 2147483647 h 51"/>
              <a:gd name="T2" fmla="*/ 2147483647 w 99"/>
              <a:gd name="T3" fmla="*/ 2147483647 h 51"/>
              <a:gd name="T4" fmla="*/ 2147483647 w 99"/>
              <a:gd name="T5" fmla="*/ 0 h 51"/>
              <a:gd name="T6" fmla="*/ 2147483647 w 99"/>
              <a:gd name="T7" fmla="*/ 0 h 51"/>
              <a:gd name="T8" fmla="*/ 2147483647 w 99"/>
              <a:gd name="T9" fmla="*/ 2147483647 h 51"/>
              <a:gd name="T10" fmla="*/ 2147483647 w 99"/>
              <a:gd name="T11" fmla="*/ 2147483647 h 51"/>
              <a:gd name="T12" fmla="*/ 2147483647 w 99"/>
              <a:gd name="T13" fmla="*/ 2147483647 h 51"/>
              <a:gd name="T14" fmla="*/ 2147483647 w 99"/>
              <a:gd name="T15" fmla="*/ 2147483647 h 51"/>
              <a:gd name="T16" fmla="*/ 2147483647 w 99"/>
              <a:gd name="T17" fmla="*/ 2147483647 h 51"/>
              <a:gd name="T18" fmla="*/ 2147483647 w 99"/>
              <a:gd name="T19" fmla="*/ 2147483647 h 51"/>
              <a:gd name="T20" fmla="*/ 2147483647 w 99"/>
              <a:gd name="T21" fmla="*/ 2147483647 h 51"/>
              <a:gd name="T22" fmla="*/ 2147483647 w 99"/>
              <a:gd name="T23" fmla="*/ 2147483647 h 51"/>
              <a:gd name="T24" fmla="*/ 2147483647 w 99"/>
              <a:gd name="T25" fmla="*/ 2147483647 h 51"/>
              <a:gd name="T26" fmla="*/ 2147483647 w 99"/>
              <a:gd name="T27" fmla="*/ 2147483647 h 51"/>
              <a:gd name="T28" fmla="*/ 2147483647 w 99"/>
              <a:gd name="T29" fmla="*/ 2147483647 h 51"/>
              <a:gd name="T30" fmla="*/ 2147483647 w 99"/>
              <a:gd name="T31" fmla="*/ 2147483647 h 51"/>
              <a:gd name="T32" fmla="*/ 2147483647 w 99"/>
              <a:gd name="T33" fmla="*/ 2147483647 h 51"/>
              <a:gd name="T34" fmla="*/ 2147483647 w 99"/>
              <a:gd name="T35" fmla="*/ 2147483647 h 51"/>
              <a:gd name="T36" fmla="*/ 2147483647 w 99"/>
              <a:gd name="T37" fmla="*/ 2147483647 h 51"/>
              <a:gd name="T38" fmla="*/ 2147483647 w 99"/>
              <a:gd name="T39" fmla="*/ 2147483647 h 51"/>
              <a:gd name="T40" fmla="*/ 2147483647 w 99"/>
              <a:gd name="T41" fmla="*/ 2147483647 h 51"/>
              <a:gd name="T42" fmla="*/ 2147483647 w 99"/>
              <a:gd name="T43" fmla="*/ 2147483647 h 51"/>
              <a:gd name="T44" fmla="*/ 2147483647 w 99"/>
              <a:gd name="T45" fmla="*/ 2147483647 h 51"/>
              <a:gd name="T46" fmla="*/ 2147483647 w 99"/>
              <a:gd name="T47" fmla="*/ 2147483647 h 51"/>
              <a:gd name="T48" fmla="*/ 2147483647 w 99"/>
              <a:gd name="T49" fmla="*/ 2147483647 h 51"/>
              <a:gd name="T50" fmla="*/ 2147483647 w 99"/>
              <a:gd name="T51" fmla="*/ 2147483647 h 51"/>
              <a:gd name="T52" fmla="*/ 2147483647 w 99"/>
              <a:gd name="T53" fmla="*/ 2147483647 h 51"/>
              <a:gd name="T54" fmla="*/ 0 w 99"/>
              <a:gd name="T55" fmla="*/ 2147483647 h 51"/>
              <a:gd name="T56" fmla="*/ 2147483647 w 99"/>
              <a:gd name="T57" fmla="*/ 2147483647 h 51"/>
              <a:gd name="T58" fmla="*/ 2147483647 w 99"/>
              <a:gd name="T59" fmla="*/ 2147483647 h 51"/>
              <a:gd name="T60" fmla="*/ 2147483647 w 99"/>
              <a:gd name="T61" fmla="*/ 2147483647 h 51"/>
              <a:gd name="T62" fmla="*/ 2147483647 w 99"/>
              <a:gd name="T63" fmla="*/ 2147483647 h 51"/>
              <a:gd name="T64" fmla="*/ 2147483647 w 99"/>
              <a:gd name="T65" fmla="*/ 2147483647 h 51"/>
              <a:gd name="T66" fmla="*/ 2147483647 w 99"/>
              <a:gd name="T67" fmla="*/ 2147483647 h 51"/>
              <a:gd name="T68" fmla="*/ 2147483647 w 99"/>
              <a:gd name="T69" fmla="*/ 2147483647 h 51"/>
              <a:gd name="T70" fmla="*/ 2147483647 w 99"/>
              <a:gd name="T71" fmla="*/ 2147483647 h 51"/>
              <a:gd name="T72" fmla="*/ 2147483647 w 99"/>
              <a:gd name="T73" fmla="*/ 2147483647 h 51"/>
              <a:gd name="T74" fmla="*/ 2147483647 w 99"/>
              <a:gd name="T75" fmla="*/ 2147483647 h 51"/>
              <a:gd name="T76" fmla="*/ 2147483647 w 99"/>
              <a:gd name="T77" fmla="*/ 2147483647 h 5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9" h="51">
                <a:moveTo>
                  <a:pt x="53" y="2"/>
                </a:moveTo>
                <a:lnTo>
                  <a:pt x="58" y="1"/>
                </a:lnTo>
                <a:lnTo>
                  <a:pt x="62" y="0"/>
                </a:lnTo>
                <a:lnTo>
                  <a:pt x="65" y="0"/>
                </a:lnTo>
                <a:lnTo>
                  <a:pt x="69" y="1"/>
                </a:lnTo>
                <a:lnTo>
                  <a:pt x="74" y="5"/>
                </a:lnTo>
                <a:lnTo>
                  <a:pt x="79" y="11"/>
                </a:lnTo>
                <a:lnTo>
                  <a:pt x="83" y="18"/>
                </a:lnTo>
                <a:lnTo>
                  <a:pt x="87" y="25"/>
                </a:lnTo>
                <a:lnTo>
                  <a:pt x="91" y="28"/>
                </a:lnTo>
                <a:lnTo>
                  <a:pt x="93" y="30"/>
                </a:lnTo>
                <a:lnTo>
                  <a:pt x="96" y="32"/>
                </a:lnTo>
                <a:lnTo>
                  <a:pt x="99" y="34"/>
                </a:lnTo>
                <a:lnTo>
                  <a:pt x="99" y="37"/>
                </a:lnTo>
                <a:lnTo>
                  <a:pt x="97" y="40"/>
                </a:lnTo>
                <a:lnTo>
                  <a:pt x="95" y="43"/>
                </a:lnTo>
                <a:lnTo>
                  <a:pt x="91" y="45"/>
                </a:lnTo>
                <a:lnTo>
                  <a:pt x="86" y="47"/>
                </a:lnTo>
                <a:lnTo>
                  <a:pt x="81" y="48"/>
                </a:lnTo>
                <a:lnTo>
                  <a:pt x="74" y="50"/>
                </a:lnTo>
                <a:lnTo>
                  <a:pt x="68" y="50"/>
                </a:lnTo>
                <a:lnTo>
                  <a:pt x="52" y="51"/>
                </a:lnTo>
                <a:lnTo>
                  <a:pt x="36" y="49"/>
                </a:lnTo>
                <a:lnTo>
                  <a:pt x="27" y="48"/>
                </a:lnTo>
                <a:lnTo>
                  <a:pt x="18" y="45"/>
                </a:lnTo>
                <a:lnTo>
                  <a:pt x="9" y="43"/>
                </a:lnTo>
                <a:lnTo>
                  <a:pt x="1" y="40"/>
                </a:lnTo>
                <a:lnTo>
                  <a:pt x="0" y="39"/>
                </a:lnTo>
                <a:lnTo>
                  <a:pt x="1" y="37"/>
                </a:lnTo>
                <a:lnTo>
                  <a:pt x="3" y="35"/>
                </a:lnTo>
                <a:lnTo>
                  <a:pt x="6" y="33"/>
                </a:lnTo>
                <a:lnTo>
                  <a:pt x="14" y="29"/>
                </a:lnTo>
                <a:lnTo>
                  <a:pt x="25" y="24"/>
                </a:lnTo>
                <a:lnTo>
                  <a:pt x="35" y="19"/>
                </a:lnTo>
                <a:lnTo>
                  <a:pt x="45" y="12"/>
                </a:lnTo>
                <a:lnTo>
                  <a:pt x="48" y="10"/>
                </a:lnTo>
                <a:lnTo>
                  <a:pt x="51" y="7"/>
                </a:lnTo>
                <a:lnTo>
                  <a:pt x="52" y="5"/>
                </a:lnTo>
                <a:lnTo>
                  <a:pt x="53" y="2"/>
                </a:lnTo>
              </a:path>
            </a:pathLst>
          </a:custGeom>
          <a:solidFill>
            <a:schemeClr val="tx1"/>
          </a:solidFill>
          <a:ln w="9525" cap="flat" cmpd="sng">
            <a:solidFill>
              <a:srgbClr val="FFFFFF"/>
            </a:solidFill>
            <a:prstDash val="solid"/>
            <a:round/>
            <a:headEnd type="none" w="med" len="med"/>
            <a:tailEnd type="none" w="med" len="med"/>
          </a:ln>
        </p:spPr>
        <p:txBody>
          <a:bodyPr/>
          <a:lstStyle/>
          <a:p>
            <a:endParaRPr lang="en-US" dirty="0"/>
          </a:p>
        </p:txBody>
      </p:sp>
      <p:sp>
        <p:nvSpPr>
          <p:cNvPr id="18567" name="Freeform 521"/>
          <p:cNvSpPr>
            <a:spLocks/>
          </p:cNvSpPr>
          <p:nvPr>
            <p:custDataLst>
              <p:tags r:id="rId134"/>
            </p:custDataLst>
          </p:nvPr>
        </p:nvSpPr>
        <p:spPr bwMode="auto">
          <a:xfrm>
            <a:off x="7245350" y="2025651"/>
            <a:ext cx="228600" cy="163513"/>
          </a:xfrm>
          <a:custGeom>
            <a:avLst/>
            <a:gdLst>
              <a:gd name="T0" fmla="*/ 2147483647 w 525"/>
              <a:gd name="T1" fmla="*/ 2147483647 h 311"/>
              <a:gd name="T2" fmla="*/ 2147483647 w 525"/>
              <a:gd name="T3" fmla="*/ 2147483647 h 311"/>
              <a:gd name="T4" fmla="*/ 2147483647 w 525"/>
              <a:gd name="T5" fmla="*/ 2147483647 h 311"/>
              <a:gd name="T6" fmla="*/ 2147483647 w 525"/>
              <a:gd name="T7" fmla="*/ 2147483647 h 311"/>
              <a:gd name="T8" fmla="*/ 2147483647 w 525"/>
              <a:gd name="T9" fmla="*/ 2147483647 h 311"/>
              <a:gd name="T10" fmla="*/ 2147483647 w 525"/>
              <a:gd name="T11" fmla="*/ 2147483647 h 311"/>
              <a:gd name="T12" fmla="*/ 2147483647 w 525"/>
              <a:gd name="T13" fmla="*/ 2147483647 h 311"/>
              <a:gd name="T14" fmla="*/ 2147483647 w 525"/>
              <a:gd name="T15" fmla="*/ 2147483647 h 311"/>
              <a:gd name="T16" fmla="*/ 2147483647 w 525"/>
              <a:gd name="T17" fmla="*/ 2147483647 h 311"/>
              <a:gd name="T18" fmla="*/ 2147483647 w 525"/>
              <a:gd name="T19" fmla="*/ 2147483647 h 311"/>
              <a:gd name="T20" fmla="*/ 2147483647 w 525"/>
              <a:gd name="T21" fmla="*/ 2147483647 h 311"/>
              <a:gd name="T22" fmla="*/ 2147483647 w 525"/>
              <a:gd name="T23" fmla="*/ 2147483647 h 311"/>
              <a:gd name="T24" fmla="*/ 2147483647 w 525"/>
              <a:gd name="T25" fmla="*/ 2147483647 h 311"/>
              <a:gd name="T26" fmla="*/ 2147483647 w 525"/>
              <a:gd name="T27" fmla="*/ 2147483647 h 311"/>
              <a:gd name="T28" fmla="*/ 2147483647 w 525"/>
              <a:gd name="T29" fmla="*/ 2147483647 h 311"/>
              <a:gd name="T30" fmla="*/ 2147483647 w 525"/>
              <a:gd name="T31" fmla="*/ 2147483647 h 311"/>
              <a:gd name="T32" fmla="*/ 2147483647 w 525"/>
              <a:gd name="T33" fmla="*/ 2147483647 h 311"/>
              <a:gd name="T34" fmla="*/ 2147483647 w 525"/>
              <a:gd name="T35" fmla="*/ 2147483647 h 311"/>
              <a:gd name="T36" fmla="*/ 2147483647 w 525"/>
              <a:gd name="T37" fmla="*/ 2147483647 h 311"/>
              <a:gd name="T38" fmla="*/ 2147483647 w 525"/>
              <a:gd name="T39" fmla="*/ 2147483647 h 311"/>
              <a:gd name="T40" fmla="*/ 2147483647 w 525"/>
              <a:gd name="T41" fmla="*/ 2147483647 h 311"/>
              <a:gd name="T42" fmla="*/ 2147483647 w 525"/>
              <a:gd name="T43" fmla="*/ 2147483647 h 311"/>
              <a:gd name="T44" fmla="*/ 2147483647 w 525"/>
              <a:gd name="T45" fmla="*/ 2147483647 h 311"/>
              <a:gd name="T46" fmla="*/ 2147483647 w 525"/>
              <a:gd name="T47" fmla="*/ 2147483647 h 311"/>
              <a:gd name="T48" fmla="*/ 2147483647 w 525"/>
              <a:gd name="T49" fmla="*/ 2147483647 h 311"/>
              <a:gd name="T50" fmla="*/ 2147483647 w 525"/>
              <a:gd name="T51" fmla="*/ 2147483647 h 311"/>
              <a:gd name="T52" fmla="*/ 2147483647 w 525"/>
              <a:gd name="T53" fmla="*/ 2147483647 h 311"/>
              <a:gd name="T54" fmla="*/ 2147483647 w 525"/>
              <a:gd name="T55" fmla="*/ 2147483647 h 311"/>
              <a:gd name="T56" fmla="*/ 2147483647 w 525"/>
              <a:gd name="T57" fmla="*/ 2147483647 h 311"/>
              <a:gd name="T58" fmla="*/ 2147483647 w 525"/>
              <a:gd name="T59" fmla="*/ 2147483647 h 311"/>
              <a:gd name="T60" fmla="*/ 2147483647 w 525"/>
              <a:gd name="T61" fmla="*/ 2147483647 h 311"/>
              <a:gd name="T62" fmla="*/ 2147483647 w 525"/>
              <a:gd name="T63" fmla="*/ 2147483647 h 311"/>
              <a:gd name="T64" fmla="*/ 2147483647 w 525"/>
              <a:gd name="T65" fmla="*/ 2147483647 h 311"/>
              <a:gd name="T66" fmla="*/ 2147483647 w 525"/>
              <a:gd name="T67" fmla="*/ 2147483647 h 311"/>
              <a:gd name="T68" fmla="*/ 2147483647 w 525"/>
              <a:gd name="T69" fmla="*/ 2147483647 h 311"/>
              <a:gd name="T70" fmla="*/ 2147483647 w 525"/>
              <a:gd name="T71" fmla="*/ 2147483647 h 311"/>
              <a:gd name="T72" fmla="*/ 2147483647 w 525"/>
              <a:gd name="T73" fmla="*/ 2147483647 h 311"/>
              <a:gd name="T74" fmla="*/ 2147483647 w 525"/>
              <a:gd name="T75" fmla="*/ 2147483647 h 311"/>
              <a:gd name="T76" fmla="*/ 0 w 525"/>
              <a:gd name="T77" fmla="*/ 2147483647 h 311"/>
              <a:gd name="T78" fmla="*/ 2147483647 w 525"/>
              <a:gd name="T79" fmla="*/ 2147483647 h 311"/>
              <a:gd name="T80" fmla="*/ 2147483647 w 525"/>
              <a:gd name="T81" fmla="*/ 2147483647 h 311"/>
              <a:gd name="T82" fmla="*/ 2147483647 w 525"/>
              <a:gd name="T83" fmla="*/ 2147483647 h 311"/>
              <a:gd name="T84" fmla="*/ 2147483647 w 525"/>
              <a:gd name="T85" fmla="*/ 2147483647 h 311"/>
              <a:gd name="T86" fmla="*/ 2147483647 w 525"/>
              <a:gd name="T87" fmla="*/ 2147483647 h 311"/>
              <a:gd name="T88" fmla="*/ 2147483647 w 525"/>
              <a:gd name="T89" fmla="*/ 2147483647 h 311"/>
              <a:gd name="T90" fmla="*/ 2147483647 w 525"/>
              <a:gd name="T91" fmla="*/ 2147483647 h 311"/>
              <a:gd name="T92" fmla="*/ 2147483647 w 525"/>
              <a:gd name="T93" fmla="*/ 2147483647 h 311"/>
              <a:gd name="T94" fmla="*/ 2147483647 w 525"/>
              <a:gd name="T95" fmla="*/ 2147483647 h 311"/>
              <a:gd name="T96" fmla="*/ 2147483647 w 525"/>
              <a:gd name="T97" fmla="*/ 2147483647 h 311"/>
              <a:gd name="T98" fmla="*/ 2147483647 w 525"/>
              <a:gd name="T99" fmla="*/ 2147483647 h 311"/>
              <a:gd name="T100" fmla="*/ 2147483647 w 525"/>
              <a:gd name="T101" fmla="*/ 2147483647 h 311"/>
              <a:gd name="T102" fmla="*/ 2147483647 w 525"/>
              <a:gd name="T103" fmla="*/ 2147483647 h 311"/>
              <a:gd name="T104" fmla="*/ 2147483647 w 525"/>
              <a:gd name="T105" fmla="*/ 2147483647 h 311"/>
              <a:gd name="T106" fmla="*/ 2147483647 w 525"/>
              <a:gd name="T107" fmla="*/ 2147483647 h 311"/>
              <a:gd name="T108" fmla="*/ 2147483647 w 525"/>
              <a:gd name="T109" fmla="*/ 2147483647 h 311"/>
              <a:gd name="T110" fmla="*/ 2147483647 w 525"/>
              <a:gd name="T111" fmla="*/ 2147483647 h 31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25" h="311">
                <a:moveTo>
                  <a:pt x="273" y="31"/>
                </a:moveTo>
                <a:lnTo>
                  <a:pt x="307" y="31"/>
                </a:lnTo>
                <a:lnTo>
                  <a:pt x="315" y="27"/>
                </a:lnTo>
                <a:lnTo>
                  <a:pt x="324" y="24"/>
                </a:lnTo>
                <a:lnTo>
                  <a:pt x="333" y="22"/>
                </a:lnTo>
                <a:lnTo>
                  <a:pt x="342" y="21"/>
                </a:lnTo>
                <a:lnTo>
                  <a:pt x="359" y="20"/>
                </a:lnTo>
                <a:lnTo>
                  <a:pt x="377" y="20"/>
                </a:lnTo>
                <a:lnTo>
                  <a:pt x="385" y="20"/>
                </a:lnTo>
                <a:lnTo>
                  <a:pt x="393" y="20"/>
                </a:lnTo>
                <a:lnTo>
                  <a:pt x="401" y="19"/>
                </a:lnTo>
                <a:lnTo>
                  <a:pt x="408" y="17"/>
                </a:lnTo>
                <a:lnTo>
                  <a:pt x="415" y="15"/>
                </a:lnTo>
                <a:lnTo>
                  <a:pt x="421" y="11"/>
                </a:lnTo>
                <a:lnTo>
                  <a:pt x="427" y="7"/>
                </a:lnTo>
                <a:lnTo>
                  <a:pt x="433" y="0"/>
                </a:lnTo>
                <a:lnTo>
                  <a:pt x="512" y="0"/>
                </a:lnTo>
                <a:lnTo>
                  <a:pt x="514" y="6"/>
                </a:lnTo>
                <a:lnTo>
                  <a:pt x="519" y="12"/>
                </a:lnTo>
                <a:lnTo>
                  <a:pt x="523" y="17"/>
                </a:lnTo>
                <a:lnTo>
                  <a:pt x="525" y="19"/>
                </a:lnTo>
                <a:lnTo>
                  <a:pt x="511" y="26"/>
                </a:lnTo>
                <a:lnTo>
                  <a:pt x="491" y="36"/>
                </a:lnTo>
                <a:lnTo>
                  <a:pt x="468" y="47"/>
                </a:lnTo>
                <a:lnTo>
                  <a:pt x="443" y="57"/>
                </a:lnTo>
                <a:lnTo>
                  <a:pt x="418" y="66"/>
                </a:lnTo>
                <a:lnTo>
                  <a:pt x="392" y="73"/>
                </a:lnTo>
                <a:lnTo>
                  <a:pt x="379" y="76"/>
                </a:lnTo>
                <a:lnTo>
                  <a:pt x="368" y="78"/>
                </a:lnTo>
                <a:lnTo>
                  <a:pt x="356" y="80"/>
                </a:lnTo>
                <a:lnTo>
                  <a:pt x="346" y="80"/>
                </a:lnTo>
                <a:lnTo>
                  <a:pt x="333" y="81"/>
                </a:lnTo>
                <a:lnTo>
                  <a:pt x="321" y="83"/>
                </a:lnTo>
                <a:lnTo>
                  <a:pt x="309" y="86"/>
                </a:lnTo>
                <a:lnTo>
                  <a:pt x="299" y="90"/>
                </a:lnTo>
                <a:lnTo>
                  <a:pt x="279" y="101"/>
                </a:lnTo>
                <a:lnTo>
                  <a:pt x="262" y="111"/>
                </a:lnTo>
                <a:lnTo>
                  <a:pt x="253" y="116"/>
                </a:lnTo>
                <a:lnTo>
                  <a:pt x="244" y="121"/>
                </a:lnTo>
                <a:lnTo>
                  <a:pt x="235" y="124"/>
                </a:lnTo>
                <a:lnTo>
                  <a:pt x="226" y="127"/>
                </a:lnTo>
                <a:lnTo>
                  <a:pt x="218" y="129"/>
                </a:lnTo>
                <a:lnTo>
                  <a:pt x="208" y="129"/>
                </a:lnTo>
                <a:lnTo>
                  <a:pt x="198" y="127"/>
                </a:lnTo>
                <a:lnTo>
                  <a:pt x="187" y="123"/>
                </a:lnTo>
                <a:lnTo>
                  <a:pt x="186" y="128"/>
                </a:lnTo>
                <a:lnTo>
                  <a:pt x="183" y="133"/>
                </a:lnTo>
                <a:lnTo>
                  <a:pt x="178" y="137"/>
                </a:lnTo>
                <a:lnTo>
                  <a:pt x="174" y="142"/>
                </a:lnTo>
                <a:lnTo>
                  <a:pt x="174" y="144"/>
                </a:lnTo>
                <a:lnTo>
                  <a:pt x="175" y="145"/>
                </a:lnTo>
                <a:lnTo>
                  <a:pt x="177" y="146"/>
                </a:lnTo>
                <a:lnTo>
                  <a:pt x="180" y="147"/>
                </a:lnTo>
                <a:lnTo>
                  <a:pt x="185" y="148"/>
                </a:lnTo>
                <a:lnTo>
                  <a:pt x="187" y="148"/>
                </a:lnTo>
                <a:lnTo>
                  <a:pt x="186" y="152"/>
                </a:lnTo>
                <a:lnTo>
                  <a:pt x="184" y="157"/>
                </a:lnTo>
                <a:lnTo>
                  <a:pt x="181" y="160"/>
                </a:lnTo>
                <a:lnTo>
                  <a:pt x="178" y="164"/>
                </a:lnTo>
                <a:lnTo>
                  <a:pt x="176" y="167"/>
                </a:lnTo>
                <a:lnTo>
                  <a:pt x="175" y="171"/>
                </a:lnTo>
                <a:lnTo>
                  <a:pt x="176" y="175"/>
                </a:lnTo>
                <a:lnTo>
                  <a:pt x="180" y="179"/>
                </a:lnTo>
                <a:lnTo>
                  <a:pt x="175" y="185"/>
                </a:lnTo>
                <a:lnTo>
                  <a:pt x="168" y="190"/>
                </a:lnTo>
                <a:lnTo>
                  <a:pt x="162" y="194"/>
                </a:lnTo>
                <a:lnTo>
                  <a:pt x="155" y="197"/>
                </a:lnTo>
                <a:lnTo>
                  <a:pt x="150" y="201"/>
                </a:lnTo>
                <a:lnTo>
                  <a:pt x="144" y="204"/>
                </a:lnTo>
                <a:lnTo>
                  <a:pt x="143" y="207"/>
                </a:lnTo>
                <a:lnTo>
                  <a:pt x="141" y="209"/>
                </a:lnTo>
                <a:lnTo>
                  <a:pt x="141" y="213"/>
                </a:lnTo>
                <a:lnTo>
                  <a:pt x="140" y="216"/>
                </a:lnTo>
                <a:lnTo>
                  <a:pt x="141" y="222"/>
                </a:lnTo>
                <a:lnTo>
                  <a:pt x="144" y="228"/>
                </a:lnTo>
                <a:lnTo>
                  <a:pt x="149" y="234"/>
                </a:lnTo>
                <a:lnTo>
                  <a:pt x="155" y="241"/>
                </a:lnTo>
                <a:lnTo>
                  <a:pt x="163" y="247"/>
                </a:lnTo>
                <a:lnTo>
                  <a:pt x="172" y="254"/>
                </a:lnTo>
                <a:lnTo>
                  <a:pt x="181" y="260"/>
                </a:lnTo>
                <a:lnTo>
                  <a:pt x="191" y="267"/>
                </a:lnTo>
                <a:lnTo>
                  <a:pt x="213" y="279"/>
                </a:lnTo>
                <a:lnTo>
                  <a:pt x="235" y="290"/>
                </a:lnTo>
                <a:lnTo>
                  <a:pt x="256" y="300"/>
                </a:lnTo>
                <a:lnTo>
                  <a:pt x="273" y="308"/>
                </a:lnTo>
                <a:lnTo>
                  <a:pt x="258" y="310"/>
                </a:lnTo>
                <a:lnTo>
                  <a:pt x="243" y="311"/>
                </a:lnTo>
                <a:lnTo>
                  <a:pt x="229" y="311"/>
                </a:lnTo>
                <a:lnTo>
                  <a:pt x="214" y="310"/>
                </a:lnTo>
                <a:lnTo>
                  <a:pt x="189" y="309"/>
                </a:lnTo>
                <a:lnTo>
                  <a:pt x="167" y="308"/>
                </a:lnTo>
                <a:lnTo>
                  <a:pt x="155" y="308"/>
                </a:lnTo>
                <a:lnTo>
                  <a:pt x="145" y="308"/>
                </a:lnTo>
                <a:lnTo>
                  <a:pt x="138" y="307"/>
                </a:lnTo>
                <a:lnTo>
                  <a:pt x="131" y="305"/>
                </a:lnTo>
                <a:lnTo>
                  <a:pt x="129" y="304"/>
                </a:lnTo>
                <a:lnTo>
                  <a:pt x="127" y="302"/>
                </a:lnTo>
                <a:lnTo>
                  <a:pt x="124" y="300"/>
                </a:lnTo>
                <a:lnTo>
                  <a:pt x="123" y="298"/>
                </a:lnTo>
                <a:lnTo>
                  <a:pt x="121" y="292"/>
                </a:lnTo>
                <a:lnTo>
                  <a:pt x="120" y="284"/>
                </a:lnTo>
                <a:lnTo>
                  <a:pt x="120" y="282"/>
                </a:lnTo>
                <a:lnTo>
                  <a:pt x="119" y="280"/>
                </a:lnTo>
                <a:lnTo>
                  <a:pt x="118" y="279"/>
                </a:lnTo>
                <a:lnTo>
                  <a:pt x="116" y="278"/>
                </a:lnTo>
                <a:lnTo>
                  <a:pt x="111" y="277"/>
                </a:lnTo>
                <a:lnTo>
                  <a:pt x="106" y="276"/>
                </a:lnTo>
                <a:lnTo>
                  <a:pt x="95" y="277"/>
                </a:lnTo>
                <a:lnTo>
                  <a:pt x="87" y="278"/>
                </a:lnTo>
                <a:lnTo>
                  <a:pt x="84" y="287"/>
                </a:lnTo>
                <a:lnTo>
                  <a:pt x="80" y="296"/>
                </a:lnTo>
                <a:lnTo>
                  <a:pt x="66" y="291"/>
                </a:lnTo>
                <a:lnTo>
                  <a:pt x="55" y="287"/>
                </a:lnTo>
                <a:lnTo>
                  <a:pt x="44" y="282"/>
                </a:lnTo>
                <a:lnTo>
                  <a:pt x="35" y="276"/>
                </a:lnTo>
                <a:lnTo>
                  <a:pt x="19" y="263"/>
                </a:lnTo>
                <a:lnTo>
                  <a:pt x="0" y="246"/>
                </a:lnTo>
                <a:lnTo>
                  <a:pt x="8" y="244"/>
                </a:lnTo>
                <a:lnTo>
                  <a:pt x="13" y="242"/>
                </a:lnTo>
                <a:lnTo>
                  <a:pt x="18" y="239"/>
                </a:lnTo>
                <a:lnTo>
                  <a:pt x="22" y="237"/>
                </a:lnTo>
                <a:lnTo>
                  <a:pt x="29" y="230"/>
                </a:lnTo>
                <a:lnTo>
                  <a:pt x="34" y="222"/>
                </a:lnTo>
                <a:lnTo>
                  <a:pt x="31" y="219"/>
                </a:lnTo>
                <a:lnTo>
                  <a:pt x="29" y="216"/>
                </a:lnTo>
                <a:lnTo>
                  <a:pt x="28" y="213"/>
                </a:lnTo>
                <a:lnTo>
                  <a:pt x="28" y="211"/>
                </a:lnTo>
                <a:lnTo>
                  <a:pt x="30" y="205"/>
                </a:lnTo>
                <a:lnTo>
                  <a:pt x="34" y="200"/>
                </a:lnTo>
                <a:lnTo>
                  <a:pt x="38" y="196"/>
                </a:lnTo>
                <a:lnTo>
                  <a:pt x="40" y="191"/>
                </a:lnTo>
                <a:lnTo>
                  <a:pt x="40" y="188"/>
                </a:lnTo>
                <a:lnTo>
                  <a:pt x="39" y="185"/>
                </a:lnTo>
                <a:lnTo>
                  <a:pt x="37" y="182"/>
                </a:lnTo>
                <a:lnTo>
                  <a:pt x="34" y="179"/>
                </a:lnTo>
                <a:lnTo>
                  <a:pt x="73" y="179"/>
                </a:lnTo>
                <a:lnTo>
                  <a:pt x="106" y="179"/>
                </a:lnTo>
                <a:lnTo>
                  <a:pt x="134" y="179"/>
                </a:lnTo>
                <a:lnTo>
                  <a:pt x="167" y="179"/>
                </a:lnTo>
                <a:lnTo>
                  <a:pt x="147" y="178"/>
                </a:lnTo>
                <a:lnTo>
                  <a:pt x="131" y="177"/>
                </a:lnTo>
                <a:lnTo>
                  <a:pt x="117" y="174"/>
                </a:lnTo>
                <a:lnTo>
                  <a:pt x="102" y="171"/>
                </a:lnTo>
                <a:lnTo>
                  <a:pt x="90" y="166"/>
                </a:lnTo>
                <a:lnTo>
                  <a:pt x="78" y="161"/>
                </a:lnTo>
                <a:lnTo>
                  <a:pt x="66" y="155"/>
                </a:lnTo>
                <a:lnTo>
                  <a:pt x="54" y="148"/>
                </a:lnTo>
                <a:lnTo>
                  <a:pt x="65" y="143"/>
                </a:lnTo>
                <a:lnTo>
                  <a:pt x="75" y="139"/>
                </a:lnTo>
                <a:lnTo>
                  <a:pt x="84" y="134"/>
                </a:lnTo>
                <a:lnTo>
                  <a:pt x="91" y="130"/>
                </a:lnTo>
                <a:lnTo>
                  <a:pt x="106" y="120"/>
                </a:lnTo>
                <a:lnTo>
                  <a:pt x="120" y="111"/>
                </a:lnTo>
                <a:lnTo>
                  <a:pt x="118" y="110"/>
                </a:lnTo>
                <a:lnTo>
                  <a:pt x="115" y="108"/>
                </a:lnTo>
                <a:lnTo>
                  <a:pt x="111" y="103"/>
                </a:lnTo>
                <a:lnTo>
                  <a:pt x="108" y="99"/>
                </a:lnTo>
                <a:lnTo>
                  <a:pt x="102" y="87"/>
                </a:lnTo>
                <a:lnTo>
                  <a:pt x="100" y="80"/>
                </a:lnTo>
                <a:lnTo>
                  <a:pt x="108" y="80"/>
                </a:lnTo>
                <a:lnTo>
                  <a:pt x="117" y="78"/>
                </a:lnTo>
                <a:lnTo>
                  <a:pt x="127" y="76"/>
                </a:lnTo>
                <a:lnTo>
                  <a:pt x="138" y="73"/>
                </a:lnTo>
                <a:lnTo>
                  <a:pt x="161" y="66"/>
                </a:lnTo>
                <a:lnTo>
                  <a:pt x="184" y="58"/>
                </a:lnTo>
                <a:lnTo>
                  <a:pt x="209" y="50"/>
                </a:lnTo>
                <a:lnTo>
                  <a:pt x="232" y="41"/>
                </a:lnTo>
                <a:lnTo>
                  <a:pt x="254" y="35"/>
                </a:lnTo>
                <a:lnTo>
                  <a:pt x="273" y="31"/>
                </a:lnTo>
              </a:path>
            </a:pathLst>
          </a:custGeom>
          <a:solidFill>
            <a:schemeClr val="tx1"/>
          </a:solidFill>
          <a:ln w="9525" cap="flat" cmpd="sng">
            <a:solidFill>
              <a:srgbClr val="FFFFFF"/>
            </a:solidFill>
            <a:prstDash val="solid"/>
            <a:round/>
            <a:headEnd type="none" w="med" len="med"/>
            <a:tailEnd type="none" w="med" len="med"/>
          </a:ln>
        </p:spPr>
        <p:txBody>
          <a:bodyPr/>
          <a:lstStyle/>
          <a:p>
            <a:endParaRPr lang="en-US" dirty="0"/>
          </a:p>
        </p:txBody>
      </p:sp>
      <p:sp>
        <p:nvSpPr>
          <p:cNvPr id="18568" name="Freeform 522"/>
          <p:cNvSpPr>
            <a:spLocks/>
          </p:cNvSpPr>
          <p:nvPr>
            <p:custDataLst>
              <p:tags r:id="rId135"/>
            </p:custDataLst>
          </p:nvPr>
        </p:nvSpPr>
        <p:spPr bwMode="auto">
          <a:xfrm>
            <a:off x="7037388" y="2336801"/>
            <a:ext cx="31750" cy="55563"/>
          </a:xfrm>
          <a:custGeom>
            <a:avLst/>
            <a:gdLst>
              <a:gd name="T0" fmla="*/ 2147483647 w 79"/>
              <a:gd name="T1" fmla="*/ 0 h 38"/>
              <a:gd name="T2" fmla="*/ 2147483647 w 79"/>
              <a:gd name="T3" fmla="*/ 2147483647 h 38"/>
              <a:gd name="T4" fmla="*/ 2147483647 w 79"/>
              <a:gd name="T5" fmla="*/ 2147483647 h 38"/>
              <a:gd name="T6" fmla="*/ 2147483647 w 79"/>
              <a:gd name="T7" fmla="*/ 2147483647 h 38"/>
              <a:gd name="T8" fmla="*/ 2147483647 w 79"/>
              <a:gd name="T9" fmla="*/ 2147483647 h 38"/>
              <a:gd name="T10" fmla="*/ 2147483647 w 79"/>
              <a:gd name="T11" fmla="*/ 2147483647 h 38"/>
              <a:gd name="T12" fmla="*/ 2147483647 w 79"/>
              <a:gd name="T13" fmla="*/ 2147483647 h 38"/>
              <a:gd name="T14" fmla="*/ 2147483647 w 79"/>
              <a:gd name="T15" fmla="*/ 2147483647 h 38"/>
              <a:gd name="T16" fmla="*/ 2147483647 w 79"/>
              <a:gd name="T17" fmla="*/ 2147483647 h 38"/>
              <a:gd name="T18" fmla="*/ 2147483647 w 79"/>
              <a:gd name="T19" fmla="*/ 2147483647 h 38"/>
              <a:gd name="T20" fmla="*/ 2147483647 w 79"/>
              <a:gd name="T21" fmla="*/ 2147483647 h 38"/>
              <a:gd name="T22" fmla="*/ 2147483647 w 79"/>
              <a:gd name="T23" fmla="*/ 2147483647 h 38"/>
              <a:gd name="T24" fmla="*/ 2147483647 w 79"/>
              <a:gd name="T25" fmla="*/ 2147483647 h 38"/>
              <a:gd name="T26" fmla="*/ 2147483647 w 79"/>
              <a:gd name="T27" fmla="*/ 2147483647 h 38"/>
              <a:gd name="T28" fmla="*/ 2147483647 w 79"/>
              <a:gd name="T29" fmla="*/ 2147483647 h 38"/>
              <a:gd name="T30" fmla="*/ 2147483647 w 79"/>
              <a:gd name="T31" fmla="*/ 2147483647 h 38"/>
              <a:gd name="T32" fmla="*/ 2147483647 w 79"/>
              <a:gd name="T33" fmla="*/ 2147483647 h 38"/>
              <a:gd name="T34" fmla="*/ 2147483647 w 79"/>
              <a:gd name="T35" fmla="*/ 2147483647 h 38"/>
              <a:gd name="T36" fmla="*/ 2147483647 w 79"/>
              <a:gd name="T37" fmla="*/ 2147483647 h 38"/>
              <a:gd name="T38" fmla="*/ 2147483647 w 79"/>
              <a:gd name="T39" fmla="*/ 2147483647 h 38"/>
              <a:gd name="T40" fmla="*/ 2147483647 w 79"/>
              <a:gd name="T41" fmla="*/ 2147483647 h 38"/>
              <a:gd name="T42" fmla="*/ 2147483647 w 79"/>
              <a:gd name="T43" fmla="*/ 2147483647 h 38"/>
              <a:gd name="T44" fmla="*/ 2147483647 w 79"/>
              <a:gd name="T45" fmla="*/ 2147483647 h 38"/>
              <a:gd name="T46" fmla="*/ 0 w 79"/>
              <a:gd name="T47" fmla="*/ 2147483647 h 38"/>
              <a:gd name="T48" fmla="*/ 0 w 79"/>
              <a:gd name="T49" fmla="*/ 2147483647 h 38"/>
              <a:gd name="T50" fmla="*/ 2147483647 w 79"/>
              <a:gd name="T51" fmla="*/ 2147483647 h 38"/>
              <a:gd name="T52" fmla="*/ 2147483647 w 79"/>
              <a:gd name="T53" fmla="*/ 2147483647 h 38"/>
              <a:gd name="T54" fmla="*/ 2147483647 w 79"/>
              <a:gd name="T55" fmla="*/ 2147483647 h 38"/>
              <a:gd name="T56" fmla="*/ 2147483647 w 79"/>
              <a:gd name="T57" fmla="*/ 2147483647 h 38"/>
              <a:gd name="T58" fmla="*/ 2147483647 w 79"/>
              <a:gd name="T59" fmla="*/ 2147483647 h 38"/>
              <a:gd name="T60" fmla="*/ 2147483647 w 79"/>
              <a:gd name="T61" fmla="*/ 0 h 3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9" h="38">
                <a:moveTo>
                  <a:pt x="46" y="0"/>
                </a:moveTo>
                <a:lnTo>
                  <a:pt x="54" y="1"/>
                </a:lnTo>
                <a:lnTo>
                  <a:pt x="62" y="3"/>
                </a:lnTo>
                <a:lnTo>
                  <a:pt x="68" y="7"/>
                </a:lnTo>
                <a:lnTo>
                  <a:pt x="72" y="12"/>
                </a:lnTo>
                <a:lnTo>
                  <a:pt x="75" y="17"/>
                </a:lnTo>
                <a:lnTo>
                  <a:pt x="77" y="22"/>
                </a:lnTo>
                <a:lnTo>
                  <a:pt x="79" y="27"/>
                </a:lnTo>
                <a:lnTo>
                  <a:pt x="79" y="32"/>
                </a:lnTo>
                <a:lnTo>
                  <a:pt x="77" y="34"/>
                </a:lnTo>
                <a:lnTo>
                  <a:pt x="75" y="35"/>
                </a:lnTo>
                <a:lnTo>
                  <a:pt x="72" y="36"/>
                </a:lnTo>
                <a:lnTo>
                  <a:pt x="68" y="37"/>
                </a:lnTo>
                <a:lnTo>
                  <a:pt x="57" y="38"/>
                </a:lnTo>
                <a:lnTo>
                  <a:pt x="46" y="38"/>
                </a:lnTo>
                <a:lnTo>
                  <a:pt x="38" y="37"/>
                </a:lnTo>
                <a:lnTo>
                  <a:pt x="30" y="36"/>
                </a:lnTo>
                <a:lnTo>
                  <a:pt x="21" y="35"/>
                </a:lnTo>
                <a:lnTo>
                  <a:pt x="15" y="32"/>
                </a:lnTo>
                <a:lnTo>
                  <a:pt x="8" y="29"/>
                </a:lnTo>
                <a:lnTo>
                  <a:pt x="4" y="25"/>
                </a:lnTo>
                <a:lnTo>
                  <a:pt x="2" y="22"/>
                </a:lnTo>
                <a:lnTo>
                  <a:pt x="1" y="20"/>
                </a:lnTo>
                <a:lnTo>
                  <a:pt x="0" y="17"/>
                </a:lnTo>
                <a:lnTo>
                  <a:pt x="0" y="13"/>
                </a:lnTo>
                <a:lnTo>
                  <a:pt x="1" y="11"/>
                </a:lnTo>
                <a:lnTo>
                  <a:pt x="4" y="9"/>
                </a:lnTo>
                <a:lnTo>
                  <a:pt x="10" y="6"/>
                </a:lnTo>
                <a:lnTo>
                  <a:pt x="17" y="4"/>
                </a:lnTo>
                <a:lnTo>
                  <a:pt x="32" y="1"/>
                </a:lnTo>
                <a:lnTo>
                  <a:pt x="46" y="0"/>
                </a:lnTo>
              </a:path>
            </a:pathLst>
          </a:custGeom>
          <a:solidFill>
            <a:schemeClr val="tx1"/>
          </a:solidFill>
          <a:ln w="9525" cap="flat" cmpd="sng">
            <a:solidFill>
              <a:srgbClr val="FFFFFF"/>
            </a:solidFill>
            <a:prstDash val="solid"/>
            <a:round/>
            <a:headEnd type="none" w="med" len="med"/>
            <a:tailEnd type="none" w="med" len="med"/>
          </a:ln>
        </p:spPr>
        <p:txBody>
          <a:bodyPr/>
          <a:lstStyle/>
          <a:p>
            <a:endParaRPr lang="en-US" dirty="0"/>
          </a:p>
        </p:txBody>
      </p:sp>
      <p:sp>
        <p:nvSpPr>
          <p:cNvPr id="18569" name="Freeform 523"/>
          <p:cNvSpPr>
            <a:spLocks/>
          </p:cNvSpPr>
          <p:nvPr>
            <p:custDataLst>
              <p:tags r:id="rId136"/>
            </p:custDataLst>
          </p:nvPr>
        </p:nvSpPr>
        <p:spPr bwMode="auto">
          <a:xfrm>
            <a:off x="9342438" y="2633664"/>
            <a:ext cx="196850" cy="268287"/>
          </a:xfrm>
          <a:custGeom>
            <a:avLst/>
            <a:gdLst>
              <a:gd name="T0" fmla="*/ 2147483647 w 459"/>
              <a:gd name="T1" fmla="*/ 2147483647 h 511"/>
              <a:gd name="T2" fmla="*/ 2147483647 w 459"/>
              <a:gd name="T3" fmla="*/ 2147483647 h 511"/>
              <a:gd name="T4" fmla="*/ 0 w 459"/>
              <a:gd name="T5" fmla="*/ 0 h 511"/>
              <a:gd name="T6" fmla="*/ 2147483647 w 459"/>
              <a:gd name="T7" fmla="*/ 2147483647 h 511"/>
              <a:gd name="T8" fmla="*/ 2147483647 w 459"/>
              <a:gd name="T9" fmla="*/ 2147483647 h 511"/>
              <a:gd name="T10" fmla="*/ 2147483647 w 459"/>
              <a:gd name="T11" fmla="*/ 2147483647 h 511"/>
              <a:gd name="T12" fmla="*/ 2147483647 w 459"/>
              <a:gd name="T13" fmla="*/ 2147483647 h 511"/>
              <a:gd name="T14" fmla="*/ 2147483647 w 459"/>
              <a:gd name="T15" fmla="*/ 2147483647 h 511"/>
              <a:gd name="T16" fmla="*/ 2147483647 w 459"/>
              <a:gd name="T17" fmla="*/ 2147483647 h 511"/>
              <a:gd name="T18" fmla="*/ 2147483647 w 459"/>
              <a:gd name="T19" fmla="*/ 2147483647 h 511"/>
              <a:gd name="T20" fmla="*/ 2147483647 w 459"/>
              <a:gd name="T21" fmla="*/ 2147483647 h 511"/>
              <a:gd name="T22" fmla="*/ 2147483647 w 459"/>
              <a:gd name="T23" fmla="*/ 2147483647 h 511"/>
              <a:gd name="T24" fmla="*/ 2147483647 w 459"/>
              <a:gd name="T25" fmla="*/ 2147483647 h 511"/>
              <a:gd name="T26" fmla="*/ 2147483647 w 459"/>
              <a:gd name="T27" fmla="*/ 2147483647 h 511"/>
              <a:gd name="T28" fmla="*/ 2147483647 w 459"/>
              <a:gd name="T29" fmla="*/ 2147483647 h 511"/>
              <a:gd name="T30" fmla="*/ 2147483647 w 459"/>
              <a:gd name="T31" fmla="*/ 2147483647 h 511"/>
              <a:gd name="T32" fmla="*/ 2147483647 w 459"/>
              <a:gd name="T33" fmla="*/ 2147483647 h 511"/>
              <a:gd name="T34" fmla="*/ 2147483647 w 459"/>
              <a:gd name="T35" fmla="*/ 2147483647 h 511"/>
              <a:gd name="T36" fmla="*/ 2147483647 w 459"/>
              <a:gd name="T37" fmla="*/ 2147483647 h 511"/>
              <a:gd name="T38" fmla="*/ 2147483647 w 459"/>
              <a:gd name="T39" fmla="*/ 2147483647 h 511"/>
              <a:gd name="T40" fmla="*/ 2147483647 w 459"/>
              <a:gd name="T41" fmla="*/ 2147483647 h 511"/>
              <a:gd name="T42" fmla="*/ 2147483647 w 459"/>
              <a:gd name="T43" fmla="*/ 2147483647 h 511"/>
              <a:gd name="T44" fmla="*/ 2147483647 w 459"/>
              <a:gd name="T45" fmla="*/ 2147483647 h 511"/>
              <a:gd name="T46" fmla="*/ 2147483647 w 459"/>
              <a:gd name="T47" fmla="*/ 2147483647 h 511"/>
              <a:gd name="T48" fmla="*/ 2147483647 w 459"/>
              <a:gd name="T49" fmla="*/ 2147483647 h 511"/>
              <a:gd name="T50" fmla="*/ 2147483647 w 459"/>
              <a:gd name="T51" fmla="*/ 2147483647 h 511"/>
              <a:gd name="T52" fmla="*/ 2147483647 w 459"/>
              <a:gd name="T53" fmla="*/ 2147483647 h 511"/>
              <a:gd name="T54" fmla="*/ 2147483647 w 459"/>
              <a:gd name="T55" fmla="*/ 2147483647 h 511"/>
              <a:gd name="T56" fmla="*/ 2147483647 w 459"/>
              <a:gd name="T57" fmla="*/ 2147483647 h 511"/>
              <a:gd name="T58" fmla="*/ 2147483647 w 459"/>
              <a:gd name="T59" fmla="*/ 2147483647 h 511"/>
              <a:gd name="T60" fmla="*/ 2147483647 w 459"/>
              <a:gd name="T61" fmla="*/ 2147483647 h 511"/>
              <a:gd name="T62" fmla="*/ 2147483647 w 459"/>
              <a:gd name="T63" fmla="*/ 2147483647 h 511"/>
              <a:gd name="T64" fmla="*/ 2147483647 w 459"/>
              <a:gd name="T65" fmla="*/ 2147483647 h 511"/>
              <a:gd name="T66" fmla="*/ 2147483647 w 459"/>
              <a:gd name="T67" fmla="*/ 2147483647 h 511"/>
              <a:gd name="T68" fmla="*/ 2147483647 w 459"/>
              <a:gd name="T69" fmla="*/ 2147483647 h 511"/>
              <a:gd name="T70" fmla="*/ 2147483647 w 459"/>
              <a:gd name="T71" fmla="*/ 2147483647 h 511"/>
              <a:gd name="T72" fmla="*/ 2147483647 w 459"/>
              <a:gd name="T73" fmla="*/ 2147483647 h 511"/>
              <a:gd name="T74" fmla="*/ 2147483647 w 459"/>
              <a:gd name="T75" fmla="*/ 2147483647 h 511"/>
              <a:gd name="T76" fmla="*/ 2147483647 w 459"/>
              <a:gd name="T77" fmla="*/ 2147483647 h 511"/>
              <a:gd name="T78" fmla="*/ 2147483647 w 459"/>
              <a:gd name="T79" fmla="*/ 2147483647 h 511"/>
              <a:gd name="T80" fmla="*/ 2147483647 w 459"/>
              <a:gd name="T81" fmla="*/ 2147483647 h 511"/>
              <a:gd name="T82" fmla="*/ 2147483647 w 459"/>
              <a:gd name="T83" fmla="*/ 2147483647 h 511"/>
              <a:gd name="T84" fmla="*/ 2147483647 w 459"/>
              <a:gd name="T85" fmla="*/ 2147483647 h 511"/>
              <a:gd name="T86" fmla="*/ 2147483647 w 459"/>
              <a:gd name="T87" fmla="*/ 2147483647 h 511"/>
              <a:gd name="T88" fmla="*/ 2147483647 w 459"/>
              <a:gd name="T89" fmla="*/ 2147483647 h 511"/>
              <a:gd name="T90" fmla="*/ 2147483647 w 459"/>
              <a:gd name="T91" fmla="*/ 2147483647 h 511"/>
              <a:gd name="T92" fmla="*/ 2147483647 w 459"/>
              <a:gd name="T93" fmla="*/ 2147483647 h 5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59" h="511">
                <a:moveTo>
                  <a:pt x="33" y="68"/>
                </a:moveTo>
                <a:lnTo>
                  <a:pt x="29" y="56"/>
                </a:lnTo>
                <a:lnTo>
                  <a:pt x="26" y="45"/>
                </a:lnTo>
                <a:lnTo>
                  <a:pt x="22" y="38"/>
                </a:lnTo>
                <a:lnTo>
                  <a:pt x="16" y="31"/>
                </a:lnTo>
                <a:lnTo>
                  <a:pt x="12" y="25"/>
                </a:lnTo>
                <a:lnTo>
                  <a:pt x="6" y="18"/>
                </a:lnTo>
                <a:lnTo>
                  <a:pt x="3" y="10"/>
                </a:lnTo>
                <a:lnTo>
                  <a:pt x="0" y="0"/>
                </a:lnTo>
                <a:lnTo>
                  <a:pt x="6" y="2"/>
                </a:lnTo>
                <a:lnTo>
                  <a:pt x="16" y="5"/>
                </a:lnTo>
                <a:lnTo>
                  <a:pt x="22" y="7"/>
                </a:lnTo>
                <a:lnTo>
                  <a:pt x="26" y="8"/>
                </a:lnTo>
                <a:lnTo>
                  <a:pt x="29" y="8"/>
                </a:lnTo>
                <a:lnTo>
                  <a:pt x="33" y="6"/>
                </a:lnTo>
                <a:lnTo>
                  <a:pt x="59" y="31"/>
                </a:lnTo>
                <a:lnTo>
                  <a:pt x="80" y="50"/>
                </a:lnTo>
                <a:lnTo>
                  <a:pt x="95" y="67"/>
                </a:lnTo>
                <a:lnTo>
                  <a:pt x="107" y="80"/>
                </a:lnTo>
                <a:lnTo>
                  <a:pt x="125" y="102"/>
                </a:lnTo>
                <a:lnTo>
                  <a:pt x="146" y="123"/>
                </a:lnTo>
                <a:lnTo>
                  <a:pt x="172" y="149"/>
                </a:lnTo>
                <a:lnTo>
                  <a:pt x="195" y="175"/>
                </a:lnTo>
                <a:lnTo>
                  <a:pt x="216" y="198"/>
                </a:lnTo>
                <a:lnTo>
                  <a:pt x="239" y="222"/>
                </a:lnTo>
                <a:lnTo>
                  <a:pt x="248" y="230"/>
                </a:lnTo>
                <a:lnTo>
                  <a:pt x="258" y="237"/>
                </a:lnTo>
                <a:lnTo>
                  <a:pt x="269" y="245"/>
                </a:lnTo>
                <a:lnTo>
                  <a:pt x="280" y="252"/>
                </a:lnTo>
                <a:lnTo>
                  <a:pt x="303" y="266"/>
                </a:lnTo>
                <a:lnTo>
                  <a:pt x="327" y="281"/>
                </a:lnTo>
                <a:lnTo>
                  <a:pt x="350" y="295"/>
                </a:lnTo>
                <a:lnTo>
                  <a:pt x="372" y="311"/>
                </a:lnTo>
                <a:lnTo>
                  <a:pt x="382" y="318"/>
                </a:lnTo>
                <a:lnTo>
                  <a:pt x="391" y="327"/>
                </a:lnTo>
                <a:lnTo>
                  <a:pt x="398" y="336"/>
                </a:lnTo>
                <a:lnTo>
                  <a:pt x="405" y="345"/>
                </a:lnTo>
                <a:lnTo>
                  <a:pt x="387" y="334"/>
                </a:lnTo>
                <a:lnTo>
                  <a:pt x="365" y="320"/>
                </a:lnTo>
                <a:lnTo>
                  <a:pt x="343" y="306"/>
                </a:lnTo>
                <a:lnTo>
                  <a:pt x="326" y="295"/>
                </a:lnTo>
                <a:lnTo>
                  <a:pt x="324" y="296"/>
                </a:lnTo>
                <a:lnTo>
                  <a:pt x="318" y="296"/>
                </a:lnTo>
                <a:lnTo>
                  <a:pt x="316" y="297"/>
                </a:lnTo>
                <a:lnTo>
                  <a:pt x="314" y="298"/>
                </a:lnTo>
                <a:lnTo>
                  <a:pt x="313" y="300"/>
                </a:lnTo>
                <a:lnTo>
                  <a:pt x="311" y="301"/>
                </a:lnTo>
                <a:lnTo>
                  <a:pt x="313" y="311"/>
                </a:lnTo>
                <a:lnTo>
                  <a:pt x="313" y="320"/>
                </a:lnTo>
                <a:lnTo>
                  <a:pt x="315" y="328"/>
                </a:lnTo>
                <a:lnTo>
                  <a:pt x="317" y="337"/>
                </a:lnTo>
                <a:lnTo>
                  <a:pt x="319" y="344"/>
                </a:lnTo>
                <a:lnTo>
                  <a:pt x="322" y="351"/>
                </a:lnTo>
                <a:lnTo>
                  <a:pt x="326" y="358"/>
                </a:lnTo>
                <a:lnTo>
                  <a:pt x="329" y="364"/>
                </a:lnTo>
                <a:lnTo>
                  <a:pt x="338" y="375"/>
                </a:lnTo>
                <a:lnTo>
                  <a:pt x="348" y="387"/>
                </a:lnTo>
                <a:lnTo>
                  <a:pt x="359" y="396"/>
                </a:lnTo>
                <a:lnTo>
                  <a:pt x="370" y="405"/>
                </a:lnTo>
                <a:lnTo>
                  <a:pt x="394" y="421"/>
                </a:lnTo>
                <a:lnTo>
                  <a:pt x="418" y="438"/>
                </a:lnTo>
                <a:lnTo>
                  <a:pt x="430" y="448"/>
                </a:lnTo>
                <a:lnTo>
                  <a:pt x="440" y="458"/>
                </a:lnTo>
                <a:lnTo>
                  <a:pt x="450" y="468"/>
                </a:lnTo>
                <a:lnTo>
                  <a:pt x="459" y="480"/>
                </a:lnTo>
                <a:lnTo>
                  <a:pt x="448" y="476"/>
                </a:lnTo>
                <a:lnTo>
                  <a:pt x="437" y="473"/>
                </a:lnTo>
                <a:lnTo>
                  <a:pt x="432" y="471"/>
                </a:lnTo>
                <a:lnTo>
                  <a:pt x="428" y="469"/>
                </a:lnTo>
                <a:lnTo>
                  <a:pt x="426" y="466"/>
                </a:lnTo>
                <a:lnTo>
                  <a:pt x="425" y="462"/>
                </a:lnTo>
                <a:lnTo>
                  <a:pt x="392" y="462"/>
                </a:lnTo>
                <a:lnTo>
                  <a:pt x="392" y="475"/>
                </a:lnTo>
                <a:lnTo>
                  <a:pt x="393" y="488"/>
                </a:lnTo>
                <a:lnTo>
                  <a:pt x="393" y="494"/>
                </a:lnTo>
                <a:lnTo>
                  <a:pt x="395" y="501"/>
                </a:lnTo>
                <a:lnTo>
                  <a:pt x="396" y="506"/>
                </a:lnTo>
                <a:lnTo>
                  <a:pt x="398" y="511"/>
                </a:lnTo>
                <a:lnTo>
                  <a:pt x="395" y="505"/>
                </a:lnTo>
                <a:lnTo>
                  <a:pt x="392" y="498"/>
                </a:lnTo>
                <a:lnTo>
                  <a:pt x="388" y="492"/>
                </a:lnTo>
                <a:lnTo>
                  <a:pt x="383" y="486"/>
                </a:lnTo>
                <a:lnTo>
                  <a:pt x="374" y="476"/>
                </a:lnTo>
                <a:lnTo>
                  <a:pt x="363" y="466"/>
                </a:lnTo>
                <a:lnTo>
                  <a:pt x="354" y="458"/>
                </a:lnTo>
                <a:lnTo>
                  <a:pt x="346" y="449"/>
                </a:lnTo>
                <a:lnTo>
                  <a:pt x="343" y="445"/>
                </a:lnTo>
                <a:lnTo>
                  <a:pt x="340" y="439"/>
                </a:lnTo>
                <a:lnTo>
                  <a:pt x="339" y="435"/>
                </a:lnTo>
                <a:lnTo>
                  <a:pt x="339" y="431"/>
                </a:lnTo>
                <a:lnTo>
                  <a:pt x="337" y="425"/>
                </a:lnTo>
                <a:lnTo>
                  <a:pt x="333" y="419"/>
                </a:lnTo>
                <a:lnTo>
                  <a:pt x="328" y="411"/>
                </a:lnTo>
                <a:lnTo>
                  <a:pt x="321" y="403"/>
                </a:lnTo>
                <a:lnTo>
                  <a:pt x="316" y="394"/>
                </a:lnTo>
                <a:lnTo>
                  <a:pt x="310" y="384"/>
                </a:lnTo>
                <a:lnTo>
                  <a:pt x="307" y="376"/>
                </a:lnTo>
                <a:lnTo>
                  <a:pt x="305" y="369"/>
                </a:lnTo>
                <a:lnTo>
                  <a:pt x="298" y="367"/>
                </a:lnTo>
                <a:lnTo>
                  <a:pt x="292" y="365"/>
                </a:lnTo>
                <a:lnTo>
                  <a:pt x="285" y="362"/>
                </a:lnTo>
                <a:lnTo>
                  <a:pt x="280" y="358"/>
                </a:lnTo>
                <a:lnTo>
                  <a:pt x="274" y="353"/>
                </a:lnTo>
                <a:lnTo>
                  <a:pt x="269" y="348"/>
                </a:lnTo>
                <a:lnTo>
                  <a:pt x="264" y="343"/>
                </a:lnTo>
                <a:lnTo>
                  <a:pt x="261" y="337"/>
                </a:lnTo>
                <a:lnTo>
                  <a:pt x="254" y="325"/>
                </a:lnTo>
                <a:lnTo>
                  <a:pt x="249" y="314"/>
                </a:lnTo>
                <a:lnTo>
                  <a:pt x="247" y="304"/>
                </a:lnTo>
                <a:lnTo>
                  <a:pt x="246" y="295"/>
                </a:lnTo>
                <a:lnTo>
                  <a:pt x="245" y="293"/>
                </a:lnTo>
                <a:lnTo>
                  <a:pt x="242" y="289"/>
                </a:lnTo>
                <a:lnTo>
                  <a:pt x="239" y="285"/>
                </a:lnTo>
                <a:lnTo>
                  <a:pt x="234" y="281"/>
                </a:lnTo>
                <a:lnTo>
                  <a:pt x="221" y="269"/>
                </a:lnTo>
                <a:lnTo>
                  <a:pt x="208" y="257"/>
                </a:lnTo>
                <a:lnTo>
                  <a:pt x="194" y="244"/>
                </a:lnTo>
                <a:lnTo>
                  <a:pt x="181" y="232"/>
                </a:lnTo>
                <a:lnTo>
                  <a:pt x="175" y="226"/>
                </a:lnTo>
                <a:lnTo>
                  <a:pt x="171" y="220"/>
                </a:lnTo>
                <a:lnTo>
                  <a:pt x="168" y="214"/>
                </a:lnTo>
                <a:lnTo>
                  <a:pt x="165" y="209"/>
                </a:lnTo>
                <a:lnTo>
                  <a:pt x="163" y="203"/>
                </a:lnTo>
                <a:lnTo>
                  <a:pt x="161" y="197"/>
                </a:lnTo>
                <a:lnTo>
                  <a:pt x="158" y="192"/>
                </a:lnTo>
                <a:lnTo>
                  <a:pt x="154" y="187"/>
                </a:lnTo>
                <a:lnTo>
                  <a:pt x="146" y="178"/>
                </a:lnTo>
                <a:lnTo>
                  <a:pt x="137" y="170"/>
                </a:lnTo>
                <a:lnTo>
                  <a:pt x="115" y="155"/>
                </a:lnTo>
                <a:lnTo>
                  <a:pt x="92" y="143"/>
                </a:lnTo>
                <a:lnTo>
                  <a:pt x="81" y="136"/>
                </a:lnTo>
                <a:lnTo>
                  <a:pt x="70" y="130"/>
                </a:lnTo>
                <a:lnTo>
                  <a:pt x="60" y="122"/>
                </a:lnTo>
                <a:lnTo>
                  <a:pt x="51" y="114"/>
                </a:lnTo>
                <a:lnTo>
                  <a:pt x="47" y="110"/>
                </a:lnTo>
                <a:lnTo>
                  <a:pt x="44" y="104"/>
                </a:lnTo>
                <a:lnTo>
                  <a:pt x="40" y="99"/>
                </a:lnTo>
                <a:lnTo>
                  <a:pt x="38" y="93"/>
                </a:lnTo>
                <a:lnTo>
                  <a:pt x="36" y="88"/>
                </a:lnTo>
                <a:lnTo>
                  <a:pt x="34" y="81"/>
                </a:lnTo>
                <a:lnTo>
                  <a:pt x="34" y="75"/>
                </a:lnTo>
                <a:lnTo>
                  <a:pt x="33" y="68"/>
                </a:lnTo>
              </a:path>
            </a:pathLst>
          </a:custGeom>
          <a:solidFill>
            <a:schemeClr val="tx1"/>
          </a:solidFill>
          <a:ln w="9525" cap="flat" cmpd="sng">
            <a:solidFill>
              <a:srgbClr val="FFFFFF"/>
            </a:solidFill>
            <a:prstDash val="solid"/>
            <a:round/>
            <a:headEnd type="none" w="med" len="med"/>
            <a:tailEnd type="none" w="med" len="med"/>
          </a:ln>
        </p:spPr>
        <p:txBody>
          <a:bodyPr/>
          <a:lstStyle/>
          <a:p>
            <a:endParaRPr lang="en-US" dirty="0"/>
          </a:p>
        </p:txBody>
      </p:sp>
      <p:grpSp>
        <p:nvGrpSpPr>
          <p:cNvPr id="2411" name="Group 524"/>
          <p:cNvGrpSpPr>
            <a:grpSpLocks/>
          </p:cNvGrpSpPr>
          <p:nvPr>
            <p:custDataLst>
              <p:tags r:id="rId137"/>
            </p:custDataLst>
          </p:nvPr>
        </p:nvGrpSpPr>
        <p:grpSpPr bwMode="auto">
          <a:xfrm>
            <a:off x="8133532" y="2589961"/>
            <a:ext cx="671513" cy="384175"/>
            <a:chOff x="4115" y="1551"/>
            <a:chExt cx="504" cy="244"/>
          </a:xfrm>
          <a:solidFill>
            <a:schemeClr val="tx1"/>
          </a:solidFill>
        </p:grpSpPr>
        <p:sp>
          <p:nvSpPr>
            <p:cNvPr id="2437" name="Freeform 525"/>
            <p:cNvSpPr>
              <a:spLocks/>
            </p:cNvSpPr>
            <p:nvPr/>
          </p:nvSpPr>
          <p:spPr bwMode="auto">
            <a:xfrm>
              <a:off x="4540" y="1551"/>
              <a:ext cx="79" cy="86"/>
            </a:xfrm>
            <a:custGeom>
              <a:avLst/>
              <a:gdLst>
                <a:gd name="T0" fmla="*/ 4 w 240"/>
                <a:gd name="T1" fmla="*/ 82 h 259"/>
                <a:gd name="T2" fmla="*/ 26 w 240"/>
                <a:gd name="T3" fmla="*/ 86 h 259"/>
                <a:gd name="T4" fmla="*/ 40 w 240"/>
                <a:gd name="T5" fmla="*/ 80 h 259"/>
                <a:gd name="T6" fmla="*/ 44 w 240"/>
                <a:gd name="T7" fmla="*/ 70 h 259"/>
                <a:gd name="T8" fmla="*/ 63 w 240"/>
                <a:gd name="T9" fmla="*/ 53 h 259"/>
                <a:gd name="T10" fmla="*/ 70 w 240"/>
                <a:gd name="T11" fmla="*/ 37 h 259"/>
                <a:gd name="T12" fmla="*/ 79 w 240"/>
                <a:gd name="T13" fmla="*/ 9 h 259"/>
                <a:gd name="T14" fmla="*/ 70 w 240"/>
                <a:gd name="T15" fmla="*/ 0 h 259"/>
                <a:gd name="T16" fmla="*/ 68 w 240"/>
                <a:gd name="T17" fmla="*/ 11 h 259"/>
                <a:gd name="T18" fmla="*/ 66 w 240"/>
                <a:gd name="T19" fmla="*/ 25 h 259"/>
                <a:gd name="T20" fmla="*/ 55 w 240"/>
                <a:gd name="T21" fmla="*/ 35 h 259"/>
                <a:gd name="T22" fmla="*/ 44 w 240"/>
                <a:gd name="T23" fmla="*/ 49 h 259"/>
                <a:gd name="T24" fmla="*/ 37 w 240"/>
                <a:gd name="T25" fmla="*/ 59 h 259"/>
                <a:gd name="T26" fmla="*/ 31 w 240"/>
                <a:gd name="T27" fmla="*/ 72 h 259"/>
                <a:gd name="T28" fmla="*/ 7 w 240"/>
                <a:gd name="T29" fmla="*/ 74 h 259"/>
                <a:gd name="T30" fmla="*/ 0 w 240"/>
                <a:gd name="T31" fmla="*/ 74 h 259"/>
                <a:gd name="T32" fmla="*/ 4 w 240"/>
                <a:gd name="T33" fmla="*/ 82 h 2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0" h="259">
                  <a:moveTo>
                    <a:pt x="13" y="247"/>
                  </a:moveTo>
                  <a:lnTo>
                    <a:pt x="79" y="259"/>
                  </a:lnTo>
                  <a:lnTo>
                    <a:pt x="120" y="240"/>
                  </a:lnTo>
                  <a:lnTo>
                    <a:pt x="133" y="210"/>
                  </a:lnTo>
                  <a:lnTo>
                    <a:pt x="192" y="161"/>
                  </a:lnTo>
                  <a:lnTo>
                    <a:pt x="212" y="111"/>
                  </a:lnTo>
                  <a:lnTo>
                    <a:pt x="240" y="26"/>
                  </a:lnTo>
                  <a:lnTo>
                    <a:pt x="212" y="0"/>
                  </a:lnTo>
                  <a:lnTo>
                    <a:pt x="206" y="32"/>
                  </a:lnTo>
                  <a:lnTo>
                    <a:pt x="199" y="74"/>
                  </a:lnTo>
                  <a:lnTo>
                    <a:pt x="166" y="105"/>
                  </a:lnTo>
                  <a:lnTo>
                    <a:pt x="133" y="149"/>
                  </a:lnTo>
                  <a:lnTo>
                    <a:pt x="113" y="179"/>
                  </a:lnTo>
                  <a:lnTo>
                    <a:pt x="93" y="216"/>
                  </a:lnTo>
                  <a:lnTo>
                    <a:pt x="20" y="222"/>
                  </a:lnTo>
                  <a:lnTo>
                    <a:pt x="0" y="222"/>
                  </a:lnTo>
                  <a:lnTo>
                    <a:pt x="13" y="247"/>
                  </a:lnTo>
                </a:path>
              </a:pathLst>
            </a:custGeom>
            <a:grpFill/>
            <a:ln w="9525" cmpd="sng">
              <a:solidFill>
                <a:srgbClr val="FFFFFF"/>
              </a:solidFill>
              <a:prstDash val="solid"/>
              <a:round/>
              <a:headEnd/>
              <a:tailEnd/>
            </a:ln>
          </p:spPr>
          <p:txBody>
            <a:bodyPr/>
            <a:lstStyle/>
            <a:p>
              <a:pPr>
                <a:defRPr/>
              </a:pPr>
              <a:endParaRPr lang="en-US" dirty="0"/>
            </a:p>
          </p:txBody>
        </p:sp>
        <p:sp>
          <p:nvSpPr>
            <p:cNvPr id="2438" name="Freeform 526"/>
            <p:cNvSpPr>
              <a:spLocks/>
            </p:cNvSpPr>
            <p:nvPr/>
          </p:nvSpPr>
          <p:spPr bwMode="auto">
            <a:xfrm>
              <a:off x="4115" y="1761"/>
              <a:ext cx="84" cy="34"/>
            </a:xfrm>
            <a:custGeom>
              <a:avLst/>
              <a:gdLst>
                <a:gd name="T0" fmla="*/ 11 w 259"/>
                <a:gd name="T1" fmla="*/ 34 h 104"/>
                <a:gd name="T2" fmla="*/ 8 w 259"/>
                <a:gd name="T3" fmla="*/ 28 h 104"/>
                <a:gd name="T4" fmla="*/ 17 w 259"/>
                <a:gd name="T5" fmla="*/ 20 h 104"/>
                <a:gd name="T6" fmla="*/ 23 w 259"/>
                <a:gd name="T7" fmla="*/ 16 h 104"/>
                <a:gd name="T8" fmla="*/ 41 w 259"/>
                <a:gd name="T9" fmla="*/ 14 h 104"/>
                <a:gd name="T10" fmla="*/ 56 w 259"/>
                <a:gd name="T11" fmla="*/ 14 h 104"/>
                <a:gd name="T12" fmla="*/ 80 w 259"/>
                <a:gd name="T13" fmla="*/ 10 h 104"/>
                <a:gd name="T14" fmla="*/ 84 w 259"/>
                <a:gd name="T15" fmla="*/ 2 h 104"/>
                <a:gd name="T16" fmla="*/ 80 w 259"/>
                <a:gd name="T17" fmla="*/ 0 h 104"/>
                <a:gd name="T18" fmla="*/ 66 w 259"/>
                <a:gd name="T19" fmla="*/ 4 h 104"/>
                <a:gd name="T20" fmla="*/ 49 w 259"/>
                <a:gd name="T21" fmla="*/ 2 h 104"/>
                <a:gd name="T22" fmla="*/ 34 w 259"/>
                <a:gd name="T23" fmla="*/ 4 h 104"/>
                <a:gd name="T24" fmla="*/ 17 w 259"/>
                <a:gd name="T25" fmla="*/ 6 h 104"/>
                <a:gd name="T26" fmla="*/ 8 w 259"/>
                <a:gd name="T27" fmla="*/ 14 h 104"/>
                <a:gd name="T28" fmla="*/ 0 w 259"/>
                <a:gd name="T29" fmla="*/ 22 h 104"/>
                <a:gd name="T30" fmla="*/ 0 w 259"/>
                <a:gd name="T31" fmla="*/ 34 h 104"/>
                <a:gd name="T32" fmla="*/ 11 w 259"/>
                <a:gd name="T33" fmla="*/ 34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9" h="104">
                  <a:moveTo>
                    <a:pt x="33" y="104"/>
                  </a:moveTo>
                  <a:lnTo>
                    <a:pt x="26" y="86"/>
                  </a:lnTo>
                  <a:lnTo>
                    <a:pt x="52" y="62"/>
                  </a:lnTo>
                  <a:lnTo>
                    <a:pt x="72" y="49"/>
                  </a:lnTo>
                  <a:lnTo>
                    <a:pt x="126" y="43"/>
                  </a:lnTo>
                  <a:lnTo>
                    <a:pt x="172" y="43"/>
                  </a:lnTo>
                  <a:lnTo>
                    <a:pt x="246" y="31"/>
                  </a:lnTo>
                  <a:lnTo>
                    <a:pt x="259" y="7"/>
                  </a:lnTo>
                  <a:lnTo>
                    <a:pt x="246" y="0"/>
                  </a:lnTo>
                  <a:lnTo>
                    <a:pt x="205" y="13"/>
                  </a:lnTo>
                  <a:lnTo>
                    <a:pt x="152" y="7"/>
                  </a:lnTo>
                  <a:lnTo>
                    <a:pt x="106" y="13"/>
                  </a:lnTo>
                  <a:lnTo>
                    <a:pt x="52" y="19"/>
                  </a:lnTo>
                  <a:lnTo>
                    <a:pt x="26" y="43"/>
                  </a:lnTo>
                  <a:lnTo>
                    <a:pt x="0" y="68"/>
                  </a:lnTo>
                  <a:lnTo>
                    <a:pt x="0" y="104"/>
                  </a:lnTo>
                  <a:lnTo>
                    <a:pt x="33" y="104"/>
                  </a:lnTo>
                </a:path>
              </a:pathLst>
            </a:custGeom>
            <a:grpFill/>
            <a:ln w="9525" cmpd="sng">
              <a:solidFill>
                <a:srgbClr val="FFFFFF"/>
              </a:solidFill>
              <a:prstDash val="solid"/>
              <a:round/>
              <a:headEnd/>
              <a:tailEnd/>
            </a:ln>
          </p:spPr>
          <p:txBody>
            <a:bodyPr/>
            <a:lstStyle/>
            <a:p>
              <a:pPr>
                <a:defRPr/>
              </a:pPr>
              <a:endParaRPr lang="en-US" dirty="0"/>
            </a:p>
          </p:txBody>
        </p:sp>
      </p:grpSp>
      <p:sp>
        <p:nvSpPr>
          <p:cNvPr id="18571" name="Freeform 527"/>
          <p:cNvSpPr>
            <a:spLocks/>
          </p:cNvSpPr>
          <p:nvPr>
            <p:custDataLst>
              <p:tags r:id="rId138"/>
            </p:custDataLst>
          </p:nvPr>
        </p:nvSpPr>
        <p:spPr bwMode="auto">
          <a:xfrm>
            <a:off x="7189789" y="3338514"/>
            <a:ext cx="530225" cy="511175"/>
          </a:xfrm>
          <a:custGeom>
            <a:avLst/>
            <a:gdLst>
              <a:gd name="T0" fmla="*/ 2147483647 w 1227"/>
              <a:gd name="T1" fmla="*/ 2147483647 h 979"/>
              <a:gd name="T2" fmla="*/ 2147483647 w 1227"/>
              <a:gd name="T3" fmla="*/ 2147483647 h 979"/>
              <a:gd name="T4" fmla="*/ 2147483647 w 1227"/>
              <a:gd name="T5" fmla="*/ 2147483647 h 979"/>
              <a:gd name="T6" fmla="*/ 2147483647 w 1227"/>
              <a:gd name="T7" fmla="*/ 2147483647 h 979"/>
              <a:gd name="T8" fmla="*/ 2147483647 w 1227"/>
              <a:gd name="T9" fmla="*/ 2147483647 h 979"/>
              <a:gd name="T10" fmla="*/ 2147483647 w 1227"/>
              <a:gd name="T11" fmla="*/ 2147483647 h 979"/>
              <a:gd name="T12" fmla="*/ 2147483647 w 1227"/>
              <a:gd name="T13" fmla="*/ 2147483647 h 979"/>
              <a:gd name="T14" fmla="*/ 2147483647 w 1227"/>
              <a:gd name="T15" fmla="*/ 2147483647 h 979"/>
              <a:gd name="T16" fmla="*/ 2147483647 w 1227"/>
              <a:gd name="T17" fmla="*/ 2147483647 h 979"/>
              <a:gd name="T18" fmla="*/ 2147483647 w 1227"/>
              <a:gd name="T19" fmla="*/ 2147483647 h 979"/>
              <a:gd name="T20" fmla="*/ 2147483647 w 1227"/>
              <a:gd name="T21" fmla="*/ 2147483647 h 979"/>
              <a:gd name="T22" fmla="*/ 2147483647 w 1227"/>
              <a:gd name="T23" fmla="*/ 2147483647 h 979"/>
              <a:gd name="T24" fmla="*/ 2147483647 w 1227"/>
              <a:gd name="T25" fmla="*/ 2147483647 h 979"/>
              <a:gd name="T26" fmla="*/ 2147483647 w 1227"/>
              <a:gd name="T27" fmla="*/ 2147483647 h 979"/>
              <a:gd name="T28" fmla="*/ 2147483647 w 1227"/>
              <a:gd name="T29" fmla="*/ 2147483647 h 979"/>
              <a:gd name="T30" fmla="*/ 2147483647 w 1227"/>
              <a:gd name="T31" fmla="*/ 2147483647 h 979"/>
              <a:gd name="T32" fmla="*/ 2147483647 w 1227"/>
              <a:gd name="T33" fmla="*/ 2147483647 h 979"/>
              <a:gd name="T34" fmla="*/ 2147483647 w 1227"/>
              <a:gd name="T35" fmla="*/ 2147483647 h 979"/>
              <a:gd name="T36" fmla="*/ 2147483647 w 1227"/>
              <a:gd name="T37" fmla="*/ 2147483647 h 979"/>
              <a:gd name="T38" fmla="*/ 2147483647 w 1227"/>
              <a:gd name="T39" fmla="*/ 2147483647 h 979"/>
              <a:gd name="T40" fmla="*/ 2147483647 w 1227"/>
              <a:gd name="T41" fmla="*/ 2147483647 h 979"/>
              <a:gd name="T42" fmla="*/ 2147483647 w 1227"/>
              <a:gd name="T43" fmla="*/ 2147483647 h 979"/>
              <a:gd name="T44" fmla="*/ 2147483647 w 1227"/>
              <a:gd name="T45" fmla="*/ 2147483647 h 979"/>
              <a:gd name="T46" fmla="*/ 2147483647 w 1227"/>
              <a:gd name="T47" fmla="*/ 2147483647 h 979"/>
              <a:gd name="T48" fmla="*/ 2147483647 w 1227"/>
              <a:gd name="T49" fmla="*/ 2147483647 h 979"/>
              <a:gd name="T50" fmla="*/ 2147483647 w 1227"/>
              <a:gd name="T51" fmla="*/ 2147483647 h 979"/>
              <a:gd name="T52" fmla="*/ 2147483647 w 1227"/>
              <a:gd name="T53" fmla="*/ 2147483647 h 979"/>
              <a:gd name="T54" fmla="*/ 2147483647 w 1227"/>
              <a:gd name="T55" fmla="*/ 2147483647 h 979"/>
              <a:gd name="T56" fmla="*/ 2147483647 w 1227"/>
              <a:gd name="T57" fmla="*/ 2147483647 h 979"/>
              <a:gd name="T58" fmla="*/ 0 w 1227"/>
              <a:gd name="T59" fmla="*/ 2147483647 h 979"/>
              <a:gd name="T60" fmla="*/ 2147483647 w 1227"/>
              <a:gd name="T61" fmla="*/ 2147483647 h 979"/>
              <a:gd name="T62" fmla="*/ 2147483647 w 1227"/>
              <a:gd name="T63" fmla="*/ 2147483647 h 979"/>
              <a:gd name="T64" fmla="*/ 2147483647 w 1227"/>
              <a:gd name="T65" fmla="*/ 2147483647 h 979"/>
              <a:gd name="T66" fmla="*/ 2147483647 w 1227"/>
              <a:gd name="T67" fmla="*/ 2147483647 h 979"/>
              <a:gd name="T68" fmla="*/ 2147483647 w 1227"/>
              <a:gd name="T69" fmla="*/ 2147483647 h 979"/>
              <a:gd name="T70" fmla="*/ 2147483647 w 1227"/>
              <a:gd name="T71" fmla="*/ 2147483647 h 979"/>
              <a:gd name="T72" fmla="*/ 2147483647 w 1227"/>
              <a:gd name="T73" fmla="*/ 2147483647 h 979"/>
              <a:gd name="T74" fmla="*/ 2147483647 w 1227"/>
              <a:gd name="T75" fmla="*/ 2147483647 h 979"/>
              <a:gd name="T76" fmla="*/ 2147483647 w 1227"/>
              <a:gd name="T77" fmla="*/ 2147483647 h 979"/>
              <a:gd name="T78" fmla="*/ 2147483647 w 1227"/>
              <a:gd name="T79" fmla="*/ 2147483647 h 979"/>
              <a:gd name="T80" fmla="*/ 2147483647 w 1227"/>
              <a:gd name="T81" fmla="*/ 2147483647 h 979"/>
              <a:gd name="T82" fmla="*/ 2147483647 w 1227"/>
              <a:gd name="T83" fmla="*/ 2147483647 h 979"/>
              <a:gd name="T84" fmla="*/ 2147483647 w 1227"/>
              <a:gd name="T85" fmla="*/ 2147483647 h 979"/>
              <a:gd name="T86" fmla="*/ 2147483647 w 1227"/>
              <a:gd name="T87" fmla="*/ 2147483647 h 979"/>
              <a:gd name="T88" fmla="*/ 2147483647 w 1227"/>
              <a:gd name="T89" fmla="*/ 2147483647 h 979"/>
              <a:gd name="T90" fmla="*/ 2147483647 w 1227"/>
              <a:gd name="T91" fmla="*/ 2147483647 h 979"/>
              <a:gd name="T92" fmla="*/ 2147483647 w 1227"/>
              <a:gd name="T93" fmla="*/ 2147483647 h 979"/>
              <a:gd name="T94" fmla="*/ 2147483647 w 1227"/>
              <a:gd name="T95" fmla="*/ 2147483647 h 979"/>
              <a:gd name="T96" fmla="*/ 2147483647 w 1227"/>
              <a:gd name="T97" fmla="*/ 2147483647 h 979"/>
              <a:gd name="T98" fmla="*/ 2147483647 w 1227"/>
              <a:gd name="T99" fmla="*/ 2147483647 h 979"/>
              <a:gd name="T100" fmla="*/ 2147483647 w 1227"/>
              <a:gd name="T101" fmla="*/ 2147483647 h 979"/>
              <a:gd name="T102" fmla="*/ 2147483647 w 1227"/>
              <a:gd name="T103" fmla="*/ 2147483647 h 979"/>
              <a:gd name="T104" fmla="*/ 2147483647 w 1227"/>
              <a:gd name="T105" fmla="*/ 2147483647 h 979"/>
              <a:gd name="T106" fmla="*/ 2147483647 w 1227"/>
              <a:gd name="T107" fmla="*/ 2147483647 h 979"/>
              <a:gd name="T108" fmla="*/ 2147483647 w 1227"/>
              <a:gd name="T109" fmla="*/ 2147483647 h 979"/>
              <a:gd name="T110" fmla="*/ 2147483647 w 1227"/>
              <a:gd name="T111" fmla="*/ 2147483647 h 979"/>
              <a:gd name="T112" fmla="*/ 2147483647 w 1227"/>
              <a:gd name="T113" fmla="*/ 2147483647 h 9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227" h="979">
                <a:moveTo>
                  <a:pt x="940" y="468"/>
                </a:moveTo>
                <a:lnTo>
                  <a:pt x="937" y="468"/>
                </a:lnTo>
                <a:lnTo>
                  <a:pt x="935" y="467"/>
                </a:lnTo>
                <a:lnTo>
                  <a:pt x="932" y="466"/>
                </a:lnTo>
                <a:lnTo>
                  <a:pt x="931" y="465"/>
                </a:lnTo>
                <a:lnTo>
                  <a:pt x="930" y="461"/>
                </a:lnTo>
                <a:lnTo>
                  <a:pt x="930" y="456"/>
                </a:lnTo>
                <a:lnTo>
                  <a:pt x="932" y="442"/>
                </a:lnTo>
                <a:lnTo>
                  <a:pt x="933" y="425"/>
                </a:lnTo>
                <a:lnTo>
                  <a:pt x="933" y="420"/>
                </a:lnTo>
                <a:lnTo>
                  <a:pt x="932" y="416"/>
                </a:lnTo>
                <a:lnTo>
                  <a:pt x="930" y="412"/>
                </a:lnTo>
                <a:lnTo>
                  <a:pt x="928" y="407"/>
                </a:lnTo>
                <a:lnTo>
                  <a:pt x="921" y="400"/>
                </a:lnTo>
                <a:lnTo>
                  <a:pt x="915" y="392"/>
                </a:lnTo>
                <a:lnTo>
                  <a:pt x="908" y="385"/>
                </a:lnTo>
                <a:lnTo>
                  <a:pt x="903" y="378"/>
                </a:lnTo>
                <a:lnTo>
                  <a:pt x="902" y="373"/>
                </a:lnTo>
                <a:lnTo>
                  <a:pt x="901" y="370"/>
                </a:lnTo>
                <a:lnTo>
                  <a:pt x="899" y="367"/>
                </a:lnTo>
                <a:lnTo>
                  <a:pt x="901" y="363"/>
                </a:lnTo>
                <a:lnTo>
                  <a:pt x="865" y="344"/>
                </a:lnTo>
                <a:lnTo>
                  <a:pt x="838" y="328"/>
                </a:lnTo>
                <a:lnTo>
                  <a:pt x="817" y="312"/>
                </a:lnTo>
                <a:lnTo>
                  <a:pt x="801" y="300"/>
                </a:lnTo>
                <a:lnTo>
                  <a:pt x="779" y="280"/>
                </a:lnTo>
                <a:lnTo>
                  <a:pt x="761" y="264"/>
                </a:lnTo>
                <a:lnTo>
                  <a:pt x="759" y="263"/>
                </a:lnTo>
                <a:lnTo>
                  <a:pt x="757" y="258"/>
                </a:lnTo>
                <a:lnTo>
                  <a:pt x="756" y="252"/>
                </a:lnTo>
                <a:lnTo>
                  <a:pt x="754" y="245"/>
                </a:lnTo>
                <a:lnTo>
                  <a:pt x="752" y="229"/>
                </a:lnTo>
                <a:lnTo>
                  <a:pt x="748" y="216"/>
                </a:lnTo>
                <a:lnTo>
                  <a:pt x="740" y="218"/>
                </a:lnTo>
                <a:lnTo>
                  <a:pt x="733" y="218"/>
                </a:lnTo>
                <a:lnTo>
                  <a:pt x="726" y="218"/>
                </a:lnTo>
                <a:lnTo>
                  <a:pt x="718" y="217"/>
                </a:lnTo>
                <a:lnTo>
                  <a:pt x="711" y="215"/>
                </a:lnTo>
                <a:lnTo>
                  <a:pt x="703" y="212"/>
                </a:lnTo>
                <a:lnTo>
                  <a:pt x="695" y="207"/>
                </a:lnTo>
                <a:lnTo>
                  <a:pt x="688" y="203"/>
                </a:lnTo>
                <a:lnTo>
                  <a:pt x="667" y="199"/>
                </a:lnTo>
                <a:lnTo>
                  <a:pt x="650" y="197"/>
                </a:lnTo>
                <a:lnTo>
                  <a:pt x="638" y="196"/>
                </a:lnTo>
                <a:lnTo>
                  <a:pt x="630" y="196"/>
                </a:lnTo>
                <a:lnTo>
                  <a:pt x="617" y="199"/>
                </a:lnTo>
                <a:lnTo>
                  <a:pt x="602" y="203"/>
                </a:lnTo>
                <a:lnTo>
                  <a:pt x="596" y="201"/>
                </a:lnTo>
                <a:lnTo>
                  <a:pt x="591" y="201"/>
                </a:lnTo>
                <a:lnTo>
                  <a:pt x="584" y="202"/>
                </a:lnTo>
                <a:lnTo>
                  <a:pt x="578" y="203"/>
                </a:lnTo>
                <a:lnTo>
                  <a:pt x="570" y="204"/>
                </a:lnTo>
                <a:lnTo>
                  <a:pt x="563" y="205"/>
                </a:lnTo>
                <a:lnTo>
                  <a:pt x="556" y="204"/>
                </a:lnTo>
                <a:lnTo>
                  <a:pt x="548" y="203"/>
                </a:lnTo>
                <a:lnTo>
                  <a:pt x="530" y="195"/>
                </a:lnTo>
                <a:lnTo>
                  <a:pt x="517" y="190"/>
                </a:lnTo>
                <a:lnTo>
                  <a:pt x="513" y="187"/>
                </a:lnTo>
                <a:lnTo>
                  <a:pt x="509" y="183"/>
                </a:lnTo>
                <a:lnTo>
                  <a:pt x="505" y="179"/>
                </a:lnTo>
                <a:lnTo>
                  <a:pt x="502" y="173"/>
                </a:lnTo>
                <a:lnTo>
                  <a:pt x="493" y="152"/>
                </a:lnTo>
                <a:lnTo>
                  <a:pt x="487" y="136"/>
                </a:lnTo>
                <a:lnTo>
                  <a:pt x="483" y="128"/>
                </a:lnTo>
                <a:lnTo>
                  <a:pt x="479" y="121"/>
                </a:lnTo>
                <a:lnTo>
                  <a:pt x="476" y="115"/>
                </a:lnTo>
                <a:lnTo>
                  <a:pt x="470" y="109"/>
                </a:lnTo>
                <a:lnTo>
                  <a:pt x="465" y="103"/>
                </a:lnTo>
                <a:lnTo>
                  <a:pt x="459" y="96"/>
                </a:lnTo>
                <a:lnTo>
                  <a:pt x="451" y="91"/>
                </a:lnTo>
                <a:lnTo>
                  <a:pt x="443" y="86"/>
                </a:lnTo>
                <a:lnTo>
                  <a:pt x="432" y="81"/>
                </a:lnTo>
                <a:lnTo>
                  <a:pt x="420" y="77"/>
                </a:lnTo>
                <a:lnTo>
                  <a:pt x="405" y="72"/>
                </a:lnTo>
                <a:lnTo>
                  <a:pt x="389" y="68"/>
                </a:lnTo>
                <a:lnTo>
                  <a:pt x="365" y="61"/>
                </a:lnTo>
                <a:lnTo>
                  <a:pt x="346" y="55"/>
                </a:lnTo>
                <a:lnTo>
                  <a:pt x="332" y="48"/>
                </a:lnTo>
                <a:lnTo>
                  <a:pt x="317" y="40"/>
                </a:lnTo>
                <a:lnTo>
                  <a:pt x="303" y="32"/>
                </a:lnTo>
                <a:lnTo>
                  <a:pt x="287" y="23"/>
                </a:lnTo>
                <a:lnTo>
                  <a:pt x="265" y="13"/>
                </a:lnTo>
                <a:lnTo>
                  <a:pt x="236" y="0"/>
                </a:lnTo>
                <a:lnTo>
                  <a:pt x="214" y="10"/>
                </a:lnTo>
                <a:lnTo>
                  <a:pt x="186" y="24"/>
                </a:lnTo>
                <a:lnTo>
                  <a:pt x="178" y="28"/>
                </a:lnTo>
                <a:lnTo>
                  <a:pt x="171" y="33"/>
                </a:lnTo>
                <a:lnTo>
                  <a:pt x="166" y="38"/>
                </a:lnTo>
                <a:lnTo>
                  <a:pt x="160" y="44"/>
                </a:lnTo>
                <a:lnTo>
                  <a:pt x="156" y="49"/>
                </a:lnTo>
                <a:lnTo>
                  <a:pt x="153" y="55"/>
                </a:lnTo>
                <a:lnTo>
                  <a:pt x="151" y="61"/>
                </a:lnTo>
                <a:lnTo>
                  <a:pt x="149" y="68"/>
                </a:lnTo>
                <a:lnTo>
                  <a:pt x="151" y="75"/>
                </a:lnTo>
                <a:lnTo>
                  <a:pt x="152" y="82"/>
                </a:lnTo>
                <a:lnTo>
                  <a:pt x="153" y="90"/>
                </a:lnTo>
                <a:lnTo>
                  <a:pt x="156" y="97"/>
                </a:lnTo>
                <a:lnTo>
                  <a:pt x="159" y="105"/>
                </a:lnTo>
                <a:lnTo>
                  <a:pt x="164" y="112"/>
                </a:lnTo>
                <a:lnTo>
                  <a:pt x="169" y="118"/>
                </a:lnTo>
                <a:lnTo>
                  <a:pt x="177" y="123"/>
                </a:lnTo>
                <a:lnTo>
                  <a:pt x="171" y="129"/>
                </a:lnTo>
                <a:lnTo>
                  <a:pt x="163" y="139"/>
                </a:lnTo>
                <a:lnTo>
                  <a:pt x="151" y="150"/>
                </a:lnTo>
                <a:lnTo>
                  <a:pt x="136" y="162"/>
                </a:lnTo>
                <a:lnTo>
                  <a:pt x="120" y="173"/>
                </a:lnTo>
                <a:lnTo>
                  <a:pt x="102" y="182"/>
                </a:lnTo>
                <a:lnTo>
                  <a:pt x="95" y="186"/>
                </a:lnTo>
                <a:lnTo>
                  <a:pt x="86" y="188"/>
                </a:lnTo>
                <a:lnTo>
                  <a:pt x="78" y="190"/>
                </a:lnTo>
                <a:lnTo>
                  <a:pt x="70" y="191"/>
                </a:lnTo>
                <a:lnTo>
                  <a:pt x="54" y="190"/>
                </a:lnTo>
                <a:lnTo>
                  <a:pt x="37" y="187"/>
                </a:lnTo>
                <a:lnTo>
                  <a:pt x="22" y="183"/>
                </a:lnTo>
                <a:lnTo>
                  <a:pt x="10" y="179"/>
                </a:lnTo>
                <a:lnTo>
                  <a:pt x="9" y="183"/>
                </a:lnTo>
                <a:lnTo>
                  <a:pt x="6" y="193"/>
                </a:lnTo>
                <a:lnTo>
                  <a:pt x="2" y="208"/>
                </a:lnTo>
                <a:lnTo>
                  <a:pt x="0" y="226"/>
                </a:lnTo>
                <a:lnTo>
                  <a:pt x="0" y="236"/>
                </a:lnTo>
                <a:lnTo>
                  <a:pt x="0" y="245"/>
                </a:lnTo>
                <a:lnTo>
                  <a:pt x="2" y="253"/>
                </a:lnTo>
                <a:lnTo>
                  <a:pt x="5" y="261"/>
                </a:lnTo>
                <a:lnTo>
                  <a:pt x="9" y="269"/>
                </a:lnTo>
                <a:lnTo>
                  <a:pt x="14" y="276"/>
                </a:lnTo>
                <a:lnTo>
                  <a:pt x="18" y="278"/>
                </a:lnTo>
                <a:lnTo>
                  <a:pt x="21" y="280"/>
                </a:lnTo>
                <a:lnTo>
                  <a:pt x="25" y="282"/>
                </a:lnTo>
                <a:lnTo>
                  <a:pt x="30" y="283"/>
                </a:lnTo>
                <a:lnTo>
                  <a:pt x="32" y="291"/>
                </a:lnTo>
                <a:lnTo>
                  <a:pt x="35" y="299"/>
                </a:lnTo>
                <a:lnTo>
                  <a:pt x="40" y="307"/>
                </a:lnTo>
                <a:lnTo>
                  <a:pt x="44" y="315"/>
                </a:lnTo>
                <a:lnTo>
                  <a:pt x="56" y="331"/>
                </a:lnTo>
                <a:lnTo>
                  <a:pt x="69" y="347"/>
                </a:lnTo>
                <a:lnTo>
                  <a:pt x="83" y="364"/>
                </a:lnTo>
                <a:lnTo>
                  <a:pt x="92" y="383"/>
                </a:lnTo>
                <a:lnTo>
                  <a:pt x="97" y="393"/>
                </a:lnTo>
                <a:lnTo>
                  <a:pt x="100" y="403"/>
                </a:lnTo>
                <a:lnTo>
                  <a:pt x="102" y="414"/>
                </a:lnTo>
                <a:lnTo>
                  <a:pt x="103" y="425"/>
                </a:lnTo>
                <a:lnTo>
                  <a:pt x="110" y="425"/>
                </a:lnTo>
                <a:lnTo>
                  <a:pt x="117" y="426"/>
                </a:lnTo>
                <a:lnTo>
                  <a:pt x="121" y="427"/>
                </a:lnTo>
                <a:lnTo>
                  <a:pt x="124" y="429"/>
                </a:lnTo>
                <a:lnTo>
                  <a:pt x="128" y="431"/>
                </a:lnTo>
                <a:lnTo>
                  <a:pt x="131" y="435"/>
                </a:lnTo>
                <a:lnTo>
                  <a:pt x="133" y="438"/>
                </a:lnTo>
                <a:lnTo>
                  <a:pt x="135" y="441"/>
                </a:lnTo>
                <a:lnTo>
                  <a:pt x="139" y="450"/>
                </a:lnTo>
                <a:lnTo>
                  <a:pt x="143" y="459"/>
                </a:lnTo>
                <a:lnTo>
                  <a:pt x="148" y="469"/>
                </a:lnTo>
                <a:lnTo>
                  <a:pt x="156" y="480"/>
                </a:lnTo>
                <a:lnTo>
                  <a:pt x="184" y="504"/>
                </a:lnTo>
                <a:lnTo>
                  <a:pt x="216" y="536"/>
                </a:lnTo>
                <a:lnTo>
                  <a:pt x="224" y="546"/>
                </a:lnTo>
                <a:lnTo>
                  <a:pt x="232" y="556"/>
                </a:lnTo>
                <a:lnTo>
                  <a:pt x="238" y="565"/>
                </a:lnTo>
                <a:lnTo>
                  <a:pt x="244" y="575"/>
                </a:lnTo>
                <a:lnTo>
                  <a:pt x="249" y="585"/>
                </a:lnTo>
                <a:lnTo>
                  <a:pt x="253" y="595"/>
                </a:lnTo>
                <a:lnTo>
                  <a:pt x="255" y="606"/>
                </a:lnTo>
                <a:lnTo>
                  <a:pt x="256" y="616"/>
                </a:lnTo>
                <a:lnTo>
                  <a:pt x="256" y="624"/>
                </a:lnTo>
                <a:lnTo>
                  <a:pt x="257" y="631"/>
                </a:lnTo>
                <a:lnTo>
                  <a:pt x="258" y="638"/>
                </a:lnTo>
                <a:lnTo>
                  <a:pt x="260" y="645"/>
                </a:lnTo>
                <a:lnTo>
                  <a:pt x="266" y="659"/>
                </a:lnTo>
                <a:lnTo>
                  <a:pt x="272" y="670"/>
                </a:lnTo>
                <a:lnTo>
                  <a:pt x="280" y="681"/>
                </a:lnTo>
                <a:lnTo>
                  <a:pt x="289" y="691"/>
                </a:lnTo>
                <a:lnTo>
                  <a:pt x="299" y="701"/>
                </a:lnTo>
                <a:lnTo>
                  <a:pt x="310" y="710"/>
                </a:lnTo>
                <a:lnTo>
                  <a:pt x="331" y="730"/>
                </a:lnTo>
                <a:lnTo>
                  <a:pt x="352" y="750"/>
                </a:lnTo>
                <a:lnTo>
                  <a:pt x="361" y="761"/>
                </a:lnTo>
                <a:lnTo>
                  <a:pt x="369" y="774"/>
                </a:lnTo>
                <a:lnTo>
                  <a:pt x="377" y="787"/>
                </a:lnTo>
                <a:lnTo>
                  <a:pt x="382" y="801"/>
                </a:lnTo>
                <a:lnTo>
                  <a:pt x="388" y="814"/>
                </a:lnTo>
                <a:lnTo>
                  <a:pt x="394" y="827"/>
                </a:lnTo>
                <a:lnTo>
                  <a:pt x="401" y="838"/>
                </a:lnTo>
                <a:lnTo>
                  <a:pt x="409" y="848"/>
                </a:lnTo>
                <a:lnTo>
                  <a:pt x="425" y="867"/>
                </a:lnTo>
                <a:lnTo>
                  <a:pt x="443" y="886"/>
                </a:lnTo>
                <a:lnTo>
                  <a:pt x="459" y="905"/>
                </a:lnTo>
                <a:lnTo>
                  <a:pt x="476" y="925"/>
                </a:lnTo>
                <a:lnTo>
                  <a:pt x="483" y="938"/>
                </a:lnTo>
                <a:lnTo>
                  <a:pt x="490" y="950"/>
                </a:lnTo>
                <a:lnTo>
                  <a:pt x="496" y="964"/>
                </a:lnTo>
                <a:lnTo>
                  <a:pt x="502" y="979"/>
                </a:lnTo>
                <a:lnTo>
                  <a:pt x="528" y="979"/>
                </a:lnTo>
                <a:lnTo>
                  <a:pt x="535" y="973"/>
                </a:lnTo>
                <a:lnTo>
                  <a:pt x="539" y="966"/>
                </a:lnTo>
                <a:lnTo>
                  <a:pt x="541" y="960"/>
                </a:lnTo>
                <a:lnTo>
                  <a:pt x="543" y="953"/>
                </a:lnTo>
                <a:lnTo>
                  <a:pt x="543" y="938"/>
                </a:lnTo>
                <a:lnTo>
                  <a:pt x="541" y="918"/>
                </a:lnTo>
                <a:lnTo>
                  <a:pt x="543" y="913"/>
                </a:lnTo>
                <a:lnTo>
                  <a:pt x="546" y="909"/>
                </a:lnTo>
                <a:lnTo>
                  <a:pt x="551" y="905"/>
                </a:lnTo>
                <a:lnTo>
                  <a:pt x="557" y="901"/>
                </a:lnTo>
                <a:lnTo>
                  <a:pt x="563" y="898"/>
                </a:lnTo>
                <a:lnTo>
                  <a:pt x="570" y="896"/>
                </a:lnTo>
                <a:lnTo>
                  <a:pt x="577" y="894"/>
                </a:lnTo>
                <a:lnTo>
                  <a:pt x="582" y="893"/>
                </a:lnTo>
                <a:lnTo>
                  <a:pt x="594" y="894"/>
                </a:lnTo>
                <a:lnTo>
                  <a:pt x="605" y="895"/>
                </a:lnTo>
                <a:lnTo>
                  <a:pt x="616" y="896"/>
                </a:lnTo>
                <a:lnTo>
                  <a:pt x="626" y="898"/>
                </a:lnTo>
                <a:lnTo>
                  <a:pt x="644" y="902"/>
                </a:lnTo>
                <a:lnTo>
                  <a:pt x="660" y="909"/>
                </a:lnTo>
                <a:lnTo>
                  <a:pt x="674" y="916"/>
                </a:lnTo>
                <a:lnTo>
                  <a:pt x="686" y="924"/>
                </a:lnTo>
                <a:lnTo>
                  <a:pt x="697" y="934"/>
                </a:lnTo>
                <a:lnTo>
                  <a:pt x="708" y="943"/>
                </a:lnTo>
                <a:lnTo>
                  <a:pt x="729" y="916"/>
                </a:lnTo>
                <a:lnTo>
                  <a:pt x="756" y="881"/>
                </a:lnTo>
                <a:lnTo>
                  <a:pt x="778" y="851"/>
                </a:lnTo>
                <a:lnTo>
                  <a:pt x="787" y="838"/>
                </a:lnTo>
                <a:lnTo>
                  <a:pt x="1033" y="789"/>
                </a:lnTo>
                <a:lnTo>
                  <a:pt x="1146" y="763"/>
                </a:lnTo>
                <a:lnTo>
                  <a:pt x="1227" y="616"/>
                </a:lnTo>
                <a:lnTo>
                  <a:pt x="1199" y="567"/>
                </a:lnTo>
                <a:lnTo>
                  <a:pt x="1173" y="591"/>
                </a:lnTo>
                <a:lnTo>
                  <a:pt x="1000" y="573"/>
                </a:lnTo>
                <a:lnTo>
                  <a:pt x="940" y="480"/>
                </a:lnTo>
                <a:lnTo>
                  <a:pt x="940" y="468"/>
                </a:lnTo>
              </a:path>
            </a:pathLst>
          </a:custGeom>
          <a:solidFill>
            <a:schemeClr val="tx1"/>
          </a:solidFill>
          <a:ln w="9525" cap="flat" cmpd="sng">
            <a:solidFill>
              <a:srgbClr val="FFFFFF"/>
            </a:solidFill>
            <a:prstDash val="solid"/>
            <a:round/>
            <a:headEnd type="none" w="med" len="med"/>
            <a:tailEnd type="none" w="med" len="med"/>
          </a:ln>
        </p:spPr>
        <p:txBody>
          <a:bodyPr/>
          <a:lstStyle/>
          <a:p>
            <a:endParaRPr lang="en-US" dirty="0"/>
          </a:p>
        </p:txBody>
      </p:sp>
      <p:sp>
        <p:nvSpPr>
          <p:cNvPr id="18572" name="Freeform 528"/>
          <p:cNvSpPr>
            <a:spLocks/>
          </p:cNvSpPr>
          <p:nvPr>
            <p:custDataLst>
              <p:tags r:id="rId139"/>
            </p:custDataLst>
          </p:nvPr>
        </p:nvSpPr>
        <p:spPr bwMode="auto">
          <a:xfrm>
            <a:off x="6664325" y="2882900"/>
            <a:ext cx="57150" cy="57150"/>
          </a:xfrm>
          <a:custGeom>
            <a:avLst/>
            <a:gdLst>
              <a:gd name="T0" fmla="*/ 2147483647 w 146"/>
              <a:gd name="T1" fmla="*/ 2147483647 h 81"/>
              <a:gd name="T2" fmla="*/ 2147483647 w 146"/>
              <a:gd name="T3" fmla="*/ 2147483647 h 81"/>
              <a:gd name="T4" fmla="*/ 2147483647 w 146"/>
              <a:gd name="T5" fmla="*/ 2147483647 h 81"/>
              <a:gd name="T6" fmla="*/ 2147483647 w 146"/>
              <a:gd name="T7" fmla="*/ 2147483647 h 81"/>
              <a:gd name="T8" fmla="*/ 2147483647 w 146"/>
              <a:gd name="T9" fmla="*/ 2147483647 h 81"/>
              <a:gd name="T10" fmla="*/ 2147483647 w 146"/>
              <a:gd name="T11" fmla="*/ 2147483647 h 81"/>
              <a:gd name="T12" fmla="*/ 2147483647 w 146"/>
              <a:gd name="T13" fmla="*/ 2147483647 h 81"/>
              <a:gd name="T14" fmla="*/ 2147483647 w 146"/>
              <a:gd name="T15" fmla="*/ 2147483647 h 81"/>
              <a:gd name="T16" fmla="*/ 2147483647 w 146"/>
              <a:gd name="T17" fmla="*/ 2147483647 h 81"/>
              <a:gd name="T18" fmla="*/ 2147483647 w 146"/>
              <a:gd name="T19" fmla="*/ 2147483647 h 81"/>
              <a:gd name="T20" fmla="*/ 2147483647 w 146"/>
              <a:gd name="T21" fmla="*/ 2147483647 h 81"/>
              <a:gd name="T22" fmla="*/ 2147483647 w 146"/>
              <a:gd name="T23" fmla="*/ 2147483647 h 81"/>
              <a:gd name="T24" fmla="*/ 2147483647 w 146"/>
              <a:gd name="T25" fmla="*/ 2147483647 h 81"/>
              <a:gd name="T26" fmla="*/ 2147483647 w 146"/>
              <a:gd name="T27" fmla="*/ 2147483647 h 81"/>
              <a:gd name="T28" fmla="*/ 0 w 146"/>
              <a:gd name="T29" fmla="*/ 2147483647 h 81"/>
              <a:gd name="T30" fmla="*/ 0 w 146"/>
              <a:gd name="T31" fmla="*/ 2147483647 h 81"/>
              <a:gd name="T32" fmla="*/ 0 w 146"/>
              <a:gd name="T33" fmla="*/ 2147483647 h 81"/>
              <a:gd name="T34" fmla="*/ 0 w 146"/>
              <a:gd name="T35" fmla="*/ 2147483647 h 81"/>
              <a:gd name="T36" fmla="*/ 0 w 146"/>
              <a:gd name="T37" fmla="*/ 2147483647 h 81"/>
              <a:gd name="T38" fmla="*/ 2147483647 w 146"/>
              <a:gd name="T39" fmla="*/ 2147483647 h 81"/>
              <a:gd name="T40" fmla="*/ 2147483647 w 146"/>
              <a:gd name="T41" fmla="*/ 2147483647 h 81"/>
              <a:gd name="T42" fmla="*/ 2147483647 w 146"/>
              <a:gd name="T43" fmla="*/ 2147483647 h 81"/>
              <a:gd name="T44" fmla="*/ 2147483647 w 146"/>
              <a:gd name="T45" fmla="*/ 2147483647 h 81"/>
              <a:gd name="T46" fmla="*/ 2147483647 w 146"/>
              <a:gd name="T47" fmla="*/ 2147483647 h 81"/>
              <a:gd name="T48" fmla="*/ 2147483647 w 146"/>
              <a:gd name="T49" fmla="*/ 2147483647 h 81"/>
              <a:gd name="T50" fmla="*/ 2147483647 w 146"/>
              <a:gd name="T51" fmla="*/ 2147483647 h 81"/>
              <a:gd name="T52" fmla="*/ 2147483647 w 146"/>
              <a:gd name="T53" fmla="*/ 2147483647 h 81"/>
              <a:gd name="T54" fmla="*/ 2147483647 w 146"/>
              <a:gd name="T55" fmla="*/ 2147483647 h 81"/>
              <a:gd name="T56" fmla="*/ 2147483647 w 146"/>
              <a:gd name="T57" fmla="*/ 0 h 81"/>
              <a:gd name="T58" fmla="*/ 2147483647 w 146"/>
              <a:gd name="T59" fmla="*/ 2147483647 h 81"/>
              <a:gd name="T60" fmla="*/ 2147483647 w 146"/>
              <a:gd name="T61" fmla="*/ 2147483647 h 81"/>
              <a:gd name="T62" fmla="*/ 2147483647 w 146"/>
              <a:gd name="T63" fmla="*/ 2147483647 h 81"/>
              <a:gd name="T64" fmla="*/ 2147483647 w 146"/>
              <a:gd name="T65" fmla="*/ 2147483647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6" h="81">
                <a:moveTo>
                  <a:pt x="146" y="18"/>
                </a:moveTo>
                <a:lnTo>
                  <a:pt x="138" y="24"/>
                </a:lnTo>
                <a:lnTo>
                  <a:pt x="130" y="29"/>
                </a:lnTo>
                <a:lnTo>
                  <a:pt x="123" y="35"/>
                </a:lnTo>
                <a:lnTo>
                  <a:pt x="118" y="41"/>
                </a:lnTo>
                <a:lnTo>
                  <a:pt x="108" y="53"/>
                </a:lnTo>
                <a:lnTo>
                  <a:pt x="98" y="64"/>
                </a:lnTo>
                <a:lnTo>
                  <a:pt x="93" y="69"/>
                </a:lnTo>
                <a:lnTo>
                  <a:pt x="85" y="73"/>
                </a:lnTo>
                <a:lnTo>
                  <a:pt x="76" y="77"/>
                </a:lnTo>
                <a:lnTo>
                  <a:pt x="66" y="80"/>
                </a:lnTo>
                <a:lnTo>
                  <a:pt x="53" y="81"/>
                </a:lnTo>
                <a:lnTo>
                  <a:pt x="39" y="80"/>
                </a:lnTo>
                <a:lnTo>
                  <a:pt x="21" y="77"/>
                </a:lnTo>
                <a:lnTo>
                  <a:pt x="0" y="74"/>
                </a:lnTo>
                <a:lnTo>
                  <a:pt x="0" y="62"/>
                </a:lnTo>
                <a:lnTo>
                  <a:pt x="0" y="49"/>
                </a:lnTo>
                <a:lnTo>
                  <a:pt x="0" y="34"/>
                </a:lnTo>
                <a:lnTo>
                  <a:pt x="0" y="18"/>
                </a:lnTo>
                <a:lnTo>
                  <a:pt x="14" y="18"/>
                </a:lnTo>
                <a:lnTo>
                  <a:pt x="22" y="18"/>
                </a:lnTo>
                <a:lnTo>
                  <a:pt x="31" y="18"/>
                </a:lnTo>
                <a:lnTo>
                  <a:pt x="40" y="18"/>
                </a:lnTo>
                <a:lnTo>
                  <a:pt x="52" y="18"/>
                </a:lnTo>
                <a:lnTo>
                  <a:pt x="63" y="16"/>
                </a:lnTo>
                <a:lnTo>
                  <a:pt x="73" y="14"/>
                </a:lnTo>
                <a:lnTo>
                  <a:pt x="83" y="11"/>
                </a:lnTo>
                <a:lnTo>
                  <a:pt x="101" y="5"/>
                </a:lnTo>
                <a:lnTo>
                  <a:pt x="120" y="0"/>
                </a:lnTo>
                <a:lnTo>
                  <a:pt x="129" y="4"/>
                </a:lnTo>
                <a:lnTo>
                  <a:pt x="135" y="9"/>
                </a:lnTo>
                <a:lnTo>
                  <a:pt x="141" y="14"/>
                </a:lnTo>
                <a:lnTo>
                  <a:pt x="146" y="18"/>
                </a:lnTo>
              </a:path>
            </a:pathLst>
          </a:custGeom>
          <a:solidFill>
            <a:schemeClr val="tx1"/>
          </a:solidFill>
          <a:ln w="9525" cap="flat" cmpd="sng">
            <a:solidFill>
              <a:srgbClr val="FFFFFF"/>
            </a:solidFill>
            <a:prstDash val="solid"/>
            <a:round/>
            <a:headEnd type="none" w="med" len="med"/>
            <a:tailEnd type="none" w="med" len="med"/>
          </a:ln>
        </p:spPr>
        <p:txBody>
          <a:bodyPr/>
          <a:lstStyle/>
          <a:p>
            <a:endParaRPr lang="en-US" dirty="0"/>
          </a:p>
        </p:txBody>
      </p:sp>
      <p:sp>
        <p:nvSpPr>
          <p:cNvPr id="18573" name="Freeform 529"/>
          <p:cNvSpPr>
            <a:spLocks/>
          </p:cNvSpPr>
          <p:nvPr>
            <p:custDataLst>
              <p:tags r:id="rId140"/>
            </p:custDataLst>
          </p:nvPr>
        </p:nvSpPr>
        <p:spPr bwMode="auto">
          <a:xfrm>
            <a:off x="6403976" y="3095625"/>
            <a:ext cx="15875" cy="57150"/>
          </a:xfrm>
          <a:custGeom>
            <a:avLst/>
            <a:gdLst>
              <a:gd name="T0" fmla="*/ 2147483647 w 34"/>
              <a:gd name="T1" fmla="*/ 2147483647 h 49"/>
              <a:gd name="T2" fmla="*/ 2147483647 w 34"/>
              <a:gd name="T3" fmla="*/ 2147483647 h 49"/>
              <a:gd name="T4" fmla="*/ 2147483647 w 34"/>
              <a:gd name="T5" fmla="*/ 2147483647 h 49"/>
              <a:gd name="T6" fmla="*/ 2147483647 w 34"/>
              <a:gd name="T7" fmla="*/ 2147483647 h 49"/>
              <a:gd name="T8" fmla="*/ 2147483647 w 34"/>
              <a:gd name="T9" fmla="*/ 2147483647 h 49"/>
              <a:gd name="T10" fmla="*/ 2147483647 w 34"/>
              <a:gd name="T11" fmla="*/ 2147483647 h 49"/>
              <a:gd name="T12" fmla="*/ 2147483647 w 34"/>
              <a:gd name="T13" fmla="*/ 2147483647 h 49"/>
              <a:gd name="T14" fmla="*/ 2147483647 w 34"/>
              <a:gd name="T15" fmla="*/ 2147483647 h 49"/>
              <a:gd name="T16" fmla="*/ 2147483647 w 34"/>
              <a:gd name="T17" fmla="*/ 0 h 49"/>
              <a:gd name="T18" fmla="*/ 2147483647 w 34"/>
              <a:gd name="T19" fmla="*/ 0 h 49"/>
              <a:gd name="T20" fmla="*/ 0 w 34"/>
              <a:gd name="T21" fmla="*/ 0 h 49"/>
              <a:gd name="T22" fmla="*/ 2147483647 w 34"/>
              <a:gd name="T23" fmla="*/ 2147483647 h 49"/>
              <a:gd name="T24" fmla="*/ 2147483647 w 34"/>
              <a:gd name="T25" fmla="*/ 2147483647 h 49"/>
              <a:gd name="T26" fmla="*/ 2147483647 w 34"/>
              <a:gd name="T27" fmla="*/ 2147483647 h 49"/>
              <a:gd name="T28" fmla="*/ 2147483647 w 34"/>
              <a:gd name="T29" fmla="*/ 2147483647 h 49"/>
              <a:gd name="T30" fmla="*/ 2147483647 w 34"/>
              <a:gd name="T31" fmla="*/ 2147483647 h 49"/>
              <a:gd name="T32" fmla="*/ 2147483647 w 34"/>
              <a:gd name="T33" fmla="*/ 2147483647 h 49"/>
              <a:gd name="T34" fmla="*/ 2147483647 w 34"/>
              <a:gd name="T35" fmla="*/ 2147483647 h 49"/>
              <a:gd name="T36" fmla="*/ 2147483647 w 34"/>
              <a:gd name="T37" fmla="*/ 2147483647 h 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 h="49">
                <a:moveTo>
                  <a:pt x="34" y="49"/>
                </a:moveTo>
                <a:lnTo>
                  <a:pt x="34" y="34"/>
                </a:lnTo>
                <a:lnTo>
                  <a:pt x="34" y="25"/>
                </a:lnTo>
                <a:lnTo>
                  <a:pt x="33" y="21"/>
                </a:lnTo>
                <a:lnTo>
                  <a:pt x="33" y="17"/>
                </a:lnTo>
                <a:lnTo>
                  <a:pt x="31" y="15"/>
                </a:lnTo>
                <a:lnTo>
                  <a:pt x="30" y="12"/>
                </a:lnTo>
                <a:lnTo>
                  <a:pt x="25" y="8"/>
                </a:lnTo>
                <a:lnTo>
                  <a:pt x="21" y="0"/>
                </a:lnTo>
                <a:lnTo>
                  <a:pt x="8" y="0"/>
                </a:lnTo>
                <a:lnTo>
                  <a:pt x="0" y="0"/>
                </a:lnTo>
                <a:lnTo>
                  <a:pt x="3" y="11"/>
                </a:lnTo>
                <a:lnTo>
                  <a:pt x="7" y="20"/>
                </a:lnTo>
                <a:lnTo>
                  <a:pt x="10" y="27"/>
                </a:lnTo>
                <a:lnTo>
                  <a:pt x="14" y="34"/>
                </a:lnTo>
                <a:lnTo>
                  <a:pt x="19" y="39"/>
                </a:lnTo>
                <a:lnTo>
                  <a:pt x="24" y="43"/>
                </a:lnTo>
                <a:lnTo>
                  <a:pt x="29" y="46"/>
                </a:lnTo>
                <a:lnTo>
                  <a:pt x="34" y="49"/>
                </a:lnTo>
              </a:path>
            </a:pathLst>
          </a:custGeom>
          <a:solidFill>
            <a:schemeClr val="tx1"/>
          </a:solidFill>
          <a:ln w="9525" cap="flat" cmpd="sng">
            <a:solidFill>
              <a:srgbClr val="FFFFFF"/>
            </a:solidFill>
            <a:prstDash val="solid"/>
            <a:round/>
            <a:headEnd type="none" w="med" len="med"/>
            <a:tailEnd type="none" w="med" len="med"/>
          </a:ln>
        </p:spPr>
        <p:txBody>
          <a:bodyPr/>
          <a:lstStyle/>
          <a:p>
            <a:endParaRPr lang="en-US" dirty="0"/>
          </a:p>
        </p:txBody>
      </p:sp>
      <p:sp>
        <p:nvSpPr>
          <p:cNvPr id="18574" name="Freeform 533"/>
          <p:cNvSpPr>
            <a:spLocks/>
          </p:cNvSpPr>
          <p:nvPr>
            <p:custDataLst>
              <p:tags r:id="rId141"/>
            </p:custDataLst>
          </p:nvPr>
        </p:nvSpPr>
        <p:spPr bwMode="auto">
          <a:xfrm>
            <a:off x="7183439" y="3179763"/>
            <a:ext cx="174625" cy="158750"/>
          </a:xfrm>
          <a:custGeom>
            <a:avLst/>
            <a:gdLst>
              <a:gd name="T0" fmla="*/ 2147483647 w 405"/>
              <a:gd name="T1" fmla="*/ 2147483647 h 302"/>
              <a:gd name="T2" fmla="*/ 2147483647 w 405"/>
              <a:gd name="T3" fmla="*/ 2147483647 h 302"/>
              <a:gd name="T4" fmla="*/ 2147483647 w 405"/>
              <a:gd name="T5" fmla="*/ 2147483647 h 302"/>
              <a:gd name="T6" fmla="*/ 2147483647 w 405"/>
              <a:gd name="T7" fmla="*/ 2147483647 h 302"/>
              <a:gd name="T8" fmla="*/ 2147483647 w 405"/>
              <a:gd name="T9" fmla="*/ 2147483647 h 302"/>
              <a:gd name="T10" fmla="*/ 2147483647 w 405"/>
              <a:gd name="T11" fmla="*/ 2147483647 h 302"/>
              <a:gd name="T12" fmla="*/ 2147483647 w 405"/>
              <a:gd name="T13" fmla="*/ 2147483647 h 302"/>
              <a:gd name="T14" fmla="*/ 2147483647 w 405"/>
              <a:gd name="T15" fmla="*/ 2147483647 h 302"/>
              <a:gd name="T16" fmla="*/ 2147483647 w 405"/>
              <a:gd name="T17" fmla="*/ 2147483647 h 302"/>
              <a:gd name="T18" fmla="*/ 2147483647 w 405"/>
              <a:gd name="T19" fmla="*/ 2147483647 h 302"/>
              <a:gd name="T20" fmla="*/ 2147483647 w 405"/>
              <a:gd name="T21" fmla="*/ 2147483647 h 302"/>
              <a:gd name="T22" fmla="*/ 2147483647 w 405"/>
              <a:gd name="T23" fmla="*/ 2147483647 h 302"/>
              <a:gd name="T24" fmla="*/ 2147483647 w 405"/>
              <a:gd name="T25" fmla="*/ 2147483647 h 302"/>
              <a:gd name="T26" fmla="*/ 2147483647 w 405"/>
              <a:gd name="T27" fmla="*/ 2147483647 h 302"/>
              <a:gd name="T28" fmla="*/ 2147483647 w 405"/>
              <a:gd name="T29" fmla="*/ 2147483647 h 302"/>
              <a:gd name="T30" fmla="*/ 2147483647 w 405"/>
              <a:gd name="T31" fmla="*/ 2147483647 h 302"/>
              <a:gd name="T32" fmla="*/ 2147483647 w 405"/>
              <a:gd name="T33" fmla="*/ 2147483647 h 302"/>
              <a:gd name="T34" fmla="*/ 2147483647 w 405"/>
              <a:gd name="T35" fmla="*/ 2147483647 h 302"/>
              <a:gd name="T36" fmla="*/ 2147483647 w 405"/>
              <a:gd name="T37" fmla="*/ 2147483647 h 302"/>
              <a:gd name="T38" fmla="*/ 2147483647 w 405"/>
              <a:gd name="T39" fmla="*/ 2147483647 h 302"/>
              <a:gd name="T40" fmla="*/ 2147483647 w 405"/>
              <a:gd name="T41" fmla="*/ 2147483647 h 302"/>
              <a:gd name="T42" fmla="*/ 2147483647 w 405"/>
              <a:gd name="T43" fmla="*/ 2147483647 h 302"/>
              <a:gd name="T44" fmla="*/ 2147483647 w 405"/>
              <a:gd name="T45" fmla="*/ 2147483647 h 302"/>
              <a:gd name="T46" fmla="*/ 2147483647 w 405"/>
              <a:gd name="T47" fmla="*/ 2147483647 h 302"/>
              <a:gd name="T48" fmla="*/ 2147483647 w 405"/>
              <a:gd name="T49" fmla="*/ 2147483647 h 302"/>
              <a:gd name="T50" fmla="*/ 2147483647 w 405"/>
              <a:gd name="T51" fmla="*/ 2147483647 h 302"/>
              <a:gd name="T52" fmla="*/ 2147483647 w 405"/>
              <a:gd name="T53" fmla="*/ 2147483647 h 302"/>
              <a:gd name="T54" fmla="*/ 2147483647 w 405"/>
              <a:gd name="T55" fmla="*/ 2147483647 h 302"/>
              <a:gd name="T56" fmla="*/ 2147483647 w 405"/>
              <a:gd name="T57" fmla="*/ 2147483647 h 302"/>
              <a:gd name="T58" fmla="*/ 2147483647 w 405"/>
              <a:gd name="T59" fmla="*/ 2147483647 h 302"/>
              <a:gd name="T60" fmla="*/ 2147483647 w 405"/>
              <a:gd name="T61" fmla="*/ 2147483647 h 302"/>
              <a:gd name="T62" fmla="*/ 2147483647 w 405"/>
              <a:gd name="T63" fmla="*/ 2147483647 h 302"/>
              <a:gd name="T64" fmla="*/ 2147483647 w 405"/>
              <a:gd name="T65" fmla="*/ 2147483647 h 302"/>
              <a:gd name="T66" fmla="*/ 2147483647 w 405"/>
              <a:gd name="T67" fmla="*/ 2147483647 h 302"/>
              <a:gd name="T68" fmla="*/ 2147483647 w 405"/>
              <a:gd name="T69" fmla="*/ 2147483647 h 302"/>
              <a:gd name="T70" fmla="*/ 2147483647 w 405"/>
              <a:gd name="T71" fmla="*/ 2147483647 h 302"/>
              <a:gd name="T72" fmla="*/ 2147483647 w 405"/>
              <a:gd name="T73" fmla="*/ 2147483647 h 302"/>
              <a:gd name="T74" fmla="*/ 2147483647 w 405"/>
              <a:gd name="T75" fmla="*/ 2147483647 h 302"/>
              <a:gd name="T76" fmla="*/ 2147483647 w 405"/>
              <a:gd name="T77" fmla="*/ 2147483647 h 302"/>
              <a:gd name="T78" fmla="*/ 2147483647 w 405"/>
              <a:gd name="T79" fmla="*/ 2147483647 h 302"/>
              <a:gd name="T80" fmla="*/ 2147483647 w 405"/>
              <a:gd name="T81" fmla="*/ 2147483647 h 302"/>
              <a:gd name="T82" fmla="*/ 2147483647 w 405"/>
              <a:gd name="T83" fmla="*/ 2147483647 h 302"/>
              <a:gd name="T84" fmla="*/ 2147483647 w 405"/>
              <a:gd name="T85" fmla="*/ 2147483647 h 302"/>
              <a:gd name="T86" fmla="*/ 2147483647 w 405"/>
              <a:gd name="T87" fmla="*/ 2147483647 h 302"/>
              <a:gd name="T88" fmla="*/ 2147483647 w 405"/>
              <a:gd name="T89" fmla="*/ 2147483647 h 302"/>
              <a:gd name="T90" fmla="*/ 2147483647 w 405"/>
              <a:gd name="T91" fmla="*/ 2147483647 h 3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05" h="302">
                <a:moveTo>
                  <a:pt x="26" y="166"/>
                </a:moveTo>
                <a:lnTo>
                  <a:pt x="26" y="162"/>
                </a:lnTo>
                <a:lnTo>
                  <a:pt x="27" y="158"/>
                </a:lnTo>
                <a:lnTo>
                  <a:pt x="28" y="156"/>
                </a:lnTo>
                <a:lnTo>
                  <a:pt x="29" y="155"/>
                </a:lnTo>
                <a:lnTo>
                  <a:pt x="30" y="154"/>
                </a:lnTo>
                <a:lnTo>
                  <a:pt x="33" y="154"/>
                </a:lnTo>
                <a:lnTo>
                  <a:pt x="28" y="151"/>
                </a:lnTo>
                <a:lnTo>
                  <a:pt x="23" y="147"/>
                </a:lnTo>
                <a:lnTo>
                  <a:pt x="18" y="143"/>
                </a:lnTo>
                <a:lnTo>
                  <a:pt x="14" y="138"/>
                </a:lnTo>
                <a:lnTo>
                  <a:pt x="6" y="127"/>
                </a:lnTo>
                <a:lnTo>
                  <a:pt x="0" y="117"/>
                </a:lnTo>
                <a:lnTo>
                  <a:pt x="2" y="116"/>
                </a:lnTo>
                <a:lnTo>
                  <a:pt x="4" y="115"/>
                </a:lnTo>
                <a:lnTo>
                  <a:pt x="5" y="112"/>
                </a:lnTo>
                <a:lnTo>
                  <a:pt x="5" y="110"/>
                </a:lnTo>
                <a:lnTo>
                  <a:pt x="6" y="104"/>
                </a:lnTo>
                <a:lnTo>
                  <a:pt x="6" y="98"/>
                </a:lnTo>
                <a:lnTo>
                  <a:pt x="17" y="97"/>
                </a:lnTo>
                <a:lnTo>
                  <a:pt x="26" y="95"/>
                </a:lnTo>
                <a:lnTo>
                  <a:pt x="34" y="93"/>
                </a:lnTo>
                <a:lnTo>
                  <a:pt x="41" y="91"/>
                </a:lnTo>
                <a:lnTo>
                  <a:pt x="47" y="88"/>
                </a:lnTo>
                <a:lnTo>
                  <a:pt x="52" y="85"/>
                </a:lnTo>
                <a:lnTo>
                  <a:pt x="57" y="82"/>
                </a:lnTo>
                <a:lnTo>
                  <a:pt x="60" y="78"/>
                </a:lnTo>
                <a:lnTo>
                  <a:pt x="67" y="70"/>
                </a:lnTo>
                <a:lnTo>
                  <a:pt x="71" y="61"/>
                </a:lnTo>
                <a:lnTo>
                  <a:pt x="75" y="52"/>
                </a:lnTo>
                <a:lnTo>
                  <a:pt x="80" y="43"/>
                </a:lnTo>
                <a:lnTo>
                  <a:pt x="84" y="47"/>
                </a:lnTo>
                <a:lnTo>
                  <a:pt x="89" y="50"/>
                </a:lnTo>
                <a:lnTo>
                  <a:pt x="95" y="52"/>
                </a:lnTo>
                <a:lnTo>
                  <a:pt x="102" y="53"/>
                </a:lnTo>
                <a:lnTo>
                  <a:pt x="117" y="54"/>
                </a:lnTo>
                <a:lnTo>
                  <a:pt x="135" y="52"/>
                </a:lnTo>
                <a:lnTo>
                  <a:pt x="169" y="46"/>
                </a:lnTo>
                <a:lnTo>
                  <a:pt x="200" y="43"/>
                </a:lnTo>
                <a:lnTo>
                  <a:pt x="212" y="43"/>
                </a:lnTo>
                <a:lnTo>
                  <a:pt x="223" y="42"/>
                </a:lnTo>
                <a:lnTo>
                  <a:pt x="234" y="41"/>
                </a:lnTo>
                <a:lnTo>
                  <a:pt x="245" y="39"/>
                </a:lnTo>
                <a:lnTo>
                  <a:pt x="264" y="35"/>
                </a:lnTo>
                <a:lnTo>
                  <a:pt x="283" y="29"/>
                </a:lnTo>
                <a:lnTo>
                  <a:pt x="318" y="17"/>
                </a:lnTo>
                <a:lnTo>
                  <a:pt x="352" y="6"/>
                </a:lnTo>
                <a:lnTo>
                  <a:pt x="359" y="4"/>
                </a:lnTo>
                <a:lnTo>
                  <a:pt x="365" y="3"/>
                </a:lnTo>
                <a:lnTo>
                  <a:pt x="372" y="3"/>
                </a:lnTo>
                <a:lnTo>
                  <a:pt x="378" y="3"/>
                </a:lnTo>
                <a:lnTo>
                  <a:pt x="385" y="3"/>
                </a:lnTo>
                <a:lnTo>
                  <a:pt x="392" y="2"/>
                </a:lnTo>
                <a:lnTo>
                  <a:pt x="398" y="1"/>
                </a:lnTo>
                <a:lnTo>
                  <a:pt x="405" y="0"/>
                </a:lnTo>
                <a:lnTo>
                  <a:pt x="395" y="8"/>
                </a:lnTo>
                <a:lnTo>
                  <a:pt x="372" y="29"/>
                </a:lnTo>
                <a:lnTo>
                  <a:pt x="360" y="41"/>
                </a:lnTo>
                <a:lnTo>
                  <a:pt x="349" y="52"/>
                </a:lnTo>
                <a:lnTo>
                  <a:pt x="344" y="57"/>
                </a:lnTo>
                <a:lnTo>
                  <a:pt x="341" y="61"/>
                </a:lnTo>
                <a:lnTo>
                  <a:pt x="339" y="64"/>
                </a:lnTo>
                <a:lnTo>
                  <a:pt x="339" y="68"/>
                </a:lnTo>
                <a:lnTo>
                  <a:pt x="339" y="96"/>
                </a:lnTo>
                <a:lnTo>
                  <a:pt x="338" y="132"/>
                </a:lnTo>
                <a:lnTo>
                  <a:pt x="337" y="149"/>
                </a:lnTo>
                <a:lnTo>
                  <a:pt x="336" y="165"/>
                </a:lnTo>
                <a:lnTo>
                  <a:pt x="335" y="180"/>
                </a:lnTo>
                <a:lnTo>
                  <a:pt x="332" y="191"/>
                </a:lnTo>
                <a:lnTo>
                  <a:pt x="326" y="198"/>
                </a:lnTo>
                <a:lnTo>
                  <a:pt x="317" y="204"/>
                </a:lnTo>
                <a:lnTo>
                  <a:pt x="305" y="210"/>
                </a:lnTo>
                <a:lnTo>
                  <a:pt x="293" y="215"/>
                </a:lnTo>
                <a:lnTo>
                  <a:pt x="265" y="227"/>
                </a:lnTo>
                <a:lnTo>
                  <a:pt x="239" y="241"/>
                </a:lnTo>
                <a:lnTo>
                  <a:pt x="106" y="302"/>
                </a:lnTo>
                <a:lnTo>
                  <a:pt x="53" y="271"/>
                </a:lnTo>
                <a:lnTo>
                  <a:pt x="57" y="260"/>
                </a:lnTo>
                <a:lnTo>
                  <a:pt x="64" y="240"/>
                </a:lnTo>
                <a:lnTo>
                  <a:pt x="70" y="228"/>
                </a:lnTo>
                <a:lnTo>
                  <a:pt x="75" y="218"/>
                </a:lnTo>
                <a:lnTo>
                  <a:pt x="81" y="209"/>
                </a:lnTo>
                <a:lnTo>
                  <a:pt x="86" y="203"/>
                </a:lnTo>
                <a:lnTo>
                  <a:pt x="86" y="172"/>
                </a:lnTo>
                <a:lnTo>
                  <a:pt x="79" y="173"/>
                </a:lnTo>
                <a:lnTo>
                  <a:pt x="71" y="173"/>
                </a:lnTo>
                <a:lnTo>
                  <a:pt x="63" y="171"/>
                </a:lnTo>
                <a:lnTo>
                  <a:pt x="57" y="169"/>
                </a:lnTo>
                <a:lnTo>
                  <a:pt x="49" y="167"/>
                </a:lnTo>
                <a:lnTo>
                  <a:pt x="41" y="165"/>
                </a:lnTo>
                <a:lnTo>
                  <a:pt x="34" y="165"/>
                </a:lnTo>
                <a:lnTo>
                  <a:pt x="26" y="166"/>
                </a:lnTo>
              </a:path>
            </a:pathLst>
          </a:custGeom>
          <a:solidFill>
            <a:schemeClr val="tx1"/>
          </a:solidFill>
          <a:ln w="9525" cmpd="sng">
            <a:solidFill>
              <a:srgbClr val="FFFFFF"/>
            </a:solidFill>
            <a:prstDash val="solid"/>
            <a:round/>
            <a:headEnd/>
            <a:tailEnd/>
          </a:ln>
        </p:spPr>
        <p:txBody>
          <a:bodyPr/>
          <a:lstStyle/>
          <a:p>
            <a:endParaRPr lang="en-US" dirty="0"/>
          </a:p>
        </p:txBody>
      </p:sp>
      <p:sp>
        <p:nvSpPr>
          <p:cNvPr id="18575" name="Freeform 534"/>
          <p:cNvSpPr>
            <a:spLocks/>
          </p:cNvSpPr>
          <p:nvPr>
            <p:custDataLst>
              <p:tags r:id="rId142"/>
            </p:custDataLst>
          </p:nvPr>
        </p:nvSpPr>
        <p:spPr bwMode="auto">
          <a:xfrm>
            <a:off x="9277351" y="3560764"/>
            <a:ext cx="42863" cy="79375"/>
          </a:xfrm>
          <a:custGeom>
            <a:avLst/>
            <a:gdLst>
              <a:gd name="T0" fmla="*/ 2147483647 w 100"/>
              <a:gd name="T1" fmla="*/ 2147483647 h 155"/>
              <a:gd name="T2" fmla="*/ 2147483647 w 100"/>
              <a:gd name="T3" fmla="*/ 2147483647 h 155"/>
              <a:gd name="T4" fmla="*/ 2147483647 w 100"/>
              <a:gd name="T5" fmla="*/ 2147483647 h 155"/>
              <a:gd name="T6" fmla="*/ 2147483647 w 100"/>
              <a:gd name="T7" fmla="*/ 2147483647 h 155"/>
              <a:gd name="T8" fmla="*/ 2147483647 w 100"/>
              <a:gd name="T9" fmla="*/ 2147483647 h 155"/>
              <a:gd name="T10" fmla="*/ 2147483647 w 100"/>
              <a:gd name="T11" fmla="*/ 2147483647 h 155"/>
              <a:gd name="T12" fmla="*/ 2147483647 w 100"/>
              <a:gd name="T13" fmla="*/ 2147483647 h 155"/>
              <a:gd name="T14" fmla="*/ 2147483647 w 100"/>
              <a:gd name="T15" fmla="*/ 2147483647 h 155"/>
              <a:gd name="T16" fmla="*/ 2147483647 w 100"/>
              <a:gd name="T17" fmla="*/ 2147483647 h 155"/>
              <a:gd name="T18" fmla="*/ 2147483647 w 100"/>
              <a:gd name="T19" fmla="*/ 2147483647 h 155"/>
              <a:gd name="T20" fmla="*/ 2147483647 w 100"/>
              <a:gd name="T21" fmla="*/ 2147483647 h 155"/>
              <a:gd name="T22" fmla="*/ 2147483647 w 100"/>
              <a:gd name="T23" fmla="*/ 2147483647 h 155"/>
              <a:gd name="T24" fmla="*/ 2147483647 w 100"/>
              <a:gd name="T25" fmla="*/ 2147483647 h 155"/>
              <a:gd name="T26" fmla="*/ 2147483647 w 100"/>
              <a:gd name="T27" fmla="*/ 2147483647 h 155"/>
              <a:gd name="T28" fmla="*/ 2147483647 w 100"/>
              <a:gd name="T29" fmla="*/ 2147483647 h 155"/>
              <a:gd name="T30" fmla="*/ 2147483647 w 100"/>
              <a:gd name="T31" fmla="*/ 2147483647 h 155"/>
              <a:gd name="T32" fmla="*/ 2147483647 w 100"/>
              <a:gd name="T33" fmla="*/ 2147483647 h 155"/>
              <a:gd name="T34" fmla="*/ 2147483647 w 100"/>
              <a:gd name="T35" fmla="*/ 2147483647 h 155"/>
              <a:gd name="T36" fmla="*/ 2147483647 w 100"/>
              <a:gd name="T37" fmla="*/ 2147483647 h 155"/>
              <a:gd name="T38" fmla="*/ 2147483647 w 100"/>
              <a:gd name="T39" fmla="*/ 2147483647 h 155"/>
              <a:gd name="T40" fmla="*/ 2147483647 w 100"/>
              <a:gd name="T41" fmla="*/ 2147483647 h 155"/>
              <a:gd name="T42" fmla="*/ 2147483647 w 100"/>
              <a:gd name="T43" fmla="*/ 2147483647 h 155"/>
              <a:gd name="T44" fmla="*/ 2147483647 w 100"/>
              <a:gd name="T45" fmla="*/ 2147483647 h 155"/>
              <a:gd name="T46" fmla="*/ 0 w 100"/>
              <a:gd name="T47" fmla="*/ 2147483647 h 155"/>
              <a:gd name="T48" fmla="*/ 0 w 100"/>
              <a:gd name="T49" fmla="*/ 2147483647 h 155"/>
              <a:gd name="T50" fmla="*/ 0 w 100"/>
              <a:gd name="T51" fmla="*/ 2147483647 h 155"/>
              <a:gd name="T52" fmla="*/ 0 w 100"/>
              <a:gd name="T53" fmla="*/ 2147483647 h 155"/>
              <a:gd name="T54" fmla="*/ 0 w 100"/>
              <a:gd name="T55" fmla="*/ 2147483647 h 155"/>
              <a:gd name="T56" fmla="*/ 0 w 100"/>
              <a:gd name="T57" fmla="*/ 2147483647 h 155"/>
              <a:gd name="T58" fmla="*/ 2147483647 w 100"/>
              <a:gd name="T59" fmla="*/ 2147483647 h 155"/>
              <a:gd name="T60" fmla="*/ 2147483647 w 100"/>
              <a:gd name="T61" fmla="*/ 2147483647 h 155"/>
              <a:gd name="T62" fmla="*/ 2147483647 w 100"/>
              <a:gd name="T63" fmla="*/ 2147483647 h 155"/>
              <a:gd name="T64" fmla="*/ 2147483647 w 100"/>
              <a:gd name="T65" fmla="*/ 2147483647 h 155"/>
              <a:gd name="T66" fmla="*/ 2147483647 w 100"/>
              <a:gd name="T67" fmla="*/ 2147483647 h 155"/>
              <a:gd name="T68" fmla="*/ 2147483647 w 100"/>
              <a:gd name="T69" fmla="*/ 2147483647 h 155"/>
              <a:gd name="T70" fmla="*/ 2147483647 w 100"/>
              <a:gd name="T71" fmla="*/ 2147483647 h 155"/>
              <a:gd name="T72" fmla="*/ 2147483647 w 100"/>
              <a:gd name="T73" fmla="*/ 2147483647 h 155"/>
              <a:gd name="T74" fmla="*/ 2147483647 w 100"/>
              <a:gd name="T75" fmla="*/ 2147483647 h 155"/>
              <a:gd name="T76" fmla="*/ 2147483647 w 100"/>
              <a:gd name="T77" fmla="*/ 2147483647 h 155"/>
              <a:gd name="T78" fmla="*/ 2147483647 w 100"/>
              <a:gd name="T79" fmla="*/ 0 h 155"/>
              <a:gd name="T80" fmla="*/ 2147483647 w 100"/>
              <a:gd name="T81" fmla="*/ 0 h 155"/>
              <a:gd name="T82" fmla="*/ 2147483647 w 100"/>
              <a:gd name="T83" fmla="*/ 0 h 155"/>
              <a:gd name="T84" fmla="*/ 2147483647 w 100"/>
              <a:gd name="T85" fmla="*/ 2147483647 h 15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0" h="155">
                <a:moveTo>
                  <a:pt x="100" y="1"/>
                </a:moveTo>
                <a:lnTo>
                  <a:pt x="100" y="30"/>
                </a:lnTo>
                <a:lnTo>
                  <a:pt x="100" y="55"/>
                </a:lnTo>
                <a:lnTo>
                  <a:pt x="100" y="78"/>
                </a:lnTo>
                <a:lnTo>
                  <a:pt x="100" y="99"/>
                </a:lnTo>
                <a:lnTo>
                  <a:pt x="98" y="109"/>
                </a:lnTo>
                <a:lnTo>
                  <a:pt x="94" y="118"/>
                </a:lnTo>
                <a:lnTo>
                  <a:pt x="89" y="128"/>
                </a:lnTo>
                <a:lnTo>
                  <a:pt x="82" y="137"/>
                </a:lnTo>
                <a:lnTo>
                  <a:pt x="73" y="144"/>
                </a:lnTo>
                <a:lnTo>
                  <a:pt x="62" y="150"/>
                </a:lnTo>
                <a:lnTo>
                  <a:pt x="57" y="152"/>
                </a:lnTo>
                <a:lnTo>
                  <a:pt x="51" y="154"/>
                </a:lnTo>
                <a:lnTo>
                  <a:pt x="46" y="155"/>
                </a:lnTo>
                <a:lnTo>
                  <a:pt x="39" y="155"/>
                </a:lnTo>
                <a:lnTo>
                  <a:pt x="35" y="154"/>
                </a:lnTo>
                <a:lnTo>
                  <a:pt x="30" y="153"/>
                </a:lnTo>
                <a:lnTo>
                  <a:pt x="26" y="151"/>
                </a:lnTo>
                <a:lnTo>
                  <a:pt x="22" y="149"/>
                </a:lnTo>
                <a:lnTo>
                  <a:pt x="15" y="142"/>
                </a:lnTo>
                <a:lnTo>
                  <a:pt x="9" y="134"/>
                </a:lnTo>
                <a:lnTo>
                  <a:pt x="5" y="124"/>
                </a:lnTo>
                <a:lnTo>
                  <a:pt x="2" y="113"/>
                </a:lnTo>
                <a:lnTo>
                  <a:pt x="0" y="103"/>
                </a:lnTo>
                <a:lnTo>
                  <a:pt x="0" y="93"/>
                </a:lnTo>
                <a:lnTo>
                  <a:pt x="0" y="77"/>
                </a:lnTo>
                <a:lnTo>
                  <a:pt x="0" y="65"/>
                </a:lnTo>
                <a:lnTo>
                  <a:pt x="0" y="56"/>
                </a:lnTo>
                <a:lnTo>
                  <a:pt x="0" y="50"/>
                </a:lnTo>
                <a:lnTo>
                  <a:pt x="15" y="50"/>
                </a:lnTo>
                <a:lnTo>
                  <a:pt x="26" y="50"/>
                </a:lnTo>
                <a:lnTo>
                  <a:pt x="26" y="40"/>
                </a:lnTo>
                <a:lnTo>
                  <a:pt x="27" y="31"/>
                </a:lnTo>
                <a:lnTo>
                  <a:pt x="29" y="23"/>
                </a:lnTo>
                <a:lnTo>
                  <a:pt x="31" y="17"/>
                </a:lnTo>
                <a:lnTo>
                  <a:pt x="35" y="12"/>
                </a:lnTo>
                <a:lnTo>
                  <a:pt x="39" y="7"/>
                </a:lnTo>
                <a:lnTo>
                  <a:pt x="42" y="4"/>
                </a:lnTo>
                <a:lnTo>
                  <a:pt x="48" y="2"/>
                </a:lnTo>
                <a:lnTo>
                  <a:pt x="59" y="0"/>
                </a:lnTo>
                <a:lnTo>
                  <a:pt x="71" y="0"/>
                </a:lnTo>
                <a:lnTo>
                  <a:pt x="84" y="0"/>
                </a:lnTo>
                <a:lnTo>
                  <a:pt x="100" y="1"/>
                </a:lnTo>
              </a:path>
            </a:pathLst>
          </a:custGeom>
          <a:solidFill>
            <a:schemeClr val="tx1"/>
          </a:solidFill>
          <a:ln w="9525" cmpd="sng">
            <a:solidFill>
              <a:srgbClr val="FFFFFF"/>
            </a:solidFill>
            <a:prstDash val="solid"/>
            <a:round/>
            <a:headEnd/>
            <a:tailEnd/>
          </a:ln>
        </p:spPr>
        <p:txBody>
          <a:bodyPr/>
          <a:lstStyle/>
          <a:p>
            <a:endParaRPr lang="en-US" dirty="0"/>
          </a:p>
        </p:txBody>
      </p:sp>
      <p:grpSp>
        <p:nvGrpSpPr>
          <p:cNvPr id="2420" name="Group 535"/>
          <p:cNvGrpSpPr>
            <a:grpSpLocks/>
          </p:cNvGrpSpPr>
          <p:nvPr>
            <p:custDataLst>
              <p:tags r:id="rId143"/>
            </p:custDataLst>
          </p:nvPr>
        </p:nvGrpSpPr>
        <p:grpSpPr bwMode="auto">
          <a:xfrm>
            <a:off x="6925444" y="3029698"/>
            <a:ext cx="482600" cy="201612"/>
            <a:chOff x="3289" y="1830"/>
            <a:chExt cx="363" cy="128"/>
          </a:xfrm>
          <a:solidFill>
            <a:schemeClr val="tx1"/>
          </a:solidFill>
        </p:grpSpPr>
        <p:sp>
          <p:nvSpPr>
            <p:cNvPr id="2432" name="Freeform 536"/>
            <p:cNvSpPr>
              <a:spLocks/>
            </p:cNvSpPr>
            <p:nvPr/>
          </p:nvSpPr>
          <p:spPr bwMode="auto">
            <a:xfrm>
              <a:off x="3289" y="1871"/>
              <a:ext cx="4" cy="3"/>
            </a:xfrm>
            <a:custGeom>
              <a:avLst/>
              <a:gdLst>
                <a:gd name="T0" fmla="*/ 4 w 13"/>
                <a:gd name="T1" fmla="*/ 0 h 7"/>
                <a:gd name="T2" fmla="*/ 4 w 13"/>
                <a:gd name="T3" fmla="*/ 0 h 7"/>
                <a:gd name="T4" fmla="*/ 3 w 13"/>
                <a:gd name="T5" fmla="*/ 1 h 7"/>
                <a:gd name="T6" fmla="*/ 1 w 13"/>
                <a:gd name="T7" fmla="*/ 2 h 7"/>
                <a:gd name="T8" fmla="*/ 0 w 13"/>
                <a:gd name="T9" fmla="*/ 3 h 7"/>
                <a:gd name="T10" fmla="*/ 2 w 13"/>
                <a:gd name="T11" fmla="*/ 1 h 7"/>
                <a:gd name="T12" fmla="*/ 4 w 13"/>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7">
                  <a:moveTo>
                    <a:pt x="13" y="0"/>
                  </a:moveTo>
                  <a:lnTo>
                    <a:pt x="12" y="1"/>
                  </a:lnTo>
                  <a:lnTo>
                    <a:pt x="9" y="3"/>
                  </a:lnTo>
                  <a:lnTo>
                    <a:pt x="4" y="5"/>
                  </a:lnTo>
                  <a:lnTo>
                    <a:pt x="0" y="7"/>
                  </a:lnTo>
                  <a:lnTo>
                    <a:pt x="7" y="3"/>
                  </a:lnTo>
                  <a:lnTo>
                    <a:pt x="13"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US" dirty="0"/>
            </a:p>
          </p:txBody>
        </p:sp>
        <p:sp>
          <p:nvSpPr>
            <p:cNvPr id="2433" name="Freeform 537"/>
            <p:cNvSpPr>
              <a:spLocks/>
            </p:cNvSpPr>
            <p:nvPr/>
          </p:nvSpPr>
          <p:spPr bwMode="auto">
            <a:xfrm>
              <a:off x="3324" y="1937"/>
              <a:ext cx="10" cy="3"/>
            </a:xfrm>
            <a:custGeom>
              <a:avLst/>
              <a:gdLst>
                <a:gd name="T0" fmla="*/ 0 w 34"/>
                <a:gd name="T1" fmla="*/ 2 h 8"/>
                <a:gd name="T2" fmla="*/ 2 w 34"/>
                <a:gd name="T3" fmla="*/ 2 h 8"/>
                <a:gd name="T4" fmla="*/ 4 w 34"/>
                <a:gd name="T5" fmla="*/ 1 h 8"/>
                <a:gd name="T6" fmla="*/ 7 w 34"/>
                <a:gd name="T7" fmla="*/ 0 h 8"/>
                <a:gd name="T8" fmla="*/ 10 w 34"/>
                <a:gd name="T9" fmla="*/ 0 h 8"/>
                <a:gd name="T10" fmla="*/ 9 w 34"/>
                <a:gd name="T11" fmla="*/ 1 h 8"/>
                <a:gd name="T12" fmla="*/ 8 w 34"/>
                <a:gd name="T13" fmla="*/ 2 h 8"/>
                <a:gd name="T14" fmla="*/ 6 w 34"/>
                <a:gd name="T15" fmla="*/ 2 h 8"/>
                <a:gd name="T16" fmla="*/ 5 w 34"/>
                <a:gd name="T17" fmla="*/ 3 h 8"/>
                <a:gd name="T18" fmla="*/ 4 w 34"/>
                <a:gd name="T19" fmla="*/ 3 h 8"/>
                <a:gd name="T20" fmla="*/ 2 w 34"/>
                <a:gd name="T21" fmla="*/ 3 h 8"/>
                <a:gd name="T22" fmla="*/ 1 w 34"/>
                <a:gd name="T23" fmla="*/ 3 h 8"/>
                <a:gd name="T24" fmla="*/ 0 w 34"/>
                <a:gd name="T25" fmla="*/ 2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 h="8">
                  <a:moveTo>
                    <a:pt x="0" y="6"/>
                  </a:moveTo>
                  <a:lnTo>
                    <a:pt x="7" y="5"/>
                  </a:lnTo>
                  <a:lnTo>
                    <a:pt x="15" y="3"/>
                  </a:lnTo>
                  <a:lnTo>
                    <a:pt x="25" y="1"/>
                  </a:lnTo>
                  <a:lnTo>
                    <a:pt x="34" y="0"/>
                  </a:lnTo>
                  <a:lnTo>
                    <a:pt x="31" y="2"/>
                  </a:lnTo>
                  <a:lnTo>
                    <a:pt x="27" y="4"/>
                  </a:lnTo>
                  <a:lnTo>
                    <a:pt x="22" y="6"/>
                  </a:lnTo>
                  <a:lnTo>
                    <a:pt x="18" y="7"/>
                  </a:lnTo>
                  <a:lnTo>
                    <a:pt x="12" y="8"/>
                  </a:lnTo>
                  <a:lnTo>
                    <a:pt x="8" y="8"/>
                  </a:lnTo>
                  <a:lnTo>
                    <a:pt x="4" y="8"/>
                  </a:lnTo>
                  <a:lnTo>
                    <a:pt x="0" y="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US" dirty="0"/>
            </a:p>
          </p:txBody>
        </p:sp>
        <p:sp>
          <p:nvSpPr>
            <p:cNvPr id="2434" name="Freeform 538"/>
            <p:cNvSpPr>
              <a:spLocks/>
            </p:cNvSpPr>
            <p:nvPr/>
          </p:nvSpPr>
          <p:spPr bwMode="auto">
            <a:xfrm>
              <a:off x="3343" y="1948"/>
              <a:ext cx="4" cy="8"/>
            </a:xfrm>
            <a:custGeom>
              <a:avLst/>
              <a:gdLst>
                <a:gd name="T0" fmla="*/ 0 w 13"/>
                <a:gd name="T1" fmla="*/ 8 h 24"/>
                <a:gd name="T2" fmla="*/ 0 w 13"/>
                <a:gd name="T3" fmla="*/ 0 h 24"/>
                <a:gd name="T4" fmla="*/ 4 w 13"/>
                <a:gd name="T5" fmla="*/ 4 h 24"/>
                <a:gd name="T6" fmla="*/ 0 w 13"/>
                <a:gd name="T7" fmla="*/ 8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4">
                  <a:moveTo>
                    <a:pt x="0" y="24"/>
                  </a:moveTo>
                  <a:lnTo>
                    <a:pt x="0" y="0"/>
                  </a:lnTo>
                  <a:lnTo>
                    <a:pt x="13" y="12"/>
                  </a:lnTo>
                  <a:lnTo>
                    <a:pt x="0" y="24"/>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US" dirty="0"/>
            </a:p>
          </p:txBody>
        </p:sp>
        <p:sp>
          <p:nvSpPr>
            <p:cNvPr id="2435" name="Freeform 539"/>
            <p:cNvSpPr>
              <a:spLocks/>
            </p:cNvSpPr>
            <p:nvPr/>
          </p:nvSpPr>
          <p:spPr bwMode="auto">
            <a:xfrm>
              <a:off x="3313" y="1834"/>
              <a:ext cx="34" cy="23"/>
            </a:xfrm>
            <a:custGeom>
              <a:avLst/>
              <a:gdLst>
                <a:gd name="T0" fmla="*/ 0 w 107"/>
                <a:gd name="T1" fmla="*/ 4 h 69"/>
                <a:gd name="T2" fmla="*/ 0 w 107"/>
                <a:gd name="T3" fmla="*/ 9 h 69"/>
                <a:gd name="T4" fmla="*/ 0 w 107"/>
                <a:gd name="T5" fmla="*/ 15 h 69"/>
                <a:gd name="T6" fmla="*/ 0 w 107"/>
                <a:gd name="T7" fmla="*/ 21 h 69"/>
                <a:gd name="T8" fmla="*/ 0 w 107"/>
                <a:gd name="T9" fmla="*/ 23 h 69"/>
                <a:gd name="T10" fmla="*/ 5 w 107"/>
                <a:gd name="T11" fmla="*/ 22 h 69"/>
                <a:gd name="T12" fmla="*/ 16 w 107"/>
                <a:gd name="T13" fmla="*/ 19 h 69"/>
                <a:gd name="T14" fmla="*/ 27 w 107"/>
                <a:gd name="T15" fmla="*/ 17 h 69"/>
                <a:gd name="T16" fmla="*/ 34 w 107"/>
                <a:gd name="T17" fmla="*/ 15 h 69"/>
                <a:gd name="T18" fmla="*/ 32 w 107"/>
                <a:gd name="T19" fmla="*/ 13 h 69"/>
                <a:gd name="T20" fmla="*/ 30 w 107"/>
                <a:gd name="T21" fmla="*/ 11 h 69"/>
                <a:gd name="T22" fmla="*/ 27 w 107"/>
                <a:gd name="T23" fmla="*/ 10 h 69"/>
                <a:gd name="T24" fmla="*/ 25 w 107"/>
                <a:gd name="T25" fmla="*/ 9 h 69"/>
                <a:gd name="T26" fmla="*/ 23 w 107"/>
                <a:gd name="T27" fmla="*/ 8 h 69"/>
                <a:gd name="T28" fmla="*/ 21 w 107"/>
                <a:gd name="T29" fmla="*/ 6 h 69"/>
                <a:gd name="T30" fmla="*/ 20 w 107"/>
                <a:gd name="T31" fmla="*/ 5 h 69"/>
                <a:gd name="T32" fmla="*/ 20 w 107"/>
                <a:gd name="T33" fmla="*/ 4 h 69"/>
                <a:gd name="T34" fmla="*/ 19 w 107"/>
                <a:gd name="T35" fmla="*/ 2 h 69"/>
                <a:gd name="T36" fmla="*/ 19 w 107"/>
                <a:gd name="T37" fmla="*/ 0 h 69"/>
                <a:gd name="T38" fmla="*/ 17 w 107"/>
                <a:gd name="T39" fmla="*/ 0 h 69"/>
                <a:gd name="T40" fmla="*/ 12 w 107"/>
                <a:gd name="T41" fmla="*/ 1 h 69"/>
                <a:gd name="T42" fmla="*/ 6 w 107"/>
                <a:gd name="T43" fmla="*/ 3 h 69"/>
                <a:gd name="T44" fmla="*/ 0 w 107"/>
                <a:gd name="T45" fmla="*/ 4 h 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7" h="69">
                  <a:moveTo>
                    <a:pt x="0" y="13"/>
                  </a:moveTo>
                  <a:lnTo>
                    <a:pt x="0" y="27"/>
                  </a:lnTo>
                  <a:lnTo>
                    <a:pt x="0" y="45"/>
                  </a:lnTo>
                  <a:lnTo>
                    <a:pt x="0" y="62"/>
                  </a:lnTo>
                  <a:lnTo>
                    <a:pt x="0" y="69"/>
                  </a:lnTo>
                  <a:lnTo>
                    <a:pt x="16" y="66"/>
                  </a:lnTo>
                  <a:lnTo>
                    <a:pt x="49" y="58"/>
                  </a:lnTo>
                  <a:lnTo>
                    <a:pt x="85" y="50"/>
                  </a:lnTo>
                  <a:lnTo>
                    <a:pt x="107" y="44"/>
                  </a:lnTo>
                  <a:lnTo>
                    <a:pt x="101" y="38"/>
                  </a:lnTo>
                  <a:lnTo>
                    <a:pt x="94" y="34"/>
                  </a:lnTo>
                  <a:lnTo>
                    <a:pt x="86" y="30"/>
                  </a:lnTo>
                  <a:lnTo>
                    <a:pt x="78" y="27"/>
                  </a:lnTo>
                  <a:lnTo>
                    <a:pt x="72" y="23"/>
                  </a:lnTo>
                  <a:lnTo>
                    <a:pt x="65" y="18"/>
                  </a:lnTo>
                  <a:lnTo>
                    <a:pt x="63" y="15"/>
                  </a:lnTo>
                  <a:lnTo>
                    <a:pt x="62" y="11"/>
                  </a:lnTo>
                  <a:lnTo>
                    <a:pt x="61" y="7"/>
                  </a:lnTo>
                  <a:lnTo>
                    <a:pt x="61" y="0"/>
                  </a:lnTo>
                  <a:lnTo>
                    <a:pt x="54" y="1"/>
                  </a:lnTo>
                  <a:lnTo>
                    <a:pt x="38" y="4"/>
                  </a:lnTo>
                  <a:lnTo>
                    <a:pt x="18" y="9"/>
                  </a:lnTo>
                  <a:lnTo>
                    <a:pt x="0" y="1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US" dirty="0"/>
            </a:p>
          </p:txBody>
        </p:sp>
        <p:sp>
          <p:nvSpPr>
            <p:cNvPr id="2436" name="Freeform 540"/>
            <p:cNvSpPr>
              <a:spLocks/>
            </p:cNvSpPr>
            <p:nvPr/>
          </p:nvSpPr>
          <p:spPr bwMode="auto">
            <a:xfrm>
              <a:off x="3302" y="1830"/>
              <a:ext cx="350" cy="128"/>
            </a:xfrm>
            <a:custGeom>
              <a:avLst/>
              <a:gdLst>
                <a:gd name="T0" fmla="*/ 324 w 1070"/>
                <a:gd name="T1" fmla="*/ 42 h 382"/>
                <a:gd name="T2" fmla="*/ 317 w 1070"/>
                <a:gd name="T3" fmla="*/ 35 h 382"/>
                <a:gd name="T4" fmla="*/ 315 w 1070"/>
                <a:gd name="T5" fmla="*/ 19 h 382"/>
                <a:gd name="T6" fmla="*/ 306 w 1070"/>
                <a:gd name="T7" fmla="*/ 12 h 382"/>
                <a:gd name="T8" fmla="*/ 267 w 1070"/>
                <a:gd name="T9" fmla="*/ 6 h 382"/>
                <a:gd name="T10" fmla="*/ 237 w 1070"/>
                <a:gd name="T11" fmla="*/ 19 h 382"/>
                <a:gd name="T12" fmla="*/ 222 w 1070"/>
                <a:gd name="T13" fmla="*/ 22 h 382"/>
                <a:gd name="T14" fmla="*/ 207 w 1070"/>
                <a:gd name="T15" fmla="*/ 22 h 382"/>
                <a:gd name="T16" fmla="*/ 200 w 1070"/>
                <a:gd name="T17" fmla="*/ 15 h 382"/>
                <a:gd name="T18" fmla="*/ 183 w 1070"/>
                <a:gd name="T19" fmla="*/ 12 h 382"/>
                <a:gd name="T20" fmla="*/ 172 w 1070"/>
                <a:gd name="T21" fmla="*/ 6 h 382"/>
                <a:gd name="T22" fmla="*/ 158 w 1070"/>
                <a:gd name="T23" fmla="*/ 7 h 382"/>
                <a:gd name="T24" fmla="*/ 152 w 1070"/>
                <a:gd name="T25" fmla="*/ 0 h 382"/>
                <a:gd name="T26" fmla="*/ 128 w 1070"/>
                <a:gd name="T27" fmla="*/ 5 h 382"/>
                <a:gd name="T28" fmla="*/ 98 w 1070"/>
                <a:gd name="T29" fmla="*/ 9 h 382"/>
                <a:gd name="T30" fmla="*/ 84 w 1070"/>
                <a:gd name="T31" fmla="*/ 15 h 382"/>
                <a:gd name="T32" fmla="*/ 45 w 1070"/>
                <a:gd name="T33" fmla="*/ 20 h 382"/>
                <a:gd name="T34" fmla="*/ 57 w 1070"/>
                <a:gd name="T35" fmla="*/ 25 h 382"/>
                <a:gd name="T36" fmla="*/ 54 w 1070"/>
                <a:gd name="T37" fmla="*/ 30 h 382"/>
                <a:gd name="T38" fmla="*/ 37 w 1070"/>
                <a:gd name="T39" fmla="*/ 31 h 382"/>
                <a:gd name="T40" fmla="*/ 14 w 1070"/>
                <a:gd name="T41" fmla="*/ 31 h 382"/>
                <a:gd name="T42" fmla="*/ 3 w 1070"/>
                <a:gd name="T43" fmla="*/ 37 h 382"/>
                <a:gd name="T44" fmla="*/ 0 w 1070"/>
                <a:gd name="T45" fmla="*/ 49 h 382"/>
                <a:gd name="T46" fmla="*/ 5 w 1070"/>
                <a:gd name="T47" fmla="*/ 56 h 382"/>
                <a:gd name="T48" fmla="*/ 7 w 1070"/>
                <a:gd name="T49" fmla="*/ 65 h 382"/>
                <a:gd name="T50" fmla="*/ 7 w 1070"/>
                <a:gd name="T51" fmla="*/ 70 h 382"/>
                <a:gd name="T52" fmla="*/ 16 w 1070"/>
                <a:gd name="T53" fmla="*/ 79 h 382"/>
                <a:gd name="T54" fmla="*/ 18 w 1070"/>
                <a:gd name="T55" fmla="*/ 87 h 382"/>
                <a:gd name="T56" fmla="*/ 24 w 1070"/>
                <a:gd name="T57" fmla="*/ 91 h 382"/>
                <a:gd name="T58" fmla="*/ 31 w 1070"/>
                <a:gd name="T59" fmla="*/ 97 h 382"/>
                <a:gd name="T60" fmla="*/ 67 w 1070"/>
                <a:gd name="T61" fmla="*/ 118 h 382"/>
                <a:gd name="T62" fmla="*/ 83 w 1070"/>
                <a:gd name="T63" fmla="*/ 124 h 382"/>
                <a:gd name="T64" fmla="*/ 87 w 1070"/>
                <a:gd name="T65" fmla="*/ 120 h 382"/>
                <a:gd name="T66" fmla="*/ 91 w 1070"/>
                <a:gd name="T67" fmla="*/ 113 h 382"/>
                <a:gd name="T68" fmla="*/ 97 w 1070"/>
                <a:gd name="T69" fmla="*/ 106 h 382"/>
                <a:gd name="T70" fmla="*/ 109 w 1070"/>
                <a:gd name="T71" fmla="*/ 108 h 382"/>
                <a:gd name="T72" fmla="*/ 118 w 1070"/>
                <a:gd name="T73" fmla="*/ 120 h 382"/>
                <a:gd name="T74" fmla="*/ 131 w 1070"/>
                <a:gd name="T75" fmla="*/ 124 h 382"/>
                <a:gd name="T76" fmla="*/ 146 w 1070"/>
                <a:gd name="T77" fmla="*/ 120 h 382"/>
                <a:gd name="T78" fmla="*/ 161 w 1070"/>
                <a:gd name="T79" fmla="*/ 112 h 382"/>
                <a:gd name="T80" fmla="*/ 172 w 1070"/>
                <a:gd name="T81" fmla="*/ 110 h 382"/>
                <a:gd name="T82" fmla="*/ 184 w 1070"/>
                <a:gd name="T83" fmla="*/ 109 h 382"/>
                <a:gd name="T84" fmla="*/ 185 w 1070"/>
                <a:gd name="T85" fmla="*/ 123 h 382"/>
                <a:gd name="T86" fmla="*/ 193 w 1070"/>
                <a:gd name="T87" fmla="*/ 126 h 382"/>
                <a:gd name="T88" fmla="*/ 201 w 1070"/>
                <a:gd name="T89" fmla="*/ 121 h 382"/>
                <a:gd name="T90" fmla="*/ 212 w 1070"/>
                <a:gd name="T91" fmla="*/ 113 h 382"/>
                <a:gd name="T92" fmla="*/ 246 w 1070"/>
                <a:gd name="T93" fmla="*/ 110 h 382"/>
                <a:gd name="T94" fmla="*/ 272 w 1070"/>
                <a:gd name="T95" fmla="*/ 106 h 382"/>
                <a:gd name="T96" fmla="*/ 300 w 1070"/>
                <a:gd name="T97" fmla="*/ 95 h 382"/>
                <a:gd name="T98" fmla="*/ 316 w 1070"/>
                <a:gd name="T99" fmla="*/ 96 h 382"/>
                <a:gd name="T100" fmla="*/ 329 w 1070"/>
                <a:gd name="T101" fmla="*/ 98 h 382"/>
                <a:gd name="T102" fmla="*/ 345 w 1070"/>
                <a:gd name="T103" fmla="*/ 103 h 382"/>
                <a:gd name="T104" fmla="*/ 345 w 1070"/>
                <a:gd name="T105" fmla="*/ 90 h 382"/>
                <a:gd name="T106" fmla="*/ 336 w 1070"/>
                <a:gd name="T107" fmla="*/ 73 h 382"/>
                <a:gd name="T108" fmla="*/ 333 w 1070"/>
                <a:gd name="T109" fmla="*/ 56 h 38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070" h="382">
                  <a:moveTo>
                    <a:pt x="1011" y="142"/>
                  </a:moveTo>
                  <a:lnTo>
                    <a:pt x="1011" y="136"/>
                  </a:lnTo>
                  <a:lnTo>
                    <a:pt x="1011" y="123"/>
                  </a:lnTo>
                  <a:lnTo>
                    <a:pt x="1000" y="125"/>
                  </a:lnTo>
                  <a:lnTo>
                    <a:pt x="992" y="124"/>
                  </a:lnTo>
                  <a:lnTo>
                    <a:pt x="984" y="122"/>
                  </a:lnTo>
                  <a:lnTo>
                    <a:pt x="980" y="119"/>
                  </a:lnTo>
                  <a:lnTo>
                    <a:pt x="976" y="114"/>
                  </a:lnTo>
                  <a:lnTo>
                    <a:pt x="972" y="109"/>
                  </a:lnTo>
                  <a:lnTo>
                    <a:pt x="970" y="103"/>
                  </a:lnTo>
                  <a:lnTo>
                    <a:pt x="969" y="96"/>
                  </a:lnTo>
                  <a:lnTo>
                    <a:pt x="967" y="82"/>
                  </a:lnTo>
                  <a:lnTo>
                    <a:pt x="966" y="68"/>
                  </a:lnTo>
                  <a:lnTo>
                    <a:pt x="965" y="62"/>
                  </a:lnTo>
                  <a:lnTo>
                    <a:pt x="962" y="57"/>
                  </a:lnTo>
                  <a:lnTo>
                    <a:pt x="960" y="53"/>
                  </a:lnTo>
                  <a:lnTo>
                    <a:pt x="957" y="50"/>
                  </a:lnTo>
                  <a:lnTo>
                    <a:pt x="950" y="44"/>
                  </a:lnTo>
                  <a:lnTo>
                    <a:pt x="944" y="40"/>
                  </a:lnTo>
                  <a:lnTo>
                    <a:pt x="936" y="36"/>
                  </a:lnTo>
                  <a:lnTo>
                    <a:pt x="928" y="33"/>
                  </a:lnTo>
                  <a:lnTo>
                    <a:pt x="912" y="28"/>
                  </a:lnTo>
                  <a:lnTo>
                    <a:pt x="894" y="25"/>
                  </a:lnTo>
                  <a:lnTo>
                    <a:pt x="857" y="22"/>
                  </a:lnTo>
                  <a:lnTo>
                    <a:pt x="817" y="19"/>
                  </a:lnTo>
                  <a:lnTo>
                    <a:pt x="799" y="29"/>
                  </a:lnTo>
                  <a:lnTo>
                    <a:pt x="769" y="43"/>
                  </a:lnTo>
                  <a:lnTo>
                    <a:pt x="752" y="50"/>
                  </a:lnTo>
                  <a:lnTo>
                    <a:pt x="734" y="56"/>
                  </a:lnTo>
                  <a:lnTo>
                    <a:pt x="726" y="58"/>
                  </a:lnTo>
                  <a:lnTo>
                    <a:pt x="719" y="60"/>
                  </a:lnTo>
                  <a:lnTo>
                    <a:pt x="711" y="61"/>
                  </a:lnTo>
                  <a:lnTo>
                    <a:pt x="704" y="62"/>
                  </a:lnTo>
                  <a:lnTo>
                    <a:pt x="692" y="63"/>
                  </a:lnTo>
                  <a:lnTo>
                    <a:pt x="678" y="65"/>
                  </a:lnTo>
                  <a:lnTo>
                    <a:pt x="664" y="67"/>
                  </a:lnTo>
                  <a:lnTo>
                    <a:pt x="652" y="68"/>
                  </a:lnTo>
                  <a:lnTo>
                    <a:pt x="644" y="68"/>
                  </a:lnTo>
                  <a:lnTo>
                    <a:pt x="637" y="67"/>
                  </a:lnTo>
                  <a:lnTo>
                    <a:pt x="632" y="65"/>
                  </a:lnTo>
                  <a:lnTo>
                    <a:pt x="626" y="63"/>
                  </a:lnTo>
                  <a:lnTo>
                    <a:pt x="622" y="59"/>
                  </a:lnTo>
                  <a:lnTo>
                    <a:pt x="618" y="55"/>
                  </a:lnTo>
                  <a:lnTo>
                    <a:pt x="614" y="50"/>
                  </a:lnTo>
                  <a:lnTo>
                    <a:pt x="612" y="44"/>
                  </a:lnTo>
                  <a:lnTo>
                    <a:pt x="601" y="45"/>
                  </a:lnTo>
                  <a:lnTo>
                    <a:pt x="591" y="44"/>
                  </a:lnTo>
                  <a:lnTo>
                    <a:pt x="581" y="42"/>
                  </a:lnTo>
                  <a:lnTo>
                    <a:pt x="571" y="40"/>
                  </a:lnTo>
                  <a:lnTo>
                    <a:pt x="560" y="37"/>
                  </a:lnTo>
                  <a:lnTo>
                    <a:pt x="549" y="34"/>
                  </a:lnTo>
                  <a:lnTo>
                    <a:pt x="537" y="32"/>
                  </a:lnTo>
                  <a:lnTo>
                    <a:pt x="525" y="32"/>
                  </a:lnTo>
                  <a:lnTo>
                    <a:pt x="525" y="25"/>
                  </a:lnTo>
                  <a:lnTo>
                    <a:pt x="525" y="19"/>
                  </a:lnTo>
                  <a:lnTo>
                    <a:pt x="512" y="22"/>
                  </a:lnTo>
                  <a:lnTo>
                    <a:pt x="499" y="25"/>
                  </a:lnTo>
                  <a:lnTo>
                    <a:pt x="493" y="25"/>
                  </a:lnTo>
                  <a:lnTo>
                    <a:pt x="488" y="23"/>
                  </a:lnTo>
                  <a:lnTo>
                    <a:pt x="483" y="21"/>
                  </a:lnTo>
                  <a:lnTo>
                    <a:pt x="477" y="17"/>
                  </a:lnTo>
                  <a:lnTo>
                    <a:pt x="473" y="13"/>
                  </a:lnTo>
                  <a:lnTo>
                    <a:pt x="468" y="9"/>
                  </a:lnTo>
                  <a:lnTo>
                    <a:pt x="466" y="5"/>
                  </a:lnTo>
                  <a:lnTo>
                    <a:pt x="465" y="0"/>
                  </a:lnTo>
                  <a:lnTo>
                    <a:pt x="456" y="5"/>
                  </a:lnTo>
                  <a:lnTo>
                    <a:pt x="445" y="9"/>
                  </a:lnTo>
                  <a:lnTo>
                    <a:pt x="432" y="12"/>
                  </a:lnTo>
                  <a:lnTo>
                    <a:pt x="419" y="14"/>
                  </a:lnTo>
                  <a:lnTo>
                    <a:pt x="390" y="16"/>
                  </a:lnTo>
                  <a:lnTo>
                    <a:pt x="360" y="19"/>
                  </a:lnTo>
                  <a:lnTo>
                    <a:pt x="343" y="20"/>
                  </a:lnTo>
                  <a:lnTo>
                    <a:pt x="329" y="21"/>
                  </a:lnTo>
                  <a:lnTo>
                    <a:pt x="313" y="23"/>
                  </a:lnTo>
                  <a:lnTo>
                    <a:pt x="299" y="26"/>
                  </a:lnTo>
                  <a:lnTo>
                    <a:pt x="286" y="30"/>
                  </a:lnTo>
                  <a:lnTo>
                    <a:pt x="274" y="35"/>
                  </a:lnTo>
                  <a:lnTo>
                    <a:pt x="267" y="38"/>
                  </a:lnTo>
                  <a:lnTo>
                    <a:pt x="262" y="41"/>
                  </a:lnTo>
                  <a:lnTo>
                    <a:pt x="257" y="45"/>
                  </a:lnTo>
                  <a:lnTo>
                    <a:pt x="253" y="50"/>
                  </a:lnTo>
                  <a:lnTo>
                    <a:pt x="147" y="50"/>
                  </a:lnTo>
                  <a:lnTo>
                    <a:pt x="145" y="54"/>
                  </a:lnTo>
                  <a:lnTo>
                    <a:pt x="142" y="58"/>
                  </a:lnTo>
                  <a:lnTo>
                    <a:pt x="138" y="61"/>
                  </a:lnTo>
                  <a:lnTo>
                    <a:pt x="133" y="62"/>
                  </a:lnTo>
                  <a:lnTo>
                    <a:pt x="143" y="65"/>
                  </a:lnTo>
                  <a:lnTo>
                    <a:pt x="153" y="68"/>
                  </a:lnTo>
                  <a:lnTo>
                    <a:pt x="163" y="70"/>
                  </a:lnTo>
                  <a:lnTo>
                    <a:pt x="173" y="75"/>
                  </a:lnTo>
                  <a:lnTo>
                    <a:pt x="173" y="79"/>
                  </a:lnTo>
                  <a:lnTo>
                    <a:pt x="172" y="83"/>
                  </a:lnTo>
                  <a:lnTo>
                    <a:pt x="170" y="86"/>
                  </a:lnTo>
                  <a:lnTo>
                    <a:pt x="167" y="88"/>
                  </a:lnTo>
                  <a:lnTo>
                    <a:pt x="164" y="90"/>
                  </a:lnTo>
                  <a:lnTo>
                    <a:pt x="161" y="91"/>
                  </a:lnTo>
                  <a:lnTo>
                    <a:pt x="158" y="92"/>
                  </a:lnTo>
                  <a:lnTo>
                    <a:pt x="153" y="93"/>
                  </a:lnTo>
                  <a:lnTo>
                    <a:pt x="133" y="94"/>
                  </a:lnTo>
                  <a:lnTo>
                    <a:pt x="114" y="93"/>
                  </a:lnTo>
                  <a:lnTo>
                    <a:pt x="108" y="93"/>
                  </a:lnTo>
                  <a:lnTo>
                    <a:pt x="94" y="93"/>
                  </a:lnTo>
                  <a:lnTo>
                    <a:pt x="74" y="93"/>
                  </a:lnTo>
                  <a:lnTo>
                    <a:pt x="53" y="93"/>
                  </a:lnTo>
                  <a:lnTo>
                    <a:pt x="42" y="94"/>
                  </a:lnTo>
                  <a:lnTo>
                    <a:pt x="31" y="95"/>
                  </a:lnTo>
                  <a:lnTo>
                    <a:pt x="22" y="99"/>
                  </a:lnTo>
                  <a:lnTo>
                    <a:pt x="15" y="104"/>
                  </a:lnTo>
                  <a:lnTo>
                    <a:pt x="11" y="107"/>
                  </a:lnTo>
                  <a:lnTo>
                    <a:pt x="8" y="110"/>
                  </a:lnTo>
                  <a:lnTo>
                    <a:pt x="6" y="114"/>
                  </a:lnTo>
                  <a:lnTo>
                    <a:pt x="4" y="119"/>
                  </a:lnTo>
                  <a:lnTo>
                    <a:pt x="2" y="130"/>
                  </a:lnTo>
                  <a:lnTo>
                    <a:pt x="0" y="142"/>
                  </a:lnTo>
                  <a:lnTo>
                    <a:pt x="0" y="147"/>
                  </a:lnTo>
                  <a:lnTo>
                    <a:pt x="2" y="151"/>
                  </a:lnTo>
                  <a:lnTo>
                    <a:pt x="4" y="154"/>
                  </a:lnTo>
                  <a:lnTo>
                    <a:pt x="5" y="157"/>
                  </a:lnTo>
                  <a:lnTo>
                    <a:pt x="10" y="162"/>
                  </a:lnTo>
                  <a:lnTo>
                    <a:pt x="16" y="167"/>
                  </a:lnTo>
                  <a:lnTo>
                    <a:pt x="20" y="173"/>
                  </a:lnTo>
                  <a:lnTo>
                    <a:pt x="22" y="179"/>
                  </a:lnTo>
                  <a:lnTo>
                    <a:pt x="24" y="183"/>
                  </a:lnTo>
                  <a:lnTo>
                    <a:pt x="24" y="188"/>
                  </a:lnTo>
                  <a:lnTo>
                    <a:pt x="22" y="193"/>
                  </a:lnTo>
                  <a:lnTo>
                    <a:pt x="20" y="198"/>
                  </a:lnTo>
                  <a:lnTo>
                    <a:pt x="19" y="200"/>
                  </a:lnTo>
                  <a:lnTo>
                    <a:pt x="19" y="203"/>
                  </a:lnTo>
                  <a:lnTo>
                    <a:pt x="20" y="206"/>
                  </a:lnTo>
                  <a:lnTo>
                    <a:pt x="21" y="210"/>
                  </a:lnTo>
                  <a:lnTo>
                    <a:pt x="25" y="217"/>
                  </a:lnTo>
                  <a:lnTo>
                    <a:pt x="30" y="224"/>
                  </a:lnTo>
                  <a:lnTo>
                    <a:pt x="37" y="230"/>
                  </a:lnTo>
                  <a:lnTo>
                    <a:pt x="44" y="235"/>
                  </a:lnTo>
                  <a:lnTo>
                    <a:pt x="49" y="237"/>
                  </a:lnTo>
                  <a:lnTo>
                    <a:pt x="52" y="239"/>
                  </a:lnTo>
                  <a:lnTo>
                    <a:pt x="56" y="241"/>
                  </a:lnTo>
                  <a:lnTo>
                    <a:pt x="60" y="241"/>
                  </a:lnTo>
                  <a:lnTo>
                    <a:pt x="59" y="250"/>
                  </a:lnTo>
                  <a:lnTo>
                    <a:pt x="56" y="259"/>
                  </a:lnTo>
                  <a:lnTo>
                    <a:pt x="52" y="266"/>
                  </a:lnTo>
                  <a:lnTo>
                    <a:pt x="47" y="271"/>
                  </a:lnTo>
                  <a:lnTo>
                    <a:pt x="56" y="271"/>
                  </a:lnTo>
                  <a:lnTo>
                    <a:pt x="66" y="271"/>
                  </a:lnTo>
                  <a:lnTo>
                    <a:pt x="74" y="271"/>
                  </a:lnTo>
                  <a:lnTo>
                    <a:pt x="81" y="271"/>
                  </a:lnTo>
                  <a:lnTo>
                    <a:pt x="82" y="275"/>
                  </a:lnTo>
                  <a:lnTo>
                    <a:pt x="84" y="280"/>
                  </a:lnTo>
                  <a:lnTo>
                    <a:pt x="89" y="284"/>
                  </a:lnTo>
                  <a:lnTo>
                    <a:pt x="96" y="290"/>
                  </a:lnTo>
                  <a:lnTo>
                    <a:pt x="112" y="302"/>
                  </a:lnTo>
                  <a:lnTo>
                    <a:pt x="131" y="313"/>
                  </a:lnTo>
                  <a:lnTo>
                    <a:pt x="170" y="334"/>
                  </a:lnTo>
                  <a:lnTo>
                    <a:pt x="193" y="345"/>
                  </a:lnTo>
                  <a:lnTo>
                    <a:pt x="205" y="352"/>
                  </a:lnTo>
                  <a:lnTo>
                    <a:pt x="218" y="360"/>
                  </a:lnTo>
                  <a:lnTo>
                    <a:pt x="226" y="364"/>
                  </a:lnTo>
                  <a:lnTo>
                    <a:pt x="234" y="367"/>
                  </a:lnTo>
                  <a:lnTo>
                    <a:pt x="243" y="370"/>
                  </a:lnTo>
                  <a:lnTo>
                    <a:pt x="253" y="370"/>
                  </a:lnTo>
                  <a:lnTo>
                    <a:pt x="255" y="370"/>
                  </a:lnTo>
                  <a:lnTo>
                    <a:pt x="257" y="367"/>
                  </a:lnTo>
                  <a:lnTo>
                    <a:pt x="261" y="365"/>
                  </a:lnTo>
                  <a:lnTo>
                    <a:pt x="264" y="361"/>
                  </a:lnTo>
                  <a:lnTo>
                    <a:pt x="267" y="358"/>
                  </a:lnTo>
                  <a:lnTo>
                    <a:pt x="271" y="355"/>
                  </a:lnTo>
                  <a:lnTo>
                    <a:pt x="275" y="353"/>
                  </a:lnTo>
                  <a:lnTo>
                    <a:pt x="279" y="352"/>
                  </a:lnTo>
                  <a:lnTo>
                    <a:pt x="277" y="344"/>
                  </a:lnTo>
                  <a:lnTo>
                    <a:pt x="277" y="338"/>
                  </a:lnTo>
                  <a:lnTo>
                    <a:pt x="278" y="332"/>
                  </a:lnTo>
                  <a:lnTo>
                    <a:pt x="280" y="326"/>
                  </a:lnTo>
                  <a:lnTo>
                    <a:pt x="284" y="322"/>
                  </a:lnTo>
                  <a:lnTo>
                    <a:pt x="289" y="318"/>
                  </a:lnTo>
                  <a:lnTo>
                    <a:pt x="297" y="316"/>
                  </a:lnTo>
                  <a:lnTo>
                    <a:pt x="306" y="315"/>
                  </a:lnTo>
                  <a:lnTo>
                    <a:pt x="316" y="315"/>
                  </a:lnTo>
                  <a:lnTo>
                    <a:pt x="323" y="317"/>
                  </a:lnTo>
                  <a:lnTo>
                    <a:pt x="329" y="320"/>
                  </a:lnTo>
                  <a:lnTo>
                    <a:pt x="334" y="323"/>
                  </a:lnTo>
                  <a:lnTo>
                    <a:pt x="343" y="332"/>
                  </a:lnTo>
                  <a:lnTo>
                    <a:pt x="350" y="342"/>
                  </a:lnTo>
                  <a:lnTo>
                    <a:pt x="353" y="347"/>
                  </a:lnTo>
                  <a:lnTo>
                    <a:pt x="357" y="353"/>
                  </a:lnTo>
                  <a:lnTo>
                    <a:pt x="362" y="358"/>
                  </a:lnTo>
                  <a:lnTo>
                    <a:pt x="367" y="362"/>
                  </a:lnTo>
                  <a:lnTo>
                    <a:pt x="373" y="365"/>
                  </a:lnTo>
                  <a:lnTo>
                    <a:pt x="380" y="368"/>
                  </a:lnTo>
                  <a:lnTo>
                    <a:pt x="389" y="370"/>
                  </a:lnTo>
                  <a:lnTo>
                    <a:pt x="399" y="370"/>
                  </a:lnTo>
                  <a:lnTo>
                    <a:pt x="409" y="370"/>
                  </a:lnTo>
                  <a:lnTo>
                    <a:pt x="418" y="369"/>
                  </a:lnTo>
                  <a:lnTo>
                    <a:pt x="425" y="367"/>
                  </a:lnTo>
                  <a:lnTo>
                    <a:pt x="433" y="365"/>
                  </a:lnTo>
                  <a:lnTo>
                    <a:pt x="447" y="359"/>
                  </a:lnTo>
                  <a:lnTo>
                    <a:pt x="459" y="352"/>
                  </a:lnTo>
                  <a:lnTo>
                    <a:pt x="472" y="345"/>
                  </a:lnTo>
                  <a:lnTo>
                    <a:pt x="483" y="339"/>
                  </a:lnTo>
                  <a:lnTo>
                    <a:pt x="488" y="336"/>
                  </a:lnTo>
                  <a:lnTo>
                    <a:pt x="493" y="335"/>
                  </a:lnTo>
                  <a:lnTo>
                    <a:pt x="499" y="333"/>
                  </a:lnTo>
                  <a:lnTo>
                    <a:pt x="506" y="333"/>
                  </a:lnTo>
                  <a:lnTo>
                    <a:pt x="512" y="332"/>
                  </a:lnTo>
                  <a:lnTo>
                    <a:pt x="521" y="329"/>
                  </a:lnTo>
                  <a:lnTo>
                    <a:pt x="525" y="327"/>
                  </a:lnTo>
                  <a:lnTo>
                    <a:pt x="529" y="325"/>
                  </a:lnTo>
                  <a:lnTo>
                    <a:pt x="531" y="323"/>
                  </a:lnTo>
                  <a:lnTo>
                    <a:pt x="532" y="321"/>
                  </a:lnTo>
                  <a:lnTo>
                    <a:pt x="565" y="321"/>
                  </a:lnTo>
                  <a:lnTo>
                    <a:pt x="564" y="326"/>
                  </a:lnTo>
                  <a:lnTo>
                    <a:pt x="563" y="333"/>
                  </a:lnTo>
                  <a:lnTo>
                    <a:pt x="564" y="341"/>
                  </a:lnTo>
                  <a:lnTo>
                    <a:pt x="565" y="349"/>
                  </a:lnTo>
                  <a:lnTo>
                    <a:pt x="566" y="358"/>
                  </a:lnTo>
                  <a:lnTo>
                    <a:pt x="567" y="367"/>
                  </a:lnTo>
                  <a:lnTo>
                    <a:pt x="567" y="375"/>
                  </a:lnTo>
                  <a:lnTo>
                    <a:pt x="565" y="382"/>
                  </a:lnTo>
                  <a:lnTo>
                    <a:pt x="575" y="381"/>
                  </a:lnTo>
                  <a:lnTo>
                    <a:pt x="582" y="379"/>
                  </a:lnTo>
                  <a:lnTo>
                    <a:pt x="590" y="377"/>
                  </a:lnTo>
                  <a:lnTo>
                    <a:pt x="596" y="375"/>
                  </a:lnTo>
                  <a:lnTo>
                    <a:pt x="601" y="372"/>
                  </a:lnTo>
                  <a:lnTo>
                    <a:pt x="605" y="369"/>
                  </a:lnTo>
                  <a:lnTo>
                    <a:pt x="610" y="366"/>
                  </a:lnTo>
                  <a:lnTo>
                    <a:pt x="613" y="362"/>
                  </a:lnTo>
                  <a:lnTo>
                    <a:pt x="623" y="345"/>
                  </a:lnTo>
                  <a:lnTo>
                    <a:pt x="632" y="327"/>
                  </a:lnTo>
                  <a:lnTo>
                    <a:pt x="636" y="331"/>
                  </a:lnTo>
                  <a:lnTo>
                    <a:pt x="641" y="334"/>
                  </a:lnTo>
                  <a:lnTo>
                    <a:pt x="647" y="336"/>
                  </a:lnTo>
                  <a:lnTo>
                    <a:pt x="654" y="337"/>
                  </a:lnTo>
                  <a:lnTo>
                    <a:pt x="669" y="338"/>
                  </a:lnTo>
                  <a:lnTo>
                    <a:pt x="687" y="336"/>
                  </a:lnTo>
                  <a:lnTo>
                    <a:pt x="721" y="330"/>
                  </a:lnTo>
                  <a:lnTo>
                    <a:pt x="752" y="327"/>
                  </a:lnTo>
                  <a:lnTo>
                    <a:pt x="767" y="327"/>
                  </a:lnTo>
                  <a:lnTo>
                    <a:pt x="781" y="325"/>
                  </a:lnTo>
                  <a:lnTo>
                    <a:pt x="794" y="324"/>
                  </a:lnTo>
                  <a:lnTo>
                    <a:pt x="808" y="321"/>
                  </a:lnTo>
                  <a:lnTo>
                    <a:pt x="831" y="315"/>
                  </a:lnTo>
                  <a:lnTo>
                    <a:pt x="853" y="307"/>
                  </a:lnTo>
                  <a:lnTo>
                    <a:pt x="873" y="299"/>
                  </a:lnTo>
                  <a:lnTo>
                    <a:pt x="895" y="290"/>
                  </a:lnTo>
                  <a:lnTo>
                    <a:pt x="906" y="287"/>
                  </a:lnTo>
                  <a:lnTo>
                    <a:pt x="918" y="283"/>
                  </a:lnTo>
                  <a:lnTo>
                    <a:pt x="930" y="280"/>
                  </a:lnTo>
                  <a:lnTo>
                    <a:pt x="944" y="278"/>
                  </a:lnTo>
                  <a:lnTo>
                    <a:pt x="951" y="279"/>
                  </a:lnTo>
                  <a:lnTo>
                    <a:pt x="961" y="284"/>
                  </a:lnTo>
                  <a:lnTo>
                    <a:pt x="967" y="286"/>
                  </a:lnTo>
                  <a:lnTo>
                    <a:pt x="972" y="288"/>
                  </a:lnTo>
                  <a:lnTo>
                    <a:pt x="979" y="289"/>
                  </a:lnTo>
                  <a:lnTo>
                    <a:pt x="983" y="290"/>
                  </a:lnTo>
                  <a:lnTo>
                    <a:pt x="995" y="290"/>
                  </a:lnTo>
                  <a:lnTo>
                    <a:pt x="1005" y="293"/>
                  </a:lnTo>
                  <a:lnTo>
                    <a:pt x="1015" y="295"/>
                  </a:lnTo>
                  <a:lnTo>
                    <a:pt x="1024" y="300"/>
                  </a:lnTo>
                  <a:lnTo>
                    <a:pt x="1034" y="303"/>
                  </a:lnTo>
                  <a:lnTo>
                    <a:pt x="1045" y="306"/>
                  </a:lnTo>
                  <a:lnTo>
                    <a:pt x="1056" y="308"/>
                  </a:lnTo>
                  <a:lnTo>
                    <a:pt x="1070" y="309"/>
                  </a:lnTo>
                  <a:lnTo>
                    <a:pt x="1068" y="297"/>
                  </a:lnTo>
                  <a:lnTo>
                    <a:pt x="1063" y="286"/>
                  </a:lnTo>
                  <a:lnTo>
                    <a:pt x="1060" y="276"/>
                  </a:lnTo>
                  <a:lnTo>
                    <a:pt x="1056" y="268"/>
                  </a:lnTo>
                  <a:lnTo>
                    <a:pt x="1047" y="254"/>
                  </a:lnTo>
                  <a:lnTo>
                    <a:pt x="1038" y="241"/>
                  </a:lnTo>
                  <a:lnTo>
                    <a:pt x="1034" y="233"/>
                  </a:lnTo>
                  <a:lnTo>
                    <a:pt x="1030" y="226"/>
                  </a:lnTo>
                  <a:lnTo>
                    <a:pt x="1026" y="219"/>
                  </a:lnTo>
                  <a:lnTo>
                    <a:pt x="1024" y="211"/>
                  </a:lnTo>
                  <a:lnTo>
                    <a:pt x="1021" y="202"/>
                  </a:lnTo>
                  <a:lnTo>
                    <a:pt x="1018" y="192"/>
                  </a:lnTo>
                  <a:lnTo>
                    <a:pt x="1017" y="179"/>
                  </a:lnTo>
                  <a:lnTo>
                    <a:pt x="1017" y="167"/>
                  </a:lnTo>
                  <a:lnTo>
                    <a:pt x="1014" y="152"/>
                  </a:lnTo>
                  <a:lnTo>
                    <a:pt x="1011" y="142"/>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US" dirty="0"/>
            </a:p>
          </p:txBody>
        </p:sp>
      </p:grpSp>
      <p:sp>
        <p:nvSpPr>
          <p:cNvPr id="18577" name="Freeform 542"/>
          <p:cNvSpPr>
            <a:spLocks/>
          </p:cNvSpPr>
          <p:nvPr>
            <p:custDataLst>
              <p:tags r:id="rId144"/>
            </p:custDataLst>
          </p:nvPr>
        </p:nvSpPr>
        <p:spPr bwMode="auto">
          <a:xfrm>
            <a:off x="8858251" y="3617914"/>
            <a:ext cx="207963" cy="458787"/>
          </a:xfrm>
          <a:custGeom>
            <a:avLst/>
            <a:gdLst>
              <a:gd name="T0" fmla="*/ 2147483647 w 478"/>
              <a:gd name="T1" fmla="*/ 2147483647 h 875"/>
              <a:gd name="T2" fmla="*/ 2147483647 w 478"/>
              <a:gd name="T3" fmla="*/ 2147483647 h 875"/>
              <a:gd name="T4" fmla="*/ 2147483647 w 478"/>
              <a:gd name="T5" fmla="*/ 2147483647 h 875"/>
              <a:gd name="T6" fmla="*/ 2147483647 w 478"/>
              <a:gd name="T7" fmla="*/ 2147483647 h 875"/>
              <a:gd name="T8" fmla="*/ 2147483647 w 478"/>
              <a:gd name="T9" fmla="*/ 2147483647 h 875"/>
              <a:gd name="T10" fmla="*/ 2147483647 w 478"/>
              <a:gd name="T11" fmla="*/ 2147483647 h 875"/>
              <a:gd name="T12" fmla="*/ 2147483647 w 478"/>
              <a:gd name="T13" fmla="*/ 2147483647 h 875"/>
              <a:gd name="T14" fmla="*/ 2147483647 w 478"/>
              <a:gd name="T15" fmla="*/ 2147483647 h 875"/>
              <a:gd name="T16" fmla="*/ 2147483647 w 478"/>
              <a:gd name="T17" fmla="*/ 2147483647 h 875"/>
              <a:gd name="T18" fmla="*/ 2147483647 w 478"/>
              <a:gd name="T19" fmla="*/ 2147483647 h 875"/>
              <a:gd name="T20" fmla="*/ 2147483647 w 478"/>
              <a:gd name="T21" fmla="*/ 2147483647 h 875"/>
              <a:gd name="T22" fmla="*/ 2147483647 w 478"/>
              <a:gd name="T23" fmla="*/ 2147483647 h 875"/>
              <a:gd name="T24" fmla="*/ 2147483647 w 478"/>
              <a:gd name="T25" fmla="*/ 2147483647 h 875"/>
              <a:gd name="T26" fmla="*/ 2147483647 w 478"/>
              <a:gd name="T27" fmla="*/ 2147483647 h 875"/>
              <a:gd name="T28" fmla="*/ 2147483647 w 478"/>
              <a:gd name="T29" fmla="*/ 2147483647 h 875"/>
              <a:gd name="T30" fmla="*/ 2147483647 w 478"/>
              <a:gd name="T31" fmla="*/ 2147483647 h 875"/>
              <a:gd name="T32" fmla="*/ 2147483647 w 478"/>
              <a:gd name="T33" fmla="*/ 2147483647 h 875"/>
              <a:gd name="T34" fmla="*/ 2147483647 w 478"/>
              <a:gd name="T35" fmla="*/ 2147483647 h 875"/>
              <a:gd name="T36" fmla="*/ 2147483647 w 478"/>
              <a:gd name="T37" fmla="*/ 2147483647 h 875"/>
              <a:gd name="T38" fmla="*/ 2147483647 w 478"/>
              <a:gd name="T39" fmla="*/ 2147483647 h 875"/>
              <a:gd name="T40" fmla="*/ 2147483647 w 478"/>
              <a:gd name="T41" fmla="*/ 2147483647 h 875"/>
              <a:gd name="T42" fmla="*/ 2147483647 w 478"/>
              <a:gd name="T43" fmla="*/ 2147483647 h 875"/>
              <a:gd name="T44" fmla="*/ 2147483647 w 478"/>
              <a:gd name="T45" fmla="*/ 2147483647 h 875"/>
              <a:gd name="T46" fmla="*/ 2147483647 w 478"/>
              <a:gd name="T47" fmla="*/ 2147483647 h 875"/>
              <a:gd name="T48" fmla="*/ 2147483647 w 478"/>
              <a:gd name="T49" fmla="*/ 2147483647 h 875"/>
              <a:gd name="T50" fmla="*/ 2147483647 w 478"/>
              <a:gd name="T51" fmla="*/ 2147483647 h 875"/>
              <a:gd name="T52" fmla="*/ 2147483647 w 478"/>
              <a:gd name="T53" fmla="*/ 2147483647 h 875"/>
              <a:gd name="T54" fmla="*/ 2147483647 w 478"/>
              <a:gd name="T55" fmla="*/ 2147483647 h 875"/>
              <a:gd name="T56" fmla="*/ 2147483647 w 478"/>
              <a:gd name="T57" fmla="*/ 2147483647 h 875"/>
              <a:gd name="T58" fmla="*/ 2147483647 w 478"/>
              <a:gd name="T59" fmla="*/ 2147483647 h 875"/>
              <a:gd name="T60" fmla="*/ 2147483647 w 478"/>
              <a:gd name="T61" fmla="*/ 2147483647 h 875"/>
              <a:gd name="T62" fmla="*/ 2147483647 w 478"/>
              <a:gd name="T63" fmla="*/ 2147483647 h 875"/>
              <a:gd name="T64" fmla="*/ 2147483647 w 478"/>
              <a:gd name="T65" fmla="*/ 2147483647 h 875"/>
              <a:gd name="T66" fmla="*/ 2147483647 w 478"/>
              <a:gd name="T67" fmla="*/ 2147483647 h 875"/>
              <a:gd name="T68" fmla="*/ 2147483647 w 478"/>
              <a:gd name="T69" fmla="*/ 2147483647 h 875"/>
              <a:gd name="T70" fmla="*/ 2147483647 w 478"/>
              <a:gd name="T71" fmla="*/ 2147483647 h 875"/>
              <a:gd name="T72" fmla="*/ 2147483647 w 478"/>
              <a:gd name="T73" fmla="*/ 2147483647 h 875"/>
              <a:gd name="T74" fmla="*/ 2147483647 w 478"/>
              <a:gd name="T75" fmla="*/ 2147483647 h 875"/>
              <a:gd name="T76" fmla="*/ 2147483647 w 478"/>
              <a:gd name="T77" fmla="*/ 2147483647 h 875"/>
              <a:gd name="T78" fmla="*/ 2147483647 w 478"/>
              <a:gd name="T79" fmla="*/ 2147483647 h 875"/>
              <a:gd name="T80" fmla="*/ 2147483647 w 478"/>
              <a:gd name="T81" fmla="*/ 2147483647 h 875"/>
              <a:gd name="T82" fmla="*/ 2147483647 w 478"/>
              <a:gd name="T83" fmla="*/ 2147483647 h 875"/>
              <a:gd name="T84" fmla="*/ 2147483647 w 478"/>
              <a:gd name="T85" fmla="*/ 2147483647 h 875"/>
              <a:gd name="T86" fmla="*/ 2147483647 w 478"/>
              <a:gd name="T87" fmla="*/ 2147483647 h 875"/>
              <a:gd name="T88" fmla="*/ 2147483647 w 478"/>
              <a:gd name="T89" fmla="*/ 2147483647 h 875"/>
              <a:gd name="T90" fmla="*/ 2147483647 w 478"/>
              <a:gd name="T91" fmla="*/ 2147483647 h 875"/>
              <a:gd name="T92" fmla="*/ 2147483647 w 478"/>
              <a:gd name="T93" fmla="*/ 2147483647 h 875"/>
              <a:gd name="T94" fmla="*/ 2147483647 w 478"/>
              <a:gd name="T95" fmla="*/ 2147483647 h 875"/>
              <a:gd name="T96" fmla="*/ 2147483647 w 478"/>
              <a:gd name="T97" fmla="*/ 2147483647 h 875"/>
              <a:gd name="T98" fmla="*/ 2147483647 w 478"/>
              <a:gd name="T99" fmla="*/ 2147483647 h 875"/>
              <a:gd name="T100" fmla="*/ 2147483647 w 478"/>
              <a:gd name="T101" fmla="*/ 2147483647 h 8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78" h="875">
                <a:moveTo>
                  <a:pt x="299" y="104"/>
                </a:moveTo>
                <a:lnTo>
                  <a:pt x="295" y="106"/>
                </a:lnTo>
                <a:lnTo>
                  <a:pt x="287" y="109"/>
                </a:lnTo>
                <a:lnTo>
                  <a:pt x="277" y="116"/>
                </a:lnTo>
                <a:lnTo>
                  <a:pt x="264" y="126"/>
                </a:lnTo>
                <a:lnTo>
                  <a:pt x="250" y="138"/>
                </a:lnTo>
                <a:lnTo>
                  <a:pt x="233" y="154"/>
                </a:lnTo>
                <a:lnTo>
                  <a:pt x="217" y="173"/>
                </a:lnTo>
                <a:lnTo>
                  <a:pt x="199" y="197"/>
                </a:lnTo>
                <a:lnTo>
                  <a:pt x="197" y="201"/>
                </a:lnTo>
                <a:lnTo>
                  <a:pt x="197" y="207"/>
                </a:lnTo>
                <a:lnTo>
                  <a:pt x="198" y="213"/>
                </a:lnTo>
                <a:lnTo>
                  <a:pt x="199" y="221"/>
                </a:lnTo>
                <a:lnTo>
                  <a:pt x="202" y="229"/>
                </a:lnTo>
                <a:lnTo>
                  <a:pt x="206" y="239"/>
                </a:lnTo>
                <a:lnTo>
                  <a:pt x="210" y="248"/>
                </a:lnTo>
                <a:lnTo>
                  <a:pt x="214" y="256"/>
                </a:lnTo>
                <a:lnTo>
                  <a:pt x="221" y="265"/>
                </a:lnTo>
                <a:lnTo>
                  <a:pt x="226" y="273"/>
                </a:lnTo>
                <a:lnTo>
                  <a:pt x="233" y="281"/>
                </a:lnTo>
                <a:lnTo>
                  <a:pt x="240" y="288"/>
                </a:lnTo>
                <a:lnTo>
                  <a:pt x="246" y="294"/>
                </a:lnTo>
                <a:lnTo>
                  <a:pt x="253" y="298"/>
                </a:lnTo>
                <a:lnTo>
                  <a:pt x="259" y="301"/>
                </a:lnTo>
                <a:lnTo>
                  <a:pt x="266" y="302"/>
                </a:lnTo>
                <a:lnTo>
                  <a:pt x="271" y="314"/>
                </a:lnTo>
                <a:lnTo>
                  <a:pt x="279" y="329"/>
                </a:lnTo>
                <a:lnTo>
                  <a:pt x="286" y="346"/>
                </a:lnTo>
                <a:lnTo>
                  <a:pt x="292" y="357"/>
                </a:lnTo>
                <a:lnTo>
                  <a:pt x="295" y="361"/>
                </a:lnTo>
                <a:lnTo>
                  <a:pt x="298" y="365"/>
                </a:lnTo>
                <a:lnTo>
                  <a:pt x="302" y="367"/>
                </a:lnTo>
                <a:lnTo>
                  <a:pt x="305" y="369"/>
                </a:lnTo>
                <a:lnTo>
                  <a:pt x="313" y="372"/>
                </a:lnTo>
                <a:lnTo>
                  <a:pt x="319" y="376"/>
                </a:lnTo>
                <a:lnTo>
                  <a:pt x="438" y="499"/>
                </a:lnTo>
                <a:lnTo>
                  <a:pt x="453" y="535"/>
                </a:lnTo>
                <a:lnTo>
                  <a:pt x="466" y="571"/>
                </a:lnTo>
                <a:lnTo>
                  <a:pt x="471" y="589"/>
                </a:lnTo>
                <a:lnTo>
                  <a:pt x="475" y="607"/>
                </a:lnTo>
                <a:lnTo>
                  <a:pt x="477" y="627"/>
                </a:lnTo>
                <a:lnTo>
                  <a:pt x="478" y="647"/>
                </a:lnTo>
                <a:lnTo>
                  <a:pt x="477" y="666"/>
                </a:lnTo>
                <a:lnTo>
                  <a:pt x="476" y="680"/>
                </a:lnTo>
                <a:lnTo>
                  <a:pt x="476" y="687"/>
                </a:lnTo>
                <a:lnTo>
                  <a:pt x="476" y="693"/>
                </a:lnTo>
                <a:lnTo>
                  <a:pt x="476" y="700"/>
                </a:lnTo>
                <a:lnTo>
                  <a:pt x="478" y="708"/>
                </a:lnTo>
                <a:lnTo>
                  <a:pt x="467" y="711"/>
                </a:lnTo>
                <a:lnTo>
                  <a:pt x="457" y="714"/>
                </a:lnTo>
                <a:lnTo>
                  <a:pt x="447" y="718"/>
                </a:lnTo>
                <a:lnTo>
                  <a:pt x="437" y="722"/>
                </a:lnTo>
                <a:lnTo>
                  <a:pt x="428" y="727"/>
                </a:lnTo>
                <a:lnTo>
                  <a:pt x="420" y="733"/>
                </a:lnTo>
                <a:lnTo>
                  <a:pt x="412" y="739"/>
                </a:lnTo>
                <a:lnTo>
                  <a:pt x="404" y="744"/>
                </a:lnTo>
                <a:lnTo>
                  <a:pt x="391" y="756"/>
                </a:lnTo>
                <a:lnTo>
                  <a:pt x="380" y="767"/>
                </a:lnTo>
                <a:lnTo>
                  <a:pt x="371" y="778"/>
                </a:lnTo>
                <a:lnTo>
                  <a:pt x="365" y="789"/>
                </a:lnTo>
                <a:lnTo>
                  <a:pt x="360" y="786"/>
                </a:lnTo>
                <a:lnTo>
                  <a:pt x="354" y="785"/>
                </a:lnTo>
                <a:lnTo>
                  <a:pt x="348" y="785"/>
                </a:lnTo>
                <a:lnTo>
                  <a:pt x="342" y="786"/>
                </a:lnTo>
                <a:lnTo>
                  <a:pt x="330" y="788"/>
                </a:lnTo>
                <a:lnTo>
                  <a:pt x="319" y="789"/>
                </a:lnTo>
                <a:lnTo>
                  <a:pt x="318" y="793"/>
                </a:lnTo>
                <a:lnTo>
                  <a:pt x="316" y="798"/>
                </a:lnTo>
                <a:lnTo>
                  <a:pt x="313" y="804"/>
                </a:lnTo>
                <a:lnTo>
                  <a:pt x="310" y="810"/>
                </a:lnTo>
                <a:lnTo>
                  <a:pt x="300" y="824"/>
                </a:lnTo>
                <a:lnTo>
                  <a:pt x="289" y="838"/>
                </a:lnTo>
                <a:lnTo>
                  <a:pt x="276" y="853"/>
                </a:lnTo>
                <a:lnTo>
                  <a:pt x="263" y="864"/>
                </a:lnTo>
                <a:lnTo>
                  <a:pt x="256" y="868"/>
                </a:lnTo>
                <a:lnTo>
                  <a:pt x="250" y="872"/>
                </a:lnTo>
                <a:lnTo>
                  <a:pt x="244" y="874"/>
                </a:lnTo>
                <a:lnTo>
                  <a:pt x="239" y="875"/>
                </a:lnTo>
                <a:lnTo>
                  <a:pt x="236" y="874"/>
                </a:lnTo>
                <a:lnTo>
                  <a:pt x="234" y="872"/>
                </a:lnTo>
                <a:lnTo>
                  <a:pt x="232" y="868"/>
                </a:lnTo>
                <a:lnTo>
                  <a:pt x="230" y="864"/>
                </a:lnTo>
                <a:lnTo>
                  <a:pt x="226" y="854"/>
                </a:lnTo>
                <a:lnTo>
                  <a:pt x="225" y="844"/>
                </a:lnTo>
                <a:lnTo>
                  <a:pt x="226" y="830"/>
                </a:lnTo>
                <a:lnTo>
                  <a:pt x="229" y="816"/>
                </a:lnTo>
                <a:lnTo>
                  <a:pt x="231" y="800"/>
                </a:lnTo>
                <a:lnTo>
                  <a:pt x="232" y="782"/>
                </a:lnTo>
                <a:lnTo>
                  <a:pt x="244" y="779"/>
                </a:lnTo>
                <a:lnTo>
                  <a:pt x="253" y="775"/>
                </a:lnTo>
                <a:lnTo>
                  <a:pt x="262" y="770"/>
                </a:lnTo>
                <a:lnTo>
                  <a:pt x="269" y="765"/>
                </a:lnTo>
                <a:lnTo>
                  <a:pt x="277" y="760"/>
                </a:lnTo>
                <a:lnTo>
                  <a:pt x="285" y="756"/>
                </a:lnTo>
                <a:lnTo>
                  <a:pt x="289" y="754"/>
                </a:lnTo>
                <a:lnTo>
                  <a:pt x="295" y="753"/>
                </a:lnTo>
                <a:lnTo>
                  <a:pt x="300" y="752"/>
                </a:lnTo>
                <a:lnTo>
                  <a:pt x="305" y="752"/>
                </a:lnTo>
                <a:lnTo>
                  <a:pt x="305" y="743"/>
                </a:lnTo>
                <a:lnTo>
                  <a:pt x="308" y="733"/>
                </a:lnTo>
                <a:lnTo>
                  <a:pt x="311" y="723"/>
                </a:lnTo>
                <a:lnTo>
                  <a:pt x="314" y="714"/>
                </a:lnTo>
                <a:lnTo>
                  <a:pt x="319" y="705"/>
                </a:lnTo>
                <a:lnTo>
                  <a:pt x="324" y="695"/>
                </a:lnTo>
                <a:lnTo>
                  <a:pt x="330" y="686"/>
                </a:lnTo>
                <a:lnTo>
                  <a:pt x="336" y="677"/>
                </a:lnTo>
                <a:lnTo>
                  <a:pt x="349" y="659"/>
                </a:lnTo>
                <a:lnTo>
                  <a:pt x="365" y="643"/>
                </a:lnTo>
                <a:lnTo>
                  <a:pt x="378" y="629"/>
                </a:lnTo>
                <a:lnTo>
                  <a:pt x="392" y="616"/>
                </a:lnTo>
                <a:lnTo>
                  <a:pt x="371" y="536"/>
                </a:lnTo>
                <a:lnTo>
                  <a:pt x="371" y="514"/>
                </a:lnTo>
                <a:lnTo>
                  <a:pt x="368" y="493"/>
                </a:lnTo>
                <a:lnTo>
                  <a:pt x="364" y="475"/>
                </a:lnTo>
                <a:lnTo>
                  <a:pt x="357" y="458"/>
                </a:lnTo>
                <a:lnTo>
                  <a:pt x="349" y="442"/>
                </a:lnTo>
                <a:lnTo>
                  <a:pt x="341" y="427"/>
                </a:lnTo>
                <a:lnTo>
                  <a:pt x="331" y="414"/>
                </a:lnTo>
                <a:lnTo>
                  <a:pt x="321" y="402"/>
                </a:lnTo>
                <a:lnTo>
                  <a:pt x="297" y="377"/>
                </a:lnTo>
                <a:lnTo>
                  <a:pt x="271" y="355"/>
                </a:lnTo>
                <a:lnTo>
                  <a:pt x="245" y="332"/>
                </a:lnTo>
                <a:lnTo>
                  <a:pt x="219" y="308"/>
                </a:lnTo>
                <a:lnTo>
                  <a:pt x="199" y="292"/>
                </a:lnTo>
                <a:lnTo>
                  <a:pt x="179" y="273"/>
                </a:lnTo>
                <a:lnTo>
                  <a:pt x="161" y="255"/>
                </a:lnTo>
                <a:lnTo>
                  <a:pt x="142" y="237"/>
                </a:lnTo>
                <a:lnTo>
                  <a:pt x="124" y="217"/>
                </a:lnTo>
                <a:lnTo>
                  <a:pt x="108" y="198"/>
                </a:lnTo>
                <a:lnTo>
                  <a:pt x="92" y="179"/>
                </a:lnTo>
                <a:lnTo>
                  <a:pt x="79" y="160"/>
                </a:lnTo>
                <a:lnTo>
                  <a:pt x="72" y="146"/>
                </a:lnTo>
                <a:lnTo>
                  <a:pt x="63" y="133"/>
                </a:lnTo>
                <a:lnTo>
                  <a:pt x="53" y="118"/>
                </a:lnTo>
                <a:lnTo>
                  <a:pt x="42" y="104"/>
                </a:lnTo>
                <a:lnTo>
                  <a:pt x="21" y="77"/>
                </a:lnTo>
                <a:lnTo>
                  <a:pt x="0" y="49"/>
                </a:lnTo>
                <a:lnTo>
                  <a:pt x="46" y="41"/>
                </a:lnTo>
                <a:lnTo>
                  <a:pt x="91" y="32"/>
                </a:lnTo>
                <a:lnTo>
                  <a:pt x="111" y="26"/>
                </a:lnTo>
                <a:lnTo>
                  <a:pt x="129" y="19"/>
                </a:lnTo>
                <a:lnTo>
                  <a:pt x="136" y="15"/>
                </a:lnTo>
                <a:lnTo>
                  <a:pt x="143" y="11"/>
                </a:lnTo>
                <a:lnTo>
                  <a:pt x="148" y="5"/>
                </a:lnTo>
                <a:lnTo>
                  <a:pt x="153" y="0"/>
                </a:lnTo>
                <a:lnTo>
                  <a:pt x="163" y="9"/>
                </a:lnTo>
                <a:lnTo>
                  <a:pt x="175" y="16"/>
                </a:lnTo>
                <a:lnTo>
                  <a:pt x="186" y="21"/>
                </a:lnTo>
                <a:lnTo>
                  <a:pt x="198" y="26"/>
                </a:lnTo>
                <a:lnTo>
                  <a:pt x="221" y="35"/>
                </a:lnTo>
                <a:lnTo>
                  <a:pt x="239" y="43"/>
                </a:lnTo>
                <a:lnTo>
                  <a:pt x="256" y="55"/>
                </a:lnTo>
                <a:lnTo>
                  <a:pt x="269" y="67"/>
                </a:lnTo>
                <a:lnTo>
                  <a:pt x="282" y="82"/>
                </a:lnTo>
                <a:lnTo>
                  <a:pt x="299" y="104"/>
                </a:lnTo>
              </a:path>
            </a:pathLst>
          </a:custGeom>
          <a:solidFill>
            <a:schemeClr val="tx1"/>
          </a:solidFill>
          <a:ln w="9525" cmpd="sng">
            <a:solidFill>
              <a:srgbClr val="FFFFFF"/>
            </a:solidFill>
            <a:prstDash val="solid"/>
            <a:round/>
            <a:headEnd/>
            <a:tailEnd/>
          </a:ln>
        </p:spPr>
        <p:txBody>
          <a:bodyPr/>
          <a:lstStyle/>
          <a:p>
            <a:endParaRPr lang="en-US" dirty="0"/>
          </a:p>
        </p:txBody>
      </p:sp>
      <p:sp>
        <p:nvSpPr>
          <p:cNvPr id="18578" name="Freeform 544"/>
          <p:cNvSpPr>
            <a:spLocks/>
          </p:cNvSpPr>
          <p:nvPr>
            <p:custDataLst>
              <p:tags r:id="rId145"/>
            </p:custDataLst>
          </p:nvPr>
        </p:nvSpPr>
        <p:spPr bwMode="auto">
          <a:xfrm>
            <a:off x="7637464" y="3562351"/>
            <a:ext cx="174625" cy="271463"/>
          </a:xfrm>
          <a:custGeom>
            <a:avLst/>
            <a:gdLst>
              <a:gd name="T0" fmla="*/ 2147483647 w 399"/>
              <a:gd name="T1" fmla="*/ 2147483647 h 518"/>
              <a:gd name="T2" fmla="*/ 2147483647 w 399"/>
              <a:gd name="T3" fmla="*/ 2147483647 h 518"/>
              <a:gd name="T4" fmla="*/ 2147483647 w 399"/>
              <a:gd name="T5" fmla="*/ 2147483647 h 518"/>
              <a:gd name="T6" fmla="*/ 2147483647 w 399"/>
              <a:gd name="T7" fmla="*/ 2147483647 h 518"/>
              <a:gd name="T8" fmla="*/ 2147483647 w 399"/>
              <a:gd name="T9" fmla="*/ 2147483647 h 518"/>
              <a:gd name="T10" fmla="*/ 2147483647 w 399"/>
              <a:gd name="T11" fmla="*/ 2147483647 h 518"/>
              <a:gd name="T12" fmla="*/ 2147483647 w 399"/>
              <a:gd name="T13" fmla="*/ 2147483647 h 518"/>
              <a:gd name="T14" fmla="*/ 2147483647 w 399"/>
              <a:gd name="T15" fmla="*/ 2147483647 h 518"/>
              <a:gd name="T16" fmla="*/ 2147483647 w 399"/>
              <a:gd name="T17" fmla="*/ 2147483647 h 518"/>
              <a:gd name="T18" fmla="*/ 2147483647 w 399"/>
              <a:gd name="T19" fmla="*/ 2147483647 h 518"/>
              <a:gd name="T20" fmla="*/ 2147483647 w 399"/>
              <a:gd name="T21" fmla="*/ 2147483647 h 518"/>
              <a:gd name="T22" fmla="*/ 2147483647 w 399"/>
              <a:gd name="T23" fmla="*/ 2147483647 h 518"/>
              <a:gd name="T24" fmla="*/ 2147483647 w 399"/>
              <a:gd name="T25" fmla="*/ 2147483647 h 518"/>
              <a:gd name="T26" fmla="*/ 2147483647 w 399"/>
              <a:gd name="T27" fmla="*/ 2147483647 h 518"/>
              <a:gd name="T28" fmla="*/ 2147483647 w 399"/>
              <a:gd name="T29" fmla="*/ 2147483647 h 518"/>
              <a:gd name="T30" fmla="*/ 2147483647 w 399"/>
              <a:gd name="T31" fmla="*/ 2147483647 h 518"/>
              <a:gd name="T32" fmla="*/ 2147483647 w 399"/>
              <a:gd name="T33" fmla="*/ 2147483647 h 518"/>
              <a:gd name="T34" fmla="*/ 2147483647 w 399"/>
              <a:gd name="T35" fmla="*/ 2147483647 h 518"/>
              <a:gd name="T36" fmla="*/ 2147483647 w 399"/>
              <a:gd name="T37" fmla="*/ 2147483647 h 518"/>
              <a:gd name="T38" fmla="*/ 2147483647 w 399"/>
              <a:gd name="T39" fmla="*/ 2147483647 h 518"/>
              <a:gd name="T40" fmla="*/ 2147483647 w 399"/>
              <a:gd name="T41" fmla="*/ 2147483647 h 518"/>
              <a:gd name="T42" fmla="*/ 2147483647 w 399"/>
              <a:gd name="T43" fmla="*/ 2147483647 h 518"/>
              <a:gd name="T44" fmla="*/ 2147483647 w 399"/>
              <a:gd name="T45" fmla="*/ 2147483647 h 518"/>
              <a:gd name="T46" fmla="*/ 2147483647 w 399"/>
              <a:gd name="T47" fmla="*/ 2147483647 h 518"/>
              <a:gd name="T48" fmla="*/ 2147483647 w 399"/>
              <a:gd name="T49" fmla="*/ 2147483647 h 518"/>
              <a:gd name="T50" fmla="*/ 2147483647 w 399"/>
              <a:gd name="T51" fmla="*/ 2147483647 h 518"/>
              <a:gd name="T52" fmla="*/ 2147483647 w 399"/>
              <a:gd name="T53" fmla="*/ 2147483647 h 518"/>
              <a:gd name="T54" fmla="*/ 2147483647 w 399"/>
              <a:gd name="T55" fmla="*/ 2147483647 h 518"/>
              <a:gd name="T56" fmla="*/ 2147483647 w 399"/>
              <a:gd name="T57" fmla="*/ 2147483647 h 518"/>
              <a:gd name="T58" fmla="*/ 2147483647 w 399"/>
              <a:gd name="T59" fmla="*/ 2147483647 h 518"/>
              <a:gd name="T60" fmla="*/ 2147483647 w 399"/>
              <a:gd name="T61" fmla="*/ 2147483647 h 518"/>
              <a:gd name="T62" fmla="*/ 2147483647 w 399"/>
              <a:gd name="T63" fmla="*/ 2147483647 h 518"/>
              <a:gd name="T64" fmla="*/ 2147483647 w 399"/>
              <a:gd name="T65" fmla="*/ 2147483647 h 518"/>
              <a:gd name="T66" fmla="*/ 2147483647 w 399"/>
              <a:gd name="T67" fmla="*/ 2147483647 h 518"/>
              <a:gd name="T68" fmla="*/ 2147483647 w 399"/>
              <a:gd name="T69" fmla="*/ 2147483647 h 518"/>
              <a:gd name="T70" fmla="*/ 2147483647 w 399"/>
              <a:gd name="T71" fmla="*/ 2147483647 h 518"/>
              <a:gd name="T72" fmla="*/ 2147483647 w 399"/>
              <a:gd name="T73" fmla="*/ 2147483647 h 518"/>
              <a:gd name="T74" fmla="*/ 2147483647 w 399"/>
              <a:gd name="T75" fmla="*/ 2147483647 h 518"/>
              <a:gd name="T76" fmla="*/ 2147483647 w 399"/>
              <a:gd name="T77" fmla="*/ 2147483647 h 518"/>
              <a:gd name="T78" fmla="*/ 2147483647 w 399"/>
              <a:gd name="T79" fmla="*/ 2147483647 h 518"/>
              <a:gd name="T80" fmla="*/ 2147483647 w 399"/>
              <a:gd name="T81" fmla="*/ 2147483647 h 518"/>
              <a:gd name="T82" fmla="*/ 2147483647 w 399"/>
              <a:gd name="T83" fmla="*/ 2147483647 h 518"/>
              <a:gd name="T84" fmla="*/ 2147483647 w 399"/>
              <a:gd name="T85" fmla="*/ 2147483647 h 518"/>
              <a:gd name="T86" fmla="*/ 0 w 399"/>
              <a:gd name="T87" fmla="*/ 2147483647 h 518"/>
              <a:gd name="T88" fmla="*/ 2147483647 w 399"/>
              <a:gd name="T89" fmla="*/ 2147483647 h 518"/>
              <a:gd name="T90" fmla="*/ 2147483647 w 399"/>
              <a:gd name="T91" fmla="*/ 0 h 51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99" h="518">
                <a:moveTo>
                  <a:pt x="200" y="0"/>
                </a:moveTo>
                <a:lnTo>
                  <a:pt x="200" y="8"/>
                </a:lnTo>
                <a:lnTo>
                  <a:pt x="201" y="15"/>
                </a:lnTo>
                <a:lnTo>
                  <a:pt x="202" y="22"/>
                </a:lnTo>
                <a:lnTo>
                  <a:pt x="205" y="29"/>
                </a:lnTo>
                <a:lnTo>
                  <a:pt x="208" y="36"/>
                </a:lnTo>
                <a:lnTo>
                  <a:pt x="211" y="42"/>
                </a:lnTo>
                <a:lnTo>
                  <a:pt x="214" y="49"/>
                </a:lnTo>
                <a:lnTo>
                  <a:pt x="219" y="56"/>
                </a:lnTo>
                <a:lnTo>
                  <a:pt x="224" y="63"/>
                </a:lnTo>
                <a:lnTo>
                  <a:pt x="230" y="69"/>
                </a:lnTo>
                <a:lnTo>
                  <a:pt x="235" y="75"/>
                </a:lnTo>
                <a:lnTo>
                  <a:pt x="242" y="81"/>
                </a:lnTo>
                <a:lnTo>
                  <a:pt x="249" y="86"/>
                </a:lnTo>
                <a:lnTo>
                  <a:pt x="256" y="91"/>
                </a:lnTo>
                <a:lnTo>
                  <a:pt x="264" y="95"/>
                </a:lnTo>
                <a:lnTo>
                  <a:pt x="273" y="98"/>
                </a:lnTo>
                <a:lnTo>
                  <a:pt x="316" y="106"/>
                </a:lnTo>
                <a:lnTo>
                  <a:pt x="356" y="116"/>
                </a:lnTo>
                <a:lnTo>
                  <a:pt x="365" y="119"/>
                </a:lnTo>
                <a:lnTo>
                  <a:pt x="374" y="123"/>
                </a:lnTo>
                <a:lnTo>
                  <a:pt x="380" y="127"/>
                </a:lnTo>
                <a:lnTo>
                  <a:pt x="387" y="132"/>
                </a:lnTo>
                <a:lnTo>
                  <a:pt x="392" y="137"/>
                </a:lnTo>
                <a:lnTo>
                  <a:pt x="396" y="144"/>
                </a:lnTo>
                <a:lnTo>
                  <a:pt x="398" y="151"/>
                </a:lnTo>
                <a:lnTo>
                  <a:pt x="399" y="160"/>
                </a:lnTo>
                <a:lnTo>
                  <a:pt x="398" y="174"/>
                </a:lnTo>
                <a:lnTo>
                  <a:pt x="396" y="187"/>
                </a:lnTo>
                <a:lnTo>
                  <a:pt x="390" y="200"/>
                </a:lnTo>
                <a:lnTo>
                  <a:pt x="385" y="213"/>
                </a:lnTo>
                <a:lnTo>
                  <a:pt x="369" y="239"/>
                </a:lnTo>
                <a:lnTo>
                  <a:pt x="353" y="263"/>
                </a:lnTo>
                <a:lnTo>
                  <a:pt x="344" y="276"/>
                </a:lnTo>
                <a:lnTo>
                  <a:pt x="335" y="290"/>
                </a:lnTo>
                <a:lnTo>
                  <a:pt x="328" y="303"/>
                </a:lnTo>
                <a:lnTo>
                  <a:pt x="321" y="316"/>
                </a:lnTo>
                <a:lnTo>
                  <a:pt x="314" y="330"/>
                </a:lnTo>
                <a:lnTo>
                  <a:pt x="310" y="345"/>
                </a:lnTo>
                <a:lnTo>
                  <a:pt x="307" y="360"/>
                </a:lnTo>
                <a:lnTo>
                  <a:pt x="306" y="376"/>
                </a:lnTo>
                <a:lnTo>
                  <a:pt x="297" y="377"/>
                </a:lnTo>
                <a:lnTo>
                  <a:pt x="284" y="381"/>
                </a:lnTo>
                <a:lnTo>
                  <a:pt x="268" y="387"/>
                </a:lnTo>
                <a:lnTo>
                  <a:pt x="254" y="395"/>
                </a:lnTo>
                <a:lnTo>
                  <a:pt x="246" y="399"/>
                </a:lnTo>
                <a:lnTo>
                  <a:pt x="241" y="403"/>
                </a:lnTo>
                <a:lnTo>
                  <a:pt x="235" y="408"/>
                </a:lnTo>
                <a:lnTo>
                  <a:pt x="231" y="413"/>
                </a:lnTo>
                <a:lnTo>
                  <a:pt x="227" y="417"/>
                </a:lnTo>
                <a:lnTo>
                  <a:pt x="225" y="422"/>
                </a:lnTo>
                <a:lnTo>
                  <a:pt x="224" y="427"/>
                </a:lnTo>
                <a:lnTo>
                  <a:pt x="227" y="431"/>
                </a:lnTo>
                <a:lnTo>
                  <a:pt x="213" y="438"/>
                </a:lnTo>
                <a:lnTo>
                  <a:pt x="197" y="446"/>
                </a:lnTo>
                <a:lnTo>
                  <a:pt x="188" y="450"/>
                </a:lnTo>
                <a:lnTo>
                  <a:pt x="179" y="454"/>
                </a:lnTo>
                <a:lnTo>
                  <a:pt x="173" y="456"/>
                </a:lnTo>
                <a:lnTo>
                  <a:pt x="166" y="456"/>
                </a:lnTo>
                <a:lnTo>
                  <a:pt x="166" y="467"/>
                </a:lnTo>
                <a:lnTo>
                  <a:pt x="163" y="475"/>
                </a:lnTo>
                <a:lnTo>
                  <a:pt x="158" y="481"/>
                </a:lnTo>
                <a:lnTo>
                  <a:pt x="153" y="486"/>
                </a:lnTo>
                <a:lnTo>
                  <a:pt x="146" y="490"/>
                </a:lnTo>
                <a:lnTo>
                  <a:pt x="139" y="493"/>
                </a:lnTo>
                <a:lnTo>
                  <a:pt x="131" y="494"/>
                </a:lnTo>
                <a:lnTo>
                  <a:pt x="122" y="496"/>
                </a:lnTo>
                <a:lnTo>
                  <a:pt x="102" y="498"/>
                </a:lnTo>
                <a:lnTo>
                  <a:pt x="83" y="501"/>
                </a:lnTo>
                <a:lnTo>
                  <a:pt x="73" y="504"/>
                </a:lnTo>
                <a:lnTo>
                  <a:pt x="64" y="507"/>
                </a:lnTo>
                <a:lnTo>
                  <a:pt x="55" y="512"/>
                </a:lnTo>
                <a:lnTo>
                  <a:pt x="46" y="518"/>
                </a:lnTo>
                <a:lnTo>
                  <a:pt x="46" y="514"/>
                </a:lnTo>
                <a:lnTo>
                  <a:pt x="45" y="510"/>
                </a:lnTo>
                <a:lnTo>
                  <a:pt x="43" y="506"/>
                </a:lnTo>
                <a:lnTo>
                  <a:pt x="40" y="501"/>
                </a:lnTo>
                <a:lnTo>
                  <a:pt x="38" y="497"/>
                </a:lnTo>
                <a:lnTo>
                  <a:pt x="36" y="492"/>
                </a:lnTo>
                <a:lnTo>
                  <a:pt x="34" y="487"/>
                </a:lnTo>
                <a:lnTo>
                  <a:pt x="33" y="481"/>
                </a:lnTo>
                <a:lnTo>
                  <a:pt x="33" y="468"/>
                </a:lnTo>
                <a:lnTo>
                  <a:pt x="31" y="456"/>
                </a:lnTo>
                <a:lnTo>
                  <a:pt x="29" y="445"/>
                </a:lnTo>
                <a:lnTo>
                  <a:pt x="26" y="436"/>
                </a:lnTo>
                <a:lnTo>
                  <a:pt x="17" y="418"/>
                </a:lnTo>
                <a:lnTo>
                  <a:pt x="7" y="401"/>
                </a:lnTo>
                <a:lnTo>
                  <a:pt x="0" y="358"/>
                </a:lnTo>
                <a:lnTo>
                  <a:pt x="113" y="332"/>
                </a:lnTo>
                <a:lnTo>
                  <a:pt x="194" y="185"/>
                </a:lnTo>
                <a:lnTo>
                  <a:pt x="166" y="136"/>
                </a:lnTo>
                <a:lnTo>
                  <a:pt x="200" y="0"/>
                </a:lnTo>
              </a:path>
            </a:pathLst>
          </a:custGeom>
          <a:solidFill>
            <a:schemeClr val="tx1"/>
          </a:solidFill>
          <a:ln w="9525" cap="flat" cmpd="sng">
            <a:solidFill>
              <a:srgbClr val="FFFFFF"/>
            </a:solidFill>
            <a:prstDash val="solid"/>
            <a:round/>
            <a:headEnd type="none" w="med" len="med"/>
            <a:tailEnd type="none" w="med" len="med"/>
          </a:ln>
        </p:spPr>
        <p:txBody>
          <a:bodyPr/>
          <a:lstStyle/>
          <a:p>
            <a:endParaRPr lang="en-US" dirty="0"/>
          </a:p>
        </p:txBody>
      </p:sp>
      <p:sp>
        <p:nvSpPr>
          <p:cNvPr id="18579" name="Freeform 547"/>
          <p:cNvSpPr>
            <a:spLocks/>
          </p:cNvSpPr>
          <p:nvPr>
            <p:custDataLst>
              <p:tags r:id="rId146"/>
            </p:custDataLst>
          </p:nvPr>
        </p:nvSpPr>
        <p:spPr bwMode="auto">
          <a:xfrm>
            <a:off x="6734175" y="2163764"/>
            <a:ext cx="236538" cy="92075"/>
          </a:xfrm>
          <a:custGeom>
            <a:avLst/>
            <a:gdLst>
              <a:gd name="T0" fmla="*/ 2147483647 w 546"/>
              <a:gd name="T1" fmla="*/ 2147483647 h 173"/>
              <a:gd name="T2" fmla="*/ 2147483647 w 546"/>
              <a:gd name="T3" fmla="*/ 2147483647 h 173"/>
              <a:gd name="T4" fmla="*/ 2147483647 w 546"/>
              <a:gd name="T5" fmla="*/ 2147483647 h 173"/>
              <a:gd name="T6" fmla="*/ 2147483647 w 546"/>
              <a:gd name="T7" fmla="*/ 2147483647 h 173"/>
              <a:gd name="T8" fmla="*/ 2147483647 w 546"/>
              <a:gd name="T9" fmla="*/ 2147483647 h 173"/>
              <a:gd name="T10" fmla="*/ 2147483647 w 546"/>
              <a:gd name="T11" fmla="*/ 2147483647 h 173"/>
              <a:gd name="T12" fmla="*/ 2147483647 w 546"/>
              <a:gd name="T13" fmla="*/ 2147483647 h 173"/>
              <a:gd name="T14" fmla="*/ 2147483647 w 546"/>
              <a:gd name="T15" fmla="*/ 2147483647 h 173"/>
              <a:gd name="T16" fmla="*/ 2147483647 w 546"/>
              <a:gd name="T17" fmla="*/ 2147483647 h 173"/>
              <a:gd name="T18" fmla="*/ 2147483647 w 546"/>
              <a:gd name="T19" fmla="*/ 2147483647 h 173"/>
              <a:gd name="T20" fmla="*/ 2147483647 w 546"/>
              <a:gd name="T21" fmla="*/ 2147483647 h 173"/>
              <a:gd name="T22" fmla="*/ 2147483647 w 546"/>
              <a:gd name="T23" fmla="*/ 2147483647 h 173"/>
              <a:gd name="T24" fmla="*/ 2147483647 w 546"/>
              <a:gd name="T25" fmla="*/ 2147483647 h 173"/>
              <a:gd name="T26" fmla="*/ 2147483647 w 546"/>
              <a:gd name="T27" fmla="*/ 2147483647 h 173"/>
              <a:gd name="T28" fmla="*/ 2147483647 w 546"/>
              <a:gd name="T29" fmla="*/ 0 h 173"/>
              <a:gd name="T30" fmla="*/ 2147483647 w 546"/>
              <a:gd name="T31" fmla="*/ 2147483647 h 173"/>
              <a:gd name="T32" fmla="*/ 2147483647 w 546"/>
              <a:gd name="T33" fmla="*/ 2147483647 h 173"/>
              <a:gd name="T34" fmla="*/ 2147483647 w 546"/>
              <a:gd name="T35" fmla="*/ 2147483647 h 173"/>
              <a:gd name="T36" fmla="*/ 2147483647 w 546"/>
              <a:gd name="T37" fmla="*/ 2147483647 h 173"/>
              <a:gd name="T38" fmla="*/ 2147483647 w 546"/>
              <a:gd name="T39" fmla="*/ 2147483647 h 173"/>
              <a:gd name="T40" fmla="*/ 2147483647 w 546"/>
              <a:gd name="T41" fmla="*/ 2147483647 h 173"/>
              <a:gd name="T42" fmla="*/ 2147483647 w 546"/>
              <a:gd name="T43" fmla="*/ 2147483647 h 173"/>
              <a:gd name="T44" fmla="*/ 2147483647 w 546"/>
              <a:gd name="T45" fmla="*/ 2147483647 h 173"/>
              <a:gd name="T46" fmla="*/ 2147483647 w 546"/>
              <a:gd name="T47" fmla="*/ 2147483647 h 173"/>
              <a:gd name="T48" fmla="*/ 2147483647 w 546"/>
              <a:gd name="T49" fmla="*/ 2147483647 h 173"/>
              <a:gd name="T50" fmla="*/ 2147483647 w 546"/>
              <a:gd name="T51" fmla="*/ 2147483647 h 173"/>
              <a:gd name="T52" fmla="*/ 2147483647 w 546"/>
              <a:gd name="T53" fmla="*/ 2147483647 h 173"/>
              <a:gd name="T54" fmla="*/ 2147483647 w 546"/>
              <a:gd name="T55" fmla="*/ 2147483647 h 173"/>
              <a:gd name="T56" fmla="*/ 2147483647 w 546"/>
              <a:gd name="T57" fmla="*/ 2147483647 h 173"/>
              <a:gd name="T58" fmla="*/ 2147483647 w 546"/>
              <a:gd name="T59" fmla="*/ 2147483647 h 173"/>
              <a:gd name="T60" fmla="*/ 2147483647 w 546"/>
              <a:gd name="T61" fmla="*/ 2147483647 h 173"/>
              <a:gd name="T62" fmla="*/ 2147483647 w 546"/>
              <a:gd name="T63" fmla="*/ 2147483647 h 173"/>
              <a:gd name="T64" fmla="*/ 2147483647 w 546"/>
              <a:gd name="T65" fmla="*/ 2147483647 h 173"/>
              <a:gd name="T66" fmla="*/ 2147483647 w 546"/>
              <a:gd name="T67" fmla="*/ 2147483647 h 173"/>
              <a:gd name="T68" fmla="*/ 2147483647 w 546"/>
              <a:gd name="T69" fmla="*/ 2147483647 h 173"/>
              <a:gd name="T70" fmla="*/ 2147483647 w 546"/>
              <a:gd name="T71" fmla="*/ 2147483647 h 173"/>
              <a:gd name="T72" fmla="*/ 2147483647 w 546"/>
              <a:gd name="T73" fmla="*/ 2147483647 h 173"/>
              <a:gd name="T74" fmla="*/ 2147483647 w 546"/>
              <a:gd name="T75" fmla="*/ 2147483647 h 173"/>
              <a:gd name="T76" fmla="*/ 2147483647 w 546"/>
              <a:gd name="T77" fmla="*/ 2147483647 h 173"/>
              <a:gd name="T78" fmla="*/ 2147483647 w 546"/>
              <a:gd name="T79" fmla="*/ 2147483647 h 173"/>
              <a:gd name="T80" fmla="*/ 2147483647 w 546"/>
              <a:gd name="T81" fmla="*/ 2147483647 h 173"/>
              <a:gd name="T82" fmla="*/ 2147483647 w 546"/>
              <a:gd name="T83" fmla="*/ 2147483647 h 173"/>
              <a:gd name="T84" fmla="*/ 2147483647 w 546"/>
              <a:gd name="T85" fmla="*/ 2147483647 h 173"/>
              <a:gd name="T86" fmla="*/ 2147483647 w 546"/>
              <a:gd name="T87" fmla="*/ 2147483647 h 173"/>
              <a:gd name="T88" fmla="*/ 2147483647 w 546"/>
              <a:gd name="T89" fmla="*/ 2147483647 h 173"/>
              <a:gd name="T90" fmla="*/ 2147483647 w 546"/>
              <a:gd name="T91" fmla="*/ 2147483647 h 173"/>
              <a:gd name="T92" fmla="*/ 2147483647 w 546"/>
              <a:gd name="T93" fmla="*/ 2147483647 h 173"/>
              <a:gd name="T94" fmla="*/ 2147483647 w 546"/>
              <a:gd name="T95" fmla="*/ 2147483647 h 173"/>
              <a:gd name="T96" fmla="*/ 2147483647 w 546"/>
              <a:gd name="T97" fmla="*/ 2147483647 h 173"/>
              <a:gd name="T98" fmla="*/ 2147483647 w 546"/>
              <a:gd name="T99" fmla="*/ 2147483647 h 173"/>
              <a:gd name="T100" fmla="*/ 2147483647 w 546"/>
              <a:gd name="T101" fmla="*/ 2147483647 h 1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chemeClr val="tx1"/>
          </a:solidFill>
          <a:ln w="9525" cap="flat" cmpd="sng">
            <a:solidFill>
              <a:srgbClr val="FFFFFF"/>
            </a:solidFill>
            <a:prstDash val="solid"/>
            <a:round/>
            <a:headEnd type="none" w="med" len="med"/>
            <a:tailEnd type="none" w="med" len="med"/>
          </a:ln>
        </p:spPr>
        <p:txBody>
          <a:bodyPr/>
          <a:lstStyle/>
          <a:p>
            <a:endParaRPr lang="en-US" dirty="0"/>
          </a:p>
        </p:txBody>
      </p:sp>
      <p:sp>
        <p:nvSpPr>
          <p:cNvPr id="18580" name="Freeform 548"/>
          <p:cNvSpPr>
            <a:spLocks/>
          </p:cNvSpPr>
          <p:nvPr>
            <p:custDataLst>
              <p:tags r:id="rId147"/>
            </p:custDataLst>
          </p:nvPr>
        </p:nvSpPr>
        <p:spPr bwMode="auto">
          <a:xfrm>
            <a:off x="7245350" y="2147889"/>
            <a:ext cx="107950" cy="60325"/>
          </a:xfrm>
          <a:custGeom>
            <a:avLst/>
            <a:gdLst>
              <a:gd name="T0" fmla="*/ 2147483647 w 246"/>
              <a:gd name="T1" fmla="*/ 2147483647 h 42"/>
              <a:gd name="T2" fmla="*/ 2147483647 w 246"/>
              <a:gd name="T3" fmla="*/ 2147483647 h 42"/>
              <a:gd name="T4" fmla="*/ 2147483647 w 246"/>
              <a:gd name="T5" fmla="*/ 2147483647 h 42"/>
              <a:gd name="T6" fmla="*/ 2147483647 w 246"/>
              <a:gd name="T7" fmla="*/ 2147483647 h 42"/>
              <a:gd name="T8" fmla="*/ 2147483647 w 246"/>
              <a:gd name="T9" fmla="*/ 2147483647 h 42"/>
              <a:gd name="T10" fmla="*/ 2147483647 w 246"/>
              <a:gd name="T11" fmla="*/ 2147483647 h 42"/>
              <a:gd name="T12" fmla="*/ 2147483647 w 246"/>
              <a:gd name="T13" fmla="*/ 2147483647 h 42"/>
              <a:gd name="T14" fmla="*/ 2147483647 w 246"/>
              <a:gd name="T15" fmla="*/ 2147483647 h 42"/>
              <a:gd name="T16" fmla="*/ 2147483647 w 246"/>
              <a:gd name="T17" fmla="*/ 2147483647 h 42"/>
              <a:gd name="T18" fmla="*/ 2147483647 w 246"/>
              <a:gd name="T19" fmla="*/ 2147483647 h 42"/>
              <a:gd name="T20" fmla="*/ 2147483647 w 246"/>
              <a:gd name="T21" fmla="*/ 2147483647 h 42"/>
              <a:gd name="T22" fmla="*/ 2147483647 w 246"/>
              <a:gd name="T23" fmla="*/ 2147483647 h 42"/>
              <a:gd name="T24" fmla="*/ 2147483647 w 246"/>
              <a:gd name="T25" fmla="*/ 2147483647 h 42"/>
              <a:gd name="T26" fmla="*/ 2147483647 w 246"/>
              <a:gd name="T27" fmla="*/ 2147483647 h 42"/>
              <a:gd name="T28" fmla="*/ 2147483647 w 246"/>
              <a:gd name="T29" fmla="*/ 2147483647 h 42"/>
              <a:gd name="T30" fmla="*/ 2147483647 w 246"/>
              <a:gd name="T31" fmla="*/ 2147483647 h 42"/>
              <a:gd name="T32" fmla="*/ 2147483647 w 246"/>
              <a:gd name="T33" fmla="*/ 2147483647 h 42"/>
              <a:gd name="T34" fmla="*/ 2147483647 w 246"/>
              <a:gd name="T35" fmla="*/ 2147483647 h 42"/>
              <a:gd name="T36" fmla="*/ 2147483647 w 246"/>
              <a:gd name="T37" fmla="*/ 2147483647 h 42"/>
              <a:gd name="T38" fmla="*/ 2147483647 w 246"/>
              <a:gd name="T39" fmla="*/ 2147483647 h 42"/>
              <a:gd name="T40" fmla="*/ 2147483647 w 246"/>
              <a:gd name="T41" fmla="*/ 2147483647 h 42"/>
              <a:gd name="T42" fmla="*/ 2147483647 w 246"/>
              <a:gd name="T43" fmla="*/ 2147483647 h 42"/>
              <a:gd name="T44" fmla="*/ 2147483647 w 246"/>
              <a:gd name="T45" fmla="*/ 2147483647 h 42"/>
              <a:gd name="T46" fmla="*/ 2147483647 w 246"/>
              <a:gd name="T47" fmla="*/ 2147483647 h 42"/>
              <a:gd name="T48" fmla="*/ 2147483647 w 246"/>
              <a:gd name="T49" fmla="*/ 2147483647 h 42"/>
              <a:gd name="T50" fmla="*/ 2147483647 w 246"/>
              <a:gd name="T51" fmla="*/ 2147483647 h 42"/>
              <a:gd name="T52" fmla="*/ 2147483647 w 246"/>
              <a:gd name="T53" fmla="*/ 2147483647 h 42"/>
              <a:gd name="T54" fmla="*/ 2147483647 w 246"/>
              <a:gd name="T55" fmla="*/ 2147483647 h 42"/>
              <a:gd name="T56" fmla="*/ 2147483647 w 246"/>
              <a:gd name="T57" fmla="*/ 2147483647 h 42"/>
              <a:gd name="T58" fmla="*/ 2147483647 w 246"/>
              <a:gd name="T59" fmla="*/ 2147483647 h 42"/>
              <a:gd name="T60" fmla="*/ 2147483647 w 246"/>
              <a:gd name="T61" fmla="*/ 2147483647 h 42"/>
              <a:gd name="T62" fmla="*/ 2147483647 w 246"/>
              <a:gd name="T63" fmla="*/ 2147483647 h 42"/>
              <a:gd name="T64" fmla="*/ 2147483647 w 246"/>
              <a:gd name="T65" fmla="*/ 0 h 42"/>
              <a:gd name="T66" fmla="*/ 2147483647 w 246"/>
              <a:gd name="T67" fmla="*/ 2147483647 h 42"/>
              <a:gd name="T68" fmla="*/ 2147483647 w 246"/>
              <a:gd name="T69" fmla="*/ 2147483647 h 42"/>
              <a:gd name="T70" fmla="*/ 2147483647 w 246"/>
              <a:gd name="T71" fmla="*/ 2147483647 h 42"/>
              <a:gd name="T72" fmla="*/ 2147483647 w 246"/>
              <a:gd name="T73" fmla="*/ 2147483647 h 42"/>
              <a:gd name="T74" fmla="*/ 2147483647 w 246"/>
              <a:gd name="T75" fmla="*/ 2147483647 h 42"/>
              <a:gd name="T76" fmla="*/ 2147483647 w 246"/>
              <a:gd name="T77" fmla="*/ 2147483647 h 42"/>
              <a:gd name="T78" fmla="*/ 2147483647 w 246"/>
              <a:gd name="T79" fmla="*/ 2147483647 h 42"/>
              <a:gd name="T80" fmla="*/ 2147483647 w 246"/>
              <a:gd name="T81" fmla="*/ 2147483647 h 42"/>
              <a:gd name="T82" fmla="*/ 2147483647 w 246"/>
              <a:gd name="T83" fmla="*/ 2147483647 h 42"/>
              <a:gd name="T84" fmla="*/ 2147483647 w 246"/>
              <a:gd name="T85" fmla="*/ 2147483647 h 42"/>
              <a:gd name="T86" fmla="*/ 2147483647 w 246"/>
              <a:gd name="T87" fmla="*/ 2147483647 h 42"/>
              <a:gd name="T88" fmla="*/ 2147483647 w 246"/>
              <a:gd name="T89" fmla="*/ 2147483647 h 42"/>
              <a:gd name="T90" fmla="*/ 2147483647 w 246"/>
              <a:gd name="T91" fmla="*/ 2147483647 h 42"/>
              <a:gd name="T92" fmla="*/ 0 w 246"/>
              <a:gd name="T93" fmla="*/ 2147483647 h 42"/>
              <a:gd name="T94" fmla="*/ 2147483647 w 246"/>
              <a:gd name="T95" fmla="*/ 2147483647 h 42"/>
              <a:gd name="T96" fmla="*/ 2147483647 w 246"/>
              <a:gd name="T97" fmla="*/ 2147483647 h 42"/>
              <a:gd name="T98" fmla="*/ 2147483647 w 246"/>
              <a:gd name="T99" fmla="*/ 2147483647 h 42"/>
              <a:gd name="T100" fmla="*/ 2147483647 w 246"/>
              <a:gd name="T101" fmla="*/ 2147483647 h 42"/>
              <a:gd name="T102" fmla="*/ 2147483647 w 246"/>
              <a:gd name="T103" fmla="*/ 2147483647 h 42"/>
              <a:gd name="T104" fmla="*/ 2147483647 w 246"/>
              <a:gd name="T105" fmla="*/ 2147483647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chemeClr val="tx1"/>
          </a:solidFill>
          <a:ln w="9525" cap="flat" cmpd="sng">
            <a:solidFill>
              <a:srgbClr val="FFFFFF"/>
            </a:solidFill>
            <a:prstDash val="solid"/>
            <a:round/>
            <a:headEnd type="none" w="med" len="med"/>
            <a:tailEnd type="none" w="med" len="med"/>
          </a:ln>
        </p:spPr>
        <p:txBody>
          <a:bodyPr/>
          <a:lstStyle/>
          <a:p>
            <a:endParaRPr lang="en-US" dirty="0"/>
          </a:p>
        </p:txBody>
      </p:sp>
      <p:sp>
        <p:nvSpPr>
          <p:cNvPr id="18581" name="Freeform 549"/>
          <p:cNvSpPr>
            <a:spLocks/>
          </p:cNvSpPr>
          <p:nvPr>
            <p:custDataLst>
              <p:tags r:id="rId148"/>
            </p:custDataLst>
          </p:nvPr>
        </p:nvSpPr>
        <p:spPr bwMode="auto">
          <a:xfrm>
            <a:off x="7388225" y="2130425"/>
            <a:ext cx="63500" cy="57150"/>
          </a:xfrm>
          <a:custGeom>
            <a:avLst/>
            <a:gdLst>
              <a:gd name="T0" fmla="*/ 2147483647 w 149"/>
              <a:gd name="T1" fmla="*/ 0 h 61"/>
              <a:gd name="T2" fmla="*/ 2147483647 w 149"/>
              <a:gd name="T3" fmla="*/ 2147483647 h 61"/>
              <a:gd name="T4" fmla="*/ 2147483647 w 149"/>
              <a:gd name="T5" fmla="*/ 2147483647 h 61"/>
              <a:gd name="T6" fmla="*/ 2147483647 w 149"/>
              <a:gd name="T7" fmla="*/ 2147483647 h 61"/>
              <a:gd name="T8" fmla="*/ 2147483647 w 149"/>
              <a:gd name="T9" fmla="*/ 2147483647 h 61"/>
              <a:gd name="T10" fmla="*/ 2147483647 w 149"/>
              <a:gd name="T11" fmla="*/ 2147483647 h 61"/>
              <a:gd name="T12" fmla="*/ 2147483647 w 149"/>
              <a:gd name="T13" fmla="*/ 2147483647 h 61"/>
              <a:gd name="T14" fmla="*/ 2147483647 w 149"/>
              <a:gd name="T15" fmla="*/ 2147483647 h 61"/>
              <a:gd name="T16" fmla="*/ 2147483647 w 149"/>
              <a:gd name="T17" fmla="*/ 2147483647 h 61"/>
              <a:gd name="T18" fmla="*/ 2147483647 w 149"/>
              <a:gd name="T19" fmla="*/ 2147483647 h 61"/>
              <a:gd name="T20" fmla="*/ 2147483647 w 149"/>
              <a:gd name="T21" fmla="*/ 2147483647 h 61"/>
              <a:gd name="T22" fmla="*/ 2147483647 w 149"/>
              <a:gd name="T23" fmla="*/ 2147483647 h 61"/>
              <a:gd name="T24" fmla="*/ 2147483647 w 149"/>
              <a:gd name="T25" fmla="*/ 2147483647 h 61"/>
              <a:gd name="T26" fmla="*/ 2147483647 w 149"/>
              <a:gd name="T27" fmla="*/ 2147483647 h 61"/>
              <a:gd name="T28" fmla="*/ 2147483647 w 149"/>
              <a:gd name="T29" fmla="*/ 2147483647 h 61"/>
              <a:gd name="T30" fmla="*/ 2147483647 w 149"/>
              <a:gd name="T31" fmla="*/ 2147483647 h 61"/>
              <a:gd name="T32" fmla="*/ 2147483647 w 149"/>
              <a:gd name="T33" fmla="*/ 2147483647 h 61"/>
              <a:gd name="T34" fmla="*/ 2147483647 w 149"/>
              <a:gd name="T35" fmla="*/ 2147483647 h 61"/>
              <a:gd name="T36" fmla="*/ 2147483647 w 149"/>
              <a:gd name="T37" fmla="*/ 2147483647 h 61"/>
              <a:gd name="T38" fmla="*/ 2147483647 w 149"/>
              <a:gd name="T39" fmla="*/ 2147483647 h 61"/>
              <a:gd name="T40" fmla="*/ 2147483647 w 149"/>
              <a:gd name="T41" fmla="*/ 2147483647 h 61"/>
              <a:gd name="T42" fmla="*/ 2147483647 w 149"/>
              <a:gd name="T43" fmla="*/ 2147483647 h 61"/>
              <a:gd name="T44" fmla="*/ 2147483647 w 149"/>
              <a:gd name="T45" fmla="*/ 2147483647 h 61"/>
              <a:gd name="T46" fmla="*/ 2147483647 w 149"/>
              <a:gd name="T47" fmla="*/ 2147483647 h 61"/>
              <a:gd name="T48" fmla="*/ 2147483647 w 149"/>
              <a:gd name="T49" fmla="*/ 2147483647 h 61"/>
              <a:gd name="T50" fmla="*/ 2147483647 w 149"/>
              <a:gd name="T51" fmla="*/ 2147483647 h 61"/>
              <a:gd name="T52" fmla="*/ 2147483647 w 149"/>
              <a:gd name="T53" fmla="*/ 2147483647 h 61"/>
              <a:gd name="T54" fmla="*/ 2147483647 w 149"/>
              <a:gd name="T55" fmla="*/ 2147483647 h 61"/>
              <a:gd name="T56" fmla="*/ 2147483647 w 149"/>
              <a:gd name="T57" fmla="*/ 2147483647 h 61"/>
              <a:gd name="T58" fmla="*/ 2147483647 w 149"/>
              <a:gd name="T59" fmla="*/ 2147483647 h 61"/>
              <a:gd name="T60" fmla="*/ 2147483647 w 149"/>
              <a:gd name="T61" fmla="*/ 2147483647 h 61"/>
              <a:gd name="T62" fmla="*/ 2147483647 w 149"/>
              <a:gd name="T63" fmla="*/ 2147483647 h 61"/>
              <a:gd name="T64" fmla="*/ 0 w 149"/>
              <a:gd name="T65" fmla="*/ 2147483647 h 61"/>
              <a:gd name="T66" fmla="*/ 0 w 149"/>
              <a:gd name="T67" fmla="*/ 2147483647 h 61"/>
              <a:gd name="T68" fmla="*/ 2147483647 w 149"/>
              <a:gd name="T69" fmla="*/ 2147483647 h 61"/>
              <a:gd name="T70" fmla="*/ 2147483647 w 149"/>
              <a:gd name="T71" fmla="*/ 2147483647 h 61"/>
              <a:gd name="T72" fmla="*/ 2147483647 w 149"/>
              <a:gd name="T73" fmla="*/ 2147483647 h 61"/>
              <a:gd name="T74" fmla="*/ 2147483647 w 149"/>
              <a:gd name="T75" fmla="*/ 2147483647 h 61"/>
              <a:gd name="T76" fmla="*/ 2147483647 w 149"/>
              <a:gd name="T77" fmla="*/ 2147483647 h 61"/>
              <a:gd name="T78" fmla="*/ 2147483647 w 149"/>
              <a:gd name="T79" fmla="*/ 2147483647 h 61"/>
              <a:gd name="T80" fmla="*/ 2147483647 w 149"/>
              <a:gd name="T81" fmla="*/ 2147483647 h 61"/>
              <a:gd name="T82" fmla="*/ 2147483647 w 149"/>
              <a:gd name="T83" fmla="*/ 2147483647 h 61"/>
              <a:gd name="T84" fmla="*/ 2147483647 w 149"/>
              <a:gd name="T85" fmla="*/ 0 h 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chemeClr val="tx1"/>
          </a:solidFill>
          <a:ln w="9525" cap="flat" cmpd="sng">
            <a:solidFill>
              <a:srgbClr val="FFFFFF"/>
            </a:solidFill>
            <a:prstDash val="solid"/>
            <a:round/>
            <a:headEnd type="none" w="med" len="med"/>
            <a:tailEnd type="none" w="med" len="med"/>
          </a:ln>
        </p:spPr>
        <p:txBody>
          <a:bodyPr/>
          <a:lstStyle/>
          <a:p>
            <a:endParaRPr lang="en-US" dirty="0"/>
          </a:p>
        </p:txBody>
      </p:sp>
      <p:sp>
        <p:nvSpPr>
          <p:cNvPr id="18582" name="Freeform 550"/>
          <p:cNvSpPr>
            <a:spLocks/>
          </p:cNvSpPr>
          <p:nvPr>
            <p:custDataLst>
              <p:tags r:id="rId149"/>
            </p:custDataLst>
          </p:nvPr>
        </p:nvSpPr>
        <p:spPr bwMode="auto">
          <a:xfrm>
            <a:off x="7424739" y="2138363"/>
            <a:ext cx="130175" cy="57150"/>
          </a:xfrm>
          <a:custGeom>
            <a:avLst/>
            <a:gdLst>
              <a:gd name="T0" fmla="*/ 2147483647 w 299"/>
              <a:gd name="T1" fmla="*/ 2147483647 h 74"/>
              <a:gd name="T2" fmla="*/ 2147483647 w 299"/>
              <a:gd name="T3" fmla="*/ 2147483647 h 74"/>
              <a:gd name="T4" fmla="*/ 2147483647 w 299"/>
              <a:gd name="T5" fmla="*/ 2147483647 h 74"/>
              <a:gd name="T6" fmla="*/ 2147483647 w 299"/>
              <a:gd name="T7" fmla="*/ 2147483647 h 74"/>
              <a:gd name="T8" fmla="*/ 2147483647 w 299"/>
              <a:gd name="T9" fmla="*/ 2147483647 h 74"/>
              <a:gd name="T10" fmla="*/ 2147483647 w 299"/>
              <a:gd name="T11" fmla="*/ 2147483647 h 74"/>
              <a:gd name="T12" fmla="*/ 2147483647 w 299"/>
              <a:gd name="T13" fmla="*/ 2147483647 h 74"/>
              <a:gd name="T14" fmla="*/ 2147483647 w 299"/>
              <a:gd name="T15" fmla="*/ 2147483647 h 74"/>
              <a:gd name="T16" fmla="*/ 2147483647 w 299"/>
              <a:gd name="T17" fmla="*/ 2147483647 h 74"/>
              <a:gd name="T18" fmla="*/ 2147483647 w 299"/>
              <a:gd name="T19" fmla="*/ 2147483647 h 74"/>
              <a:gd name="T20" fmla="*/ 2147483647 w 299"/>
              <a:gd name="T21" fmla="*/ 2147483647 h 74"/>
              <a:gd name="T22" fmla="*/ 2147483647 w 299"/>
              <a:gd name="T23" fmla="*/ 2147483647 h 74"/>
              <a:gd name="T24" fmla="*/ 2147483647 w 299"/>
              <a:gd name="T25" fmla="*/ 2147483647 h 74"/>
              <a:gd name="T26" fmla="*/ 2147483647 w 299"/>
              <a:gd name="T27" fmla="*/ 2147483647 h 74"/>
              <a:gd name="T28" fmla="*/ 2147483647 w 299"/>
              <a:gd name="T29" fmla="*/ 2147483647 h 74"/>
              <a:gd name="T30" fmla="*/ 2147483647 w 299"/>
              <a:gd name="T31" fmla="*/ 2147483647 h 74"/>
              <a:gd name="T32" fmla="*/ 2147483647 w 299"/>
              <a:gd name="T33" fmla="*/ 2147483647 h 74"/>
              <a:gd name="T34" fmla="*/ 2147483647 w 299"/>
              <a:gd name="T35" fmla="*/ 2147483647 h 74"/>
              <a:gd name="T36" fmla="*/ 2147483647 w 299"/>
              <a:gd name="T37" fmla="*/ 2147483647 h 74"/>
              <a:gd name="T38" fmla="*/ 2147483647 w 299"/>
              <a:gd name="T39" fmla="*/ 2147483647 h 74"/>
              <a:gd name="T40" fmla="*/ 2147483647 w 299"/>
              <a:gd name="T41" fmla="*/ 2147483647 h 74"/>
              <a:gd name="T42" fmla="*/ 2147483647 w 299"/>
              <a:gd name="T43" fmla="*/ 2147483647 h 74"/>
              <a:gd name="T44" fmla="*/ 2147483647 w 299"/>
              <a:gd name="T45" fmla="*/ 0 h 74"/>
              <a:gd name="T46" fmla="*/ 2147483647 w 299"/>
              <a:gd name="T47" fmla="*/ 2147483647 h 74"/>
              <a:gd name="T48" fmla="*/ 2147483647 w 299"/>
              <a:gd name="T49" fmla="*/ 2147483647 h 74"/>
              <a:gd name="T50" fmla="*/ 2147483647 w 299"/>
              <a:gd name="T51" fmla="*/ 2147483647 h 74"/>
              <a:gd name="T52" fmla="*/ 2147483647 w 299"/>
              <a:gd name="T53" fmla="*/ 2147483647 h 74"/>
              <a:gd name="T54" fmla="*/ 2147483647 w 299"/>
              <a:gd name="T55" fmla="*/ 2147483647 h 74"/>
              <a:gd name="T56" fmla="*/ 2147483647 w 299"/>
              <a:gd name="T57" fmla="*/ 2147483647 h 74"/>
              <a:gd name="T58" fmla="*/ 2147483647 w 299"/>
              <a:gd name="T59" fmla="*/ 2147483647 h 74"/>
              <a:gd name="T60" fmla="*/ 2147483647 w 299"/>
              <a:gd name="T61" fmla="*/ 2147483647 h 74"/>
              <a:gd name="T62" fmla="*/ 2147483647 w 299"/>
              <a:gd name="T63" fmla="*/ 2147483647 h 74"/>
              <a:gd name="T64" fmla="*/ 2147483647 w 299"/>
              <a:gd name="T65" fmla="*/ 2147483647 h 74"/>
              <a:gd name="T66" fmla="*/ 2147483647 w 299"/>
              <a:gd name="T67" fmla="*/ 2147483647 h 74"/>
              <a:gd name="T68" fmla="*/ 2147483647 w 299"/>
              <a:gd name="T69" fmla="*/ 2147483647 h 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chemeClr val="tx1"/>
          </a:solidFill>
          <a:ln w="9525" cap="flat" cmpd="sng">
            <a:solidFill>
              <a:srgbClr val="FFFFFF"/>
            </a:solidFill>
            <a:prstDash val="solid"/>
            <a:round/>
            <a:headEnd type="none" w="med" len="med"/>
            <a:tailEnd type="none" w="med" len="med"/>
          </a:ln>
        </p:spPr>
        <p:txBody>
          <a:bodyPr/>
          <a:lstStyle/>
          <a:p>
            <a:endParaRPr lang="en-US" dirty="0"/>
          </a:p>
        </p:txBody>
      </p:sp>
      <p:sp>
        <p:nvSpPr>
          <p:cNvPr id="2" name="TextBox 1"/>
          <p:cNvSpPr txBox="1"/>
          <p:nvPr/>
        </p:nvSpPr>
        <p:spPr>
          <a:xfrm>
            <a:off x="1774826" y="1066802"/>
            <a:ext cx="6759575"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defRPr/>
            </a:pPr>
            <a:r>
              <a:rPr lang="en-US" dirty="0"/>
              <a:t>Science Across Virtual Institutes (SAVI): Wireless Innovation between Finland and U.S. (</a:t>
            </a:r>
            <a:r>
              <a:rPr lang="en-US" dirty="0" err="1"/>
              <a:t>WiFiUS</a:t>
            </a:r>
            <a:r>
              <a:rPr lang="en-US" dirty="0"/>
              <a:t>) (</a:t>
            </a:r>
            <a:r>
              <a:rPr lang="en-US" dirty="0"/>
              <a:t>Tekes, </a:t>
            </a:r>
            <a:r>
              <a:rPr lang="en-US" dirty="0"/>
              <a:t>Academy </a:t>
            </a:r>
            <a:r>
              <a:rPr lang="en-US" dirty="0"/>
              <a:t>of </a:t>
            </a:r>
            <a:r>
              <a:rPr lang="en-US" dirty="0"/>
              <a:t>Finland)</a:t>
            </a:r>
            <a:endParaRPr lang="en-US" dirty="0"/>
          </a:p>
        </p:txBody>
      </p:sp>
      <p:sp>
        <p:nvSpPr>
          <p:cNvPr id="3" name="TextBox 2"/>
          <p:cNvSpPr txBox="1"/>
          <p:nvPr/>
        </p:nvSpPr>
        <p:spPr>
          <a:xfrm>
            <a:off x="3331344" y="4164841"/>
            <a:ext cx="2848794"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defRPr/>
            </a:pPr>
            <a:r>
              <a:rPr lang="en-US" dirty="0"/>
              <a:t>Pervasive computing (DIT)</a:t>
            </a:r>
          </a:p>
        </p:txBody>
      </p:sp>
      <p:sp>
        <p:nvSpPr>
          <p:cNvPr id="552" name="TextBox 551"/>
          <p:cNvSpPr txBox="1"/>
          <p:nvPr/>
        </p:nvSpPr>
        <p:spPr>
          <a:xfrm>
            <a:off x="2735087" y="3370537"/>
            <a:ext cx="3864234" cy="646331"/>
          </a:xfrm>
          <a:prstGeom prst="rect">
            <a:avLst/>
          </a:prstGeom>
          <a:solidFill>
            <a:schemeClr val="accent1"/>
          </a:solidFill>
        </p:spPr>
        <p:style>
          <a:lnRef idx="1">
            <a:schemeClr val="accent1"/>
          </a:lnRef>
          <a:fillRef idx="2">
            <a:schemeClr val="accent1"/>
          </a:fillRef>
          <a:effectRef idx="1">
            <a:schemeClr val="accent1"/>
          </a:effectRef>
          <a:fontRef idx="minor">
            <a:schemeClr val="dk1"/>
          </a:fontRef>
        </p:style>
        <p:txBody>
          <a:bodyPr wrap="none">
            <a:spAutoFit/>
          </a:bodyPr>
          <a:lstStyle/>
          <a:p>
            <a:pPr>
              <a:defRPr/>
            </a:pPr>
            <a:r>
              <a:rPr lang="en-US" dirty="0"/>
              <a:t>Algorithms &amp; Software Foundations,</a:t>
            </a:r>
            <a:br>
              <a:rPr lang="en-US" dirty="0"/>
            </a:br>
            <a:r>
              <a:rPr lang="en-US" dirty="0"/>
              <a:t>Secure &amp; Trustworthy Cyberspace (</a:t>
            </a:r>
            <a:r>
              <a:rPr lang="en-US" dirty="0"/>
              <a:t>BSF)</a:t>
            </a:r>
          </a:p>
        </p:txBody>
      </p:sp>
      <p:sp>
        <p:nvSpPr>
          <p:cNvPr id="553" name="TextBox 552"/>
          <p:cNvSpPr txBox="1"/>
          <p:nvPr/>
        </p:nvSpPr>
        <p:spPr>
          <a:xfrm>
            <a:off x="1627187" y="2008310"/>
            <a:ext cx="4676632"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defRPr/>
            </a:pPr>
            <a:r>
              <a:rPr lang="en-US" dirty="0"/>
              <a:t>Computational neuroscience </a:t>
            </a:r>
            <a:r>
              <a:rPr lang="en-US" dirty="0"/>
              <a:t>(ANR, BMBF</a:t>
            </a:r>
            <a:r>
              <a:rPr lang="en-US" dirty="0"/>
              <a:t>, </a:t>
            </a:r>
            <a:r>
              <a:rPr lang="en-US" dirty="0"/>
              <a:t>BSF)</a:t>
            </a:r>
            <a:endParaRPr lang="en-US" dirty="0"/>
          </a:p>
          <a:p>
            <a:pPr>
              <a:defRPr/>
            </a:pPr>
            <a:r>
              <a:rPr lang="en-US" dirty="0"/>
              <a:t>Robust intelligence (DFG)</a:t>
            </a:r>
          </a:p>
        </p:txBody>
      </p:sp>
      <p:sp>
        <p:nvSpPr>
          <p:cNvPr id="554" name="TextBox 553"/>
          <p:cNvSpPr txBox="1"/>
          <p:nvPr/>
        </p:nvSpPr>
        <p:spPr>
          <a:xfrm>
            <a:off x="1949579" y="4669139"/>
            <a:ext cx="7167685" cy="646331"/>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defRPr/>
            </a:pPr>
            <a:r>
              <a:rPr lang="en-US" dirty="0"/>
              <a:t>Internet protocols and architecture (NICT)</a:t>
            </a:r>
          </a:p>
          <a:p>
            <a:pPr>
              <a:defRPr/>
            </a:pPr>
            <a:r>
              <a:rPr lang="en-US" dirty="0"/>
              <a:t>Big Data for Disaster Management (Japan Science and Technology Agency)</a:t>
            </a:r>
            <a:endParaRPr lang="en-US" dirty="0"/>
          </a:p>
        </p:txBody>
      </p:sp>
      <p:sp>
        <p:nvSpPr>
          <p:cNvPr id="5" name="Title 4"/>
          <p:cNvSpPr>
            <a:spLocks noGrp="1"/>
          </p:cNvSpPr>
          <p:nvPr>
            <p:ph type="title"/>
          </p:nvPr>
        </p:nvSpPr>
        <p:spPr>
          <a:xfrm>
            <a:off x="1981200" y="-33424"/>
            <a:ext cx="8229600" cy="1143000"/>
          </a:xfrm>
        </p:spPr>
        <p:txBody>
          <a:bodyPr>
            <a:normAutofit/>
          </a:bodyPr>
          <a:lstStyle/>
          <a:p>
            <a:pPr algn="ctr">
              <a:defRPr/>
            </a:pPr>
            <a:r>
              <a:rPr lang="en-US" sz="3200" dirty="0">
                <a:cs typeface="Arial"/>
              </a:rPr>
              <a:t>CISE International Activities</a:t>
            </a:r>
            <a:endParaRPr lang="en-US" sz="3200" dirty="0">
              <a:cs typeface="Arial"/>
            </a:endParaRPr>
          </a:p>
        </p:txBody>
      </p:sp>
      <p:cxnSp>
        <p:nvCxnSpPr>
          <p:cNvPr id="7" name="Straight Connector 6"/>
          <p:cNvCxnSpPr>
            <a:stCxn id="553" idx="3"/>
          </p:cNvCxnSpPr>
          <p:nvPr/>
        </p:nvCxnSpPr>
        <p:spPr>
          <a:xfrm>
            <a:off x="6303820" y="2331475"/>
            <a:ext cx="262081" cy="600164"/>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a:stCxn id="552" idx="3"/>
          </p:cNvCxnSpPr>
          <p:nvPr/>
        </p:nvCxnSpPr>
        <p:spPr>
          <a:xfrm flipV="1">
            <a:off x="6599322" y="3352800"/>
            <a:ext cx="563479" cy="340902"/>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6219825" y="1713133"/>
            <a:ext cx="596900" cy="647481"/>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554" idx="3"/>
          </p:cNvCxnSpPr>
          <p:nvPr/>
        </p:nvCxnSpPr>
        <p:spPr>
          <a:xfrm flipV="1">
            <a:off x="9117264" y="3233738"/>
            <a:ext cx="422025" cy="1758566"/>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18596" name="Freeform 464"/>
          <p:cNvSpPr>
            <a:spLocks/>
          </p:cNvSpPr>
          <p:nvPr>
            <p:custDataLst>
              <p:tags r:id="rId150"/>
            </p:custDataLst>
          </p:nvPr>
        </p:nvSpPr>
        <p:spPr bwMode="auto">
          <a:xfrm>
            <a:off x="8018463" y="3230563"/>
            <a:ext cx="692150" cy="874712"/>
          </a:xfrm>
          <a:custGeom>
            <a:avLst/>
            <a:gdLst>
              <a:gd name="T0" fmla="*/ 2147483647 w 1594"/>
              <a:gd name="T1" fmla="*/ 2147483647 h 1670"/>
              <a:gd name="T2" fmla="*/ 2147483647 w 1594"/>
              <a:gd name="T3" fmla="*/ 2147483647 h 1670"/>
              <a:gd name="T4" fmla="*/ 2147483647 w 1594"/>
              <a:gd name="T5" fmla="*/ 2147483647 h 1670"/>
              <a:gd name="T6" fmla="*/ 2147483647 w 1594"/>
              <a:gd name="T7" fmla="*/ 2147483647 h 1670"/>
              <a:gd name="T8" fmla="*/ 2147483647 w 1594"/>
              <a:gd name="T9" fmla="*/ 2147483647 h 1670"/>
              <a:gd name="T10" fmla="*/ 2147483647 w 1594"/>
              <a:gd name="T11" fmla="*/ 2147483647 h 1670"/>
              <a:gd name="T12" fmla="*/ 2147483647 w 1594"/>
              <a:gd name="T13" fmla="*/ 2147483647 h 1670"/>
              <a:gd name="T14" fmla="*/ 2147483647 w 1594"/>
              <a:gd name="T15" fmla="*/ 2147483647 h 1670"/>
              <a:gd name="T16" fmla="*/ 2147483647 w 1594"/>
              <a:gd name="T17" fmla="*/ 2147483647 h 1670"/>
              <a:gd name="T18" fmla="*/ 2147483647 w 1594"/>
              <a:gd name="T19" fmla="*/ 2147483647 h 1670"/>
              <a:gd name="T20" fmla="*/ 2147483647 w 1594"/>
              <a:gd name="T21" fmla="*/ 2147483647 h 1670"/>
              <a:gd name="T22" fmla="*/ 2147483647 w 1594"/>
              <a:gd name="T23" fmla="*/ 2147483647 h 1670"/>
              <a:gd name="T24" fmla="*/ 2147483647 w 1594"/>
              <a:gd name="T25" fmla="*/ 2147483647 h 1670"/>
              <a:gd name="T26" fmla="*/ 2147483647 w 1594"/>
              <a:gd name="T27" fmla="*/ 2147483647 h 1670"/>
              <a:gd name="T28" fmla="*/ 2147483647 w 1594"/>
              <a:gd name="T29" fmla="*/ 2147483647 h 1670"/>
              <a:gd name="T30" fmla="*/ 2147483647 w 1594"/>
              <a:gd name="T31" fmla="*/ 2147483647 h 1670"/>
              <a:gd name="T32" fmla="*/ 2147483647 w 1594"/>
              <a:gd name="T33" fmla="*/ 2147483647 h 1670"/>
              <a:gd name="T34" fmla="*/ 2147483647 w 1594"/>
              <a:gd name="T35" fmla="*/ 2147483647 h 1670"/>
              <a:gd name="T36" fmla="*/ 2147483647 w 1594"/>
              <a:gd name="T37" fmla="*/ 2147483647 h 1670"/>
              <a:gd name="T38" fmla="*/ 2147483647 w 1594"/>
              <a:gd name="T39" fmla="*/ 2147483647 h 1670"/>
              <a:gd name="T40" fmla="*/ 2147483647 w 1594"/>
              <a:gd name="T41" fmla="*/ 2147483647 h 1670"/>
              <a:gd name="T42" fmla="*/ 2147483647 w 1594"/>
              <a:gd name="T43" fmla="*/ 2147483647 h 1670"/>
              <a:gd name="T44" fmla="*/ 2147483647 w 1594"/>
              <a:gd name="T45" fmla="*/ 2147483647 h 1670"/>
              <a:gd name="T46" fmla="*/ 2147483647 w 1594"/>
              <a:gd name="T47" fmla="*/ 2147483647 h 1670"/>
              <a:gd name="T48" fmla="*/ 2147483647 w 1594"/>
              <a:gd name="T49" fmla="*/ 2147483647 h 1670"/>
              <a:gd name="T50" fmla="*/ 2147483647 w 1594"/>
              <a:gd name="T51" fmla="*/ 2147483647 h 1670"/>
              <a:gd name="T52" fmla="*/ 2147483647 w 1594"/>
              <a:gd name="T53" fmla="*/ 2147483647 h 1670"/>
              <a:gd name="T54" fmla="*/ 2147483647 w 1594"/>
              <a:gd name="T55" fmla="*/ 2147483647 h 1670"/>
              <a:gd name="T56" fmla="*/ 2147483647 w 1594"/>
              <a:gd name="T57" fmla="*/ 2147483647 h 1670"/>
              <a:gd name="T58" fmla="*/ 2147483647 w 1594"/>
              <a:gd name="T59" fmla="*/ 2147483647 h 1670"/>
              <a:gd name="T60" fmla="*/ 2147483647 w 1594"/>
              <a:gd name="T61" fmla="*/ 2147483647 h 1670"/>
              <a:gd name="T62" fmla="*/ 2147483647 w 1594"/>
              <a:gd name="T63" fmla="*/ 2147483647 h 1670"/>
              <a:gd name="T64" fmla="*/ 2147483647 w 1594"/>
              <a:gd name="T65" fmla="*/ 2147483647 h 1670"/>
              <a:gd name="T66" fmla="*/ 2147483647 w 1594"/>
              <a:gd name="T67" fmla="*/ 2147483647 h 1670"/>
              <a:gd name="T68" fmla="*/ 2147483647 w 1594"/>
              <a:gd name="T69" fmla="*/ 2147483647 h 1670"/>
              <a:gd name="T70" fmla="*/ 2147483647 w 1594"/>
              <a:gd name="T71" fmla="*/ 2147483647 h 1670"/>
              <a:gd name="T72" fmla="*/ 2147483647 w 1594"/>
              <a:gd name="T73" fmla="*/ 2147483647 h 1670"/>
              <a:gd name="T74" fmla="*/ 2147483647 w 1594"/>
              <a:gd name="T75" fmla="*/ 2147483647 h 1670"/>
              <a:gd name="T76" fmla="*/ 2147483647 w 1594"/>
              <a:gd name="T77" fmla="*/ 2147483647 h 1670"/>
              <a:gd name="T78" fmla="*/ 2147483647 w 1594"/>
              <a:gd name="T79" fmla="*/ 2147483647 h 1670"/>
              <a:gd name="T80" fmla="*/ 2147483647 w 1594"/>
              <a:gd name="T81" fmla="*/ 2147483647 h 1670"/>
              <a:gd name="T82" fmla="*/ 2147483647 w 1594"/>
              <a:gd name="T83" fmla="*/ 2147483647 h 1670"/>
              <a:gd name="T84" fmla="*/ 2147483647 w 1594"/>
              <a:gd name="T85" fmla="*/ 2147483647 h 1670"/>
              <a:gd name="T86" fmla="*/ 2147483647 w 1594"/>
              <a:gd name="T87" fmla="*/ 2147483647 h 1670"/>
              <a:gd name="T88" fmla="*/ 2147483647 w 1594"/>
              <a:gd name="T89" fmla="*/ 2147483647 h 1670"/>
              <a:gd name="T90" fmla="*/ 2147483647 w 1594"/>
              <a:gd name="T91" fmla="*/ 2147483647 h 1670"/>
              <a:gd name="T92" fmla="*/ 2147483647 w 1594"/>
              <a:gd name="T93" fmla="*/ 2147483647 h 1670"/>
              <a:gd name="T94" fmla="*/ 2147483647 w 1594"/>
              <a:gd name="T95" fmla="*/ 2147483647 h 1670"/>
              <a:gd name="T96" fmla="*/ 2147483647 w 1594"/>
              <a:gd name="T97" fmla="*/ 2147483647 h 1670"/>
              <a:gd name="T98" fmla="*/ 2147483647 w 1594"/>
              <a:gd name="T99" fmla="*/ 2147483647 h 1670"/>
              <a:gd name="T100" fmla="*/ 2147483647 w 1594"/>
              <a:gd name="T101" fmla="*/ 2147483647 h 1670"/>
              <a:gd name="T102" fmla="*/ 2147483647 w 1594"/>
              <a:gd name="T103" fmla="*/ 2147483647 h 1670"/>
              <a:gd name="T104" fmla="*/ 2147483647 w 1594"/>
              <a:gd name="T105" fmla="*/ 2147483647 h 1670"/>
              <a:gd name="T106" fmla="*/ 2147483647 w 1594"/>
              <a:gd name="T107" fmla="*/ 2147483647 h 1670"/>
              <a:gd name="T108" fmla="*/ 2147483647 w 1594"/>
              <a:gd name="T109" fmla="*/ 2147483647 h 1670"/>
              <a:gd name="T110" fmla="*/ 2147483647 w 1594"/>
              <a:gd name="T111" fmla="*/ 2147483647 h 1670"/>
              <a:gd name="T112" fmla="*/ 2147483647 w 1594"/>
              <a:gd name="T113" fmla="*/ 2147483647 h 16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94" h="1670">
                <a:moveTo>
                  <a:pt x="385" y="0"/>
                </a:moveTo>
                <a:lnTo>
                  <a:pt x="400" y="16"/>
                </a:lnTo>
                <a:lnTo>
                  <a:pt x="415" y="33"/>
                </a:lnTo>
                <a:lnTo>
                  <a:pt x="427" y="48"/>
                </a:lnTo>
                <a:lnTo>
                  <a:pt x="437" y="63"/>
                </a:lnTo>
                <a:lnTo>
                  <a:pt x="448" y="76"/>
                </a:lnTo>
                <a:lnTo>
                  <a:pt x="459" y="90"/>
                </a:lnTo>
                <a:lnTo>
                  <a:pt x="464" y="96"/>
                </a:lnTo>
                <a:lnTo>
                  <a:pt x="471" y="101"/>
                </a:lnTo>
                <a:lnTo>
                  <a:pt x="477" y="107"/>
                </a:lnTo>
                <a:lnTo>
                  <a:pt x="485" y="111"/>
                </a:lnTo>
                <a:lnTo>
                  <a:pt x="492" y="118"/>
                </a:lnTo>
                <a:lnTo>
                  <a:pt x="499" y="126"/>
                </a:lnTo>
                <a:lnTo>
                  <a:pt x="506" y="134"/>
                </a:lnTo>
                <a:lnTo>
                  <a:pt x="512" y="144"/>
                </a:lnTo>
                <a:lnTo>
                  <a:pt x="519" y="153"/>
                </a:lnTo>
                <a:lnTo>
                  <a:pt x="523" y="163"/>
                </a:lnTo>
                <a:lnTo>
                  <a:pt x="528" y="174"/>
                </a:lnTo>
                <a:lnTo>
                  <a:pt x="531" y="185"/>
                </a:lnTo>
                <a:lnTo>
                  <a:pt x="485" y="185"/>
                </a:lnTo>
                <a:lnTo>
                  <a:pt x="485" y="216"/>
                </a:lnTo>
                <a:lnTo>
                  <a:pt x="490" y="229"/>
                </a:lnTo>
                <a:lnTo>
                  <a:pt x="497" y="240"/>
                </a:lnTo>
                <a:lnTo>
                  <a:pt x="505" y="250"/>
                </a:lnTo>
                <a:lnTo>
                  <a:pt x="514" y="257"/>
                </a:lnTo>
                <a:lnTo>
                  <a:pt x="523" y="264"/>
                </a:lnTo>
                <a:lnTo>
                  <a:pt x="534" y="269"/>
                </a:lnTo>
                <a:lnTo>
                  <a:pt x="544" y="274"/>
                </a:lnTo>
                <a:lnTo>
                  <a:pt x="556" y="278"/>
                </a:lnTo>
                <a:lnTo>
                  <a:pt x="578" y="287"/>
                </a:lnTo>
                <a:lnTo>
                  <a:pt x="600" y="296"/>
                </a:lnTo>
                <a:lnTo>
                  <a:pt x="610" y="302"/>
                </a:lnTo>
                <a:lnTo>
                  <a:pt x="620" y="310"/>
                </a:lnTo>
                <a:lnTo>
                  <a:pt x="629" y="318"/>
                </a:lnTo>
                <a:lnTo>
                  <a:pt x="638" y="327"/>
                </a:lnTo>
                <a:lnTo>
                  <a:pt x="631" y="420"/>
                </a:lnTo>
                <a:lnTo>
                  <a:pt x="643" y="429"/>
                </a:lnTo>
                <a:lnTo>
                  <a:pt x="660" y="440"/>
                </a:lnTo>
                <a:lnTo>
                  <a:pt x="679" y="450"/>
                </a:lnTo>
                <a:lnTo>
                  <a:pt x="701" y="459"/>
                </a:lnTo>
                <a:lnTo>
                  <a:pt x="723" y="468"/>
                </a:lnTo>
                <a:lnTo>
                  <a:pt x="744" y="475"/>
                </a:lnTo>
                <a:lnTo>
                  <a:pt x="753" y="478"/>
                </a:lnTo>
                <a:lnTo>
                  <a:pt x="762" y="480"/>
                </a:lnTo>
                <a:lnTo>
                  <a:pt x="770" y="481"/>
                </a:lnTo>
                <a:lnTo>
                  <a:pt x="777" y="481"/>
                </a:lnTo>
                <a:lnTo>
                  <a:pt x="779" y="488"/>
                </a:lnTo>
                <a:lnTo>
                  <a:pt x="784" y="494"/>
                </a:lnTo>
                <a:lnTo>
                  <a:pt x="789" y="497"/>
                </a:lnTo>
                <a:lnTo>
                  <a:pt x="795" y="499"/>
                </a:lnTo>
                <a:lnTo>
                  <a:pt x="800" y="501"/>
                </a:lnTo>
                <a:lnTo>
                  <a:pt x="807" y="501"/>
                </a:lnTo>
                <a:lnTo>
                  <a:pt x="814" y="500"/>
                </a:lnTo>
                <a:lnTo>
                  <a:pt x="822" y="499"/>
                </a:lnTo>
                <a:lnTo>
                  <a:pt x="836" y="496"/>
                </a:lnTo>
                <a:lnTo>
                  <a:pt x="852" y="492"/>
                </a:lnTo>
                <a:lnTo>
                  <a:pt x="858" y="492"/>
                </a:lnTo>
                <a:lnTo>
                  <a:pt x="865" y="491"/>
                </a:lnTo>
                <a:lnTo>
                  <a:pt x="871" y="492"/>
                </a:lnTo>
                <a:lnTo>
                  <a:pt x="877" y="493"/>
                </a:lnTo>
                <a:lnTo>
                  <a:pt x="886" y="499"/>
                </a:lnTo>
                <a:lnTo>
                  <a:pt x="892" y="504"/>
                </a:lnTo>
                <a:lnTo>
                  <a:pt x="898" y="511"/>
                </a:lnTo>
                <a:lnTo>
                  <a:pt x="903" y="517"/>
                </a:lnTo>
                <a:lnTo>
                  <a:pt x="908" y="523"/>
                </a:lnTo>
                <a:lnTo>
                  <a:pt x="914" y="529"/>
                </a:lnTo>
                <a:lnTo>
                  <a:pt x="918" y="532"/>
                </a:lnTo>
                <a:lnTo>
                  <a:pt x="921" y="534"/>
                </a:lnTo>
                <a:lnTo>
                  <a:pt x="925" y="536"/>
                </a:lnTo>
                <a:lnTo>
                  <a:pt x="930" y="537"/>
                </a:lnTo>
                <a:lnTo>
                  <a:pt x="946" y="540"/>
                </a:lnTo>
                <a:lnTo>
                  <a:pt x="968" y="546"/>
                </a:lnTo>
                <a:lnTo>
                  <a:pt x="993" y="552"/>
                </a:lnTo>
                <a:lnTo>
                  <a:pt x="1021" y="559"/>
                </a:lnTo>
                <a:lnTo>
                  <a:pt x="1047" y="564"/>
                </a:lnTo>
                <a:lnTo>
                  <a:pt x="1071" y="568"/>
                </a:lnTo>
                <a:lnTo>
                  <a:pt x="1082" y="569"/>
                </a:lnTo>
                <a:lnTo>
                  <a:pt x="1090" y="570"/>
                </a:lnTo>
                <a:lnTo>
                  <a:pt x="1098" y="569"/>
                </a:lnTo>
                <a:lnTo>
                  <a:pt x="1102" y="567"/>
                </a:lnTo>
                <a:lnTo>
                  <a:pt x="1098" y="560"/>
                </a:lnTo>
                <a:lnTo>
                  <a:pt x="1093" y="552"/>
                </a:lnTo>
                <a:lnTo>
                  <a:pt x="1090" y="544"/>
                </a:lnTo>
                <a:lnTo>
                  <a:pt x="1088" y="535"/>
                </a:lnTo>
                <a:lnTo>
                  <a:pt x="1083" y="520"/>
                </a:lnTo>
                <a:lnTo>
                  <a:pt x="1082" y="512"/>
                </a:lnTo>
                <a:lnTo>
                  <a:pt x="1082" y="481"/>
                </a:lnTo>
                <a:lnTo>
                  <a:pt x="1082" y="450"/>
                </a:lnTo>
                <a:lnTo>
                  <a:pt x="1115" y="450"/>
                </a:lnTo>
                <a:lnTo>
                  <a:pt x="1121" y="461"/>
                </a:lnTo>
                <a:lnTo>
                  <a:pt x="1125" y="468"/>
                </a:lnTo>
                <a:lnTo>
                  <a:pt x="1131" y="474"/>
                </a:lnTo>
                <a:lnTo>
                  <a:pt x="1136" y="481"/>
                </a:lnTo>
                <a:lnTo>
                  <a:pt x="1135" y="497"/>
                </a:lnTo>
                <a:lnTo>
                  <a:pt x="1132" y="507"/>
                </a:lnTo>
                <a:lnTo>
                  <a:pt x="1130" y="515"/>
                </a:lnTo>
                <a:lnTo>
                  <a:pt x="1128" y="524"/>
                </a:lnTo>
                <a:lnTo>
                  <a:pt x="1149" y="530"/>
                </a:lnTo>
                <a:lnTo>
                  <a:pt x="1169" y="536"/>
                </a:lnTo>
                <a:lnTo>
                  <a:pt x="1179" y="539"/>
                </a:lnTo>
                <a:lnTo>
                  <a:pt x="1189" y="541"/>
                </a:lnTo>
                <a:lnTo>
                  <a:pt x="1199" y="542"/>
                </a:lnTo>
                <a:lnTo>
                  <a:pt x="1209" y="543"/>
                </a:lnTo>
                <a:lnTo>
                  <a:pt x="1210" y="547"/>
                </a:lnTo>
                <a:lnTo>
                  <a:pt x="1212" y="551"/>
                </a:lnTo>
                <a:lnTo>
                  <a:pt x="1215" y="554"/>
                </a:lnTo>
                <a:lnTo>
                  <a:pt x="1220" y="557"/>
                </a:lnTo>
                <a:lnTo>
                  <a:pt x="1228" y="560"/>
                </a:lnTo>
                <a:lnTo>
                  <a:pt x="1235" y="561"/>
                </a:lnTo>
                <a:lnTo>
                  <a:pt x="1243" y="561"/>
                </a:lnTo>
                <a:lnTo>
                  <a:pt x="1249" y="559"/>
                </a:lnTo>
                <a:lnTo>
                  <a:pt x="1256" y="556"/>
                </a:lnTo>
                <a:lnTo>
                  <a:pt x="1261" y="553"/>
                </a:lnTo>
                <a:lnTo>
                  <a:pt x="1267" y="549"/>
                </a:lnTo>
                <a:lnTo>
                  <a:pt x="1272" y="544"/>
                </a:lnTo>
                <a:lnTo>
                  <a:pt x="1277" y="539"/>
                </a:lnTo>
                <a:lnTo>
                  <a:pt x="1281" y="534"/>
                </a:lnTo>
                <a:lnTo>
                  <a:pt x="1289" y="521"/>
                </a:lnTo>
                <a:lnTo>
                  <a:pt x="1294" y="509"/>
                </a:lnTo>
                <a:lnTo>
                  <a:pt x="1299" y="498"/>
                </a:lnTo>
                <a:lnTo>
                  <a:pt x="1302" y="487"/>
                </a:lnTo>
                <a:lnTo>
                  <a:pt x="1312" y="476"/>
                </a:lnTo>
                <a:lnTo>
                  <a:pt x="1322" y="465"/>
                </a:lnTo>
                <a:lnTo>
                  <a:pt x="1333" y="456"/>
                </a:lnTo>
                <a:lnTo>
                  <a:pt x="1344" y="446"/>
                </a:lnTo>
                <a:lnTo>
                  <a:pt x="1356" y="438"/>
                </a:lnTo>
                <a:lnTo>
                  <a:pt x="1367" y="430"/>
                </a:lnTo>
                <a:lnTo>
                  <a:pt x="1379" y="423"/>
                </a:lnTo>
                <a:lnTo>
                  <a:pt x="1391" y="416"/>
                </a:lnTo>
                <a:lnTo>
                  <a:pt x="1404" y="409"/>
                </a:lnTo>
                <a:lnTo>
                  <a:pt x="1417" y="403"/>
                </a:lnTo>
                <a:lnTo>
                  <a:pt x="1430" y="398"/>
                </a:lnTo>
                <a:lnTo>
                  <a:pt x="1444" y="393"/>
                </a:lnTo>
                <a:lnTo>
                  <a:pt x="1472" y="384"/>
                </a:lnTo>
                <a:lnTo>
                  <a:pt x="1501" y="377"/>
                </a:lnTo>
                <a:lnTo>
                  <a:pt x="1507" y="385"/>
                </a:lnTo>
                <a:lnTo>
                  <a:pt x="1515" y="395"/>
                </a:lnTo>
                <a:lnTo>
                  <a:pt x="1526" y="406"/>
                </a:lnTo>
                <a:lnTo>
                  <a:pt x="1537" y="418"/>
                </a:lnTo>
                <a:lnTo>
                  <a:pt x="1549" y="428"/>
                </a:lnTo>
                <a:lnTo>
                  <a:pt x="1562" y="436"/>
                </a:lnTo>
                <a:lnTo>
                  <a:pt x="1568" y="440"/>
                </a:lnTo>
                <a:lnTo>
                  <a:pt x="1574" y="442"/>
                </a:lnTo>
                <a:lnTo>
                  <a:pt x="1581" y="444"/>
                </a:lnTo>
                <a:lnTo>
                  <a:pt x="1587" y="444"/>
                </a:lnTo>
                <a:lnTo>
                  <a:pt x="1594" y="432"/>
                </a:lnTo>
                <a:lnTo>
                  <a:pt x="1590" y="453"/>
                </a:lnTo>
                <a:lnTo>
                  <a:pt x="1585" y="477"/>
                </a:lnTo>
                <a:lnTo>
                  <a:pt x="1583" y="488"/>
                </a:lnTo>
                <a:lnTo>
                  <a:pt x="1579" y="498"/>
                </a:lnTo>
                <a:lnTo>
                  <a:pt x="1576" y="502"/>
                </a:lnTo>
                <a:lnTo>
                  <a:pt x="1574" y="506"/>
                </a:lnTo>
                <a:lnTo>
                  <a:pt x="1571" y="509"/>
                </a:lnTo>
                <a:lnTo>
                  <a:pt x="1568" y="512"/>
                </a:lnTo>
                <a:lnTo>
                  <a:pt x="1554" y="515"/>
                </a:lnTo>
                <a:lnTo>
                  <a:pt x="1531" y="523"/>
                </a:lnTo>
                <a:lnTo>
                  <a:pt x="1520" y="530"/>
                </a:lnTo>
                <a:lnTo>
                  <a:pt x="1511" y="536"/>
                </a:lnTo>
                <a:lnTo>
                  <a:pt x="1506" y="539"/>
                </a:lnTo>
                <a:lnTo>
                  <a:pt x="1504" y="542"/>
                </a:lnTo>
                <a:lnTo>
                  <a:pt x="1502" y="546"/>
                </a:lnTo>
                <a:lnTo>
                  <a:pt x="1501" y="549"/>
                </a:lnTo>
                <a:lnTo>
                  <a:pt x="1502" y="584"/>
                </a:lnTo>
                <a:lnTo>
                  <a:pt x="1501" y="624"/>
                </a:lnTo>
                <a:lnTo>
                  <a:pt x="1498" y="634"/>
                </a:lnTo>
                <a:lnTo>
                  <a:pt x="1497" y="645"/>
                </a:lnTo>
                <a:lnTo>
                  <a:pt x="1495" y="654"/>
                </a:lnTo>
                <a:lnTo>
                  <a:pt x="1493" y="663"/>
                </a:lnTo>
                <a:lnTo>
                  <a:pt x="1490" y="671"/>
                </a:lnTo>
                <a:lnTo>
                  <a:pt x="1485" y="679"/>
                </a:lnTo>
                <a:lnTo>
                  <a:pt x="1480" y="685"/>
                </a:lnTo>
                <a:lnTo>
                  <a:pt x="1474" y="690"/>
                </a:lnTo>
                <a:lnTo>
                  <a:pt x="1471" y="693"/>
                </a:lnTo>
                <a:lnTo>
                  <a:pt x="1464" y="694"/>
                </a:lnTo>
                <a:lnTo>
                  <a:pt x="1457" y="695"/>
                </a:lnTo>
                <a:lnTo>
                  <a:pt x="1449" y="696"/>
                </a:lnTo>
                <a:lnTo>
                  <a:pt x="1441" y="697"/>
                </a:lnTo>
                <a:lnTo>
                  <a:pt x="1434" y="700"/>
                </a:lnTo>
                <a:lnTo>
                  <a:pt x="1431" y="701"/>
                </a:lnTo>
                <a:lnTo>
                  <a:pt x="1429" y="704"/>
                </a:lnTo>
                <a:lnTo>
                  <a:pt x="1428" y="706"/>
                </a:lnTo>
                <a:lnTo>
                  <a:pt x="1428" y="709"/>
                </a:lnTo>
                <a:lnTo>
                  <a:pt x="1427" y="721"/>
                </a:lnTo>
                <a:lnTo>
                  <a:pt x="1427" y="735"/>
                </a:lnTo>
                <a:lnTo>
                  <a:pt x="1425" y="750"/>
                </a:lnTo>
                <a:lnTo>
                  <a:pt x="1423" y="764"/>
                </a:lnTo>
                <a:lnTo>
                  <a:pt x="1420" y="778"/>
                </a:lnTo>
                <a:lnTo>
                  <a:pt x="1417" y="791"/>
                </a:lnTo>
                <a:lnTo>
                  <a:pt x="1413" y="803"/>
                </a:lnTo>
                <a:lnTo>
                  <a:pt x="1408" y="814"/>
                </a:lnTo>
                <a:lnTo>
                  <a:pt x="1361" y="733"/>
                </a:lnTo>
                <a:lnTo>
                  <a:pt x="1359" y="737"/>
                </a:lnTo>
                <a:lnTo>
                  <a:pt x="1354" y="746"/>
                </a:lnTo>
                <a:lnTo>
                  <a:pt x="1349" y="751"/>
                </a:lnTo>
                <a:lnTo>
                  <a:pt x="1345" y="755"/>
                </a:lnTo>
                <a:lnTo>
                  <a:pt x="1340" y="758"/>
                </a:lnTo>
                <a:lnTo>
                  <a:pt x="1335" y="759"/>
                </a:lnTo>
                <a:lnTo>
                  <a:pt x="1329" y="758"/>
                </a:lnTo>
                <a:lnTo>
                  <a:pt x="1325" y="757"/>
                </a:lnTo>
                <a:lnTo>
                  <a:pt x="1321" y="754"/>
                </a:lnTo>
                <a:lnTo>
                  <a:pt x="1316" y="751"/>
                </a:lnTo>
                <a:lnTo>
                  <a:pt x="1313" y="746"/>
                </a:lnTo>
                <a:lnTo>
                  <a:pt x="1311" y="742"/>
                </a:lnTo>
                <a:lnTo>
                  <a:pt x="1308" y="738"/>
                </a:lnTo>
                <a:lnTo>
                  <a:pt x="1308" y="733"/>
                </a:lnTo>
                <a:lnTo>
                  <a:pt x="1308" y="727"/>
                </a:lnTo>
                <a:lnTo>
                  <a:pt x="1311" y="721"/>
                </a:lnTo>
                <a:lnTo>
                  <a:pt x="1313" y="715"/>
                </a:lnTo>
                <a:lnTo>
                  <a:pt x="1315" y="709"/>
                </a:lnTo>
                <a:lnTo>
                  <a:pt x="1323" y="698"/>
                </a:lnTo>
                <a:lnTo>
                  <a:pt x="1332" y="687"/>
                </a:lnTo>
                <a:lnTo>
                  <a:pt x="1340" y="677"/>
                </a:lnTo>
                <a:lnTo>
                  <a:pt x="1348" y="666"/>
                </a:lnTo>
                <a:lnTo>
                  <a:pt x="1350" y="660"/>
                </a:lnTo>
                <a:lnTo>
                  <a:pt x="1352" y="655"/>
                </a:lnTo>
                <a:lnTo>
                  <a:pt x="1355" y="648"/>
                </a:lnTo>
                <a:lnTo>
                  <a:pt x="1355" y="642"/>
                </a:lnTo>
                <a:lnTo>
                  <a:pt x="1235" y="642"/>
                </a:lnTo>
                <a:lnTo>
                  <a:pt x="1231" y="641"/>
                </a:lnTo>
                <a:lnTo>
                  <a:pt x="1225" y="638"/>
                </a:lnTo>
                <a:lnTo>
                  <a:pt x="1221" y="632"/>
                </a:lnTo>
                <a:lnTo>
                  <a:pt x="1217" y="626"/>
                </a:lnTo>
                <a:lnTo>
                  <a:pt x="1214" y="618"/>
                </a:lnTo>
                <a:lnTo>
                  <a:pt x="1211" y="610"/>
                </a:lnTo>
                <a:lnTo>
                  <a:pt x="1210" y="601"/>
                </a:lnTo>
                <a:lnTo>
                  <a:pt x="1209" y="592"/>
                </a:lnTo>
                <a:lnTo>
                  <a:pt x="1203" y="592"/>
                </a:lnTo>
                <a:lnTo>
                  <a:pt x="1198" y="591"/>
                </a:lnTo>
                <a:lnTo>
                  <a:pt x="1192" y="590"/>
                </a:lnTo>
                <a:lnTo>
                  <a:pt x="1187" y="588"/>
                </a:lnTo>
                <a:lnTo>
                  <a:pt x="1182" y="585"/>
                </a:lnTo>
                <a:lnTo>
                  <a:pt x="1179" y="582"/>
                </a:lnTo>
                <a:lnTo>
                  <a:pt x="1177" y="577"/>
                </a:lnTo>
                <a:lnTo>
                  <a:pt x="1176" y="573"/>
                </a:lnTo>
                <a:lnTo>
                  <a:pt x="1167" y="573"/>
                </a:lnTo>
                <a:lnTo>
                  <a:pt x="1159" y="573"/>
                </a:lnTo>
                <a:lnTo>
                  <a:pt x="1151" y="573"/>
                </a:lnTo>
                <a:lnTo>
                  <a:pt x="1143" y="573"/>
                </a:lnTo>
                <a:lnTo>
                  <a:pt x="1136" y="574"/>
                </a:lnTo>
                <a:lnTo>
                  <a:pt x="1131" y="575"/>
                </a:lnTo>
                <a:lnTo>
                  <a:pt x="1124" y="578"/>
                </a:lnTo>
                <a:lnTo>
                  <a:pt x="1117" y="582"/>
                </a:lnTo>
                <a:lnTo>
                  <a:pt x="1112" y="587"/>
                </a:lnTo>
                <a:lnTo>
                  <a:pt x="1106" y="592"/>
                </a:lnTo>
                <a:lnTo>
                  <a:pt x="1103" y="598"/>
                </a:lnTo>
                <a:lnTo>
                  <a:pt x="1102" y="604"/>
                </a:lnTo>
                <a:lnTo>
                  <a:pt x="1104" y="608"/>
                </a:lnTo>
                <a:lnTo>
                  <a:pt x="1110" y="613"/>
                </a:lnTo>
                <a:lnTo>
                  <a:pt x="1117" y="619"/>
                </a:lnTo>
                <a:lnTo>
                  <a:pt x="1127" y="625"/>
                </a:lnTo>
                <a:lnTo>
                  <a:pt x="1137" y="631"/>
                </a:lnTo>
                <a:lnTo>
                  <a:pt x="1147" y="636"/>
                </a:lnTo>
                <a:lnTo>
                  <a:pt x="1156" y="640"/>
                </a:lnTo>
                <a:lnTo>
                  <a:pt x="1162" y="642"/>
                </a:lnTo>
                <a:lnTo>
                  <a:pt x="1149" y="652"/>
                </a:lnTo>
                <a:lnTo>
                  <a:pt x="1134" y="664"/>
                </a:lnTo>
                <a:lnTo>
                  <a:pt x="1127" y="670"/>
                </a:lnTo>
                <a:lnTo>
                  <a:pt x="1121" y="677"/>
                </a:lnTo>
                <a:lnTo>
                  <a:pt x="1119" y="680"/>
                </a:lnTo>
                <a:lnTo>
                  <a:pt x="1117" y="683"/>
                </a:lnTo>
                <a:lnTo>
                  <a:pt x="1116" y="687"/>
                </a:lnTo>
                <a:lnTo>
                  <a:pt x="1115" y="690"/>
                </a:lnTo>
                <a:lnTo>
                  <a:pt x="1116" y="695"/>
                </a:lnTo>
                <a:lnTo>
                  <a:pt x="1117" y="698"/>
                </a:lnTo>
                <a:lnTo>
                  <a:pt x="1120" y="702"/>
                </a:lnTo>
                <a:lnTo>
                  <a:pt x="1122" y="706"/>
                </a:lnTo>
                <a:lnTo>
                  <a:pt x="1130" y="714"/>
                </a:lnTo>
                <a:lnTo>
                  <a:pt x="1139" y="722"/>
                </a:lnTo>
                <a:lnTo>
                  <a:pt x="1149" y="729"/>
                </a:lnTo>
                <a:lnTo>
                  <a:pt x="1160" y="735"/>
                </a:lnTo>
                <a:lnTo>
                  <a:pt x="1166" y="737"/>
                </a:lnTo>
                <a:lnTo>
                  <a:pt x="1171" y="738"/>
                </a:lnTo>
                <a:lnTo>
                  <a:pt x="1177" y="739"/>
                </a:lnTo>
                <a:lnTo>
                  <a:pt x="1182" y="740"/>
                </a:lnTo>
                <a:lnTo>
                  <a:pt x="1209" y="844"/>
                </a:lnTo>
                <a:lnTo>
                  <a:pt x="1194" y="844"/>
                </a:lnTo>
                <a:lnTo>
                  <a:pt x="1180" y="844"/>
                </a:lnTo>
                <a:lnTo>
                  <a:pt x="1167" y="844"/>
                </a:lnTo>
                <a:lnTo>
                  <a:pt x="1156" y="844"/>
                </a:lnTo>
                <a:lnTo>
                  <a:pt x="1149" y="843"/>
                </a:lnTo>
                <a:lnTo>
                  <a:pt x="1142" y="838"/>
                </a:lnTo>
                <a:lnTo>
                  <a:pt x="1137" y="836"/>
                </a:lnTo>
                <a:lnTo>
                  <a:pt x="1132" y="834"/>
                </a:lnTo>
                <a:lnTo>
                  <a:pt x="1127" y="833"/>
                </a:lnTo>
                <a:lnTo>
                  <a:pt x="1122" y="832"/>
                </a:lnTo>
                <a:lnTo>
                  <a:pt x="1117" y="834"/>
                </a:lnTo>
                <a:lnTo>
                  <a:pt x="1109" y="839"/>
                </a:lnTo>
                <a:lnTo>
                  <a:pt x="1099" y="846"/>
                </a:lnTo>
                <a:lnTo>
                  <a:pt x="1087" y="854"/>
                </a:lnTo>
                <a:lnTo>
                  <a:pt x="1075" y="864"/>
                </a:lnTo>
                <a:lnTo>
                  <a:pt x="1065" y="872"/>
                </a:lnTo>
                <a:lnTo>
                  <a:pt x="1058" y="878"/>
                </a:lnTo>
                <a:lnTo>
                  <a:pt x="1056" y="882"/>
                </a:lnTo>
                <a:lnTo>
                  <a:pt x="1076" y="894"/>
                </a:lnTo>
                <a:lnTo>
                  <a:pt x="1075" y="900"/>
                </a:lnTo>
                <a:lnTo>
                  <a:pt x="1072" y="907"/>
                </a:lnTo>
                <a:lnTo>
                  <a:pt x="1069" y="912"/>
                </a:lnTo>
                <a:lnTo>
                  <a:pt x="1066" y="919"/>
                </a:lnTo>
                <a:lnTo>
                  <a:pt x="1058" y="928"/>
                </a:lnTo>
                <a:lnTo>
                  <a:pt x="1049" y="937"/>
                </a:lnTo>
                <a:lnTo>
                  <a:pt x="1039" y="945"/>
                </a:lnTo>
                <a:lnTo>
                  <a:pt x="1027" y="952"/>
                </a:lnTo>
                <a:lnTo>
                  <a:pt x="1016" y="958"/>
                </a:lnTo>
                <a:lnTo>
                  <a:pt x="1004" y="964"/>
                </a:lnTo>
                <a:lnTo>
                  <a:pt x="992" y="972"/>
                </a:lnTo>
                <a:lnTo>
                  <a:pt x="981" y="978"/>
                </a:lnTo>
                <a:lnTo>
                  <a:pt x="971" y="985"/>
                </a:lnTo>
                <a:lnTo>
                  <a:pt x="962" y="993"/>
                </a:lnTo>
                <a:lnTo>
                  <a:pt x="957" y="997"/>
                </a:lnTo>
                <a:lnTo>
                  <a:pt x="954" y="1001"/>
                </a:lnTo>
                <a:lnTo>
                  <a:pt x="951" y="1006"/>
                </a:lnTo>
                <a:lnTo>
                  <a:pt x="948" y="1011"/>
                </a:lnTo>
                <a:lnTo>
                  <a:pt x="946" y="1017"/>
                </a:lnTo>
                <a:lnTo>
                  <a:pt x="944" y="1022"/>
                </a:lnTo>
                <a:lnTo>
                  <a:pt x="943" y="1029"/>
                </a:lnTo>
                <a:lnTo>
                  <a:pt x="943" y="1036"/>
                </a:lnTo>
                <a:lnTo>
                  <a:pt x="934" y="1039"/>
                </a:lnTo>
                <a:lnTo>
                  <a:pt x="926" y="1042"/>
                </a:lnTo>
                <a:lnTo>
                  <a:pt x="919" y="1046"/>
                </a:lnTo>
                <a:lnTo>
                  <a:pt x="912" y="1050"/>
                </a:lnTo>
                <a:lnTo>
                  <a:pt x="898" y="1060"/>
                </a:lnTo>
                <a:lnTo>
                  <a:pt x="886" y="1072"/>
                </a:lnTo>
                <a:lnTo>
                  <a:pt x="864" y="1099"/>
                </a:lnTo>
                <a:lnTo>
                  <a:pt x="843" y="1128"/>
                </a:lnTo>
                <a:lnTo>
                  <a:pt x="832" y="1143"/>
                </a:lnTo>
                <a:lnTo>
                  <a:pt x="821" y="1156"/>
                </a:lnTo>
                <a:lnTo>
                  <a:pt x="809" y="1168"/>
                </a:lnTo>
                <a:lnTo>
                  <a:pt x="796" y="1179"/>
                </a:lnTo>
                <a:lnTo>
                  <a:pt x="788" y="1184"/>
                </a:lnTo>
                <a:lnTo>
                  <a:pt x="780" y="1188"/>
                </a:lnTo>
                <a:lnTo>
                  <a:pt x="773" y="1192"/>
                </a:lnTo>
                <a:lnTo>
                  <a:pt x="764" y="1196"/>
                </a:lnTo>
                <a:lnTo>
                  <a:pt x="754" y="1199"/>
                </a:lnTo>
                <a:lnTo>
                  <a:pt x="745" y="1201"/>
                </a:lnTo>
                <a:lnTo>
                  <a:pt x="734" y="1202"/>
                </a:lnTo>
                <a:lnTo>
                  <a:pt x="723" y="1202"/>
                </a:lnTo>
                <a:lnTo>
                  <a:pt x="723" y="1211"/>
                </a:lnTo>
                <a:lnTo>
                  <a:pt x="723" y="1220"/>
                </a:lnTo>
                <a:lnTo>
                  <a:pt x="723" y="1227"/>
                </a:lnTo>
                <a:lnTo>
                  <a:pt x="723" y="1233"/>
                </a:lnTo>
                <a:lnTo>
                  <a:pt x="723" y="1244"/>
                </a:lnTo>
                <a:lnTo>
                  <a:pt x="723" y="1261"/>
                </a:lnTo>
                <a:lnTo>
                  <a:pt x="723" y="1279"/>
                </a:lnTo>
                <a:lnTo>
                  <a:pt x="725" y="1298"/>
                </a:lnTo>
                <a:lnTo>
                  <a:pt x="727" y="1308"/>
                </a:lnTo>
                <a:lnTo>
                  <a:pt x="729" y="1317"/>
                </a:lnTo>
                <a:lnTo>
                  <a:pt x="731" y="1325"/>
                </a:lnTo>
                <a:lnTo>
                  <a:pt x="735" y="1332"/>
                </a:lnTo>
                <a:lnTo>
                  <a:pt x="739" y="1339"/>
                </a:lnTo>
                <a:lnTo>
                  <a:pt x="744" y="1344"/>
                </a:lnTo>
                <a:lnTo>
                  <a:pt x="750" y="1348"/>
                </a:lnTo>
                <a:lnTo>
                  <a:pt x="757" y="1350"/>
                </a:lnTo>
                <a:lnTo>
                  <a:pt x="751" y="1366"/>
                </a:lnTo>
                <a:lnTo>
                  <a:pt x="744" y="1380"/>
                </a:lnTo>
                <a:lnTo>
                  <a:pt x="736" y="1393"/>
                </a:lnTo>
                <a:lnTo>
                  <a:pt x="729" y="1405"/>
                </a:lnTo>
                <a:lnTo>
                  <a:pt x="721" y="1419"/>
                </a:lnTo>
                <a:lnTo>
                  <a:pt x="716" y="1432"/>
                </a:lnTo>
                <a:lnTo>
                  <a:pt x="713" y="1438"/>
                </a:lnTo>
                <a:lnTo>
                  <a:pt x="712" y="1445"/>
                </a:lnTo>
                <a:lnTo>
                  <a:pt x="711" y="1453"/>
                </a:lnTo>
                <a:lnTo>
                  <a:pt x="710" y="1460"/>
                </a:lnTo>
                <a:lnTo>
                  <a:pt x="711" y="1463"/>
                </a:lnTo>
                <a:lnTo>
                  <a:pt x="712" y="1465"/>
                </a:lnTo>
                <a:lnTo>
                  <a:pt x="714" y="1467"/>
                </a:lnTo>
                <a:lnTo>
                  <a:pt x="718" y="1469"/>
                </a:lnTo>
                <a:lnTo>
                  <a:pt x="724" y="1473"/>
                </a:lnTo>
                <a:lnTo>
                  <a:pt x="730" y="1474"/>
                </a:lnTo>
                <a:lnTo>
                  <a:pt x="730" y="1510"/>
                </a:lnTo>
                <a:lnTo>
                  <a:pt x="722" y="1524"/>
                </a:lnTo>
                <a:lnTo>
                  <a:pt x="716" y="1539"/>
                </a:lnTo>
                <a:lnTo>
                  <a:pt x="711" y="1545"/>
                </a:lnTo>
                <a:lnTo>
                  <a:pt x="706" y="1549"/>
                </a:lnTo>
                <a:lnTo>
                  <a:pt x="702" y="1551"/>
                </a:lnTo>
                <a:lnTo>
                  <a:pt x="699" y="1552"/>
                </a:lnTo>
                <a:lnTo>
                  <a:pt x="695" y="1553"/>
                </a:lnTo>
                <a:lnTo>
                  <a:pt x="690" y="1553"/>
                </a:lnTo>
                <a:lnTo>
                  <a:pt x="690" y="1561"/>
                </a:lnTo>
                <a:lnTo>
                  <a:pt x="691" y="1571"/>
                </a:lnTo>
                <a:lnTo>
                  <a:pt x="693" y="1576"/>
                </a:lnTo>
                <a:lnTo>
                  <a:pt x="694" y="1580"/>
                </a:lnTo>
                <a:lnTo>
                  <a:pt x="695" y="1583"/>
                </a:lnTo>
                <a:lnTo>
                  <a:pt x="697" y="1584"/>
                </a:lnTo>
                <a:lnTo>
                  <a:pt x="671" y="1605"/>
                </a:lnTo>
                <a:lnTo>
                  <a:pt x="649" y="1622"/>
                </a:lnTo>
                <a:lnTo>
                  <a:pt x="639" y="1632"/>
                </a:lnTo>
                <a:lnTo>
                  <a:pt x="630" y="1643"/>
                </a:lnTo>
                <a:lnTo>
                  <a:pt x="620" y="1656"/>
                </a:lnTo>
                <a:lnTo>
                  <a:pt x="611" y="1670"/>
                </a:lnTo>
                <a:lnTo>
                  <a:pt x="595" y="1663"/>
                </a:lnTo>
                <a:lnTo>
                  <a:pt x="584" y="1656"/>
                </a:lnTo>
                <a:lnTo>
                  <a:pt x="575" y="1649"/>
                </a:lnTo>
                <a:lnTo>
                  <a:pt x="568" y="1641"/>
                </a:lnTo>
                <a:lnTo>
                  <a:pt x="563" y="1631"/>
                </a:lnTo>
                <a:lnTo>
                  <a:pt x="560" y="1621"/>
                </a:lnTo>
                <a:lnTo>
                  <a:pt x="555" y="1609"/>
                </a:lnTo>
                <a:lnTo>
                  <a:pt x="551" y="1597"/>
                </a:lnTo>
                <a:lnTo>
                  <a:pt x="542" y="1574"/>
                </a:lnTo>
                <a:lnTo>
                  <a:pt x="530" y="1552"/>
                </a:lnTo>
                <a:lnTo>
                  <a:pt x="516" y="1529"/>
                </a:lnTo>
                <a:lnTo>
                  <a:pt x="501" y="1505"/>
                </a:lnTo>
                <a:lnTo>
                  <a:pt x="486" y="1483"/>
                </a:lnTo>
                <a:lnTo>
                  <a:pt x="473" y="1461"/>
                </a:lnTo>
                <a:lnTo>
                  <a:pt x="461" y="1441"/>
                </a:lnTo>
                <a:lnTo>
                  <a:pt x="451" y="1424"/>
                </a:lnTo>
                <a:lnTo>
                  <a:pt x="442" y="1405"/>
                </a:lnTo>
                <a:lnTo>
                  <a:pt x="436" y="1388"/>
                </a:lnTo>
                <a:lnTo>
                  <a:pt x="430" y="1370"/>
                </a:lnTo>
                <a:lnTo>
                  <a:pt x="425" y="1352"/>
                </a:lnTo>
                <a:lnTo>
                  <a:pt x="419" y="1334"/>
                </a:lnTo>
                <a:lnTo>
                  <a:pt x="414" y="1316"/>
                </a:lnTo>
                <a:lnTo>
                  <a:pt x="407" y="1296"/>
                </a:lnTo>
                <a:lnTo>
                  <a:pt x="398" y="1276"/>
                </a:lnTo>
                <a:lnTo>
                  <a:pt x="376" y="1244"/>
                </a:lnTo>
                <a:lnTo>
                  <a:pt x="352" y="1214"/>
                </a:lnTo>
                <a:lnTo>
                  <a:pt x="341" y="1200"/>
                </a:lnTo>
                <a:lnTo>
                  <a:pt x="330" y="1184"/>
                </a:lnTo>
                <a:lnTo>
                  <a:pt x="320" y="1169"/>
                </a:lnTo>
                <a:lnTo>
                  <a:pt x="312" y="1153"/>
                </a:lnTo>
                <a:lnTo>
                  <a:pt x="301" y="1114"/>
                </a:lnTo>
                <a:lnTo>
                  <a:pt x="292" y="1078"/>
                </a:lnTo>
                <a:lnTo>
                  <a:pt x="284" y="1043"/>
                </a:lnTo>
                <a:lnTo>
                  <a:pt x="280" y="1008"/>
                </a:lnTo>
                <a:lnTo>
                  <a:pt x="275" y="974"/>
                </a:lnTo>
                <a:lnTo>
                  <a:pt x="273" y="938"/>
                </a:lnTo>
                <a:lnTo>
                  <a:pt x="272" y="901"/>
                </a:lnTo>
                <a:lnTo>
                  <a:pt x="272" y="864"/>
                </a:lnTo>
                <a:lnTo>
                  <a:pt x="268" y="863"/>
                </a:lnTo>
                <a:lnTo>
                  <a:pt x="263" y="862"/>
                </a:lnTo>
                <a:lnTo>
                  <a:pt x="259" y="861"/>
                </a:lnTo>
                <a:lnTo>
                  <a:pt x="256" y="857"/>
                </a:lnTo>
                <a:lnTo>
                  <a:pt x="252" y="855"/>
                </a:lnTo>
                <a:lnTo>
                  <a:pt x="250" y="852"/>
                </a:lnTo>
                <a:lnTo>
                  <a:pt x="247" y="848"/>
                </a:lnTo>
                <a:lnTo>
                  <a:pt x="246" y="844"/>
                </a:lnTo>
                <a:lnTo>
                  <a:pt x="242" y="836"/>
                </a:lnTo>
                <a:lnTo>
                  <a:pt x="240" y="827"/>
                </a:lnTo>
                <a:lnTo>
                  <a:pt x="239" y="817"/>
                </a:lnTo>
                <a:lnTo>
                  <a:pt x="239" y="808"/>
                </a:lnTo>
                <a:lnTo>
                  <a:pt x="230" y="814"/>
                </a:lnTo>
                <a:lnTo>
                  <a:pt x="224" y="821"/>
                </a:lnTo>
                <a:lnTo>
                  <a:pt x="217" y="828"/>
                </a:lnTo>
                <a:lnTo>
                  <a:pt x="210" y="836"/>
                </a:lnTo>
                <a:lnTo>
                  <a:pt x="201" y="852"/>
                </a:lnTo>
                <a:lnTo>
                  <a:pt x="192" y="869"/>
                </a:lnTo>
                <a:lnTo>
                  <a:pt x="186" y="876"/>
                </a:lnTo>
                <a:lnTo>
                  <a:pt x="182" y="883"/>
                </a:lnTo>
                <a:lnTo>
                  <a:pt x="176" y="890"/>
                </a:lnTo>
                <a:lnTo>
                  <a:pt x="171" y="895"/>
                </a:lnTo>
                <a:lnTo>
                  <a:pt x="164" y="900"/>
                </a:lnTo>
                <a:lnTo>
                  <a:pt x="157" y="903"/>
                </a:lnTo>
                <a:lnTo>
                  <a:pt x="148" y="905"/>
                </a:lnTo>
                <a:lnTo>
                  <a:pt x="139" y="906"/>
                </a:lnTo>
                <a:lnTo>
                  <a:pt x="134" y="905"/>
                </a:lnTo>
                <a:lnTo>
                  <a:pt x="127" y="903"/>
                </a:lnTo>
                <a:lnTo>
                  <a:pt x="120" y="900"/>
                </a:lnTo>
                <a:lnTo>
                  <a:pt x="113" y="895"/>
                </a:lnTo>
                <a:lnTo>
                  <a:pt x="105" y="889"/>
                </a:lnTo>
                <a:lnTo>
                  <a:pt x="97" y="883"/>
                </a:lnTo>
                <a:lnTo>
                  <a:pt x="90" y="876"/>
                </a:lnTo>
                <a:lnTo>
                  <a:pt x="82" y="868"/>
                </a:lnTo>
                <a:lnTo>
                  <a:pt x="75" y="860"/>
                </a:lnTo>
                <a:lnTo>
                  <a:pt x="69" y="851"/>
                </a:lnTo>
                <a:lnTo>
                  <a:pt x="62" y="842"/>
                </a:lnTo>
                <a:lnTo>
                  <a:pt x="57" y="833"/>
                </a:lnTo>
                <a:lnTo>
                  <a:pt x="52" y="825"/>
                </a:lnTo>
                <a:lnTo>
                  <a:pt x="49" y="817"/>
                </a:lnTo>
                <a:lnTo>
                  <a:pt x="47" y="809"/>
                </a:lnTo>
                <a:lnTo>
                  <a:pt x="46" y="801"/>
                </a:lnTo>
                <a:lnTo>
                  <a:pt x="51" y="798"/>
                </a:lnTo>
                <a:lnTo>
                  <a:pt x="63" y="792"/>
                </a:lnTo>
                <a:lnTo>
                  <a:pt x="77" y="786"/>
                </a:lnTo>
                <a:lnTo>
                  <a:pt x="85" y="783"/>
                </a:lnTo>
                <a:lnTo>
                  <a:pt x="77" y="783"/>
                </a:lnTo>
                <a:lnTo>
                  <a:pt x="67" y="782"/>
                </a:lnTo>
                <a:lnTo>
                  <a:pt x="59" y="780"/>
                </a:lnTo>
                <a:lnTo>
                  <a:pt x="51" y="779"/>
                </a:lnTo>
                <a:lnTo>
                  <a:pt x="44" y="776"/>
                </a:lnTo>
                <a:lnTo>
                  <a:pt x="37" y="774"/>
                </a:lnTo>
                <a:lnTo>
                  <a:pt x="30" y="771"/>
                </a:lnTo>
                <a:lnTo>
                  <a:pt x="25" y="767"/>
                </a:lnTo>
                <a:lnTo>
                  <a:pt x="21" y="763"/>
                </a:lnTo>
                <a:lnTo>
                  <a:pt x="16" y="759"/>
                </a:lnTo>
                <a:lnTo>
                  <a:pt x="12" y="754"/>
                </a:lnTo>
                <a:lnTo>
                  <a:pt x="8" y="750"/>
                </a:lnTo>
                <a:lnTo>
                  <a:pt x="3" y="738"/>
                </a:lnTo>
                <a:lnTo>
                  <a:pt x="0" y="727"/>
                </a:lnTo>
                <a:lnTo>
                  <a:pt x="10" y="719"/>
                </a:lnTo>
                <a:lnTo>
                  <a:pt x="21" y="713"/>
                </a:lnTo>
                <a:lnTo>
                  <a:pt x="32" y="708"/>
                </a:lnTo>
                <a:lnTo>
                  <a:pt x="44" y="704"/>
                </a:lnTo>
                <a:lnTo>
                  <a:pt x="67" y="699"/>
                </a:lnTo>
                <a:lnTo>
                  <a:pt x="90" y="695"/>
                </a:lnTo>
                <a:lnTo>
                  <a:pt x="102" y="693"/>
                </a:lnTo>
                <a:lnTo>
                  <a:pt x="113" y="689"/>
                </a:lnTo>
                <a:lnTo>
                  <a:pt x="123" y="686"/>
                </a:lnTo>
                <a:lnTo>
                  <a:pt x="133" y="681"/>
                </a:lnTo>
                <a:lnTo>
                  <a:pt x="142" y="676"/>
                </a:lnTo>
                <a:lnTo>
                  <a:pt x="151" y="668"/>
                </a:lnTo>
                <a:lnTo>
                  <a:pt x="159" y="659"/>
                </a:lnTo>
                <a:lnTo>
                  <a:pt x="165" y="648"/>
                </a:lnTo>
                <a:lnTo>
                  <a:pt x="161" y="646"/>
                </a:lnTo>
                <a:lnTo>
                  <a:pt x="157" y="643"/>
                </a:lnTo>
                <a:lnTo>
                  <a:pt x="151" y="639"/>
                </a:lnTo>
                <a:lnTo>
                  <a:pt x="145" y="633"/>
                </a:lnTo>
                <a:lnTo>
                  <a:pt x="131" y="621"/>
                </a:lnTo>
                <a:lnTo>
                  <a:pt x="118" y="607"/>
                </a:lnTo>
                <a:lnTo>
                  <a:pt x="106" y="592"/>
                </a:lnTo>
                <a:lnTo>
                  <a:pt x="95" y="576"/>
                </a:lnTo>
                <a:lnTo>
                  <a:pt x="92" y="569"/>
                </a:lnTo>
                <a:lnTo>
                  <a:pt x="89" y="562"/>
                </a:lnTo>
                <a:lnTo>
                  <a:pt x="86" y="555"/>
                </a:lnTo>
                <a:lnTo>
                  <a:pt x="85" y="549"/>
                </a:lnTo>
                <a:lnTo>
                  <a:pt x="81" y="548"/>
                </a:lnTo>
                <a:lnTo>
                  <a:pt x="77" y="547"/>
                </a:lnTo>
                <a:lnTo>
                  <a:pt x="73" y="545"/>
                </a:lnTo>
                <a:lnTo>
                  <a:pt x="70" y="541"/>
                </a:lnTo>
                <a:lnTo>
                  <a:pt x="64" y="534"/>
                </a:lnTo>
                <a:lnTo>
                  <a:pt x="59" y="524"/>
                </a:lnTo>
                <a:lnTo>
                  <a:pt x="59" y="500"/>
                </a:lnTo>
                <a:lnTo>
                  <a:pt x="73" y="499"/>
                </a:lnTo>
                <a:lnTo>
                  <a:pt x="86" y="498"/>
                </a:lnTo>
                <a:lnTo>
                  <a:pt x="98" y="496"/>
                </a:lnTo>
                <a:lnTo>
                  <a:pt x="109" y="492"/>
                </a:lnTo>
                <a:lnTo>
                  <a:pt x="119" y="489"/>
                </a:lnTo>
                <a:lnTo>
                  <a:pt x="129" y="484"/>
                </a:lnTo>
                <a:lnTo>
                  <a:pt x="138" y="479"/>
                </a:lnTo>
                <a:lnTo>
                  <a:pt x="147" y="473"/>
                </a:lnTo>
                <a:lnTo>
                  <a:pt x="154" y="466"/>
                </a:lnTo>
                <a:lnTo>
                  <a:pt x="162" y="459"/>
                </a:lnTo>
                <a:lnTo>
                  <a:pt x="169" y="452"/>
                </a:lnTo>
                <a:lnTo>
                  <a:pt x="175" y="444"/>
                </a:lnTo>
                <a:lnTo>
                  <a:pt x="186" y="428"/>
                </a:lnTo>
                <a:lnTo>
                  <a:pt x="197" y="410"/>
                </a:lnTo>
                <a:lnTo>
                  <a:pt x="216" y="374"/>
                </a:lnTo>
                <a:lnTo>
                  <a:pt x="235" y="338"/>
                </a:lnTo>
                <a:lnTo>
                  <a:pt x="246" y="322"/>
                </a:lnTo>
                <a:lnTo>
                  <a:pt x="257" y="308"/>
                </a:lnTo>
                <a:lnTo>
                  <a:pt x="263" y="300"/>
                </a:lnTo>
                <a:lnTo>
                  <a:pt x="270" y="294"/>
                </a:lnTo>
                <a:lnTo>
                  <a:pt x="277" y="289"/>
                </a:lnTo>
                <a:lnTo>
                  <a:pt x="285" y="284"/>
                </a:lnTo>
                <a:lnTo>
                  <a:pt x="279" y="272"/>
                </a:lnTo>
                <a:lnTo>
                  <a:pt x="274" y="261"/>
                </a:lnTo>
                <a:lnTo>
                  <a:pt x="273" y="256"/>
                </a:lnTo>
                <a:lnTo>
                  <a:pt x="272" y="251"/>
                </a:lnTo>
                <a:lnTo>
                  <a:pt x="272" y="245"/>
                </a:lnTo>
                <a:lnTo>
                  <a:pt x="272" y="240"/>
                </a:lnTo>
                <a:lnTo>
                  <a:pt x="273" y="235"/>
                </a:lnTo>
                <a:lnTo>
                  <a:pt x="274" y="230"/>
                </a:lnTo>
                <a:lnTo>
                  <a:pt x="276" y="226"/>
                </a:lnTo>
                <a:lnTo>
                  <a:pt x="280" y="222"/>
                </a:lnTo>
                <a:lnTo>
                  <a:pt x="283" y="219"/>
                </a:lnTo>
                <a:lnTo>
                  <a:pt x="287" y="216"/>
                </a:lnTo>
                <a:lnTo>
                  <a:pt x="293" y="213"/>
                </a:lnTo>
                <a:lnTo>
                  <a:pt x="298" y="210"/>
                </a:lnTo>
                <a:lnTo>
                  <a:pt x="269" y="183"/>
                </a:lnTo>
                <a:lnTo>
                  <a:pt x="247" y="163"/>
                </a:lnTo>
                <a:lnTo>
                  <a:pt x="237" y="153"/>
                </a:lnTo>
                <a:lnTo>
                  <a:pt x="227" y="142"/>
                </a:lnTo>
                <a:lnTo>
                  <a:pt x="217" y="128"/>
                </a:lnTo>
                <a:lnTo>
                  <a:pt x="205" y="111"/>
                </a:lnTo>
                <a:lnTo>
                  <a:pt x="205" y="68"/>
                </a:lnTo>
                <a:lnTo>
                  <a:pt x="229" y="68"/>
                </a:lnTo>
                <a:lnTo>
                  <a:pt x="256" y="66"/>
                </a:lnTo>
                <a:lnTo>
                  <a:pt x="270" y="65"/>
                </a:lnTo>
                <a:lnTo>
                  <a:pt x="283" y="63"/>
                </a:lnTo>
                <a:lnTo>
                  <a:pt x="297" y="60"/>
                </a:lnTo>
                <a:lnTo>
                  <a:pt x="310" y="57"/>
                </a:lnTo>
                <a:lnTo>
                  <a:pt x="322" y="54"/>
                </a:lnTo>
                <a:lnTo>
                  <a:pt x="335" y="49"/>
                </a:lnTo>
                <a:lnTo>
                  <a:pt x="347" y="44"/>
                </a:lnTo>
                <a:lnTo>
                  <a:pt x="357" y="37"/>
                </a:lnTo>
                <a:lnTo>
                  <a:pt x="366" y="30"/>
                </a:lnTo>
                <a:lnTo>
                  <a:pt x="374" y="21"/>
                </a:lnTo>
                <a:lnTo>
                  <a:pt x="381" y="11"/>
                </a:lnTo>
                <a:lnTo>
                  <a:pt x="385" y="0"/>
                </a:lnTo>
              </a:path>
            </a:pathLst>
          </a:custGeom>
          <a:solidFill>
            <a:srgbClr val="FF6600"/>
          </a:solidFill>
          <a:ln w="9525" cmpd="sng">
            <a:solidFill>
              <a:srgbClr val="FFFFFF"/>
            </a:solidFill>
            <a:prstDash val="solid"/>
            <a:round/>
            <a:headEnd/>
            <a:tailEnd/>
          </a:ln>
        </p:spPr>
        <p:txBody>
          <a:bodyPr/>
          <a:lstStyle/>
          <a:p>
            <a:endParaRPr lang="en-US" dirty="0"/>
          </a:p>
        </p:txBody>
      </p:sp>
      <p:sp>
        <p:nvSpPr>
          <p:cNvPr id="18597" name="Freeform 15"/>
          <p:cNvSpPr>
            <a:spLocks/>
          </p:cNvSpPr>
          <p:nvPr>
            <p:custDataLst>
              <p:tags r:id="rId151"/>
            </p:custDataLst>
          </p:nvPr>
        </p:nvSpPr>
        <p:spPr bwMode="auto">
          <a:xfrm>
            <a:off x="6753226" y="2208213"/>
            <a:ext cx="220663" cy="273050"/>
          </a:xfrm>
          <a:custGeom>
            <a:avLst/>
            <a:gdLst>
              <a:gd name="T0" fmla="*/ 2147483647 w 504"/>
              <a:gd name="T1" fmla="*/ 2147483647 h 524"/>
              <a:gd name="T2" fmla="*/ 2147483647 w 504"/>
              <a:gd name="T3" fmla="*/ 2147483647 h 524"/>
              <a:gd name="T4" fmla="*/ 2147483647 w 504"/>
              <a:gd name="T5" fmla="*/ 2147483647 h 524"/>
              <a:gd name="T6" fmla="*/ 2147483647 w 504"/>
              <a:gd name="T7" fmla="*/ 2147483647 h 524"/>
              <a:gd name="T8" fmla="*/ 2147483647 w 504"/>
              <a:gd name="T9" fmla="*/ 2147483647 h 524"/>
              <a:gd name="T10" fmla="*/ 2147483647 w 504"/>
              <a:gd name="T11" fmla="*/ 2147483647 h 524"/>
              <a:gd name="T12" fmla="*/ 2147483647 w 504"/>
              <a:gd name="T13" fmla="*/ 2147483647 h 524"/>
              <a:gd name="T14" fmla="*/ 2147483647 w 504"/>
              <a:gd name="T15" fmla="*/ 2147483647 h 524"/>
              <a:gd name="T16" fmla="*/ 2147483647 w 504"/>
              <a:gd name="T17" fmla="*/ 2147483647 h 524"/>
              <a:gd name="T18" fmla="*/ 2147483647 w 504"/>
              <a:gd name="T19" fmla="*/ 2147483647 h 524"/>
              <a:gd name="T20" fmla="*/ 2147483647 w 504"/>
              <a:gd name="T21" fmla="*/ 2147483647 h 524"/>
              <a:gd name="T22" fmla="*/ 2147483647 w 504"/>
              <a:gd name="T23" fmla="*/ 2147483647 h 524"/>
              <a:gd name="T24" fmla="*/ 2147483647 w 504"/>
              <a:gd name="T25" fmla="*/ 2147483647 h 524"/>
              <a:gd name="T26" fmla="*/ 2147483647 w 504"/>
              <a:gd name="T27" fmla="*/ 2147483647 h 524"/>
              <a:gd name="T28" fmla="*/ 2147483647 w 504"/>
              <a:gd name="T29" fmla="*/ 2147483647 h 524"/>
              <a:gd name="T30" fmla="*/ 2147483647 w 504"/>
              <a:gd name="T31" fmla="*/ 2147483647 h 524"/>
              <a:gd name="T32" fmla="*/ 2147483647 w 504"/>
              <a:gd name="T33" fmla="*/ 2147483647 h 524"/>
              <a:gd name="T34" fmla="*/ 2147483647 w 504"/>
              <a:gd name="T35" fmla="*/ 2147483647 h 524"/>
              <a:gd name="T36" fmla="*/ 2147483647 w 504"/>
              <a:gd name="T37" fmla="*/ 2147483647 h 524"/>
              <a:gd name="T38" fmla="*/ 2147483647 w 504"/>
              <a:gd name="T39" fmla="*/ 2147483647 h 524"/>
              <a:gd name="T40" fmla="*/ 2147483647 w 504"/>
              <a:gd name="T41" fmla="*/ 2147483647 h 524"/>
              <a:gd name="T42" fmla="*/ 2147483647 w 504"/>
              <a:gd name="T43" fmla="*/ 2147483647 h 524"/>
              <a:gd name="T44" fmla="*/ 2147483647 w 504"/>
              <a:gd name="T45" fmla="*/ 2147483647 h 524"/>
              <a:gd name="T46" fmla="*/ 2147483647 w 504"/>
              <a:gd name="T47" fmla="*/ 2147483647 h 524"/>
              <a:gd name="T48" fmla="*/ 2147483647 w 504"/>
              <a:gd name="T49" fmla="*/ 2147483647 h 524"/>
              <a:gd name="T50" fmla="*/ 2147483647 w 504"/>
              <a:gd name="T51" fmla="*/ 2147483647 h 524"/>
              <a:gd name="T52" fmla="*/ 2147483647 w 504"/>
              <a:gd name="T53" fmla="*/ 2147483647 h 524"/>
              <a:gd name="T54" fmla="*/ 2147483647 w 504"/>
              <a:gd name="T55" fmla="*/ 2147483647 h 524"/>
              <a:gd name="T56" fmla="*/ 2147483647 w 504"/>
              <a:gd name="T57" fmla="*/ 2147483647 h 524"/>
              <a:gd name="T58" fmla="*/ 2147483647 w 504"/>
              <a:gd name="T59" fmla="*/ 2147483647 h 524"/>
              <a:gd name="T60" fmla="*/ 2147483647 w 504"/>
              <a:gd name="T61" fmla="*/ 2147483647 h 524"/>
              <a:gd name="T62" fmla="*/ 2147483647 w 504"/>
              <a:gd name="T63" fmla="*/ 2147483647 h 524"/>
              <a:gd name="T64" fmla="*/ 2147483647 w 504"/>
              <a:gd name="T65" fmla="*/ 2147483647 h 524"/>
              <a:gd name="T66" fmla="*/ 2147483647 w 504"/>
              <a:gd name="T67" fmla="*/ 2147483647 h 524"/>
              <a:gd name="T68" fmla="*/ 2147483647 w 504"/>
              <a:gd name="T69" fmla="*/ 2147483647 h 524"/>
              <a:gd name="T70" fmla="*/ 2147483647 w 504"/>
              <a:gd name="T71" fmla="*/ 2147483647 h 524"/>
              <a:gd name="T72" fmla="*/ 2147483647 w 504"/>
              <a:gd name="T73" fmla="*/ 2147483647 h 524"/>
              <a:gd name="T74" fmla="*/ 2147483647 w 504"/>
              <a:gd name="T75" fmla="*/ 0 h 524"/>
              <a:gd name="T76" fmla="*/ 2147483647 w 504"/>
              <a:gd name="T77" fmla="*/ 0 h 524"/>
              <a:gd name="T78" fmla="*/ 2147483647 w 504"/>
              <a:gd name="T79" fmla="*/ 2147483647 h 524"/>
              <a:gd name="T80" fmla="*/ 2147483647 w 504"/>
              <a:gd name="T81" fmla="*/ 2147483647 h 524"/>
              <a:gd name="T82" fmla="*/ 2147483647 w 504"/>
              <a:gd name="T83" fmla="*/ 2147483647 h 524"/>
              <a:gd name="T84" fmla="*/ 2147483647 w 504"/>
              <a:gd name="T85" fmla="*/ 2147483647 h 524"/>
              <a:gd name="T86" fmla="*/ 2147483647 w 504"/>
              <a:gd name="T87" fmla="*/ 2147483647 h 524"/>
              <a:gd name="T88" fmla="*/ 2147483647 w 504"/>
              <a:gd name="T89" fmla="*/ 2147483647 h 524"/>
              <a:gd name="T90" fmla="*/ 2147483647 w 504"/>
              <a:gd name="T91" fmla="*/ 2147483647 h 524"/>
              <a:gd name="T92" fmla="*/ 2147483647 w 504"/>
              <a:gd name="T93" fmla="*/ 2147483647 h 524"/>
              <a:gd name="T94" fmla="*/ 2147483647 w 504"/>
              <a:gd name="T95" fmla="*/ 2147483647 h 524"/>
              <a:gd name="T96" fmla="*/ 2147483647 w 504"/>
              <a:gd name="T97" fmla="*/ 2147483647 h 524"/>
              <a:gd name="T98" fmla="*/ 2147483647 w 504"/>
              <a:gd name="T99" fmla="*/ 2147483647 h 524"/>
              <a:gd name="T100" fmla="*/ 2147483647 w 504"/>
              <a:gd name="T101" fmla="*/ 2147483647 h 524"/>
              <a:gd name="T102" fmla="*/ 2147483647 w 504"/>
              <a:gd name="T103" fmla="*/ 2147483647 h 524"/>
              <a:gd name="T104" fmla="*/ 2147483647 w 504"/>
              <a:gd name="T105" fmla="*/ 2147483647 h 524"/>
              <a:gd name="T106" fmla="*/ 2147483647 w 504"/>
              <a:gd name="T107" fmla="*/ 2147483647 h 524"/>
              <a:gd name="T108" fmla="*/ 2147483647 w 504"/>
              <a:gd name="T109" fmla="*/ 2147483647 h 524"/>
              <a:gd name="T110" fmla="*/ 2147483647 w 504"/>
              <a:gd name="T111" fmla="*/ 2147483647 h 5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4" h="524">
                <a:moveTo>
                  <a:pt x="365" y="493"/>
                </a:moveTo>
                <a:lnTo>
                  <a:pt x="355" y="493"/>
                </a:lnTo>
                <a:lnTo>
                  <a:pt x="345" y="493"/>
                </a:lnTo>
                <a:lnTo>
                  <a:pt x="266" y="493"/>
                </a:lnTo>
                <a:lnTo>
                  <a:pt x="262" y="500"/>
                </a:lnTo>
                <a:lnTo>
                  <a:pt x="256" y="505"/>
                </a:lnTo>
                <a:lnTo>
                  <a:pt x="250" y="510"/>
                </a:lnTo>
                <a:lnTo>
                  <a:pt x="243" y="513"/>
                </a:lnTo>
                <a:lnTo>
                  <a:pt x="235" y="517"/>
                </a:lnTo>
                <a:lnTo>
                  <a:pt x="228" y="519"/>
                </a:lnTo>
                <a:lnTo>
                  <a:pt x="219" y="521"/>
                </a:lnTo>
                <a:lnTo>
                  <a:pt x="210" y="522"/>
                </a:lnTo>
                <a:lnTo>
                  <a:pt x="191" y="524"/>
                </a:lnTo>
                <a:lnTo>
                  <a:pt x="173" y="524"/>
                </a:lnTo>
                <a:lnTo>
                  <a:pt x="155" y="524"/>
                </a:lnTo>
                <a:lnTo>
                  <a:pt x="140" y="524"/>
                </a:lnTo>
                <a:lnTo>
                  <a:pt x="121" y="523"/>
                </a:lnTo>
                <a:lnTo>
                  <a:pt x="106" y="522"/>
                </a:lnTo>
                <a:lnTo>
                  <a:pt x="100" y="521"/>
                </a:lnTo>
                <a:lnTo>
                  <a:pt x="96" y="519"/>
                </a:lnTo>
                <a:lnTo>
                  <a:pt x="94" y="516"/>
                </a:lnTo>
                <a:lnTo>
                  <a:pt x="93" y="512"/>
                </a:lnTo>
                <a:lnTo>
                  <a:pt x="82" y="511"/>
                </a:lnTo>
                <a:lnTo>
                  <a:pt x="71" y="509"/>
                </a:lnTo>
                <a:lnTo>
                  <a:pt x="59" y="505"/>
                </a:lnTo>
                <a:lnTo>
                  <a:pt x="47" y="501"/>
                </a:lnTo>
                <a:lnTo>
                  <a:pt x="36" y="496"/>
                </a:lnTo>
                <a:lnTo>
                  <a:pt x="28" y="491"/>
                </a:lnTo>
                <a:lnTo>
                  <a:pt x="25" y="489"/>
                </a:lnTo>
                <a:lnTo>
                  <a:pt x="22" y="486"/>
                </a:lnTo>
                <a:lnTo>
                  <a:pt x="20" y="484"/>
                </a:lnTo>
                <a:lnTo>
                  <a:pt x="20" y="481"/>
                </a:lnTo>
                <a:lnTo>
                  <a:pt x="20" y="477"/>
                </a:lnTo>
                <a:lnTo>
                  <a:pt x="22" y="472"/>
                </a:lnTo>
                <a:lnTo>
                  <a:pt x="25" y="467"/>
                </a:lnTo>
                <a:lnTo>
                  <a:pt x="27" y="463"/>
                </a:lnTo>
                <a:lnTo>
                  <a:pt x="31" y="456"/>
                </a:lnTo>
                <a:lnTo>
                  <a:pt x="33" y="450"/>
                </a:lnTo>
                <a:lnTo>
                  <a:pt x="32" y="445"/>
                </a:lnTo>
                <a:lnTo>
                  <a:pt x="31" y="440"/>
                </a:lnTo>
                <a:lnTo>
                  <a:pt x="30" y="436"/>
                </a:lnTo>
                <a:lnTo>
                  <a:pt x="28" y="432"/>
                </a:lnTo>
                <a:lnTo>
                  <a:pt x="22" y="426"/>
                </a:lnTo>
                <a:lnTo>
                  <a:pt x="17" y="421"/>
                </a:lnTo>
                <a:lnTo>
                  <a:pt x="10" y="417"/>
                </a:lnTo>
                <a:lnTo>
                  <a:pt x="5" y="412"/>
                </a:lnTo>
                <a:lnTo>
                  <a:pt x="3" y="409"/>
                </a:lnTo>
                <a:lnTo>
                  <a:pt x="1" y="407"/>
                </a:lnTo>
                <a:lnTo>
                  <a:pt x="0" y="404"/>
                </a:lnTo>
                <a:lnTo>
                  <a:pt x="0" y="401"/>
                </a:lnTo>
                <a:lnTo>
                  <a:pt x="1" y="391"/>
                </a:lnTo>
                <a:lnTo>
                  <a:pt x="5" y="381"/>
                </a:lnTo>
                <a:lnTo>
                  <a:pt x="10" y="371"/>
                </a:lnTo>
                <a:lnTo>
                  <a:pt x="17" y="360"/>
                </a:lnTo>
                <a:lnTo>
                  <a:pt x="26" y="349"/>
                </a:lnTo>
                <a:lnTo>
                  <a:pt x="37" y="338"/>
                </a:lnTo>
                <a:lnTo>
                  <a:pt x="48" y="328"/>
                </a:lnTo>
                <a:lnTo>
                  <a:pt x="60" y="318"/>
                </a:lnTo>
                <a:lnTo>
                  <a:pt x="73" y="309"/>
                </a:lnTo>
                <a:lnTo>
                  <a:pt x="86" y="299"/>
                </a:lnTo>
                <a:lnTo>
                  <a:pt x="99" y="291"/>
                </a:lnTo>
                <a:lnTo>
                  <a:pt x="112" y="285"/>
                </a:lnTo>
                <a:lnTo>
                  <a:pt x="124" y="279"/>
                </a:lnTo>
                <a:lnTo>
                  <a:pt x="138" y="275"/>
                </a:lnTo>
                <a:lnTo>
                  <a:pt x="149" y="272"/>
                </a:lnTo>
                <a:lnTo>
                  <a:pt x="160" y="272"/>
                </a:lnTo>
                <a:lnTo>
                  <a:pt x="166" y="266"/>
                </a:lnTo>
                <a:lnTo>
                  <a:pt x="160" y="265"/>
                </a:lnTo>
                <a:lnTo>
                  <a:pt x="155" y="264"/>
                </a:lnTo>
                <a:lnTo>
                  <a:pt x="150" y="263"/>
                </a:lnTo>
                <a:lnTo>
                  <a:pt x="145" y="261"/>
                </a:lnTo>
                <a:lnTo>
                  <a:pt x="142" y="259"/>
                </a:lnTo>
                <a:lnTo>
                  <a:pt x="139" y="257"/>
                </a:lnTo>
                <a:lnTo>
                  <a:pt x="135" y="254"/>
                </a:lnTo>
                <a:lnTo>
                  <a:pt x="133" y="251"/>
                </a:lnTo>
                <a:lnTo>
                  <a:pt x="130" y="244"/>
                </a:lnTo>
                <a:lnTo>
                  <a:pt x="128" y="236"/>
                </a:lnTo>
                <a:lnTo>
                  <a:pt x="127" y="229"/>
                </a:lnTo>
                <a:lnTo>
                  <a:pt x="127" y="222"/>
                </a:lnTo>
                <a:lnTo>
                  <a:pt x="126" y="208"/>
                </a:lnTo>
                <a:lnTo>
                  <a:pt x="124" y="195"/>
                </a:lnTo>
                <a:lnTo>
                  <a:pt x="121" y="182"/>
                </a:lnTo>
                <a:lnTo>
                  <a:pt x="119" y="171"/>
                </a:lnTo>
                <a:lnTo>
                  <a:pt x="115" y="161"/>
                </a:lnTo>
                <a:lnTo>
                  <a:pt x="110" y="152"/>
                </a:lnTo>
                <a:lnTo>
                  <a:pt x="106" y="143"/>
                </a:lnTo>
                <a:lnTo>
                  <a:pt x="100" y="134"/>
                </a:lnTo>
                <a:lnTo>
                  <a:pt x="89" y="119"/>
                </a:lnTo>
                <a:lnTo>
                  <a:pt x="78" y="104"/>
                </a:lnTo>
                <a:lnTo>
                  <a:pt x="68" y="90"/>
                </a:lnTo>
                <a:lnTo>
                  <a:pt x="60" y="74"/>
                </a:lnTo>
                <a:lnTo>
                  <a:pt x="74" y="66"/>
                </a:lnTo>
                <a:lnTo>
                  <a:pt x="86" y="60"/>
                </a:lnTo>
                <a:lnTo>
                  <a:pt x="93" y="58"/>
                </a:lnTo>
                <a:lnTo>
                  <a:pt x="99" y="57"/>
                </a:lnTo>
                <a:lnTo>
                  <a:pt x="106" y="56"/>
                </a:lnTo>
                <a:lnTo>
                  <a:pt x="112" y="56"/>
                </a:lnTo>
                <a:lnTo>
                  <a:pt x="123" y="56"/>
                </a:lnTo>
                <a:lnTo>
                  <a:pt x="130" y="58"/>
                </a:lnTo>
                <a:lnTo>
                  <a:pt x="133" y="59"/>
                </a:lnTo>
                <a:lnTo>
                  <a:pt x="137" y="60"/>
                </a:lnTo>
                <a:lnTo>
                  <a:pt x="139" y="61"/>
                </a:lnTo>
                <a:lnTo>
                  <a:pt x="143" y="61"/>
                </a:lnTo>
                <a:lnTo>
                  <a:pt x="149" y="59"/>
                </a:lnTo>
                <a:lnTo>
                  <a:pt x="160" y="56"/>
                </a:lnTo>
                <a:lnTo>
                  <a:pt x="160" y="47"/>
                </a:lnTo>
                <a:lnTo>
                  <a:pt x="162" y="40"/>
                </a:lnTo>
                <a:lnTo>
                  <a:pt x="164" y="33"/>
                </a:lnTo>
                <a:lnTo>
                  <a:pt x="166" y="25"/>
                </a:lnTo>
                <a:lnTo>
                  <a:pt x="168" y="19"/>
                </a:lnTo>
                <a:lnTo>
                  <a:pt x="171" y="13"/>
                </a:lnTo>
                <a:lnTo>
                  <a:pt x="172" y="7"/>
                </a:lnTo>
                <a:lnTo>
                  <a:pt x="173" y="0"/>
                </a:lnTo>
                <a:lnTo>
                  <a:pt x="187" y="0"/>
                </a:lnTo>
                <a:lnTo>
                  <a:pt x="201" y="0"/>
                </a:lnTo>
                <a:lnTo>
                  <a:pt x="214" y="0"/>
                </a:lnTo>
                <a:lnTo>
                  <a:pt x="225" y="0"/>
                </a:lnTo>
                <a:lnTo>
                  <a:pt x="235" y="1"/>
                </a:lnTo>
                <a:lnTo>
                  <a:pt x="244" y="4"/>
                </a:lnTo>
                <a:lnTo>
                  <a:pt x="254" y="8"/>
                </a:lnTo>
                <a:lnTo>
                  <a:pt x="263" y="12"/>
                </a:lnTo>
                <a:lnTo>
                  <a:pt x="270" y="17"/>
                </a:lnTo>
                <a:lnTo>
                  <a:pt x="280" y="21"/>
                </a:lnTo>
                <a:lnTo>
                  <a:pt x="289" y="24"/>
                </a:lnTo>
                <a:lnTo>
                  <a:pt x="299" y="25"/>
                </a:lnTo>
                <a:lnTo>
                  <a:pt x="279" y="62"/>
                </a:lnTo>
                <a:lnTo>
                  <a:pt x="283" y="67"/>
                </a:lnTo>
                <a:lnTo>
                  <a:pt x="287" y="72"/>
                </a:lnTo>
                <a:lnTo>
                  <a:pt x="292" y="77"/>
                </a:lnTo>
                <a:lnTo>
                  <a:pt x="297" y="82"/>
                </a:lnTo>
                <a:lnTo>
                  <a:pt x="308" y="88"/>
                </a:lnTo>
                <a:lnTo>
                  <a:pt x="319" y="94"/>
                </a:lnTo>
                <a:lnTo>
                  <a:pt x="341" y="103"/>
                </a:lnTo>
                <a:lnTo>
                  <a:pt x="358" y="111"/>
                </a:lnTo>
                <a:lnTo>
                  <a:pt x="356" y="119"/>
                </a:lnTo>
                <a:lnTo>
                  <a:pt x="353" y="126"/>
                </a:lnTo>
                <a:lnTo>
                  <a:pt x="350" y="131"/>
                </a:lnTo>
                <a:lnTo>
                  <a:pt x="346" y="135"/>
                </a:lnTo>
                <a:lnTo>
                  <a:pt x="343" y="141"/>
                </a:lnTo>
                <a:lnTo>
                  <a:pt x="341" y="146"/>
                </a:lnTo>
                <a:lnTo>
                  <a:pt x="340" y="153"/>
                </a:lnTo>
                <a:lnTo>
                  <a:pt x="339" y="161"/>
                </a:lnTo>
                <a:lnTo>
                  <a:pt x="340" y="168"/>
                </a:lnTo>
                <a:lnTo>
                  <a:pt x="344" y="176"/>
                </a:lnTo>
                <a:lnTo>
                  <a:pt x="350" y="184"/>
                </a:lnTo>
                <a:lnTo>
                  <a:pt x="356" y="193"/>
                </a:lnTo>
                <a:lnTo>
                  <a:pt x="363" y="200"/>
                </a:lnTo>
                <a:lnTo>
                  <a:pt x="369" y="205"/>
                </a:lnTo>
                <a:lnTo>
                  <a:pt x="375" y="209"/>
                </a:lnTo>
                <a:lnTo>
                  <a:pt x="378" y="210"/>
                </a:lnTo>
                <a:lnTo>
                  <a:pt x="379" y="226"/>
                </a:lnTo>
                <a:lnTo>
                  <a:pt x="381" y="241"/>
                </a:lnTo>
                <a:lnTo>
                  <a:pt x="386" y="256"/>
                </a:lnTo>
                <a:lnTo>
                  <a:pt x="391" y="268"/>
                </a:lnTo>
                <a:lnTo>
                  <a:pt x="397" y="279"/>
                </a:lnTo>
                <a:lnTo>
                  <a:pt x="404" y="289"/>
                </a:lnTo>
                <a:lnTo>
                  <a:pt x="413" y="298"/>
                </a:lnTo>
                <a:lnTo>
                  <a:pt x="422" y="307"/>
                </a:lnTo>
                <a:lnTo>
                  <a:pt x="432" y="315"/>
                </a:lnTo>
                <a:lnTo>
                  <a:pt x="442" y="322"/>
                </a:lnTo>
                <a:lnTo>
                  <a:pt x="452" y="329"/>
                </a:lnTo>
                <a:lnTo>
                  <a:pt x="463" y="335"/>
                </a:lnTo>
                <a:lnTo>
                  <a:pt x="485" y="346"/>
                </a:lnTo>
                <a:lnTo>
                  <a:pt x="504" y="357"/>
                </a:lnTo>
                <a:lnTo>
                  <a:pt x="466" y="390"/>
                </a:lnTo>
                <a:lnTo>
                  <a:pt x="430" y="424"/>
                </a:lnTo>
                <a:lnTo>
                  <a:pt x="413" y="440"/>
                </a:lnTo>
                <a:lnTo>
                  <a:pt x="397" y="457"/>
                </a:lnTo>
                <a:lnTo>
                  <a:pt x="380" y="476"/>
                </a:lnTo>
                <a:lnTo>
                  <a:pt x="365" y="493"/>
                </a:lnTo>
              </a:path>
            </a:pathLst>
          </a:custGeom>
          <a:solidFill>
            <a:srgbClr val="FF6600"/>
          </a:solidFill>
          <a:ln w="9525" cap="flat" cmpd="sng">
            <a:solidFill>
              <a:srgbClr val="FFFFFF"/>
            </a:solidFill>
            <a:prstDash val="solid"/>
            <a:round/>
            <a:headEnd type="none" w="med" len="med"/>
            <a:tailEnd type="none" w="med" len="med"/>
          </a:ln>
        </p:spPr>
        <p:txBody>
          <a:bodyPr/>
          <a:lstStyle/>
          <a:p>
            <a:endParaRPr lang="en-US" dirty="0"/>
          </a:p>
        </p:txBody>
      </p:sp>
      <p:sp>
        <p:nvSpPr>
          <p:cNvPr id="18598" name="Freeform 16"/>
          <p:cNvSpPr>
            <a:spLocks/>
          </p:cNvSpPr>
          <p:nvPr>
            <p:custDataLst>
              <p:tags r:id="rId152"/>
            </p:custDataLst>
          </p:nvPr>
        </p:nvSpPr>
        <p:spPr bwMode="auto">
          <a:xfrm>
            <a:off x="6489701" y="2625726"/>
            <a:ext cx="182563" cy="238125"/>
          </a:xfrm>
          <a:custGeom>
            <a:avLst/>
            <a:gdLst>
              <a:gd name="T0" fmla="*/ 2147483647 w 438"/>
              <a:gd name="T1" fmla="*/ 2147483647 h 451"/>
              <a:gd name="T2" fmla="*/ 2147483647 w 438"/>
              <a:gd name="T3" fmla="*/ 2147483647 h 451"/>
              <a:gd name="T4" fmla="*/ 2147483647 w 438"/>
              <a:gd name="T5" fmla="*/ 2147483647 h 451"/>
              <a:gd name="T6" fmla="*/ 2147483647 w 438"/>
              <a:gd name="T7" fmla="*/ 2147483647 h 451"/>
              <a:gd name="T8" fmla="*/ 2147483647 w 438"/>
              <a:gd name="T9" fmla="*/ 2147483647 h 451"/>
              <a:gd name="T10" fmla="*/ 2147483647 w 438"/>
              <a:gd name="T11" fmla="*/ 2147483647 h 451"/>
              <a:gd name="T12" fmla="*/ 2147483647 w 438"/>
              <a:gd name="T13" fmla="*/ 2147483647 h 451"/>
              <a:gd name="T14" fmla="*/ 2147483647 w 438"/>
              <a:gd name="T15" fmla="*/ 2147483647 h 451"/>
              <a:gd name="T16" fmla="*/ 2147483647 w 438"/>
              <a:gd name="T17" fmla="*/ 2147483647 h 451"/>
              <a:gd name="T18" fmla="*/ 2147483647 w 438"/>
              <a:gd name="T19" fmla="*/ 2147483647 h 451"/>
              <a:gd name="T20" fmla="*/ 2147483647 w 438"/>
              <a:gd name="T21" fmla="*/ 2147483647 h 451"/>
              <a:gd name="T22" fmla="*/ 2147483647 w 438"/>
              <a:gd name="T23" fmla="*/ 2147483647 h 451"/>
              <a:gd name="T24" fmla="*/ 2147483647 w 438"/>
              <a:gd name="T25" fmla="*/ 2147483647 h 451"/>
              <a:gd name="T26" fmla="*/ 2147483647 w 438"/>
              <a:gd name="T27" fmla="*/ 0 h 451"/>
              <a:gd name="T28" fmla="*/ 2147483647 w 438"/>
              <a:gd name="T29" fmla="*/ 2147483647 h 451"/>
              <a:gd name="T30" fmla="*/ 2147483647 w 438"/>
              <a:gd name="T31" fmla="*/ 2147483647 h 451"/>
              <a:gd name="T32" fmla="*/ 2147483647 w 438"/>
              <a:gd name="T33" fmla="*/ 2147483647 h 451"/>
              <a:gd name="T34" fmla="*/ 2147483647 w 438"/>
              <a:gd name="T35" fmla="*/ 2147483647 h 451"/>
              <a:gd name="T36" fmla="*/ 2147483647 w 438"/>
              <a:gd name="T37" fmla="*/ 2147483647 h 451"/>
              <a:gd name="T38" fmla="*/ 2147483647 w 438"/>
              <a:gd name="T39" fmla="*/ 2147483647 h 451"/>
              <a:gd name="T40" fmla="*/ 2147483647 w 438"/>
              <a:gd name="T41" fmla="*/ 2147483647 h 451"/>
              <a:gd name="T42" fmla="*/ 2147483647 w 438"/>
              <a:gd name="T43" fmla="*/ 2147483647 h 451"/>
              <a:gd name="T44" fmla="*/ 2147483647 w 438"/>
              <a:gd name="T45" fmla="*/ 2147483647 h 451"/>
              <a:gd name="T46" fmla="*/ 2147483647 w 438"/>
              <a:gd name="T47" fmla="*/ 2147483647 h 451"/>
              <a:gd name="T48" fmla="*/ 2147483647 w 438"/>
              <a:gd name="T49" fmla="*/ 2147483647 h 451"/>
              <a:gd name="T50" fmla="*/ 2147483647 w 438"/>
              <a:gd name="T51" fmla="*/ 2147483647 h 451"/>
              <a:gd name="T52" fmla="*/ 2147483647 w 438"/>
              <a:gd name="T53" fmla="*/ 2147483647 h 451"/>
              <a:gd name="T54" fmla="*/ 2147483647 w 438"/>
              <a:gd name="T55" fmla="*/ 2147483647 h 451"/>
              <a:gd name="T56" fmla="*/ 2147483647 w 438"/>
              <a:gd name="T57" fmla="*/ 2147483647 h 451"/>
              <a:gd name="T58" fmla="*/ 2147483647 w 438"/>
              <a:gd name="T59" fmla="*/ 2147483647 h 451"/>
              <a:gd name="T60" fmla="*/ 2147483647 w 438"/>
              <a:gd name="T61" fmla="*/ 2147483647 h 451"/>
              <a:gd name="T62" fmla="*/ 2147483647 w 438"/>
              <a:gd name="T63" fmla="*/ 2147483647 h 451"/>
              <a:gd name="T64" fmla="*/ 2147483647 w 438"/>
              <a:gd name="T65" fmla="*/ 2147483647 h 451"/>
              <a:gd name="T66" fmla="*/ 2147483647 w 438"/>
              <a:gd name="T67" fmla="*/ 2147483647 h 451"/>
              <a:gd name="T68" fmla="*/ 2147483647 w 438"/>
              <a:gd name="T69" fmla="*/ 2147483647 h 451"/>
              <a:gd name="T70" fmla="*/ 2147483647 w 438"/>
              <a:gd name="T71" fmla="*/ 2147483647 h 451"/>
              <a:gd name="T72" fmla="*/ 2147483647 w 438"/>
              <a:gd name="T73" fmla="*/ 2147483647 h 451"/>
              <a:gd name="T74" fmla="*/ 2147483647 w 438"/>
              <a:gd name="T75" fmla="*/ 2147483647 h 451"/>
              <a:gd name="T76" fmla="*/ 2147483647 w 438"/>
              <a:gd name="T77" fmla="*/ 2147483647 h 451"/>
              <a:gd name="T78" fmla="*/ 2147483647 w 438"/>
              <a:gd name="T79" fmla="*/ 2147483647 h 451"/>
              <a:gd name="T80" fmla="*/ 2147483647 w 438"/>
              <a:gd name="T81" fmla="*/ 2147483647 h 451"/>
              <a:gd name="T82" fmla="*/ 2147483647 w 438"/>
              <a:gd name="T83" fmla="*/ 2147483647 h 451"/>
              <a:gd name="T84" fmla="*/ 2147483647 w 438"/>
              <a:gd name="T85" fmla="*/ 2147483647 h 451"/>
              <a:gd name="T86" fmla="*/ 2147483647 w 438"/>
              <a:gd name="T87" fmla="*/ 2147483647 h 451"/>
              <a:gd name="T88" fmla="*/ 2147483647 w 438"/>
              <a:gd name="T89" fmla="*/ 2147483647 h 451"/>
              <a:gd name="T90" fmla="*/ 2147483647 w 438"/>
              <a:gd name="T91" fmla="*/ 2147483647 h 451"/>
              <a:gd name="T92" fmla="*/ 2147483647 w 438"/>
              <a:gd name="T93" fmla="*/ 2147483647 h 451"/>
              <a:gd name="T94" fmla="*/ 2147483647 w 438"/>
              <a:gd name="T95" fmla="*/ 2147483647 h 451"/>
              <a:gd name="T96" fmla="*/ 2147483647 w 438"/>
              <a:gd name="T97" fmla="*/ 2147483647 h 451"/>
              <a:gd name="T98" fmla="*/ 2147483647 w 438"/>
              <a:gd name="T99" fmla="*/ 2147483647 h 4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38" h="451">
                <a:moveTo>
                  <a:pt x="438" y="235"/>
                </a:moveTo>
                <a:lnTo>
                  <a:pt x="431" y="212"/>
                </a:lnTo>
                <a:lnTo>
                  <a:pt x="426" y="190"/>
                </a:lnTo>
                <a:lnTo>
                  <a:pt x="420" y="169"/>
                </a:lnTo>
                <a:lnTo>
                  <a:pt x="415" y="148"/>
                </a:lnTo>
                <a:lnTo>
                  <a:pt x="408" y="128"/>
                </a:lnTo>
                <a:lnTo>
                  <a:pt x="398" y="106"/>
                </a:lnTo>
                <a:lnTo>
                  <a:pt x="393" y="95"/>
                </a:lnTo>
                <a:lnTo>
                  <a:pt x="387" y="85"/>
                </a:lnTo>
                <a:lnTo>
                  <a:pt x="380" y="74"/>
                </a:lnTo>
                <a:lnTo>
                  <a:pt x="372" y="62"/>
                </a:lnTo>
                <a:lnTo>
                  <a:pt x="367" y="62"/>
                </a:lnTo>
                <a:lnTo>
                  <a:pt x="363" y="61"/>
                </a:lnTo>
                <a:lnTo>
                  <a:pt x="359" y="60"/>
                </a:lnTo>
                <a:lnTo>
                  <a:pt x="356" y="58"/>
                </a:lnTo>
                <a:lnTo>
                  <a:pt x="349" y="54"/>
                </a:lnTo>
                <a:lnTo>
                  <a:pt x="342" y="49"/>
                </a:lnTo>
                <a:lnTo>
                  <a:pt x="335" y="45"/>
                </a:lnTo>
                <a:lnTo>
                  <a:pt x="326" y="41"/>
                </a:lnTo>
                <a:lnTo>
                  <a:pt x="320" y="40"/>
                </a:lnTo>
                <a:lnTo>
                  <a:pt x="314" y="38"/>
                </a:lnTo>
                <a:lnTo>
                  <a:pt x="307" y="38"/>
                </a:lnTo>
                <a:lnTo>
                  <a:pt x="298" y="37"/>
                </a:lnTo>
                <a:lnTo>
                  <a:pt x="293" y="38"/>
                </a:lnTo>
                <a:lnTo>
                  <a:pt x="287" y="39"/>
                </a:lnTo>
                <a:lnTo>
                  <a:pt x="282" y="40"/>
                </a:lnTo>
                <a:lnTo>
                  <a:pt x="276" y="42"/>
                </a:lnTo>
                <a:lnTo>
                  <a:pt x="268" y="47"/>
                </a:lnTo>
                <a:lnTo>
                  <a:pt x="260" y="52"/>
                </a:lnTo>
                <a:lnTo>
                  <a:pt x="251" y="58"/>
                </a:lnTo>
                <a:lnTo>
                  <a:pt x="244" y="64"/>
                </a:lnTo>
                <a:lnTo>
                  <a:pt x="239" y="66"/>
                </a:lnTo>
                <a:lnTo>
                  <a:pt x="235" y="67"/>
                </a:lnTo>
                <a:lnTo>
                  <a:pt x="230" y="68"/>
                </a:lnTo>
                <a:lnTo>
                  <a:pt x="226" y="69"/>
                </a:lnTo>
                <a:lnTo>
                  <a:pt x="217" y="66"/>
                </a:lnTo>
                <a:lnTo>
                  <a:pt x="205" y="58"/>
                </a:lnTo>
                <a:lnTo>
                  <a:pt x="190" y="48"/>
                </a:lnTo>
                <a:lnTo>
                  <a:pt x="174" y="37"/>
                </a:lnTo>
                <a:lnTo>
                  <a:pt x="145" y="16"/>
                </a:lnTo>
                <a:lnTo>
                  <a:pt x="133" y="7"/>
                </a:lnTo>
                <a:lnTo>
                  <a:pt x="113" y="0"/>
                </a:lnTo>
                <a:lnTo>
                  <a:pt x="104" y="9"/>
                </a:lnTo>
                <a:lnTo>
                  <a:pt x="98" y="18"/>
                </a:lnTo>
                <a:lnTo>
                  <a:pt x="95" y="23"/>
                </a:lnTo>
                <a:lnTo>
                  <a:pt x="94" y="28"/>
                </a:lnTo>
                <a:lnTo>
                  <a:pt x="93" y="35"/>
                </a:lnTo>
                <a:lnTo>
                  <a:pt x="93" y="43"/>
                </a:lnTo>
                <a:lnTo>
                  <a:pt x="93" y="46"/>
                </a:lnTo>
                <a:lnTo>
                  <a:pt x="95" y="49"/>
                </a:lnTo>
                <a:lnTo>
                  <a:pt x="98" y="52"/>
                </a:lnTo>
                <a:lnTo>
                  <a:pt x="101" y="55"/>
                </a:lnTo>
                <a:lnTo>
                  <a:pt x="110" y="63"/>
                </a:lnTo>
                <a:lnTo>
                  <a:pt x="119" y="69"/>
                </a:lnTo>
                <a:lnTo>
                  <a:pt x="112" y="69"/>
                </a:lnTo>
                <a:lnTo>
                  <a:pt x="105" y="71"/>
                </a:lnTo>
                <a:lnTo>
                  <a:pt x="99" y="73"/>
                </a:lnTo>
                <a:lnTo>
                  <a:pt x="93" y="76"/>
                </a:lnTo>
                <a:lnTo>
                  <a:pt x="80" y="84"/>
                </a:lnTo>
                <a:lnTo>
                  <a:pt x="66" y="93"/>
                </a:lnTo>
                <a:lnTo>
                  <a:pt x="63" y="103"/>
                </a:lnTo>
                <a:lnTo>
                  <a:pt x="61" y="112"/>
                </a:lnTo>
                <a:lnTo>
                  <a:pt x="58" y="119"/>
                </a:lnTo>
                <a:lnTo>
                  <a:pt x="56" y="125"/>
                </a:lnTo>
                <a:lnTo>
                  <a:pt x="49" y="133"/>
                </a:lnTo>
                <a:lnTo>
                  <a:pt x="45" y="138"/>
                </a:lnTo>
                <a:lnTo>
                  <a:pt x="39" y="144"/>
                </a:lnTo>
                <a:lnTo>
                  <a:pt x="36" y="151"/>
                </a:lnTo>
                <a:lnTo>
                  <a:pt x="35" y="156"/>
                </a:lnTo>
                <a:lnTo>
                  <a:pt x="34" y="162"/>
                </a:lnTo>
                <a:lnTo>
                  <a:pt x="33" y="169"/>
                </a:lnTo>
                <a:lnTo>
                  <a:pt x="33" y="179"/>
                </a:lnTo>
                <a:lnTo>
                  <a:pt x="0" y="235"/>
                </a:lnTo>
                <a:lnTo>
                  <a:pt x="4" y="236"/>
                </a:lnTo>
                <a:lnTo>
                  <a:pt x="7" y="238"/>
                </a:lnTo>
                <a:lnTo>
                  <a:pt x="11" y="240"/>
                </a:lnTo>
                <a:lnTo>
                  <a:pt x="13" y="243"/>
                </a:lnTo>
                <a:lnTo>
                  <a:pt x="15" y="246"/>
                </a:lnTo>
                <a:lnTo>
                  <a:pt x="18" y="248"/>
                </a:lnTo>
                <a:lnTo>
                  <a:pt x="22" y="248"/>
                </a:lnTo>
                <a:lnTo>
                  <a:pt x="26" y="247"/>
                </a:lnTo>
                <a:lnTo>
                  <a:pt x="39" y="277"/>
                </a:lnTo>
                <a:lnTo>
                  <a:pt x="33" y="308"/>
                </a:lnTo>
                <a:lnTo>
                  <a:pt x="33" y="346"/>
                </a:lnTo>
                <a:lnTo>
                  <a:pt x="53" y="347"/>
                </a:lnTo>
                <a:lnTo>
                  <a:pt x="72" y="350"/>
                </a:lnTo>
                <a:lnTo>
                  <a:pt x="93" y="353"/>
                </a:lnTo>
                <a:lnTo>
                  <a:pt x="113" y="358"/>
                </a:lnTo>
                <a:lnTo>
                  <a:pt x="107" y="366"/>
                </a:lnTo>
                <a:lnTo>
                  <a:pt x="104" y="376"/>
                </a:lnTo>
                <a:lnTo>
                  <a:pt x="100" y="387"/>
                </a:lnTo>
                <a:lnTo>
                  <a:pt x="96" y="400"/>
                </a:lnTo>
                <a:lnTo>
                  <a:pt x="89" y="425"/>
                </a:lnTo>
                <a:lnTo>
                  <a:pt x="79" y="451"/>
                </a:lnTo>
                <a:lnTo>
                  <a:pt x="94" y="449"/>
                </a:lnTo>
                <a:lnTo>
                  <a:pt x="109" y="447"/>
                </a:lnTo>
                <a:lnTo>
                  <a:pt x="123" y="447"/>
                </a:lnTo>
                <a:lnTo>
                  <a:pt x="137" y="447"/>
                </a:lnTo>
                <a:lnTo>
                  <a:pt x="152" y="447"/>
                </a:lnTo>
                <a:lnTo>
                  <a:pt x="169" y="446"/>
                </a:lnTo>
                <a:lnTo>
                  <a:pt x="186" y="445"/>
                </a:lnTo>
                <a:lnTo>
                  <a:pt x="205" y="444"/>
                </a:lnTo>
                <a:lnTo>
                  <a:pt x="228" y="445"/>
                </a:lnTo>
                <a:lnTo>
                  <a:pt x="252" y="446"/>
                </a:lnTo>
                <a:lnTo>
                  <a:pt x="276" y="446"/>
                </a:lnTo>
                <a:lnTo>
                  <a:pt x="300" y="445"/>
                </a:lnTo>
                <a:lnTo>
                  <a:pt x="322" y="444"/>
                </a:lnTo>
                <a:lnTo>
                  <a:pt x="343" y="442"/>
                </a:lnTo>
                <a:lnTo>
                  <a:pt x="362" y="440"/>
                </a:lnTo>
                <a:lnTo>
                  <a:pt x="379" y="438"/>
                </a:lnTo>
                <a:lnTo>
                  <a:pt x="372" y="432"/>
                </a:lnTo>
                <a:lnTo>
                  <a:pt x="365" y="425"/>
                </a:lnTo>
                <a:lnTo>
                  <a:pt x="361" y="419"/>
                </a:lnTo>
                <a:lnTo>
                  <a:pt x="359" y="413"/>
                </a:lnTo>
                <a:lnTo>
                  <a:pt x="363" y="411"/>
                </a:lnTo>
                <a:lnTo>
                  <a:pt x="367" y="407"/>
                </a:lnTo>
                <a:lnTo>
                  <a:pt x="369" y="403"/>
                </a:lnTo>
                <a:lnTo>
                  <a:pt x="370" y="398"/>
                </a:lnTo>
                <a:lnTo>
                  <a:pt x="372" y="389"/>
                </a:lnTo>
                <a:lnTo>
                  <a:pt x="372" y="382"/>
                </a:lnTo>
                <a:lnTo>
                  <a:pt x="385" y="379"/>
                </a:lnTo>
                <a:lnTo>
                  <a:pt x="398" y="376"/>
                </a:lnTo>
                <a:lnTo>
                  <a:pt x="380" y="367"/>
                </a:lnTo>
                <a:lnTo>
                  <a:pt x="365" y="359"/>
                </a:lnTo>
                <a:lnTo>
                  <a:pt x="353" y="351"/>
                </a:lnTo>
                <a:lnTo>
                  <a:pt x="343" y="344"/>
                </a:lnTo>
                <a:lnTo>
                  <a:pt x="336" y="336"/>
                </a:lnTo>
                <a:lnTo>
                  <a:pt x="330" y="329"/>
                </a:lnTo>
                <a:lnTo>
                  <a:pt x="325" y="323"/>
                </a:lnTo>
                <a:lnTo>
                  <a:pt x="322" y="317"/>
                </a:lnTo>
                <a:lnTo>
                  <a:pt x="316" y="305"/>
                </a:lnTo>
                <a:lnTo>
                  <a:pt x="311" y="294"/>
                </a:lnTo>
                <a:lnTo>
                  <a:pt x="306" y="289"/>
                </a:lnTo>
                <a:lnTo>
                  <a:pt x="301" y="283"/>
                </a:lnTo>
                <a:lnTo>
                  <a:pt x="294" y="277"/>
                </a:lnTo>
                <a:lnTo>
                  <a:pt x="285" y="271"/>
                </a:lnTo>
                <a:lnTo>
                  <a:pt x="301" y="274"/>
                </a:lnTo>
                <a:lnTo>
                  <a:pt x="314" y="275"/>
                </a:lnTo>
                <a:lnTo>
                  <a:pt x="326" y="275"/>
                </a:lnTo>
                <a:lnTo>
                  <a:pt x="336" y="273"/>
                </a:lnTo>
                <a:lnTo>
                  <a:pt x="346" y="271"/>
                </a:lnTo>
                <a:lnTo>
                  <a:pt x="354" y="268"/>
                </a:lnTo>
                <a:lnTo>
                  <a:pt x="362" y="264"/>
                </a:lnTo>
                <a:lnTo>
                  <a:pt x="369" y="260"/>
                </a:lnTo>
                <a:lnTo>
                  <a:pt x="383" y="251"/>
                </a:lnTo>
                <a:lnTo>
                  <a:pt x="398" y="243"/>
                </a:lnTo>
                <a:lnTo>
                  <a:pt x="407" y="240"/>
                </a:lnTo>
                <a:lnTo>
                  <a:pt x="416" y="237"/>
                </a:lnTo>
                <a:lnTo>
                  <a:pt x="427" y="236"/>
                </a:lnTo>
                <a:lnTo>
                  <a:pt x="438" y="235"/>
                </a:lnTo>
              </a:path>
            </a:pathLst>
          </a:custGeom>
          <a:solidFill>
            <a:srgbClr val="FF6600"/>
          </a:solidFill>
          <a:ln w="9525" cap="flat" cmpd="sng">
            <a:solidFill>
              <a:srgbClr val="FFFFFF"/>
            </a:solidFill>
            <a:prstDash val="solid"/>
            <a:round/>
            <a:headEnd type="none" w="med" len="med"/>
            <a:tailEnd type="none" w="med" len="med"/>
          </a:ln>
        </p:spPr>
        <p:txBody>
          <a:bodyPr/>
          <a:lstStyle/>
          <a:p>
            <a:endParaRPr lang="en-US" dirty="0"/>
          </a:p>
        </p:txBody>
      </p:sp>
      <p:sp>
        <p:nvSpPr>
          <p:cNvPr id="23" name="TextBox 22"/>
          <p:cNvSpPr txBox="1"/>
          <p:nvPr/>
        </p:nvSpPr>
        <p:spPr>
          <a:xfrm>
            <a:off x="8759825" y="1208088"/>
            <a:ext cx="1600118"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defPPr>
              <a:defRPr lang="de-DE"/>
            </a:defPPr>
            <a:lvl1pPr>
              <a:defRPr>
                <a:solidFill>
                  <a:schemeClr val="dk1"/>
                </a:solidFill>
                <a:latin typeface="+mn-lt"/>
                <a:ea typeface="+mn-ea"/>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pPr>
              <a:defRPr/>
            </a:pPr>
            <a:r>
              <a:rPr lang="en-US" dirty="0"/>
              <a:t>RAPIDs in 2011</a:t>
            </a:r>
          </a:p>
        </p:txBody>
      </p:sp>
      <p:cxnSp>
        <p:nvCxnSpPr>
          <p:cNvPr id="25" name="Straight Connector 24"/>
          <p:cNvCxnSpPr>
            <a:stCxn id="23" idx="2"/>
          </p:cNvCxnSpPr>
          <p:nvPr/>
        </p:nvCxnSpPr>
        <p:spPr>
          <a:xfrm>
            <a:off x="9559884" y="1577421"/>
            <a:ext cx="65130" cy="1575355"/>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a:stCxn id="23" idx="2"/>
          </p:cNvCxnSpPr>
          <p:nvPr/>
        </p:nvCxnSpPr>
        <p:spPr>
          <a:xfrm>
            <a:off x="9559884" y="1577420"/>
            <a:ext cx="352466" cy="3662918"/>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grpSp>
        <p:nvGrpSpPr>
          <p:cNvPr id="580" name="Group 73"/>
          <p:cNvGrpSpPr>
            <a:grpSpLocks/>
          </p:cNvGrpSpPr>
          <p:nvPr>
            <p:custDataLst>
              <p:tags r:id="rId153"/>
            </p:custDataLst>
          </p:nvPr>
        </p:nvGrpSpPr>
        <p:grpSpPr bwMode="auto">
          <a:xfrm>
            <a:off x="9813678" y="4908203"/>
            <a:ext cx="458787" cy="404812"/>
            <a:chOff x="5372" y="3323"/>
            <a:chExt cx="341" cy="253"/>
          </a:xfrm>
          <a:solidFill>
            <a:srgbClr val="FF6600"/>
          </a:solidFill>
        </p:grpSpPr>
        <p:sp>
          <p:nvSpPr>
            <p:cNvPr id="581" name="Freeform 74"/>
            <p:cNvSpPr>
              <a:spLocks/>
            </p:cNvSpPr>
            <p:nvPr/>
          </p:nvSpPr>
          <p:spPr bwMode="auto">
            <a:xfrm>
              <a:off x="5372" y="3565"/>
              <a:ext cx="16" cy="11"/>
            </a:xfrm>
            <a:custGeom>
              <a:avLst/>
              <a:gdLst>
                <a:gd name="T0" fmla="*/ 0 w 53"/>
                <a:gd name="T1" fmla="*/ 10 h 33"/>
                <a:gd name="T2" fmla="*/ 1 w 53"/>
                <a:gd name="T3" fmla="*/ 9 h 33"/>
                <a:gd name="T4" fmla="*/ 2 w 53"/>
                <a:gd name="T5" fmla="*/ 7 h 33"/>
                <a:gd name="T6" fmla="*/ 5 w 53"/>
                <a:gd name="T7" fmla="*/ 5 h 33"/>
                <a:gd name="T8" fmla="*/ 6 w 53"/>
                <a:gd name="T9" fmla="*/ 4 h 33"/>
                <a:gd name="T10" fmla="*/ 9 w 53"/>
                <a:gd name="T11" fmla="*/ 2 h 33"/>
                <a:gd name="T12" fmla="*/ 11 w 53"/>
                <a:gd name="T13" fmla="*/ 1 h 33"/>
                <a:gd name="T14" fmla="*/ 14 w 53"/>
                <a:gd name="T15" fmla="*/ 0 h 33"/>
                <a:gd name="T16" fmla="*/ 16 w 53"/>
                <a:gd name="T17" fmla="*/ 0 h 33"/>
                <a:gd name="T18" fmla="*/ 16 w 53"/>
                <a:gd name="T19" fmla="*/ 6 h 33"/>
                <a:gd name="T20" fmla="*/ 11 w 53"/>
                <a:gd name="T21" fmla="*/ 8 h 33"/>
                <a:gd name="T22" fmla="*/ 8 w 53"/>
                <a:gd name="T23" fmla="*/ 10 h 33"/>
                <a:gd name="T24" fmla="*/ 6 w 53"/>
                <a:gd name="T25" fmla="*/ 11 h 33"/>
                <a:gd name="T26" fmla="*/ 5 w 53"/>
                <a:gd name="T27" fmla="*/ 11 h 33"/>
                <a:gd name="T28" fmla="*/ 3 w 53"/>
                <a:gd name="T29" fmla="*/ 11 h 33"/>
                <a:gd name="T30" fmla="*/ 0 w 53"/>
                <a:gd name="T31" fmla="*/ 10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33">
                  <a:moveTo>
                    <a:pt x="0" y="31"/>
                  </a:moveTo>
                  <a:lnTo>
                    <a:pt x="4" y="26"/>
                  </a:lnTo>
                  <a:lnTo>
                    <a:pt x="8" y="21"/>
                  </a:lnTo>
                  <a:lnTo>
                    <a:pt x="15" y="16"/>
                  </a:lnTo>
                  <a:lnTo>
                    <a:pt x="21" y="11"/>
                  </a:lnTo>
                  <a:lnTo>
                    <a:pt x="29" y="7"/>
                  </a:lnTo>
                  <a:lnTo>
                    <a:pt x="38" y="3"/>
                  </a:lnTo>
                  <a:lnTo>
                    <a:pt x="45" y="1"/>
                  </a:lnTo>
                  <a:lnTo>
                    <a:pt x="53" y="0"/>
                  </a:lnTo>
                  <a:lnTo>
                    <a:pt x="53" y="18"/>
                  </a:lnTo>
                  <a:lnTo>
                    <a:pt x="38" y="24"/>
                  </a:lnTo>
                  <a:lnTo>
                    <a:pt x="27" y="30"/>
                  </a:lnTo>
                  <a:lnTo>
                    <a:pt x="21" y="32"/>
                  </a:lnTo>
                  <a:lnTo>
                    <a:pt x="16" y="33"/>
                  </a:lnTo>
                  <a:lnTo>
                    <a:pt x="9" y="33"/>
                  </a:lnTo>
                  <a:lnTo>
                    <a:pt x="0" y="31"/>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US" dirty="0"/>
            </a:p>
          </p:txBody>
        </p:sp>
        <p:sp>
          <p:nvSpPr>
            <p:cNvPr id="582" name="Freeform 75"/>
            <p:cNvSpPr>
              <a:spLocks/>
            </p:cNvSpPr>
            <p:nvPr/>
          </p:nvSpPr>
          <p:spPr bwMode="auto">
            <a:xfrm>
              <a:off x="5379" y="3446"/>
              <a:ext cx="202" cy="117"/>
            </a:xfrm>
            <a:custGeom>
              <a:avLst/>
              <a:gdLst>
                <a:gd name="T0" fmla="*/ 8 w 631"/>
                <a:gd name="T1" fmla="*/ 97 h 358"/>
                <a:gd name="T2" fmla="*/ 16 w 631"/>
                <a:gd name="T3" fmla="*/ 95 h 358"/>
                <a:gd name="T4" fmla="*/ 21 w 631"/>
                <a:gd name="T5" fmla="*/ 91 h 358"/>
                <a:gd name="T6" fmla="*/ 25 w 631"/>
                <a:gd name="T7" fmla="*/ 83 h 358"/>
                <a:gd name="T8" fmla="*/ 32 w 631"/>
                <a:gd name="T9" fmla="*/ 84 h 358"/>
                <a:gd name="T10" fmla="*/ 40 w 631"/>
                <a:gd name="T11" fmla="*/ 83 h 358"/>
                <a:gd name="T12" fmla="*/ 45 w 631"/>
                <a:gd name="T13" fmla="*/ 81 h 358"/>
                <a:gd name="T14" fmla="*/ 52 w 631"/>
                <a:gd name="T15" fmla="*/ 75 h 358"/>
                <a:gd name="T16" fmla="*/ 58 w 631"/>
                <a:gd name="T17" fmla="*/ 68 h 358"/>
                <a:gd name="T18" fmla="*/ 68 w 631"/>
                <a:gd name="T19" fmla="*/ 63 h 358"/>
                <a:gd name="T20" fmla="*/ 83 w 631"/>
                <a:gd name="T21" fmla="*/ 57 h 358"/>
                <a:gd name="T22" fmla="*/ 105 w 631"/>
                <a:gd name="T23" fmla="*/ 50 h 358"/>
                <a:gd name="T24" fmla="*/ 116 w 631"/>
                <a:gd name="T25" fmla="*/ 45 h 358"/>
                <a:gd name="T26" fmla="*/ 125 w 631"/>
                <a:gd name="T27" fmla="*/ 42 h 358"/>
                <a:gd name="T28" fmla="*/ 130 w 631"/>
                <a:gd name="T29" fmla="*/ 42 h 358"/>
                <a:gd name="T30" fmla="*/ 141 w 631"/>
                <a:gd name="T31" fmla="*/ 35 h 358"/>
                <a:gd name="T32" fmla="*/ 150 w 631"/>
                <a:gd name="T33" fmla="*/ 26 h 358"/>
                <a:gd name="T34" fmla="*/ 153 w 631"/>
                <a:gd name="T35" fmla="*/ 21 h 358"/>
                <a:gd name="T36" fmla="*/ 161 w 631"/>
                <a:gd name="T37" fmla="*/ 19 h 358"/>
                <a:gd name="T38" fmla="*/ 172 w 631"/>
                <a:gd name="T39" fmla="*/ 12 h 358"/>
                <a:gd name="T40" fmla="*/ 182 w 631"/>
                <a:gd name="T41" fmla="*/ 4 h 358"/>
                <a:gd name="T42" fmla="*/ 189 w 631"/>
                <a:gd name="T43" fmla="*/ 0 h 358"/>
                <a:gd name="T44" fmla="*/ 193 w 631"/>
                <a:gd name="T45" fmla="*/ 7 h 358"/>
                <a:gd name="T46" fmla="*/ 198 w 631"/>
                <a:gd name="T47" fmla="*/ 10 h 358"/>
                <a:gd name="T48" fmla="*/ 200 w 631"/>
                <a:gd name="T49" fmla="*/ 15 h 358"/>
                <a:gd name="T50" fmla="*/ 192 w 631"/>
                <a:gd name="T51" fmla="*/ 29 h 358"/>
                <a:gd name="T52" fmla="*/ 182 w 631"/>
                <a:gd name="T53" fmla="*/ 41 h 358"/>
                <a:gd name="T54" fmla="*/ 169 w 631"/>
                <a:gd name="T55" fmla="*/ 50 h 358"/>
                <a:gd name="T56" fmla="*/ 156 w 631"/>
                <a:gd name="T57" fmla="*/ 57 h 358"/>
                <a:gd name="T58" fmla="*/ 142 w 631"/>
                <a:gd name="T59" fmla="*/ 59 h 358"/>
                <a:gd name="T60" fmla="*/ 140 w 631"/>
                <a:gd name="T61" fmla="*/ 64 h 358"/>
                <a:gd name="T62" fmla="*/ 139 w 631"/>
                <a:gd name="T63" fmla="*/ 65 h 358"/>
                <a:gd name="T64" fmla="*/ 126 w 631"/>
                <a:gd name="T65" fmla="*/ 65 h 358"/>
                <a:gd name="T66" fmla="*/ 117 w 631"/>
                <a:gd name="T67" fmla="*/ 69 h 358"/>
                <a:gd name="T68" fmla="*/ 111 w 631"/>
                <a:gd name="T69" fmla="*/ 69 h 358"/>
                <a:gd name="T70" fmla="*/ 108 w 631"/>
                <a:gd name="T71" fmla="*/ 67 h 358"/>
                <a:gd name="T72" fmla="*/ 100 w 631"/>
                <a:gd name="T73" fmla="*/ 79 h 358"/>
                <a:gd name="T74" fmla="*/ 87 w 631"/>
                <a:gd name="T75" fmla="*/ 92 h 358"/>
                <a:gd name="T76" fmla="*/ 70 w 631"/>
                <a:gd name="T77" fmla="*/ 103 h 358"/>
                <a:gd name="T78" fmla="*/ 53 w 631"/>
                <a:gd name="T79" fmla="*/ 112 h 358"/>
                <a:gd name="T80" fmla="*/ 35 w 631"/>
                <a:gd name="T81" fmla="*/ 117 h 358"/>
                <a:gd name="T82" fmla="*/ 23 w 631"/>
                <a:gd name="T83" fmla="*/ 116 h 358"/>
                <a:gd name="T84" fmla="*/ 18 w 631"/>
                <a:gd name="T85" fmla="*/ 114 h 358"/>
                <a:gd name="T86" fmla="*/ 11 w 631"/>
                <a:gd name="T87" fmla="*/ 111 h 3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31" h="358">
                  <a:moveTo>
                    <a:pt x="0" y="327"/>
                  </a:moveTo>
                  <a:lnTo>
                    <a:pt x="7" y="297"/>
                  </a:lnTo>
                  <a:lnTo>
                    <a:pt x="24" y="296"/>
                  </a:lnTo>
                  <a:lnTo>
                    <a:pt x="39" y="293"/>
                  </a:lnTo>
                  <a:lnTo>
                    <a:pt x="44" y="292"/>
                  </a:lnTo>
                  <a:lnTo>
                    <a:pt x="50" y="290"/>
                  </a:lnTo>
                  <a:lnTo>
                    <a:pt x="54" y="287"/>
                  </a:lnTo>
                  <a:lnTo>
                    <a:pt x="58" y="285"/>
                  </a:lnTo>
                  <a:lnTo>
                    <a:pt x="65" y="277"/>
                  </a:lnTo>
                  <a:lnTo>
                    <a:pt x="70" y="270"/>
                  </a:lnTo>
                  <a:lnTo>
                    <a:pt x="75" y="262"/>
                  </a:lnTo>
                  <a:lnTo>
                    <a:pt x="79" y="253"/>
                  </a:lnTo>
                  <a:lnTo>
                    <a:pt x="87" y="255"/>
                  </a:lnTo>
                  <a:lnTo>
                    <a:pt x="93" y="256"/>
                  </a:lnTo>
                  <a:lnTo>
                    <a:pt x="100" y="256"/>
                  </a:lnTo>
                  <a:lnTo>
                    <a:pt x="106" y="256"/>
                  </a:lnTo>
                  <a:lnTo>
                    <a:pt x="116" y="254"/>
                  </a:lnTo>
                  <a:lnTo>
                    <a:pt x="126" y="253"/>
                  </a:lnTo>
                  <a:lnTo>
                    <a:pt x="131" y="252"/>
                  </a:lnTo>
                  <a:lnTo>
                    <a:pt x="136" y="250"/>
                  </a:lnTo>
                  <a:lnTo>
                    <a:pt x="141" y="247"/>
                  </a:lnTo>
                  <a:lnTo>
                    <a:pt x="145" y="244"/>
                  </a:lnTo>
                  <a:lnTo>
                    <a:pt x="153" y="237"/>
                  </a:lnTo>
                  <a:lnTo>
                    <a:pt x="162" y="229"/>
                  </a:lnTo>
                  <a:lnTo>
                    <a:pt x="168" y="220"/>
                  </a:lnTo>
                  <a:lnTo>
                    <a:pt x="175" y="213"/>
                  </a:lnTo>
                  <a:lnTo>
                    <a:pt x="180" y="208"/>
                  </a:lnTo>
                  <a:lnTo>
                    <a:pt x="186" y="204"/>
                  </a:lnTo>
                  <a:lnTo>
                    <a:pt x="199" y="198"/>
                  </a:lnTo>
                  <a:lnTo>
                    <a:pt x="211" y="192"/>
                  </a:lnTo>
                  <a:lnTo>
                    <a:pt x="223" y="187"/>
                  </a:lnTo>
                  <a:lnTo>
                    <a:pt x="235" y="182"/>
                  </a:lnTo>
                  <a:lnTo>
                    <a:pt x="260" y="175"/>
                  </a:lnTo>
                  <a:lnTo>
                    <a:pt x="283" y="167"/>
                  </a:lnTo>
                  <a:lnTo>
                    <a:pt x="308" y="160"/>
                  </a:lnTo>
                  <a:lnTo>
                    <a:pt x="329" y="152"/>
                  </a:lnTo>
                  <a:lnTo>
                    <a:pt x="340" y="147"/>
                  </a:lnTo>
                  <a:lnTo>
                    <a:pt x="351" y="142"/>
                  </a:lnTo>
                  <a:lnTo>
                    <a:pt x="361" y="137"/>
                  </a:lnTo>
                  <a:lnTo>
                    <a:pt x="372" y="130"/>
                  </a:lnTo>
                  <a:lnTo>
                    <a:pt x="382" y="130"/>
                  </a:lnTo>
                  <a:lnTo>
                    <a:pt x="392" y="130"/>
                  </a:lnTo>
                  <a:lnTo>
                    <a:pt x="396" y="130"/>
                  </a:lnTo>
                  <a:lnTo>
                    <a:pt x="401" y="129"/>
                  </a:lnTo>
                  <a:lnTo>
                    <a:pt x="406" y="127"/>
                  </a:lnTo>
                  <a:lnTo>
                    <a:pt x="413" y="124"/>
                  </a:lnTo>
                  <a:lnTo>
                    <a:pt x="426" y="117"/>
                  </a:lnTo>
                  <a:lnTo>
                    <a:pt x="440" y="107"/>
                  </a:lnTo>
                  <a:lnTo>
                    <a:pt x="454" y="97"/>
                  </a:lnTo>
                  <a:lnTo>
                    <a:pt x="465" y="86"/>
                  </a:lnTo>
                  <a:lnTo>
                    <a:pt x="469" y="80"/>
                  </a:lnTo>
                  <a:lnTo>
                    <a:pt x="473" y="74"/>
                  </a:lnTo>
                  <a:lnTo>
                    <a:pt x="477" y="69"/>
                  </a:lnTo>
                  <a:lnTo>
                    <a:pt x="478" y="63"/>
                  </a:lnTo>
                  <a:lnTo>
                    <a:pt x="488" y="62"/>
                  </a:lnTo>
                  <a:lnTo>
                    <a:pt x="496" y="61"/>
                  </a:lnTo>
                  <a:lnTo>
                    <a:pt x="504" y="58"/>
                  </a:lnTo>
                  <a:lnTo>
                    <a:pt x="512" y="54"/>
                  </a:lnTo>
                  <a:lnTo>
                    <a:pt x="525" y="46"/>
                  </a:lnTo>
                  <a:lnTo>
                    <a:pt x="537" y="36"/>
                  </a:lnTo>
                  <a:lnTo>
                    <a:pt x="549" y="26"/>
                  </a:lnTo>
                  <a:lnTo>
                    <a:pt x="561" y="16"/>
                  </a:lnTo>
                  <a:lnTo>
                    <a:pt x="568" y="11"/>
                  </a:lnTo>
                  <a:lnTo>
                    <a:pt x="575" y="7"/>
                  </a:lnTo>
                  <a:lnTo>
                    <a:pt x="583" y="4"/>
                  </a:lnTo>
                  <a:lnTo>
                    <a:pt x="591" y="0"/>
                  </a:lnTo>
                  <a:lnTo>
                    <a:pt x="594" y="10"/>
                  </a:lnTo>
                  <a:lnTo>
                    <a:pt x="597" y="16"/>
                  </a:lnTo>
                  <a:lnTo>
                    <a:pt x="602" y="22"/>
                  </a:lnTo>
                  <a:lnTo>
                    <a:pt x="606" y="25"/>
                  </a:lnTo>
                  <a:lnTo>
                    <a:pt x="612" y="28"/>
                  </a:lnTo>
                  <a:lnTo>
                    <a:pt x="617" y="30"/>
                  </a:lnTo>
                  <a:lnTo>
                    <a:pt x="624" y="31"/>
                  </a:lnTo>
                  <a:lnTo>
                    <a:pt x="631" y="31"/>
                  </a:lnTo>
                  <a:lnTo>
                    <a:pt x="625" y="46"/>
                  </a:lnTo>
                  <a:lnTo>
                    <a:pt x="618" y="61"/>
                  </a:lnTo>
                  <a:lnTo>
                    <a:pt x="611" y="75"/>
                  </a:lnTo>
                  <a:lnTo>
                    <a:pt x="601" y="88"/>
                  </a:lnTo>
                  <a:lnTo>
                    <a:pt x="591" y="101"/>
                  </a:lnTo>
                  <a:lnTo>
                    <a:pt x="580" y="114"/>
                  </a:lnTo>
                  <a:lnTo>
                    <a:pt x="568" y="125"/>
                  </a:lnTo>
                  <a:lnTo>
                    <a:pt x="556" y="136"/>
                  </a:lnTo>
                  <a:lnTo>
                    <a:pt x="543" y="145"/>
                  </a:lnTo>
                  <a:lnTo>
                    <a:pt x="529" y="154"/>
                  </a:lnTo>
                  <a:lnTo>
                    <a:pt x="515" y="161"/>
                  </a:lnTo>
                  <a:lnTo>
                    <a:pt x="501" y="167"/>
                  </a:lnTo>
                  <a:lnTo>
                    <a:pt x="487" y="173"/>
                  </a:lnTo>
                  <a:lnTo>
                    <a:pt x="473" y="177"/>
                  </a:lnTo>
                  <a:lnTo>
                    <a:pt x="459" y="179"/>
                  </a:lnTo>
                  <a:lnTo>
                    <a:pt x="445" y="180"/>
                  </a:lnTo>
                  <a:lnTo>
                    <a:pt x="443" y="189"/>
                  </a:lnTo>
                  <a:lnTo>
                    <a:pt x="439" y="195"/>
                  </a:lnTo>
                  <a:lnTo>
                    <a:pt x="438" y="197"/>
                  </a:lnTo>
                  <a:lnTo>
                    <a:pt x="436" y="199"/>
                  </a:lnTo>
                  <a:lnTo>
                    <a:pt x="435" y="200"/>
                  </a:lnTo>
                  <a:lnTo>
                    <a:pt x="433" y="200"/>
                  </a:lnTo>
                  <a:lnTo>
                    <a:pt x="422" y="199"/>
                  </a:lnTo>
                  <a:lnTo>
                    <a:pt x="405" y="198"/>
                  </a:lnTo>
                  <a:lnTo>
                    <a:pt x="395" y="199"/>
                  </a:lnTo>
                  <a:lnTo>
                    <a:pt x="385" y="202"/>
                  </a:lnTo>
                  <a:lnTo>
                    <a:pt x="376" y="206"/>
                  </a:lnTo>
                  <a:lnTo>
                    <a:pt x="367" y="210"/>
                  </a:lnTo>
                  <a:lnTo>
                    <a:pt x="358" y="213"/>
                  </a:lnTo>
                  <a:lnTo>
                    <a:pt x="351" y="213"/>
                  </a:lnTo>
                  <a:lnTo>
                    <a:pt x="347" y="212"/>
                  </a:lnTo>
                  <a:lnTo>
                    <a:pt x="344" y="211"/>
                  </a:lnTo>
                  <a:lnTo>
                    <a:pt x="342" y="208"/>
                  </a:lnTo>
                  <a:lnTo>
                    <a:pt x="338" y="204"/>
                  </a:lnTo>
                  <a:lnTo>
                    <a:pt x="333" y="216"/>
                  </a:lnTo>
                  <a:lnTo>
                    <a:pt x="324" y="229"/>
                  </a:lnTo>
                  <a:lnTo>
                    <a:pt x="313" y="241"/>
                  </a:lnTo>
                  <a:lnTo>
                    <a:pt x="301" y="254"/>
                  </a:lnTo>
                  <a:lnTo>
                    <a:pt x="288" y="267"/>
                  </a:lnTo>
                  <a:lnTo>
                    <a:pt x="272" y="280"/>
                  </a:lnTo>
                  <a:lnTo>
                    <a:pt x="256" y="293"/>
                  </a:lnTo>
                  <a:lnTo>
                    <a:pt x="238" y="304"/>
                  </a:lnTo>
                  <a:lnTo>
                    <a:pt x="220" y="315"/>
                  </a:lnTo>
                  <a:lnTo>
                    <a:pt x="202" y="325"/>
                  </a:lnTo>
                  <a:lnTo>
                    <a:pt x="182" y="334"/>
                  </a:lnTo>
                  <a:lnTo>
                    <a:pt x="164" y="343"/>
                  </a:lnTo>
                  <a:lnTo>
                    <a:pt x="145" y="349"/>
                  </a:lnTo>
                  <a:lnTo>
                    <a:pt x="127" y="354"/>
                  </a:lnTo>
                  <a:lnTo>
                    <a:pt x="110" y="357"/>
                  </a:lnTo>
                  <a:lnTo>
                    <a:pt x="93" y="358"/>
                  </a:lnTo>
                  <a:lnTo>
                    <a:pt x="80" y="358"/>
                  </a:lnTo>
                  <a:lnTo>
                    <a:pt x="71" y="356"/>
                  </a:lnTo>
                  <a:lnTo>
                    <a:pt x="65" y="354"/>
                  </a:lnTo>
                  <a:lnTo>
                    <a:pt x="60" y="351"/>
                  </a:lnTo>
                  <a:lnTo>
                    <a:pt x="56" y="348"/>
                  </a:lnTo>
                  <a:lnTo>
                    <a:pt x="51" y="345"/>
                  </a:lnTo>
                  <a:lnTo>
                    <a:pt x="44" y="343"/>
                  </a:lnTo>
                  <a:lnTo>
                    <a:pt x="33" y="340"/>
                  </a:lnTo>
                  <a:lnTo>
                    <a:pt x="0" y="327"/>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US" dirty="0"/>
            </a:p>
          </p:txBody>
        </p:sp>
        <p:sp>
          <p:nvSpPr>
            <p:cNvPr id="583" name="Freeform 76"/>
            <p:cNvSpPr>
              <a:spLocks/>
            </p:cNvSpPr>
            <p:nvPr/>
          </p:nvSpPr>
          <p:spPr bwMode="auto">
            <a:xfrm>
              <a:off x="5597" y="3323"/>
              <a:ext cx="116" cy="141"/>
            </a:xfrm>
            <a:custGeom>
              <a:avLst/>
              <a:gdLst>
                <a:gd name="T0" fmla="*/ 19 w 359"/>
                <a:gd name="T1" fmla="*/ 94 h 431"/>
                <a:gd name="T2" fmla="*/ 31 w 359"/>
                <a:gd name="T3" fmla="*/ 88 h 431"/>
                <a:gd name="T4" fmla="*/ 53 w 359"/>
                <a:gd name="T5" fmla="*/ 68 h 431"/>
                <a:gd name="T6" fmla="*/ 56 w 359"/>
                <a:gd name="T7" fmla="*/ 55 h 431"/>
                <a:gd name="T8" fmla="*/ 58 w 359"/>
                <a:gd name="T9" fmla="*/ 49 h 431"/>
                <a:gd name="T10" fmla="*/ 62 w 359"/>
                <a:gd name="T11" fmla="*/ 45 h 431"/>
                <a:gd name="T12" fmla="*/ 61 w 359"/>
                <a:gd name="T13" fmla="*/ 41 h 431"/>
                <a:gd name="T14" fmla="*/ 58 w 359"/>
                <a:gd name="T15" fmla="*/ 31 h 431"/>
                <a:gd name="T16" fmla="*/ 56 w 359"/>
                <a:gd name="T17" fmla="*/ 11 h 431"/>
                <a:gd name="T18" fmla="*/ 59 w 359"/>
                <a:gd name="T19" fmla="*/ 0 h 431"/>
                <a:gd name="T20" fmla="*/ 63 w 359"/>
                <a:gd name="T21" fmla="*/ 4 h 431"/>
                <a:gd name="T22" fmla="*/ 67 w 359"/>
                <a:gd name="T23" fmla="*/ 9 h 431"/>
                <a:gd name="T24" fmla="*/ 75 w 359"/>
                <a:gd name="T25" fmla="*/ 18 h 431"/>
                <a:gd name="T26" fmla="*/ 77 w 359"/>
                <a:gd name="T27" fmla="*/ 24 h 431"/>
                <a:gd name="T28" fmla="*/ 77 w 359"/>
                <a:gd name="T29" fmla="*/ 29 h 431"/>
                <a:gd name="T30" fmla="*/ 73 w 359"/>
                <a:gd name="T31" fmla="*/ 33 h 431"/>
                <a:gd name="T32" fmla="*/ 66 w 359"/>
                <a:gd name="T33" fmla="*/ 39 h 431"/>
                <a:gd name="T34" fmla="*/ 64 w 359"/>
                <a:gd name="T35" fmla="*/ 43 h 431"/>
                <a:gd name="T36" fmla="*/ 64 w 359"/>
                <a:gd name="T37" fmla="*/ 49 h 431"/>
                <a:gd name="T38" fmla="*/ 66 w 359"/>
                <a:gd name="T39" fmla="*/ 52 h 431"/>
                <a:gd name="T40" fmla="*/ 73 w 359"/>
                <a:gd name="T41" fmla="*/ 52 h 431"/>
                <a:gd name="T42" fmla="*/ 75 w 359"/>
                <a:gd name="T43" fmla="*/ 50 h 431"/>
                <a:gd name="T44" fmla="*/ 75 w 359"/>
                <a:gd name="T45" fmla="*/ 44 h 431"/>
                <a:gd name="T46" fmla="*/ 84 w 359"/>
                <a:gd name="T47" fmla="*/ 63 h 431"/>
                <a:gd name="T48" fmla="*/ 88 w 359"/>
                <a:gd name="T49" fmla="*/ 68 h 431"/>
                <a:gd name="T50" fmla="*/ 94 w 359"/>
                <a:gd name="T51" fmla="*/ 72 h 431"/>
                <a:gd name="T52" fmla="*/ 97 w 359"/>
                <a:gd name="T53" fmla="*/ 71 h 431"/>
                <a:gd name="T54" fmla="*/ 101 w 359"/>
                <a:gd name="T55" fmla="*/ 67 h 431"/>
                <a:gd name="T56" fmla="*/ 110 w 359"/>
                <a:gd name="T57" fmla="*/ 63 h 431"/>
                <a:gd name="T58" fmla="*/ 115 w 359"/>
                <a:gd name="T59" fmla="*/ 67 h 431"/>
                <a:gd name="T60" fmla="*/ 111 w 359"/>
                <a:gd name="T61" fmla="*/ 79 h 431"/>
                <a:gd name="T62" fmla="*/ 104 w 359"/>
                <a:gd name="T63" fmla="*/ 85 h 431"/>
                <a:gd name="T64" fmla="*/ 95 w 359"/>
                <a:gd name="T65" fmla="*/ 90 h 431"/>
                <a:gd name="T66" fmla="*/ 80 w 359"/>
                <a:gd name="T67" fmla="*/ 94 h 431"/>
                <a:gd name="T68" fmla="*/ 67 w 359"/>
                <a:gd name="T69" fmla="*/ 98 h 431"/>
                <a:gd name="T70" fmla="*/ 62 w 359"/>
                <a:gd name="T71" fmla="*/ 101 h 431"/>
                <a:gd name="T72" fmla="*/ 58 w 359"/>
                <a:gd name="T73" fmla="*/ 111 h 431"/>
                <a:gd name="T74" fmla="*/ 53 w 359"/>
                <a:gd name="T75" fmla="*/ 116 h 431"/>
                <a:gd name="T76" fmla="*/ 35 w 359"/>
                <a:gd name="T77" fmla="*/ 129 h 431"/>
                <a:gd name="T78" fmla="*/ 16 w 359"/>
                <a:gd name="T79" fmla="*/ 139 h 431"/>
                <a:gd name="T80" fmla="*/ 6 w 359"/>
                <a:gd name="T81" fmla="*/ 141 h 431"/>
                <a:gd name="T82" fmla="*/ 2 w 359"/>
                <a:gd name="T83" fmla="*/ 139 h 431"/>
                <a:gd name="T84" fmla="*/ 0 w 359"/>
                <a:gd name="T85" fmla="*/ 136 h 431"/>
                <a:gd name="T86" fmla="*/ 0 w 359"/>
                <a:gd name="T87" fmla="*/ 132 h 431"/>
                <a:gd name="T88" fmla="*/ 3 w 359"/>
                <a:gd name="T89" fmla="*/ 128 h 431"/>
                <a:gd name="T90" fmla="*/ 18 w 359"/>
                <a:gd name="T91" fmla="*/ 122 h 431"/>
                <a:gd name="T92" fmla="*/ 24 w 359"/>
                <a:gd name="T93" fmla="*/ 115 h 431"/>
                <a:gd name="T94" fmla="*/ 23 w 359"/>
                <a:gd name="T95" fmla="*/ 110 h 431"/>
                <a:gd name="T96" fmla="*/ 21 w 359"/>
                <a:gd name="T97" fmla="*/ 107 h 431"/>
                <a:gd name="T98" fmla="*/ 16 w 359"/>
                <a:gd name="T99" fmla="*/ 105 h 431"/>
                <a:gd name="T100" fmla="*/ 6 w 359"/>
                <a:gd name="T101" fmla="*/ 105 h 4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59" h="431">
                  <a:moveTo>
                    <a:pt x="39" y="296"/>
                  </a:moveTo>
                  <a:lnTo>
                    <a:pt x="50" y="292"/>
                  </a:lnTo>
                  <a:lnTo>
                    <a:pt x="60" y="288"/>
                  </a:lnTo>
                  <a:lnTo>
                    <a:pt x="70" y="284"/>
                  </a:lnTo>
                  <a:lnTo>
                    <a:pt x="79" y="279"/>
                  </a:lnTo>
                  <a:lnTo>
                    <a:pt x="95" y="269"/>
                  </a:lnTo>
                  <a:lnTo>
                    <a:pt x="110" y="257"/>
                  </a:lnTo>
                  <a:lnTo>
                    <a:pt x="138" y="233"/>
                  </a:lnTo>
                  <a:lnTo>
                    <a:pt x="165" y="209"/>
                  </a:lnTo>
                  <a:lnTo>
                    <a:pt x="166" y="198"/>
                  </a:lnTo>
                  <a:lnTo>
                    <a:pt x="170" y="175"/>
                  </a:lnTo>
                  <a:lnTo>
                    <a:pt x="172" y="168"/>
                  </a:lnTo>
                  <a:lnTo>
                    <a:pt x="174" y="162"/>
                  </a:lnTo>
                  <a:lnTo>
                    <a:pt x="176" y="156"/>
                  </a:lnTo>
                  <a:lnTo>
                    <a:pt x="180" y="149"/>
                  </a:lnTo>
                  <a:lnTo>
                    <a:pt x="183" y="144"/>
                  </a:lnTo>
                  <a:lnTo>
                    <a:pt x="188" y="140"/>
                  </a:lnTo>
                  <a:lnTo>
                    <a:pt x="193" y="137"/>
                  </a:lnTo>
                  <a:lnTo>
                    <a:pt x="199" y="135"/>
                  </a:lnTo>
                  <a:lnTo>
                    <a:pt x="194" y="131"/>
                  </a:lnTo>
                  <a:lnTo>
                    <a:pt x="190" y="126"/>
                  </a:lnTo>
                  <a:lnTo>
                    <a:pt x="186" y="119"/>
                  </a:lnTo>
                  <a:lnTo>
                    <a:pt x="184" y="112"/>
                  </a:lnTo>
                  <a:lnTo>
                    <a:pt x="179" y="94"/>
                  </a:lnTo>
                  <a:lnTo>
                    <a:pt x="175" y="75"/>
                  </a:lnTo>
                  <a:lnTo>
                    <a:pt x="174" y="54"/>
                  </a:lnTo>
                  <a:lnTo>
                    <a:pt x="173" y="34"/>
                  </a:lnTo>
                  <a:lnTo>
                    <a:pt x="172" y="16"/>
                  </a:lnTo>
                  <a:lnTo>
                    <a:pt x="172" y="0"/>
                  </a:lnTo>
                  <a:lnTo>
                    <a:pt x="182" y="0"/>
                  </a:lnTo>
                  <a:lnTo>
                    <a:pt x="192" y="0"/>
                  </a:lnTo>
                  <a:lnTo>
                    <a:pt x="193" y="6"/>
                  </a:lnTo>
                  <a:lnTo>
                    <a:pt x="194" y="11"/>
                  </a:lnTo>
                  <a:lnTo>
                    <a:pt x="196" y="16"/>
                  </a:lnTo>
                  <a:lnTo>
                    <a:pt x="199" y="20"/>
                  </a:lnTo>
                  <a:lnTo>
                    <a:pt x="207" y="29"/>
                  </a:lnTo>
                  <a:lnTo>
                    <a:pt x="216" y="37"/>
                  </a:lnTo>
                  <a:lnTo>
                    <a:pt x="224" y="47"/>
                  </a:lnTo>
                  <a:lnTo>
                    <a:pt x="231" y="56"/>
                  </a:lnTo>
                  <a:lnTo>
                    <a:pt x="235" y="62"/>
                  </a:lnTo>
                  <a:lnTo>
                    <a:pt x="237" y="67"/>
                  </a:lnTo>
                  <a:lnTo>
                    <a:pt x="238" y="73"/>
                  </a:lnTo>
                  <a:lnTo>
                    <a:pt x="239" y="80"/>
                  </a:lnTo>
                  <a:lnTo>
                    <a:pt x="238" y="84"/>
                  </a:lnTo>
                  <a:lnTo>
                    <a:pt x="237" y="88"/>
                  </a:lnTo>
                  <a:lnTo>
                    <a:pt x="235" y="92"/>
                  </a:lnTo>
                  <a:lnTo>
                    <a:pt x="232" y="95"/>
                  </a:lnTo>
                  <a:lnTo>
                    <a:pt x="226" y="102"/>
                  </a:lnTo>
                  <a:lnTo>
                    <a:pt x="219" y="108"/>
                  </a:lnTo>
                  <a:lnTo>
                    <a:pt x="211" y="114"/>
                  </a:lnTo>
                  <a:lnTo>
                    <a:pt x="205" y="120"/>
                  </a:lnTo>
                  <a:lnTo>
                    <a:pt x="203" y="123"/>
                  </a:lnTo>
                  <a:lnTo>
                    <a:pt x="200" y="127"/>
                  </a:lnTo>
                  <a:lnTo>
                    <a:pt x="199" y="131"/>
                  </a:lnTo>
                  <a:lnTo>
                    <a:pt x="199" y="135"/>
                  </a:lnTo>
                  <a:lnTo>
                    <a:pt x="199" y="143"/>
                  </a:lnTo>
                  <a:lnTo>
                    <a:pt x="199" y="149"/>
                  </a:lnTo>
                  <a:lnTo>
                    <a:pt x="200" y="155"/>
                  </a:lnTo>
                  <a:lnTo>
                    <a:pt x="203" y="157"/>
                  </a:lnTo>
                  <a:lnTo>
                    <a:pt x="205" y="159"/>
                  </a:lnTo>
                  <a:lnTo>
                    <a:pt x="210" y="160"/>
                  </a:lnTo>
                  <a:lnTo>
                    <a:pt x="217" y="160"/>
                  </a:lnTo>
                  <a:lnTo>
                    <a:pt x="226" y="160"/>
                  </a:lnTo>
                  <a:lnTo>
                    <a:pt x="229" y="160"/>
                  </a:lnTo>
                  <a:lnTo>
                    <a:pt x="232" y="158"/>
                  </a:lnTo>
                  <a:lnTo>
                    <a:pt x="233" y="153"/>
                  </a:lnTo>
                  <a:lnTo>
                    <a:pt x="233" y="150"/>
                  </a:lnTo>
                  <a:lnTo>
                    <a:pt x="233" y="142"/>
                  </a:lnTo>
                  <a:lnTo>
                    <a:pt x="232" y="135"/>
                  </a:lnTo>
                  <a:lnTo>
                    <a:pt x="244" y="163"/>
                  </a:lnTo>
                  <a:lnTo>
                    <a:pt x="255" y="188"/>
                  </a:lnTo>
                  <a:lnTo>
                    <a:pt x="259" y="193"/>
                  </a:lnTo>
                  <a:lnTo>
                    <a:pt x="262" y="198"/>
                  </a:lnTo>
                  <a:lnTo>
                    <a:pt x="266" y="203"/>
                  </a:lnTo>
                  <a:lnTo>
                    <a:pt x="271" y="208"/>
                  </a:lnTo>
                  <a:lnTo>
                    <a:pt x="276" y="213"/>
                  </a:lnTo>
                  <a:lnTo>
                    <a:pt x="283" y="216"/>
                  </a:lnTo>
                  <a:lnTo>
                    <a:pt x="291" y="219"/>
                  </a:lnTo>
                  <a:lnTo>
                    <a:pt x="298" y="222"/>
                  </a:lnTo>
                  <a:lnTo>
                    <a:pt x="299" y="220"/>
                  </a:lnTo>
                  <a:lnTo>
                    <a:pt x="300" y="217"/>
                  </a:lnTo>
                  <a:lnTo>
                    <a:pt x="303" y="215"/>
                  </a:lnTo>
                  <a:lnTo>
                    <a:pt x="305" y="212"/>
                  </a:lnTo>
                  <a:lnTo>
                    <a:pt x="312" y="206"/>
                  </a:lnTo>
                  <a:lnTo>
                    <a:pt x="321" y="201"/>
                  </a:lnTo>
                  <a:lnTo>
                    <a:pt x="331" y="197"/>
                  </a:lnTo>
                  <a:lnTo>
                    <a:pt x="341" y="194"/>
                  </a:lnTo>
                  <a:lnTo>
                    <a:pt x="350" y="192"/>
                  </a:lnTo>
                  <a:lnTo>
                    <a:pt x="359" y="191"/>
                  </a:lnTo>
                  <a:lnTo>
                    <a:pt x="355" y="206"/>
                  </a:lnTo>
                  <a:lnTo>
                    <a:pt x="352" y="219"/>
                  </a:lnTo>
                  <a:lnTo>
                    <a:pt x="348" y="231"/>
                  </a:lnTo>
                  <a:lnTo>
                    <a:pt x="342" y="240"/>
                  </a:lnTo>
                  <a:lnTo>
                    <a:pt x="336" y="248"/>
                  </a:lnTo>
                  <a:lnTo>
                    <a:pt x="329" y="255"/>
                  </a:lnTo>
                  <a:lnTo>
                    <a:pt x="321" y="261"/>
                  </a:lnTo>
                  <a:lnTo>
                    <a:pt x="314" y="267"/>
                  </a:lnTo>
                  <a:lnTo>
                    <a:pt x="305" y="271"/>
                  </a:lnTo>
                  <a:lnTo>
                    <a:pt x="295" y="275"/>
                  </a:lnTo>
                  <a:lnTo>
                    <a:pt x="284" y="278"/>
                  </a:lnTo>
                  <a:lnTo>
                    <a:pt x="272" y="281"/>
                  </a:lnTo>
                  <a:lnTo>
                    <a:pt x="247" y="288"/>
                  </a:lnTo>
                  <a:lnTo>
                    <a:pt x="219" y="296"/>
                  </a:lnTo>
                  <a:lnTo>
                    <a:pt x="213" y="297"/>
                  </a:lnTo>
                  <a:lnTo>
                    <a:pt x="208" y="299"/>
                  </a:lnTo>
                  <a:lnTo>
                    <a:pt x="204" y="301"/>
                  </a:lnTo>
                  <a:lnTo>
                    <a:pt x="199" y="303"/>
                  </a:lnTo>
                  <a:lnTo>
                    <a:pt x="193" y="308"/>
                  </a:lnTo>
                  <a:lnTo>
                    <a:pt x="188" y="314"/>
                  </a:lnTo>
                  <a:lnTo>
                    <a:pt x="183" y="328"/>
                  </a:lnTo>
                  <a:lnTo>
                    <a:pt x="179" y="339"/>
                  </a:lnTo>
                  <a:lnTo>
                    <a:pt x="175" y="344"/>
                  </a:lnTo>
                  <a:lnTo>
                    <a:pt x="170" y="350"/>
                  </a:lnTo>
                  <a:lnTo>
                    <a:pt x="163" y="356"/>
                  </a:lnTo>
                  <a:lnTo>
                    <a:pt x="154" y="363"/>
                  </a:lnTo>
                  <a:lnTo>
                    <a:pt x="134" y="379"/>
                  </a:lnTo>
                  <a:lnTo>
                    <a:pt x="109" y="394"/>
                  </a:lnTo>
                  <a:lnTo>
                    <a:pt x="84" y="408"/>
                  </a:lnTo>
                  <a:lnTo>
                    <a:pt x="59" y="420"/>
                  </a:lnTo>
                  <a:lnTo>
                    <a:pt x="48" y="424"/>
                  </a:lnTo>
                  <a:lnTo>
                    <a:pt x="37" y="428"/>
                  </a:lnTo>
                  <a:lnTo>
                    <a:pt x="28" y="430"/>
                  </a:lnTo>
                  <a:lnTo>
                    <a:pt x="19" y="431"/>
                  </a:lnTo>
                  <a:lnTo>
                    <a:pt x="15" y="430"/>
                  </a:lnTo>
                  <a:lnTo>
                    <a:pt x="11" y="429"/>
                  </a:lnTo>
                  <a:lnTo>
                    <a:pt x="7" y="426"/>
                  </a:lnTo>
                  <a:lnTo>
                    <a:pt x="5" y="423"/>
                  </a:lnTo>
                  <a:lnTo>
                    <a:pt x="3" y="420"/>
                  </a:lnTo>
                  <a:lnTo>
                    <a:pt x="1" y="415"/>
                  </a:lnTo>
                  <a:lnTo>
                    <a:pt x="0" y="411"/>
                  </a:lnTo>
                  <a:lnTo>
                    <a:pt x="0" y="406"/>
                  </a:lnTo>
                  <a:lnTo>
                    <a:pt x="1" y="402"/>
                  </a:lnTo>
                  <a:lnTo>
                    <a:pt x="2" y="398"/>
                  </a:lnTo>
                  <a:lnTo>
                    <a:pt x="5" y="395"/>
                  </a:lnTo>
                  <a:lnTo>
                    <a:pt x="9" y="391"/>
                  </a:lnTo>
                  <a:lnTo>
                    <a:pt x="19" y="386"/>
                  </a:lnTo>
                  <a:lnTo>
                    <a:pt x="31" y="382"/>
                  </a:lnTo>
                  <a:lnTo>
                    <a:pt x="56" y="374"/>
                  </a:lnTo>
                  <a:lnTo>
                    <a:pt x="73" y="369"/>
                  </a:lnTo>
                  <a:lnTo>
                    <a:pt x="73" y="360"/>
                  </a:lnTo>
                  <a:lnTo>
                    <a:pt x="73" y="351"/>
                  </a:lnTo>
                  <a:lnTo>
                    <a:pt x="72" y="345"/>
                  </a:lnTo>
                  <a:lnTo>
                    <a:pt x="72" y="339"/>
                  </a:lnTo>
                  <a:lnTo>
                    <a:pt x="71" y="335"/>
                  </a:lnTo>
                  <a:lnTo>
                    <a:pt x="69" y="331"/>
                  </a:lnTo>
                  <a:lnTo>
                    <a:pt x="67" y="328"/>
                  </a:lnTo>
                  <a:lnTo>
                    <a:pt x="64" y="326"/>
                  </a:lnTo>
                  <a:lnTo>
                    <a:pt x="62" y="324"/>
                  </a:lnTo>
                  <a:lnTo>
                    <a:pt x="59" y="322"/>
                  </a:lnTo>
                  <a:lnTo>
                    <a:pt x="51" y="320"/>
                  </a:lnTo>
                  <a:lnTo>
                    <a:pt x="41" y="319"/>
                  </a:lnTo>
                  <a:lnTo>
                    <a:pt x="31" y="320"/>
                  </a:lnTo>
                  <a:lnTo>
                    <a:pt x="19" y="320"/>
                  </a:lnTo>
                  <a:lnTo>
                    <a:pt x="39" y="29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US" dirty="0"/>
            </a:p>
          </p:txBody>
        </p:sp>
      </p:grpSp>
      <p:sp>
        <p:nvSpPr>
          <p:cNvPr id="18603" name="Freeform 485"/>
          <p:cNvSpPr>
            <a:spLocks/>
          </p:cNvSpPr>
          <p:nvPr>
            <p:custDataLst>
              <p:tags r:id="rId154"/>
            </p:custDataLst>
          </p:nvPr>
        </p:nvSpPr>
        <p:spPr bwMode="auto">
          <a:xfrm>
            <a:off x="9445625" y="3041651"/>
            <a:ext cx="209550" cy="244475"/>
          </a:xfrm>
          <a:custGeom>
            <a:avLst/>
            <a:gdLst>
              <a:gd name="T0" fmla="*/ 2147483647 w 485"/>
              <a:gd name="T1" fmla="*/ 2147483647 h 468"/>
              <a:gd name="T2" fmla="*/ 2147483647 w 485"/>
              <a:gd name="T3" fmla="*/ 2147483647 h 468"/>
              <a:gd name="T4" fmla="*/ 2147483647 w 485"/>
              <a:gd name="T5" fmla="*/ 2147483647 h 468"/>
              <a:gd name="T6" fmla="*/ 2147483647 w 485"/>
              <a:gd name="T7" fmla="*/ 2147483647 h 468"/>
              <a:gd name="T8" fmla="*/ 2147483647 w 485"/>
              <a:gd name="T9" fmla="*/ 2147483647 h 468"/>
              <a:gd name="T10" fmla="*/ 2147483647 w 485"/>
              <a:gd name="T11" fmla="*/ 2147483647 h 468"/>
              <a:gd name="T12" fmla="*/ 2147483647 w 485"/>
              <a:gd name="T13" fmla="*/ 2147483647 h 468"/>
              <a:gd name="T14" fmla="*/ 2147483647 w 485"/>
              <a:gd name="T15" fmla="*/ 2147483647 h 468"/>
              <a:gd name="T16" fmla="*/ 2147483647 w 485"/>
              <a:gd name="T17" fmla="*/ 2147483647 h 468"/>
              <a:gd name="T18" fmla="*/ 2147483647 w 485"/>
              <a:gd name="T19" fmla="*/ 2147483647 h 468"/>
              <a:gd name="T20" fmla="*/ 2147483647 w 485"/>
              <a:gd name="T21" fmla="*/ 2147483647 h 468"/>
              <a:gd name="T22" fmla="*/ 2147483647 w 485"/>
              <a:gd name="T23" fmla="*/ 2147483647 h 468"/>
              <a:gd name="T24" fmla="*/ 2147483647 w 485"/>
              <a:gd name="T25" fmla="*/ 2147483647 h 468"/>
              <a:gd name="T26" fmla="*/ 2147483647 w 485"/>
              <a:gd name="T27" fmla="*/ 2147483647 h 468"/>
              <a:gd name="T28" fmla="*/ 2147483647 w 485"/>
              <a:gd name="T29" fmla="*/ 2147483647 h 468"/>
              <a:gd name="T30" fmla="*/ 2147483647 w 485"/>
              <a:gd name="T31" fmla="*/ 2147483647 h 468"/>
              <a:gd name="T32" fmla="*/ 2147483647 w 485"/>
              <a:gd name="T33" fmla="*/ 2147483647 h 468"/>
              <a:gd name="T34" fmla="*/ 2147483647 w 485"/>
              <a:gd name="T35" fmla="*/ 2147483647 h 468"/>
              <a:gd name="T36" fmla="*/ 2147483647 w 485"/>
              <a:gd name="T37" fmla="*/ 2147483647 h 468"/>
              <a:gd name="T38" fmla="*/ 2147483647 w 485"/>
              <a:gd name="T39" fmla="*/ 2147483647 h 468"/>
              <a:gd name="T40" fmla="*/ 2147483647 w 485"/>
              <a:gd name="T41" fmla="*/ 2147483647 h 468"/>
              <a:gd name="T42" fmla="*/ 2147483647 w 485"/>
              <a:gd name="T43" fmla="*/ 2147483647 h 468"/>
              <a:gd name="T44" fmla="*/ 2147483647 w 485"/>
              <a:gd name="T45" fmla="*/ 2147483647 h 468"/>
              <a:gd name="T46" fmla="*/ 2147483647 w 485"/>
              <a:gd name="T47" fmla="*/ 2147483647 h 468"/>
              <a:gd name="T48" fmla="*/ 2147483647 w 485"/>
              <a:gd name="T49" fmla="*/ 2147483647 h 468"/>
              <a:gd name="T50" fmla="*/ 2147483647 w 485"/>
              <a:gd name="T51" fmla="*/ 2147483647 h 468"/>
              <a:gd name="T52" fmla="*/ 2147483647 w 485"/>
              <a:gd name="T53" fmla="*/ 2147483647 h 468"/>
              <a:gd name="T54" fmla="*/ 2147483647 w 485"/>
              <a:gd name="T55" fmla="*/ 2147483647 h 468"/>
              <a:gd name="T56" fmla="*/ 2147483647 w 485"/>
              <a:gd name="T57" fmla="*/ 2147483647 h 468"/>
              <a:gd name="T58" fmla="*/ 2147483647 w 485"/>
              <a:gd name="T59" fmla="*/ 2147483647 h 468"/>
              <a:gd name="T60" fmla="*/ 2147483647 w 485"/>
              <a:gd name="T61" fmla="*/ 2147483647 h 468"/>
              <a:gd name="T62" fmla="*/ 2147483647 w 485"/>
              <a:gd name="T63" fmla="*/ 2147483647 h 468"/>
              <a:gd name="T64" fmla="*/ 2147483647 w 485"/>
              <a:gd name="T65" fmla="*/ 2147483647 h 468"/>
              <a:gd name="T66" fmla="*/ 2147483647 w 485"/>
              <a:gd name="T67" fmla="*/ 2147483647 h 468"/>
              <a:gd name="T68" fmla="*/ 2147483647 w 485"/>
              <a:gd name="T69" fmla="*/ 2147483647 h 468"/>
              <a:gd name="T70" fmla="*/ 2147483647 w 485"/>
              <a:gd name="T71" fmla="*/ 2147483647 h 468"/>
              <a:gd name="T72" fmla="*/ 2147483647 w 485"/>
              <a:gd name="T73" fmla="*/ 2147483647 h 468"/>
              <a:gd name="T74" fmla="*/ 2147483647 w 485"/>
              <a:gd name="T75" fmla="*/ 2147483647 h 468"/>
              <a:gd name="T76" fmla="*/ 2147483647 w 485"/>
              <a:gd name="T77" fmla="*/ 2147483647 h 468"/>
              <a:gd name="T78" fmla="*/ 2147483647 w 485"/>
              <a:gd name="T79" fmla="*/ 2147483647 h 468"/>
              <a:gd name="T80" fmla="*/ 2147483647 w 485"/>
              <a:gd name="T81" fmla="*/ 2147483647 h 468"/>
              <a:gd name="T82" fmla="*/ 2147483647 w 485"/>
              <a:gd name="T83" fmla="*/ 2147483647 h 468"/>
              <a:gd name="T84" fmla="*/ 2147483647 w 485"/>
              <a:gd name="T85" fmla="*/ 2147483647 h 468"/>
              <a:gd name="T86" fmla="*/ 2147483647 w 485"/>
              <a:gd name="T87" fmla="*/ 2147483647 h 468"/>
              <a:gd name="T88" fmla="*/ 2147483647 w 485"/>
              <a:gd name="T89" fmla="*/ 2147483647 h 468"/>
              <a:gd name="T90" fmla="*/ 2147483647 w 485"/>
              <a:gd name="T91" fmla="*/ 2147483647 h 468"/>
              <a:gd name="T92" fmla="*/ 2147483647 w 485"/>
              <a:gd name="T93" fmla="*/ 2147483647 h 468"/>
              <a:gd name="T94" fmla="*/ 2147483647 w 485"/>
              <a:gd name="T95" fmla="*/ 2147483647 h 468"/>
              <a:gd name="T96" fmla="*/ 2147483647 w 485"/>
              <a:gd name="T97" fmla="*/ 2147483647 h 468"/>
              <a:gd name="T98" fmla="*/ 2147483647 w 485"/>
              <a:gd name="T99" fmla="*/ 2147483647 h 468"/>
              <a:gd name="T100" fmla="*/ 2147483647 w 485"/>
              <a:gd name="T101" fmla="*/ 2147483647 h 468"/>
              <a:gd name="T102" fmla="*/ 2147483647 w 485"/>
              <a:gd name="T103" fmla="*/ 2147483647 h 468"/>
              <a:gd name="T104" fmla="*/ 2147483647 w 485"/>
              <a:gd name="T105" fmla="*/ 2147483647 h 468"/>
              <a:gd name="T106" fmla="*/ 2147483647 w 485"/>
              <a:gd name="T107" fmla="*/ 2147483647 h 468"/>
              <a:gd name="T108" fmla="*/ 2147483647 w 485"/>
              <a:gd name="T109" fmla="*/ 2147483647 h 468"/>
              <a:gd name="T110" fmla="*/ 2147483647 w 485"/>
              <a:gd name="T111" fmla="*/ 2147483647 h 468"/>
              <a:gd name="T112" fmla="*/ 2147483647 w 485"/>
              <a:gd name="T113" fmla="*/ 2147483647 h 468"/>
              <a:gd name="T114" fmla="*/ 0 w 485"/>
              <a:gd name="T115" fmla="*/ 2147483647 h 468"/>
              <a:gd name="T116" fmla="*/ 2147483647 w 485"/>
              <a:gd name="T117" fmla="*/ 2147483647 h 468"/>
              <a:gd name="T118" fmla="*/ 2147483647 w 485"/>
              <a:gd name="T119" fmla="*/ 2147483647 h 468"/>
              <a:gd name="T120" fmla="*/ 2147483647 w 485"/>
              <a:gd name="T121" fmla="*/ 2147483647 h 468"/>
              <a:gd name="T122" fmla="*/ 2147483647 w 485"/>
              <a:gd name="T123" fmla="*/ 2147483647 h 468"/>
              <a:gd name="T124" fmla="*/ 2147483647 w 485"/>
              <a:gd name="T125" fmla="*/ 2147483647 h 4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5" h="468">
                <a:moveTo>
                  <a:pt x="100" y="351"/>
                </a:moveTo>
                <a:lnTo>
                  <a:pt x="113" y="351"/>
                </a:lnTo>
                <a:lnTo>
                  <a:pt x="126" y="351"/>
                </a:lnTo>
                <a:lnTo>
                  <a:pt x="134" y="351"/>
                </a:lnTo>
                <a:lnTo>
                  <a:pt x="142" y="348"/>
                </a:lnTo>
                <a:lnTo>
                  <a:pt x="149" y="346"/>
                </a:lnTo>
                <a:lnTo>
                  <a:pt x="158" y="342"/>
                </a:lnTo>
                <a:lnTo>
                  <a:pt x="167" y="339"/>
                </a:lnTo>
                <a:lnTo>
                  <a:pt x="177" y="336"/>
                </a:lnTo>
                <a:lnTo>
                  <a:pt x="188" y="334"/>
                </a:lnTo>
                <a:lnTo>
                  <a:pt x="199" y="333"/>
                </a:lnTo>
                <a:lnTo>
                  <a:pt x="200" y="339"/>
                </a:lnTo>
                <a:lnTo>
                  <a:pt x="203" y="345"/>
                </a:lnTo>
                <a:lnTo>
                  <a:pt x="208" y="352"/>
                </a:lnTo>
                <a:lnTo>
                  <a:pt x="212" y="357"/>
                </a:lnTo>
                <a:lnTo>
                  <a:pt x="226" y="348"/>
                </a:lnTo>
                <a:lnTo>
                  <a:pt x="239" y="339"/>
                </a:lnTo>
                <a:lnTo>
                  <a:pt x="233" y="335"/>
                </a:lnTo>
                <a:lnTo>
                  <a:pt x="226" y="329"/>
                </a:lnTo>
                <a:lnTo>
                  <a:pt x="224" y="327"/>
                </a:lnTo>
                <a:lnTo>
                  <a:pt x="221" y="325"/>
                </a:lnTo>
                <a:lnTo>
                  <a:pt x="220" y="322"/>
                </a:lnTo>
                <a:lnTo>
                  <a:pt x="220" y="320"/>
                </a:lnTo>
                <a:lnTo>
                  <a:pt x="220" y="316"/>
                </a:lnTo>
                <a:lnTo>
                  <a:pt x="222" y="312"/>
                </a:lnTo>
                <a:lnTo>
                  <a:pt x="225" y="309"/>
                </a:lnTo>
                <a:lnTo>
                  <a:pt x="229" y="306"/>
                </a:lnTo>
                <a:lnTo>
                  <a:pt x="233" y="303"/>
                </a:lnTo>
                <a:lnTo>
                  <a:pt x="236" y="301"/>
                </a:lnTo>
                <a:lnTo>
                  <a:pt x="238" y="298"/>
                </a:lnTo>
                <a:lnTo>
                  <a:pt x="239" y="296"/>
                </a:lnTo>
                <a:lnTo>
                  <a:pt x="239" y="276"/>
                </a:lnTo>
                <a:lnTo>
                  <a:pt x="239" y="268"/>
                </a:lnTo>
                <a:lnTo>
                  <a:pt x="239" y="259"/>
                </a:lnTo>
                <a:lnTo>
                  <a:pt x="239" y="240"/>
                </a:lnTo>
                <a:lnTo>
                  <a:pt x="242" y="246"/>
                </a:lnTo>
                <a:lnTo>
                  <a:pt x="246" y="253"/>
                </a:lnTo>
                <a:lnTo>
                  <a:pt x="253" y="259"/>
                </a:lnTo>
                <a:lnTo>
                  <a:pt x="259" y="265"/>
                </a:lnTo>
                <a:lnTo>
                  <a:pt x="268" y="255"/>
                </a:lnTo>
                <a:lnTo>
                  <a:pt x="277" y="249"/>
                </a:lnTo>
                <a:lnTo>
                  <a:pt x="284" y="244"/>
                </a:lnTo>
                <a:lnTo>
                  <a:pt x="292" y="241"/>
                </a:lnTo>
                <a:lnTo>
                  <a:pt x="300" y="238"/>
                </a:lnTo>
                <a:lnTo>
                  <a:pt x="307" y="235"/>
                </a:lnTo>
                <a:lnTo>
                  <a:pt x="316" y="230"/>
                </a:lnTo>
                <a:lnTo>
                  <a:pt x="325" y="222"/>
                </a:lnTo>
                <a:lnTo>
                  <a:pt x="316" y="217"/>
                </a:lnTo>
                <a:lnTo>
                  <a:pt x="310" y="212"/>
                </a:lnTo>
                <a:lnTo>
                  <a:pt x="304" y="208"/>
                </a:lnTo>
                <a:lnTo>
                  <a:pt x="301" y="203"/>
                </a:lnTo>
                <a:lnTo>
                  <a:pt x="293" y="194"/>
                </a:lnTo>
                <a:lnTo>
                  <a:pt x="285" y="185"/>
                </a:lnTo>
                <a:lnTo>
                  <a:pt x="300" y="190"/>
                </a:lnTo>
                <a:lnTo>
                  <a:pt x="312" y="196"/>
                </a:lnTo>
                <a:lnTo>
                  <a:pt x="318" y="199"/>
                </a:lnTo>
                <a:lnTo>
                  <a:pt x="325" y="201"/>
                </a:lnTo>
                <a:lnTo>
                  <a:pt x="332" y="203"/>
                </a:lnTo>
                <a:lnTo>
                  <a:pt x="338" y="203"/>
                </a:lnTo>
                <a:lnTo>
                  <a:pt x="343" y="202"/>
                </a:lnTo>
                <a:lnTo>
                  <a:pt x="345" y="200"/>
                </a:lnTo>
                <a:lnTo>
                  <a:pt x="347" y="197"/>
                </a:lnTo>
                <a:lnTo>
                  <a:pt x="347" y="193"/>
                </a:lnTo>
                <a:lnTo>
                  <a:pt x="346" y="185"/>
                </a:lnTo>
                <a:lnTo>
                  <a:pt x="345" y="179"/>
                </a:lnTo>
                <a:lnTo>
                  <a:pt x="322" y="142"/>
                </a:lnTo>
                <a:lnTo>
                  <a:pt x="303" y="111"/>
                </a:lnTo>
                <a:lnTo>
                  <a:pt x="295" y="96"/>
                </a:lnTo>
                <a:lnTo>
                  <a:pt x="290" y="80"/>
                </a:lnTo>
                <a:lnTo>
                  <a:pt x="288" y="72"/>
                </a:lnTo>
                <a:lnTo>
                  <a:pt x="287" y="63"/>
                </a:lnTo>
                <a:lnTo>
                  <a:pt x="285" y="53"/>
                </a:lnTo>
                <a:lnTo>
                  <a:pt x="285" y="43"/>
                </a:lnTo>
                <a:lnTo>
                  <a:pt x="287" y="34"/>
                </a:lnTo>
                <a:lnTo>
                  <a:pt x="288" y="26"/>
                </a:lnTo>
                <a:lnTo>
                  <a:pt x="291" y="19"/>
                </a:lnTo>
                <a:lnTo>
                  <a:pt x="295" y="13"/>
                </a:lnTo>
                <a:lnTo>
                  <a:pt x="301" y="7"/>
                </a:lnTo>
                <a:lnTo>
                  <a:pt x="307" y="4"/>
                </a:lnTo>
                <a:lnTo>
                  <a:pt x="316" y="1"/>
                </a:lnTo>
                <a:lnTo>
                  <a:pt x="325" y="0"/>
                </a:lnTo>
                <a:lnTo>
                  <a:pt x="328" y="7"/>
                </a:lnTo>
                <a:lnTo>
                  <a:pt x="332" y="13"/>
                </a:lnTo>
                <a:lnTo>
                  <a:pt x="336" y="18"/>
                </a:lnTo>
                <a:lnTo>
                  <a:pt x="340" y="23"/>
                </a:lnTo>
                <a:lnTo>
                  <a:pt x="351" y="31"/>
                </a:lnTo>
                <a:lnTo>
                  <a:pt x="363" y="38"/>
                </a:lnTo>
                <a:lnTo>
                  <a:pt x="377" y="45"/>
                </a:lnTo>
                <a:lnTo>
                  <a:pt x="389" y="51"/>
                </a:lnTo>
                <a:lnTo>
                  <a:pt x="401" y="60"/>
                </a:lnTo>
                <a:lnTo>
                  <a:pt x="412" y="68"/>
                </a:lnTo>
                <a:lnTo>
                  <a:pt x="415" y="72"/>
                </a:lnTo>
                <a:lnTo>
                  <a:pt x="418" y="76"/>
                </a:lnTo>
                <a:lnTo>
                  <a:pt x="421" y="81"/>
                </a:lnTo>
                <a:lnTo>
                  <a:pt x="423" y="86"/>
                </a:lnTo>
                <a:lnTo>
                  <a:pt x="426" y="98"/>
                </a:lnTo>
                <a:lnTo>
                  <a:pt x="428" y="111"/>
                </a:lnTo>
                <a:lnTo>
                  <a:pt x="430" y="122"/>
                </a:lnTo>
                <a:lnTo>
                  <a:pt x="434" y="133"/>
                </a:lnTo>
                <a:lnTo>
                  <a:pt x="436" y="137"/>
                </a:lnTo>
                <a:lnTo>
                  <a:pt x="438" y="142"/>
                </a:lnTo>
                <a:lnTo>
                  <a:pt x="441" y="145"/>
                </a:lnTo>
                <a:lnTo>
                  <a:pt x="445" y="148"/>
                </a:lnTo>
                <a:lnTo>
                  <a:pt x="445" y="173"/>
                </a:lnTo>
                <a:lnTo>
                  <a:pt x="440" y="173"/>
                </a:lnTo>
                <a:lnTo>
                  <a:pt x="436" y="175"/>
                </a:lnTo>
                <a:lnTo>
                  <a:pt x="432" y="177"/>
                </a:lnTo>
                <a:lnTo>
                  <a:pt x="428" y="179"/>
                </a:lnTo>
                <a:lnTo>
                  <a:pt x="425" y="181"/>
                </a:lnTo>
                <a:lnTo>
                  <a:pt x="421" y="183"/>
                </a:lnTo>
                <a:lnTo>
                  <a:pt x="416" y="184"/>
                </a:lnTo>
                <a:lnTo>
                  <a:pt x="412" y="185"/>
                </a:lnTo>
                <a:lnTo>
                  <a:pt x="415" y="189"/>
                </a:lnTo>
                <a:lnTo>
                  <a:pt x="418" y="193"/>
                </a:lnTo>
                <a:lnTo>
                  <a:pt x="422" y="196"/>
                </a:lnTo>
                <a:lnTo>
                  <a:pt x="426" y="199"/>
                </a:lnTo>
                <a:lnTo>
                  <a:pt x="430" y="201"/>
                </a:lnTo>
                <a:lnTo>
                  <a:pt x="435" y="202"/>
                </a:lnTo>
                <a:lnTo>
                  <a:pt x="440" y="203"/>
                </a:lnTo>
                <a:lnTo>
                  <a:pt x="445" y="203"/>
                </a:lnTo>
                <a:lnTo>
                  <a:pt x="446" y="211"/>
                </a:lnTo>
                <a:lnTo>
                  <a:pt x="447" y="225"/>
                </a:lnTo>
                <a:lnTo>
                  <a:pt x="450" y="243"/>
                </a:lnTo>
                <a:lnTo>
                  <a:pt x="455" y="262"/>
                </a:lnTo>
                <a:lnTo>
                  <a:pt x="460" y="282"/>
                </a:lnTo>
                <a:lnTo>
                  <a:pt x="468" y="299"/>
                </a:lnTo>
                <a:lnTo>
                  <a:pt x="471" y="306"/>
                </a:lnTo>
                <a:lnTo>
                  <a:pt x="475" y="312"/>
                </a:lnTo>
                <a:lnTo>
                  <a:pt x="480" y="317"/>
                </a:lnTo>
                <a:lnTo>
                  <a:pt x="485" y="320"/>
                </a:lnTo>
                <a:lnTo>
                  <a:pt x="485" y="382"/>
                </a:lnTo>
                <a:lnTo>
                  <a:pt x="480" y="381"/>
                </a:lnTo>
                <a:lnTo>
                  <a:pt x="475" y="378"/>
                </a:lnTo>
                <a:lnTo>
                  <a:pt x="471" y="374"/>
                </a:lnTo>
                <a:lnTo>
                  <a:pt x="467" y="369"/>
                </a:lnTo>
                <a:lnTo>
                  <a:pt x="463" y="364"/>
                </a:lnTo>
                <a:lnTo>
                  <a:pt x="460" y="359"/>
                </a:lnTo>
                <a:lnTo>
                  <a:pt x="459" y="354"/>
                </a:lnTo>
                <a:lnTo>
                  <a:pt x="458" y="351"/>
                </a:lnTo>
                <a:lnTo>
                  <a:pt x="453" y="356"/>
                </a:lnTo>
                <a:lnTo>
                  <a:pt x="448" y="360"/>
                </a:lnTo>
                <a:lnTo>
                  <a:pt x="444" y="361"/>
                </a:lnTo>
                <a:lnTo>
                  <a:pt x="440" y="362"/>
                </a:lnTo>
                <a:lnTo>
                  <a:pt x="436" y="363"/>
                </a:lnTo>
                <a:lnTo>
                  <a:pt x="432" y="363"/>
                </a:lnTo>
                <a:lnTo>
                  <a:pt x="432" y="380"/>
                </a:lnTo>
                <a:lnTo>
                  <a:pt x="430" y="391"/>
                </a:lnTo>
                <a:lnTo>
                  <a:pt x="429" y="399"/>
                </a:lnTo>
                <a:lnTo>
                  <a:pt x="425" y="413"/>
                </a:lnTo>
                <a:lnTo>
                  <a:pt x="419" y="403"/>
                </a:lnTo>
                <a:lnTo>
                  <a:pt x="412" y="393"/>
                </a:lnTo>
                <a:lnTo>
                  <a:pt x="408" y="389"/>
                </a:lnTo>
                <a:lnTo>
                  <a:pt x="404" y="385"/>
                </a:lnTo>
                <a:lnTo>
                  <a:pt x="401" y="382"/>
                </a:lnTo>
                <a:lnTo>
                  <a:pt x="399" y="382"/>
                </a:lnTo>
                <a:lnTo>
                  <a:pt x="389" y="382"/>
                </a:lnTo>
                <a:lnTo>
                  <a:pt x="379" y="382"/>
                </a:lnTo>
                <a:lnTo>
                  <a:pt x="378" y="389"/>
                </a:lnTo>
                <a:lnTo>
                  <a:pt x="376" y="398"/>
                </a:lnTo>
                <a:lnTo>
                  <a:pt x="376" y="402"/>
                </a:lnTo>
                <a:lnTo>
                  <a:pt x="376" y="406"/>
                </a:lnTo>
                <a:lnTo>
                  <a:pt x="377" y="410"/>
                </a:lnTo>
                <a:lnTo>
                  <a:pt x="379" y="413"/>
                </a:lnTo>
                <a:lnTo>
                  <a:pt x="345" y="413"/>
                </a:lnTo>
                <a:lnTo>
                  <a:pt x="340" y="410"/>
                </a:lnTo>
                <a:lnTo>
                  <a:pt x="337" y="407"/>
                </a:lnTo>
                <a:lnTo>
                  <a:pt x="335" y="404"/>
                </a:lnTo>
                <a:lnTo>
                  <a:pt x="334" y="400"/>
                </a:lnTo>
                <a:lnTo>
                  <a:pt x="333" y="392"/>
                </a:lnTo>
                <a:lnTo>
                  <a:pt x="332" y="382"/>
                </a:lnTo>
                <a:lnTo>
                  <a:pt x="312" y="382"/>
                </a:lnTo>
                <a:lnTo>
                  <a:pt x="312" y="395"/>
                </a:lnTo>
                <a:lnTo>
                  <a:pt x="310" y="405"/>
                </a:lnTo>
                <a:lnTo>
                  <a:pt x="307" y="413"/>
                </a:lnTo>
                <a:lnTo>
                  <a:pt x="305" y="420"/>
                </a:lnTo>
                <a:lnTo>
                  <a:pt x="303" y="426"/>
                </a:lnTo>
                <a:lnTo>
                  <a:pt x="301" y="431"/>
                </a:lnTo>
                <a:lnTo>
                  <a:pt x="300" y="437"/>
                </a:lnTo>
                <a:lnTo>
                  <a:pt x="299" y="443"/>
                </a:lnTo>
                <a:lnTo>
                  <a:pt x="299" y="450"/>
                </a:lnTo>
                <a:lnTo>
                  <a:pt x="301" y="456"/>
                </a:lnTo>
                <a:lnTo>
                  <a:pt x="302" y="460"/>
                </a:lnTo>
                <a:lnTo>
                  <a:pt x="304" y="463"/>
                </a:lnTo>
                <a:lnTo>
                  <a:pt x="307" y="466"/>
                </a:lnTo>
                <a:lnTo>
                  <a:pt x="312" y="468"/>
                </a:lnTo>
                <a:lnTo>
                  <a:pt x="298" y="468"/>
                </a:lnTo>
                <a:lnTo>
                  <a:pt x="284" y="468"/>
                </a:lnTo>
                <a:lnTo>
                  <a:pt x="272" y="468"/>
                </a:lnTo>
                <a:lnTo>
                  <a:pt x="266" y="468"/>
                </a:lnTo>
                <a:lnTo>
                  <a:pt x="264" y="468"/>
                </a:lnTo>
                <a:lnTo>
                  <a:pt x="260" y="467"/>
                </a:lnTo>
                <a:lnTo>
                  <a:pt x="258" y="465"/>
                </a:lnTo>
                <a:lnTo>
                  <a:pt x="256" y="462"/>
                </a:lnTo>
                <a:lnTo>
                  <a:pt x="251" y="456"/>
                </a:lnTo>
                <a:lnTo>
                  <a:pt x="247" y="449"/>
                </a:lnTo>
                <a:lnTo>
                  <a:pt x="244" y="440"/>
                </a:lnTo>
                <a:lnTo>
                  <a:pt x="242" y="432"/>
                </a:lnTo>
                <a:lnTo>
                  <a:pt x="239" y="424"/>
                </a:lnTo>
                <a:lnTo>
                  <a:pt x="239" y="419"/>
                </a:lnTo>
                <a:lnTo>
                  <a:pt x="229" y="418"/>
                </a:lnTo>
                <a:lnTo>
                  <a:pt x="222" y="417"/>
                </a:lnTo>
                <a:lnTo>
                  <a:pt x="215" y="414"/>
                </a:lnTo>
                <a:lnTo>
                  <a:pt x="209" y="411"/>
                </a:lnTo>
                <a:lnTo>
                  <a:pt x="204" y="406"/>
                </a:lnTo>
                <a:lnTo>
                  <a:pt x="202" y="401"/>
                </a:lnTo>
                <a:lnTo>
                  <a:pt x="200" y="395"/>
                </a:lnTo>
                <a:lnTo>
                  <a:pt x="199" y="389"/>
                </a:lnTo>
                <a:lnTo>
                  <a:pt x="190" y="394"/>
                </a:lnTo>
                <a:lnTo>
                  <a:pt x="179" y="399"/>
                </a:lnTo>
                <a:lnTo>
                  <a:pt x="166" y="405"/>
                </a:lnTo>
                <a:lnTo>
                  <a:pt x="150" y="411"/>
                </a:lnTo>
                <a:lnTo>
                  <a:pt x="136" y="417"/>
                </a:lnTo>
                <a:lnTo>
                  <a:pt x="121" y="421"/>
                </a:lnTo>
                <a:lnTo>
                  <a:pt x="107" y="424"/>
                </a:lnTo>
                <a:lnTo>
                  <a:pt x="93" y="425"/>
                </a:lnTo>
                <a:lnTo>
                  <a:pt x="90" y="435"/>
                </a:lnTo>
                <a:lnTo>
                  <a:pt x="86" y="443"/>
                </a:lnTo>
                <a:lnTo>
                  <a:pt x="80" y="451"/>
                </a:lnTo>
                <a:lnTo>
                  <a:pt x="72" y="455"/>
                </a:lnTo>
                <a:lnTo>
                  <a:pt x="65" y="459"/>
                </a:lnTo>
                <a:lnTo>
                  <a:pt x="56" y="461"/>
                </a:lnTo>
                <a:lnTo>
                  <a:pt x="45" y="462"/>
                </a:lnTo>
                <a:lnTo>
                  <a:pt x="33" y="462"/>
                </a:lnTo>
                <a:lnTo>
                  <a:pt x="27" y="461"/>
                </a:lnTo>
                <a:lnTo>
                  <a:pt x="22" y="457"/>
                </a:lnTo>
                <a:lnTo>
                  <a:pt x="16" y="452"/>
                </a:lnTo>
                <a:lnTo>
                  <a:pt x="11" y="446"/>
                </a:lnTo>
                <a:lnTo>
                  <a:pt x="7" y="438"/>
                </a:lnTo>
                <a:lnTo>
                  <a:pt x="3" y="431"/>
                </a:lnTo>
                <a:lnTo>
                  <a:pt x="1" y="424"/>
                </a:lnTo>
                <a:lnTo>
                  <a:pt x="0" y="419"/>
                </a:lnTo>
                <a:lnTo>
                  <a:pt x="0" y="417"/>
                </a:lnTo>
                <a:lnTo>
                  <a:pt x="1" y="415"/>
                </a:lnTo>
                <a:lnTo>
                  <a:pt x="2" y="414"/>
                </a:lnTo>
                <a:lnTo>
                  <a:pt x="3" y="414"/>
                </a:lnTo>
                <a:lnTo>
                  <a:pt x="7" y="413"/>
                </a:lnTo>
                <a:lnTo>
                  <a:pt x="11" y="414"/>
                </a:lnTo>
                <a:lnTo>
                  <a:pt x="16" y="414"/>
                </a:lnTo>
                <a:lnTo>
                  <a:pt x="22" y="415"/>
                </a:lnTo>
                <a:lnTo>
                  <a:pt x="27" y="414"/>
                </a:lnTo>
                <a:lnTo>
                  <a:pt x="33" y="413"/>
                </a:lnTo>
                <a:lnTo>
                  <a:pt x="38" y="411"/>
                </a:lnTo>
                <a:lnTo>
                  <a:pt x="44" y="409"/>
                </a:lnTo>
                <a:lnTo>
                  <a:pt x="48" y="405"/>
                </a:lnTo>
                <a:lnTo>
                  <a:pt x="53" y="401"/>
                </a:lnTo>
                <a:lnTo>
                  <a:pt x="60" y="391"/>
                </a:lnTo>
                <a:lnTo>
                  <a:pt x="66" y="379"/>
                </a:lnTo>
                <a:lnTo>
                  <a:pt x="72" y="369"/>
                </a:lnTo>
                <a:lnTo>
                  <a:pt x="80" y="360"/>
                </a:lnTo>
                <a:lnTo>
                  <a:pt x="83" y="356"/>
                </a:lnTo>
                <a:lnTo>
                  <a:pt x="89" y="354"/>
                </a:lnTo>
                <a:lnTo>
                  <a:pt x="93" y="352"/>
                </a:lnTo>
                <a:lnTo>
                  <a:pt x="100" y="351"/>
                </a:lnTo>
              </a:path>
            </a:pathLst>
          </a:custGeom>
          <a:solidFill>
            <a:srgbClr val="FF6600"/>
          </a:solidFill>
          <a:ln w="9525" cap="flat" cmpd="sng">
            <a:solidFill>
              <a:srgbClr val="FFFFFF"/>
            </a:solidFill>
            <a:prstDash val="solid"/>
            <a:round/>
            <a:headEnd type="none" w="med" len="med"/>
            <a:tailEnd type="none" w="med" len="med"/>
          </a:ln>
        </p:spPr>
        <p:txBody>
          <a:bodyPr/>
          <a:lstStyle/>
          <a:p>
            <a:endParaRPr lang="en-US" dirty="0"/>
          </a:p>
        </p:txBody>
      </p:sp>
      <p:sp>
        <p:nvSpPr>
          <p:cNvPr id="18604" name="Freeform 278"/>
          <p:cNvSpPr>
            <a:spLocks/>
          </p:cNvSpPr>
          <p:nvPr>
            <p:custDataLst>
              <p:tags r:id="rId155"/>
            </p:custDataLst>
          </p:nvPr>
        </p:nvSpPr>
        <p:spPr bwMode="auto">
          <a:xfrm>
            <a:off x="9301164" y="3135314"/>
            <a:ext cx="85725" cy="130175"/>
          </a:xfrm>
          <a:custGeom>
            <a:avLst/>
            <a:gdLst>
              <a:gd name="T0" fmla="*/ 2147483647 w 200"/>
              <a:gd name="T1" fmla="*/ 2147483647 h 246"/>
              <a:gd name="T2" fmla="*/ 2147483647 w 200"/>
              <a:gd name="T3" fmla="*/ 2147483647 h 246"/>
              <a:gd name="T4" fmla="*/ 2147483647 w 200"/>
              <a:gd name="T5" fmla="*/ 2147483647 h 246"/>
              <a:gd name="T6" fmla="*/ 2147483647 w 200"/>
              <a:gd name="T7" fmla="*/ 2147483647 h 246"/>
              <a:gd name="T8" fmla="*/ 2147483647 w 200"/>
              <a:gd name="T9" fmla="*/ 2147483647 h 246"/>
              <a:gd name="T10" fmla="*/ 2147483647 w 200"/>
              <a:gd name="T11" fmla="*/ 2147483647 h 246"/>
              <a:gd name="T12" fmla="*/ 2147483647 w 200"/>
              <a:gd name="T13" fmla="*/ 2147483647 h 246"/>
              <a:gd name="T14" fmla="*/ 2147483647 w 200"/>
              <a:gd name="T15" fmla="*/ 2147483647 h 246"/>
              <a:gd name="T16" fmla="*/ 2147483647 w 200"/>
              <a:gd name="T17" fmla="*/ 2147483647 h 246"/>
              <a:gd name="T18" fmla="*/ 2147483647 w 200"/>
              <a:gd name="T19" fmla="*/ 2147483647 h 246"/>
              <a:gd name="T20" fmla="*/ 2147483647 w 200"/>
              <a:gd name="T21" fmla="*/ 2147483647 h 246"/>
              <a:gd name="T22" fmla="*/ 2147483647 w 200"/>
              <a:gd name="T23" fmla="*/ 2147483647 h 246"/>
              <a:gd name="T24" fmla="*/ 2147483647 w 200"/>
              <a:gd name="T25" fmla="*/ 2147483647 h 246"/>
              <a:gd name="T26" fmla="*/ 2147483647 w 200"/>
              <a:gd name="T27" fmla="*/ 2147483647 h 246"/>
              <a:gd name="T28" fmla="*/ 2147483647 w 200"/>
              <a:gd name="T29" fmla="*/ 2147483647 h 246"/>
              <a:gd name="T30" fmla="*/ 2147483647 w 200"/>
              <a:gd name="T31" fmla="*/ 2147483647 h 246"/>
              <a:gd name="T32" fmla="*/ 2147483647 w 200"/>
              <a:gd name="T33" fmla="*/ 2147483647 h 246"/>
              <a:gd name="T34" fmla="*/ 2147483647 w 200"/>
              <a:gd name="T35" fmla="*/ 2147483647 h 246"/>
              <a:gd name="T36" fmla="*/ 2147483647 w 200"/>
              <a:gd name="T37" fmla="*/ 2147483647 h 246"/>
              <a:gd name="T38" fmla="*/ 2147483647 w 200"/>
              <a:gd name="T39" fmla="*/ 2147483647 h 246"/>
              <a:gd name="T40" fmla="*/ 2147483647 w 200"/>
              <a:gd name="T41" fmla="*/ 2147483647 h 246"/>
              <a:gd name="T42" fmla="*/ 2147483647 w 200"/>
              <a:gd name="T43" fmla="*/ 2147483647 h 246"/>
              <a:gd name="T44" fmla="*/ 2147483647 w 200"/>
              <a:gd name="T45" fmla="*/ 2147483647 h 246"/>
              <a:gd name="T46" fmla="*/ 2147483647 w 200"/>
              <a:gd name="T47" fmla="*/ 2147483647 h 246"/>
              <a:gd name="T48" fmla="*/ 2147483647 w 200"/>
              <a:gd name="T49" fmla="*/ 2147483647 h 246"/>
              <a:gd name="T50" fmla="*/ 2147483647 w 200"/>
              <a:gd name="T51" fmla="*/ 2147483647 h 246"/>
              <a:gd name="T52" fmla="*/ 2147483647 w 200"/>
              <a:gd name="T53" fmla="*/ 2147483647 h 246"/>
              <a:gd name="T54" fmla="*/ 2147483647 w 200"/>
              <a:gd name="T55" fmla="*/ 2147483647 h 246"/>
              <a:gd name="T56" fmla="*/ 2147483647 w 200"/>
              <a:gd name="T57" fmla="*/ 2147483647 h 246"/>
              <a:gd name="T58" fmla="*/ 2147483647 w 200"/>
              <a:gd name="T59" fmla="*/ 2147483647 h 246"/>
              <a:gd name="T60" fmla="*/ 2147483647 w 200"/>
              <a:gd name="T61" fmla="*/ 2147483647 h 246"/>
              <a:gd name="T62" fmla="*/ 2147483647 w 200"/>
              <a:gd name="T63" fmla="*/ 2147483647 h 246"/>
              <a:gd name="T64" fmla="*/ 2147483647 w 200"/>
              <a:gd name="T65" fmla="*/ 2147483647 h 246"/>
              <a:gd name="T66" fmla="*/ 2147483647 w 200"/>
              <a:gd name="T67" fmla="*/ 2147483647 h 246"/>
              <a:gd name="T68" fmla="*/ 2147483647 w 200"/>
              <a:gd name="T69" fmla="*/ 2147483647 h 246"/>
              <a:gd name="T70" fmla="*/ 2147483647 w 200"/>
              <a:gd name="T71" fmla="*/ 2147483647 h 246"/>
              <a:gd name="T72" fmla="*/ 2147483647 w 200"/>
              <a:gd name="T73" fmla="*/ 2147483647 h 246"/>
              <a:gd name="T74" fmla="*/ 2147483647 w 200"/>
              <a:gd name="T75" fmla="*/ 2147483647 h 246"/>
              <a:gd name="T76" fmla="*/ 2147483647 w 200"/>
              <a:gd name="T77" fmla="*/ 2147483647 h 246"/>
              <a:gd name="T78" fmla="*/ 2147483647 w 200"/>
              <a:gd name="T79" fmla="*/ 2147483647 h 246"/>
              <a:gd name="T80" fmla="*/ 2147483647 w 200"/>
              <a:gd name="T81" fmla="*/ 2147483647 h 2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00" h="246">
                <a:moveTo>
                  <a:pt x="13" y="49"/>
                </a:moveTo>
                <a:lnTo>
                  <a:pt x="18" y="41"/>
                </a:lnTo>
                <a:lnTo>
                  <a:pt x="22" y="32"/>
                </a:lnTo>
                <a:lnTo>
                  <a:pt x="28" y="26"/>
                </a:lnTo>
                <a:lnTo>
                  <a:pt x="33" y="20"/>
                </a:lnTo>
                <a:lnTo>
                  <a:pt x="38" y="16"/>
                </a:lnTo>
                <a:lnTo>
                  <a:pt x="44" y="12"/>
                </a:lnTo>
                <a:lnTo>
                  <a:pt x="50" y="9"/>
                </a:lnTo>
                <a:lnTo>
                  <a:pt x="54" y="6"/>
                </a:lnTo>
                <a:lnTo>
                  <a:pt x="73" y="1"/>
                </a:lnTo>
                <a:lnTo>
                  <a:pt x="80" y="0"/>
                </a:lnTo>
                <a:lnTo>
                  <a:pt x="88" y="12"/>
                </a:lnTo>
                <a:lnTo>
                  <a:pt x="98" y="23"/>
                </a:lnTo>
                <a:lnTo>
                  <a:pt x="108" y="34"/>
                </a:lnTo>
                <a:lnTo>
                  <a:pt x="119" y="46"/>
                </a:lnTo>
                <a:lnTo>
                  <a:pt x="125" y="50"/>
                </a:lnTo>
                <a:lnTo>
                  <a:pt x="132" y="54"/>
                </a:lnTo>
                <a:lnTo>
                  <a:pt x="139" y="58"/>
                </a:lnTo>
                <a:lnTo>
                  <a:pt x="145" y="61"/>
                </a:lnTo>
                <a:lnTo>
                  <a:pt x="152" y="64"/>
                </a:lnTo>
                <a:lnTo>
                  <a:pt x="158" y="66"/>
                </a:lnTo>
                <a:lnTo>
                  <a:pt x="166" y="67"/>
                </a:lnTo>
                <a:lnTo>
                  <a:pt x="174" y="67"/>
                </a:lnTo>
                <a:lnTo>
                  <a:pt x="184" y="96"/>
                </a:lnTo>
                <a:lnTo>
                  <a:pt x="191" y="123"/>
                </a:lnTo>
                <a:lnTo>
                  <a:pt x="195" y="137"/>
                </a:lnTo>
                <a:lnTo>
                  <a:pt x="198" y="151"/>
                </a:lnTo>
                <a:lnTo>
                  <a:pt x="199" y="165"/>
                </a:lnTo>
                <a:lnTo>
                  <a:pt x="200" y="178"/>
                </a:lnTo>
                <a:lnTo>
                  <a:pt x="200" y="185"/>
                </a:lnTo>
                <a:lnTo>
                  <a:pt x="199" y="192"/>
                </a:lnTo>
                <a:lnTo>
                  <a:pt x="198" y="197"/>
                </a:lnTo>
                <a:lnTo>
                  <a:pt x="196" y="202"/>
                </a:lnTo>
                <a:lnTo>
                  <a:pt x="195" y="207"/>
                </a:lnTo>
                <a:lnTo>
                  <a:pt x="192" y="211"/>
                </a:lnTo>
                <a:lnTo>
                  <a:pt x="189" y="214"/>
                </a:lnTo>
                <a:lnTo>
                  <a:pt x="186" y="216"/>
                </a:lnTo>
                <a:lnTo>
                  <a:pt x="179" y="220"/>
                </a:lnTo>
                <a:lnTo>
                  <a:pt x="173" y="222"/>
                </a:lnTo>
                <a:lnTo>
                  <a:pt x="164" y="224"/>
                </a:lnTo>
                <a:lnTo>
                  <a:pt x="156" y="224"/>
                </a:lnTo>
                <a:lnTo>
                  <a:pt x="140" y="224"/>
                </a:lnTo>
                <a:lnTo>
                  <a:pt x="124" y="226"/>
                </a:lnTo>
                <a:lnTo>
                  <a:pt x="118" y="229"/>
                </a:lnTo>
                <a:lnTo>
                  <a:pt x="112" y="232"/>
                </a:lnTo>
                <a:lnTo>
                  <a:pt x="111" y="235"/>
                </a:lnTo>
                <a:lnTo>
                  <a:pt x="109" y="238"/>
                </a:lnTo>
                <a:lnTo>
                  <a:pt x="108" y="242"/>
                </a:lnTo>
                <a:lnTo>
                  <a:pt x="107" y="246"/>
                </a:lnTo>
                <a:lnTo>
                  <a:pt x="98" y="245"/>
                </a:lnTo>
                <a:lnTo>
                  <a:pt x="90" y="243"/>
                </a:lnTo>
                <a:lnTo>
                  <a:pt x="85" y="240"/>
                </a:lnTo>
                <a:lnTo>
                  <a:pt x="80" y="235"/>
                </a:lnTo>
                <a:lnTo>
                  <a:pt x="77" y="230"/>
                </a:lnTo>
                <a:lnTo>
                  <a:pt x="75" y="223"/>
                </a:lnTo>
                <a:lnTo>
                  <a:pt x="73" y="216"/>
                </a:lnTo>
                <a:lnTo>
                  <a:pt x="72" y="209"/>
                </a:lnTo>
                <a:lnTo>
                  <a:pt x="72" y="192"/>
                </a:lnTo>
                <a:lnTo>
                  <a:pt x="72" y="176"/>
                </a:lnTo>
                <a:lnTo>
                  <a:pt x="71" y="168"/>
                </a:lnTo>
                <a:lnTo>
                  <a:pt x="71" y="161"/>
                </a:lnTo>
                <a:lnTo>
                  <a:pt x="69" y="154"/>
                </a:lnTo>
                <a:lnTo>
                  <a:pt x="67" y="148"/>
                </a:lnTo>
                <a:lnTo>
                  <a:pt x="64" y="142"/>
                </a:lnTo>
                <a:lnTo>
                  <a:pt x="61" y="137"/>
                </a:lnTo>
                <a:lnTo>
                  <a:pt x="56" y="134"/>
                </a:lnTo>
                <a:lnTo>
                  <a:pt x="51" y="130"/>
                </a:lnTo>
                <a:lnTo>
                  <a:pt x="40" y="125"/>
                </a:lnTo>
                <a:lnTo>
                  <a:pt x="29" y="120"/>
                </a:lnTo>
                <a:lnTo>
                  <a:pt x="18" y="115"/>
                </a:lnTo>
                <a:lnTo>
                  <a:pt x="9" y="110"/>
                </a:lnTo>
                <a:lnTo>
                  <a:pt x="6" y="106"/>
                </a:lnTo>
                <a:lnTo>
                  <a:pt x="3" y="103"/>
                </a:lnTo>
                <a:lnTo>
                  <a:pt x="1" y="98"/>
                </a:lnTo>
                <a:lnTo>
                  <a:pt x="0" y="93"/>
                </a:lnTo>
                <a:lnTo>
                  <a:pt x="1" y="87"/>
                </a:lnTo>
                <a:lnTo>
                  <a:pt x="3" y="83"/>
                </a:lnTo>
                <a:lnTo>
                  <a:pt x="5" y="78"/>
                </a:lnTo>
                <a:lnTo>
                  <a:pt x="7" y="73"/>
                </a:lnTo>
                <a:lnTo>
                  <a:pt x="10" y="68"/>
                </a:lnTo>
                <a:lnTo>
                  <a:pt x="12" y="62"/>
                </a:lnTo>
                <a:lnTo>
                  <a:pt x="13" y="56"/>
                </a:lnTo>
                <a:lnTo>
                  <a:pt x="13" y="49"/>
                </a:lnTo>
              </a:path>
            </a:pathLst>
          </a:custGeom>
          <a:solidFill>
            <a:schemeClr val="tx1"/>
          </a:solidFill>
          <a:ln w="9525" cmpd="sng">
            <a:solidFill>
              <a:srgbClr val="FFFFFF"/>
            </a:solidFill>
            <a:prstDash val="solid"/>
            <a:round/>
            <a:headEnd/>
            <a:tailEnd/>
          </a:ln>
        </p:spPr>
        <p:txBody>
          <a:bodyPr/>
          <a:lstStyle/>
          <a:p>
            <a:endParaRPr lang="en-US" dirty="0"/>
          </a:p>
        </p:txBody>
      </p:sp>
      <p:sp>
        <p:nvSpPr>
          <p:cNvPr id="244" name="TextBox 243"/>
          <p:cNvSpPr txBox="1"/>
          <p:nvPr/>
        </p:nvSpPr>
        <p:spPr>
          <a:xfrm>
            <a:off x="2133600" y="5442251"/>
            <a:ext cx="7010400" cy="84484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nSpc>
                <a:spcPct val="90000"/>
              </a:lnSpc>
            </a:pPr>
            <a:r>
              <a:rPr lang="en-US" dirty="0"/>
              <a:t>SAVI: Global </a:t>
            </a:r>
            <a:r>
              <a:rPr lang="en-US" dirty="0"/>
              <a:t>Research on Applying Information Technology to Support Effective Disaster Management </a:t>
            </a:r>
            <a:r>
              <a:rPr lang="en-US" dirty="0"/>
              <a:t>(GRAIT</a:t>
            </a:r>
            <a:r>
              <a:rPr lang="en-US" dirty="0"/>
              <a:t>-</a:t>
            </a:r>
            <a:r>
              <a:rPr lang="en-US" dirty="0"/>
              <a:t>DM) (</a:t>
            </a:r>
            <a:r>
              <a:rPr lang="en-US" dirty="0"/>
              <a:t>Japan’s National Institute of Informatics and the Japan Society for the Promotion of </a:t>
            </a:r>
            <a:r>
              <a:rPr lang="en-US" dirty="0"/>
              <a:t>Science)</a:t>
            </a:r>
            <a:endParaRPr lang="en-US" dirty="0"/>
          </a:p>
        </p:txBody>
      </p:sp>
      <p:cxnSp>
        <p:nvCxnSpPr>
          <p:cNvPr id="246" name="Straight Connector 245"/>
          <p:cNvCxnSpPr>
            <a:stCxn id="244" idx="3"/>
          </p:cNvCxnSpPr>
          <p:nvPr/>
        </p:nvCxnSpPr>
        <p:spPr>
          <a:xfrm flipV="1">
            <a:off x="9144000" y="3276600"/>
            <a:ext cx="425450" cy="2588074"/>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250" name="TextBox 249"/>
          <p:cNvSpPr txBox="1"/>
          <p:nvPr/>
        </p:nvSpPr>
        <p:spPr>
          <a:xfrm>
            <a:off x="2555901" y="2857203"/>
            <a:ext cx="2598713"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defRPr/>
            </a:pPr>
            <a:r>
              <a:rPr lang="en-US" dirty="0"/>
              <a:t>SAVI: Future Internet (EU)</a:t>
            </a:r>
            <a:endParaRPr lang="en-US" dirty="0"/>
          </a:p>
        </p:txBody>
      </p:sp>
      <p:cxnSp>
        <p:nvCxnSpPr>
          <p:cNvPr id="251" name="Straight Connector 250"/>
          <p:cNvCxnSpPr>
            <a:stCxn id="250" idx="3"/>
          </p:cNvCxnSpPr>
          <p:nvPr/>
        </p:nvCxnSpPr>
        <p:spPr>
          <a:xfrm flipV="1">
            <a:off x="5154614" y="2852721"/>
            <a:ext cx="1290637" cy="189148"/>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52" name="Straight Connector 251"/>
          <p:cNvCxnSpPr>
            <a:stCxn id="553" idx="3"/>
          </p:cNvCxnSpPr>
          <p:nvPr/>
        </p:nvCxnSpPr>
        <p:spPr>
          <a:xfrm>
            <a:off x="6303819" y="2331475"/>
            <a:ext cx="851044" cy="1032438"/>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58" name="Straight Connector 257"/>
          <p:cNvCxnSpPr>
            <a:stCxn id="553" idx="3"/>
          </p:cNvCxnSpPr>
          <p:nvPr/>
        </p:nvCxnSpPr>
        <p:spPr>
          <a:xfrm>
            <a:off x="6303819" y="2331476"/>
            <a:ext cx="0" cy="589127"/>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3" idx="3"/>
          </p:cNvCxnSpPr>
          <p:nvPr/>
        </p:nvCxnSpPr>
        <p:spPr>
          <a:xfrm flipV="1">
            <a:off x="6180139" y="3648075"/>
            <a:ext cx="2078037" cy="701432"/>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80213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3964"/>
            <a:ext cx="8229600" cy="1143000"/>
          </a:xfrm>
        </p:spPr>
        <p:txBody>
          <a:bodyPr>
            <a:normAutofit/>
          </a:bodyPr>
          <a:lstStyle/>
          <a:p>
            <a:r>
              <a:rPr lang="en-US" sz="3200" dirty="0">
                <a:cs typeface="Arial"/>
              </a:rPr>
              <a:t>Current CISE International Solicitations</a:t>
            </a:r>
            <a:endParaRPr lang="en-US" sz="3200" dirty="0">
              <a:cs typeface="Arial"/>
            </a:endParaRPr>
          </a:p>
        </p:txBody>
      </p:sp>
      <p:graphicFrame>
        <p:nvGraphicFramePr>
          <p:cNvPr id="4" name="Content Placeholder 3"/>
          <p:cNvGraphicFramePr>
            <a:graphicFrameLocks noGrp="1"/>
          </p:cNvGraphicFramePr>
          <p:nvPr>
            <p:ph idx="1"/>
            <p:extLst/>
          </p:nvPr>
        </p:nvGraphicFramePr>
        <p:xfrm>
          <a:off x="1640964" y="952564"/>
          <a:ext cx="8937435" cy="58106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38776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normAutofit/>
          </a:bodyPr>
          <a:lstStyle/>
          <a:p>
            <a:pPr algn="ctr"/>
            <a:r>
              <a:rPr lang="en-US" sz="3200" dirty="0"/>
              <a:t>CISE Emerging </a:t>
            </a:r>
            <a:r>
              <a:rPr lang="en-US" sz="3200" dirty="0"/>
              <a:t>Frontiers</a:t>
            </a:r>
          </a:p>
        </p:txBody>
      </p:sp>
      <p:graphicFrame>
        <p:nvGraphicFramePr>
          <p:cNvPr id="4" name="Content Placeholder 3"/>
          <p:cNvGraphicFramePr>
            <a:graphicFrameLocks noGrp="1"/>
          </p:cNvGraphicFramePr>
          <p:nvPr>
            <p:ph idx="1"/>
            <p:extLst/>
          </p:nvPr>
        </p:nvGraphicFramePr>
        <p:xfrm>
          <a:off x="2438400" y="838200"/>
          <a:ext cx="7543800" cy="6235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90062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Documents and Settings\aapodaca\Desktop\NSF.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371600" y="1219213"/>
            <a:ext cx="9372600" cy="5715001"/>
          </a:xfrm>
          <a:prstGeom prst="rect">
            <a:avLst/>
          </a:prstGeom>
          <a:noFill/>
          <a:effectLst>
            <a:softEdge rad="63500"/>
          </a:effectLst>
        </p:spPr>
      </p:pic>
      <p:sp>
        <p:nvSpPr>
          <p:cNvPr id="3" name="Title 2"/>
          <p:cNvSpPr>
            <a:spLocks noGrp="1"/>
          </p:cNvSpPr>
          <p:nvPr>
            <p:ph type="title"/>
          </p:nvPr>
        </p:nvSpPr>
        <p:spPr>
          <a:xfrm>
            <a:off x="1981200" y="152400"/>
            <a:ext cx="8229600" cy="1143000"/>
          </a:xfrm>
        </p:spPr>
        <p:txBody>
          <a:bodyPr>
            <a:normAutofit fontScale="90000"/>
          </a:bodyPr>
          <a:lstStyle/>
          <a:p>
            <a:r>
              <a:rPr lang="en-US" b="1" dirty="0" smtClean="0"/>
              <a:t>National Science Foundation’s Mission</a:t>
            </a:r>
            <a:endParaRPr lang="en-US" b="1" dirty="0"/>
          </a:p>
        </p:txBody>
      </p:sp>
      <p:sp>
        <p:nvSpPr>
          <p:cNvPr id="5" name="Rectangle 4"/>
          <p:cNvSpPr/>
          <p:nvPr/>
        </p:nvSpPr>
        <p:spPr>
          <a:xfrm>
            <a:off x="1447800" y="3339426"/>
            <a:ext cx="9296400" cy="1384954"/>
          </a:xfrm>
          <a:prstGeom prst="rect">
            <a:avLst/>
          </a:prstGeom>
          <a:solidFill>
            <a:schemeClr val="tx2">
              <a:lumMod val="75000"/>
              <a:alpha val="61000"/>
            </a:schemeClr>
          </a:solidFill>
        </p:spPr>
        <p:txBody>
          <a:bodyPr wrap="square" lIns="91398" tIns="45700" rIns="91398" bIns="45700">
            <a:spAutoFit/>
          </a:bodyPr>
          <a:lstStyle/>
          <a:p>
            <a:pPr algn="ctr"/>
            <a:r>
              <a:rPr lang="en-US" sz="2800" b="1" i="1" dirty="0">
                <a:solidFill>
                  <a:schemeClr val="bg1"/>
                </a:solidFill>
              </a:rPr>
              <a:t>  “To promote the progress of science; to advance the national health, prosperity, and welfare; to secure the national defense...”</a:t>
            </a:r>
            <a:endParaRPr lang="en-US" sz="2800" i="1" dirty="0">
              <a:solidFill>
                <a:schemeClr val="bg1"/>
              </a:solidFill>
            </a:endParaRPr>
          </a:p>
        </p:txBody>
      </p:sp>
    </p:spTree>
    <p:extLst>
      <p:ext uri="{BB962C8B-B14F-4D97-AF65-F5344CB8AC3E}">
        <p14:creationId xmlns:p14="http://schemas.microsoft.com/office/powerpoint/2010/main" val="41853878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sz="quarter" idx="4294967295"/>
          </p:nvPr>
        </p:nvSpPr>
        <p:spPr>
          <a:xfrm>
            <a:off x="2057400" y="1066800"/>
            <a:ext cx="8229600" cy="5029200"/>
          </a:xfrm>
          <a:noFill/>
        </p:spPr>
        <p:txBody>
          <a:bodyPr vert="horz" anchor="t">
            <a:noAutofit/>
          </a:bodyPr>
          <a:lstStyle/>
          <a:p>
            <a:pPr marL="0" indent="0">
              <a:lnSpc>
                <a:spcPct val="75000"/>
              </a:lnSpc>
              <a:spcAft>
                <a:spcPts val="1800"/>
              </a:spcAft>
              <a:buNone/>
            </a:pPr>
            <a:r>
              <a:rPr lang="en-US" sz="2000" b="1" dirty="0">
                <a:latin typeface="Arial"/>
                <a:ea typeface="Arial Unicode MS" pitchFamily="34" charset="-128"/>
                <a:cs typeface="Arial"/>
              </a:rPr>
              <a:t>Supports the acquisition, development, and provision of state-of-the-art cyberinfrastructure resources, tools, and services essential to the conduct of 21</a:t>
            </a:r>
            <a:r>
              <a:rPr lang="en-US" sz="2000" b="1" baseline="30000" dirty="0">
                <a:latin typeface="Arial"/>
                <a:ea typeface="Arial Unicode MS" pitchFamily="34" charset="-128"/>
                <a:cs typeface="Arial"/>
              </a:rPr>
              <a:t>st</a:t>
            </a:r>
            <a:r>
              <a:rPr lang="en-US" sz="2000" b="1" dirty="0">
                <a:latin typeface="Arial"/>
                <a:ea typeface="Arial Unicode MS" pitchFamily="34" charset="-128"/>
                <a:cs typeface="Arial"/>
              </a:rPr>
              <a:t> century science and engineering research and </a:t>
            </a:r>
            <a:r>
              <a:rPr lang="en-US" sz="2000" b="1" dirty="0">
                <a:latin typeface="Arial"/>
                <a:ea typeface="Arial Unicode MS" pitchFamily="34" charset="-128"/>
                <a:cs typeface="Arial"/>
              </a:rPr>
              <a:t>education.</a:t>
            </a:r>
            <a:endParaRPr lang="en-US" sz="2000" b="1" dirty="0">
              <a:latin typeface="Arial"/>
              <a:ea typeface="Arial Unicode MS" pitchFamily="34" charset="-128"/>
              <a:cs typeface="Arial"/>
            </a:endParaRPr>
          </a:p>
          <a:p>
            <a:pPr lvl="1">
              <a:lnSpc>
                <a:spcPct val="75000"/>
              </a:lnSpc>
              <a:spcAft>
                <a:spcPts val="1800"/>
              </a:spcAft>
            </a:pPr>
            <a:r>
              <a:rPr lang="en-US" sz="1800" i="1" dirty="0">
                <a:solidFill>
                  <a:srgbClr val="1F497D"/>
                </a:solidFill>
                <a:latin typeface="Arial"/>
                <a:cs typeface="Arial"/>
              </a:rPr>
              <a:t>Data</a:t>
            </a:r>
            <a:r>
              <a:rPr lang="en-US" sz="1800" i="1" dirty="0">
                <a:latin typeface="Arial"/>
                <a:cs typeface="Arial"/>
              </a:rPr>
              <a:t>: </a:t>
            </a:r>
            <a:r>
              <a:rPr lang="en-US" sz="1800" dirty="0">
                <a:latin typeface="Arial"/>
                <a:cs typeface="Arial"/>
              </a:rPr>
              <a:t>Support scientific communities in the sharing and archiving of, as well as computing with data by creating building blocks to address common community needs in data infrastructure.</a:t>
            </a:r>
          </a:p>
          <a:p>
            <a:pPr lvl="1">
              <a:lnSpc>
                <a:spcPct val="75000"/>
              </a:lnSpc>
              <a:spcAft>
                <a:spcPts val="1800"/>
              </a:spcAft>
            </a:pPr>
            <a:r>
              <a:rPr lang="en-US" sz="1800" i="1" dirty="0">
                <a:solidFill>
                  <a:srgbClr val="1F497D"/>
                </a:solidFill>
                <a:latin typeface="Arial"/>
                <a:cs typeface="Arial"/>
              </a:rPr>
              <a:t>High Performance Computing: </a:t>
            </a:r>
            <a:r>
              <a:rPr lang="en-US" sz="1800" dirty="0">
                <a:latin typeface="Arial"/>
                <a:cs typeface="Arial"/>
              </a:rPr>
              <a:t>Enable petascale computing; provide open-science community with state-of-the-art HPC assets ranging from loosely coupled clusters to large scale instruments; develop an integrated scientific HPC environment. </a:t>
            </a:r>
          </a:p>
          <a:p>
            <a:pPr lvl="1">
              <a:lnSpc>
                <a:spcPct val="75000"/>
              </a:lnSpc>
              <a:spcAft>
                <a:spcPts val="1800"/>
              </a:spcAft>
            </a:pPr>
            <a:r>
              <a:rPr lang="en-US" sz="1800" i="1" dirty="0">
                <a:solidFill>
                  <a:srgbClr val="1F497D"/>
                </a:solidFill>
                <a:latin typeface="Arial"/>
                <a:cs typeface="Arial"/>
              </a:rPr>
              <a:t>Networking and Cybersecurity: </a:t>
            </a:r>
            <a:r>
              <a:rPr lang="en-US" sz="1800" dirty="0">
                <a:latin typeface="Arial"/>
                <a:cs typeface="Arial"/>
              </a:rPr>
              <a:t>Invest in campus network improvements and re-engineering to support a range of activities in modern computational science. Support transition of cybersecurity research to practice.</a:t>
            </a:r>
          </a:p>
          <a:p>
            <a:pPr lvl="1">
              <a:lnSpc>
                <a:spcPct val="75000"/>
              </a:lnSpc>
              <a:spcAft>
                <a:spcPts val="1800"/>
              </a:spcAft>
            </a:pPr>
            <a:r>
              <a:rPr lang="en-US" sz="1800" i="1" dirty="0">
                <a:solidFill>
                  <a:srgbClr val="1F497D"/>
                </a:solidFill>
                <a:latin typeface="Arial"/>
                <a:cs typeface="Arial"/>
              </a:rPr>
              <a:t>Software: </a:t>
            </a:r>
            <a:r>
              <a:rPr lang="en-US" sz="1800" dirty="0">
                <a:latin typeface="Arial"/>
                <a:cs typeface="Arial"/>
              </a:rPr>
              <a:t>Transform innovations in research and education into sustained software resources that are an integral part of cyberinfrastructure.</a:t>
            </a:r>
            <a:endParaRPr lang="en-US" sz="1800" dirty="0">
              <a:solidFill>
                <a:srgbClr val="FF0000"/>
              </a:solidFill>
              <a:latin typeface="Arial"/>
              <a:cs typeface="Arial"/>
            </a:endParaRPr>
          </a:p>
          <a:p>
            <a:pPr lvl="1">
              <a:lnSpc>
                <a:spcPct val="75000"/>
              </a:lnSpc>
              <a:spcAft>
                <a:spcPts val="1800"/>
              </a:spcAft>
            </a:pPr>
            <a:endParaRPr lang="en-US" dirty="0">
              <a:solidFill>
                <a:srgbClr val="FF0000"/>
              </a:solidFill>
              <a:latin typeface="Arial"/>
              <a:cs typeface="Arial"/>
            </a:endParaRPr>
          </a:p>
          <a:p>
            <a:pPr lvl="2">
              <a:lnSpc>
                <a:spcPct val="75000"/>
              </a:lnSpc>
              <a:spcAft>
                <a:spcPts val="1800"/>
              </a:spcAft>
              <a:buNone/>
            </a:pPr>
            <a:endParaRPr lang="en-US" sz="2400" dirty="0">
              <a:latin typeface="Arial"/>
              <a:cs typeface="Arial"/>
            </a:endParaRPr>
          </a:p>
        </p:txBody>
      </p:sp>
      <p:sp>
        <p:nvSpPr>
          <p:cNvPr id="12" name="Title 1"/>
          <p:cNvSpPr txBox="1">
            <a:spLocks/>
          </p:cNvSpPr>
          <p:nvPr/>
        </p:nvSpPr>
        <p:spPr>
          <a:xfrm>
            <a:off x="1828800" y="228600"/>
            <a:ext cx="8839200" cy="838200"/>
          </a:xfrm>
          <a:prstGeom prst="rect">
            <a:avLst/>
          </a:prstGeom>
        </p:spPr>
        <p:txBody>
          <a:bodyPr vert="horz" lIns="91384" tIns="45693" rIns="91384" bIns="45693" rtlCol="0" anchor="ctr">
            <a:noAutofit/>
          </a:bodyPr>
          <a:lstStyle/>
          <a:p>
            <a:pPr algn="ctr">
              <a:buNone/>
            </a:pPr>
            <a:r>
              <a:rPr lang="en-US" sz="3200" b="1" dirty="0">
                <a:solidFill>
                  <a:schemeClr val="tx2"/>
                </a:solidFill>
                <a:latin typeface="Arial"/>
                <a:cs typeface="Arial"/>
              </a:rPr>
              <a:t>Advanced Cyberinfrastructure </a:t>
            </a:r>
            <a:r>
              <a:rPr lang="en-US" sz="3200" b="1" dirty="0">
                <a:solidFill>
                  <a:schemeClr val="tx2"/>
                </a:solidFill>
              </a:rPr>
              <a:t>(ACI)</a:t>
            </a:r>
            <a:br>
              <a:rPr lang="en-US" sz="3200" b="1" dirty="0">
                <a:solidFill>
                  <a:schemeClr val="tx2"/>
                </a:solidFill>
              </a:rPr>
            </a:br>
            <a:r>
              <a:rPr lang="en-US" b="1" dirty="0">
                <a:solidFill>
                  <a:schemeClr val="tx2"/>
                </a:solidFill>
                <a:latin typeface="Arial" panose="020B0604020202020204" pitchFamily="34" charset="0"/>
                <a:cs typeface="Arial" panose="020B0604020202020204" pitchFamily="34" charset="0"/>
                <a:hlinkClick r:id="rId3"/>
              </a:rPr>
              <a:t>http</a:t>
            </a:r>
            <a:r>
              <a:rPr lang="en-US" b="1" dirty="0">
                <a:solidFill>
                  <a:schemeClr val="tx2"/>
                </a:solidFill>
                <a:latin typeface="Arial" panose="020B0604020202020204" pitchFamily="34" charset="0"/>
                <a:cs typeface="Arial" panose="020B0604020202020204" pitchFamily="34" charset="0"/>
                <a:hlinkClick r:id="rId3"/>
              </a:rPr>
              <a:t>://</a:t>
            </a:r>
            <a:r>
              <a:rPr lang="en-US" b="1" dirty="0">
                <a:solidFill>
                  <a:schemeClr val="tx2"/>
                </a:solidFill>
                <a:latin typeface="Arial" panose="020B0604020202020204" pitchFamily="34" charset="0"/>
                <a:cs typeface="Arial" panose="020B0604020202020204" pitchFamily="34" charset="0"/>
                <a:hlinkClick r:id="rId3"/>
              </a:rPr>
              <a:t>www.nsf.gov/div/index.jsp?div=ACI</a:t>
            </a:r>
            <a:endParaRPr lang="en-US" b="1" dirty="0">
              <a:solidFill>
                <a:schemeClr val="tx2"/>
              </a:solidFill>
              <a:latin typeface="Arial" panose="020B0604020202020204" pitchFamily="34" charset="0"/>
              <a:cs typeface="Arial" panose="020B0604020202020204" pitchFamily="34" charset="0"/>
            </a:endParaRPr>
          </a:p>
          <a:p>
            <a:pPr algn="ctr">
              <a:buNone/>
            </a:pPr>
            <a:endParaRPr lang="en-US" sz="3200" b="1" dirty="0">
              <a:solidFill>
                <a:schemeClr val="tx2"/>
              </a:solidFill>
            </a:endParaRPr>
          </a:p>
        </p:txBody>
      </p:sp>
    </p:spTree>
    <p:extLst>
      <p:ext uri="{BB962C8B-B14F-4D97-AF65-F5344CB8AC3E}">
        <p14:creationId xmlns:p14="http://schemas.microsoft.com/office/powerpoint/2010/main" val="272401565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sz="quarter" idx="4294967295"/>
          </p:nvPr>
        </p:nvSpPr>
        <p:spPr>
          <a:xfrm>
            <a:off x="2133600" y="1447800"/>
            <a:ext cx="8229600" cy="5029200"/>
          </a:xfrm>
          <a:noFill/>
        </p:spPr>
        <p:txBody>
          <a:bodyPr vert="horz" anchor="t">
            <a:noAutofit/>
          </a:bodyPr>
          <a:lstStyle/>
          <a:p>
            <a:pPr marL="0" indent="0">
              <a:lnSpc>
                <a:spcPct val="75000"/>
              </a:lnSpc>
              <a:spcAft>
                <a:spcPts val="1800"/>
              </a:spcAft>
              <a:buNone/>
            </a:pPr>
            <a:r>
              <a:rPr lang="en-US" sz="2400" b="1" dirty="0">
                <a:latin typeface="Arial"/>
                <a:ea typeface="Arial Unicode MS" pitchFamily="34" charset="-128"/>
                <a:cs typeface="Arial"/>
              </a:rPr>
              <a:t>Supports research and education projects that explore the foundations of computing and communication devices. </a:t>
            </a:r>
          </a:p>
          <a:p>
            <a:pPr lvl="1">
              <a:lnSpc>
                <a:spcPct val="75000"/>
              </a:lnSpc>
              <a:spcAft>
                <a:spcPts val="1800"/>
              </a:spcAft>
            </a:pPr>
            <a:r>
              <a:rPr lang="en-US" sz="2000" i="1" dirty="0">
                <a:solidFill>
                  <a:srgbClr val="1F497D"/>
                </a:solidFill>
                <a:latin typeface="Arial"/>
                <a:cs typeface="Arial"/>
              </a:rPr>
              <a:t>Algorithmic Foundations (AF)</a:t>
            </a:r>
            <a:r>
              <a:rPr lang="en-US" sz="2000" i="1" dirty="0">
                <a:latin typeface="Arial"/>
                <a:cs typeface="Arial"/>
              </a:rPr>
              <a:t>: </a:t>
            </a:r>
            <a:r>
              <a:rPr lang="en-US" sz="2000" dirty="0">
                <a:latin typeface="Arial"/>
                <a:cs typeface="Arial"/>
              </a:rPr>
              <a:t>Innovative research characterized by algorithmic thinking and algorithm design, accompanied by rigorous mathematical analysis.</a:t>
            </a:r>
          </a:p>
          <a:p>
            <a:pPr lvl="1">
              <a:lnSpc>
                <a:spcPct val="75000"/>
              </a:lnSpc>
              <a:spcAft>
                <a:spcPts val="1800"/>
              </a:spcAft>
            </a:pPr>
            <a:r>
              <a:rPr lang="en-US" sz="2000" i="1" dirty="0">
                <a:solidFill>
                  <a:srgbClr val="1F497D"/>
                </a:solidFill>
                <a:latin typeface="Arial"/>
                <a:cs typeface="Arial"/>
              </a:rPr>
              <a:t>Communications and Information Foundations (CIF): </a:t>
            </a:r>
            <a:r>
              <a:rPr lang="en-US" sz="2000" dirty="0">
                <a:latin typeface="Arial"/>
                <a:cs typeface="Arial"/>
              </a:rPr>
              <a:t>Transformative research addressing the theoretical underpinnings and current and future enabling technologies for information acquisition, transmission, and processing in communication and information networks. </a:t>
            </a:r>
          </a:p>
          <a:p>
            <a:pPr lvl="1">
              <a:lnSpc>
                <a:spcPct val="75000"/>
              </a:lnSpc>
              <a:spcAft>
                <a:spcPts val="1800"/>
              </a:spcAft>
            </a:pPr>
            <a:r>
              <a:rPr lang="en-US" sz="2000" i="1" dirty="0">
                <a:solidFill>
                  <a:srgbClr val="1F497D"/>
                </a:solidFill>
                <a:latin typeface="Arial"/>
                <a:cs typeface="Arial"/>
              </a:rPr>
              <a:t>Software and Hardware Foundations (SHF): </a:t>
            </a:r>
            <a:r>
              <a:rPr lang="en-US" sz="2000" dirty="0">
                <a:latin typeface="Arial"/>
                <a:cs typeface="Arial"/>
              </a:rPr>
              <a:t>Foundational research essential to advance the capability of computing systems, including software and hardware components, systems, and other artifacts.</a:t>
            </a:r>
            <a:endParaRPr lang="en-US" dirty="0">
              <a:solidFill>
                <a:srgbClr val="FF0000"/>
              </a:solidFill>
              <a:latin typeface="Arial"/>
              <a:cs typeface="Arial"/>
            </a:endParaRPr>
          </a:p>
          <a:p>
            <a:pPr lvl="2">
              <a:lnSpc>
                <a:spcPct val="75000"/>
              </a:lnSpc>
              <a:spcAft>
                <a:spcPts val="1800"/>
              </a:spcAft>
              <a:buNone/>
            </a:pPr>
            <a:endParaRPr lang="en-US" sz="2400" dirty="0">
              <a:latin typeface="Arial"/>
              <a:cs typeface="Arial"/>
            </a:endParaRPr>
          </a:p>
        </p:txBody>
      </p:sp>
      <p:sp>
        <p:nvSpPr>
          <p:cNvPr id="12" name="Title 1"/>
          <p:cNvSpPr txBox="1">
            <a:spLocks/>
          </p:cNvSpPr>
          <p:nvPr/>
        </p:nvSpPr>
        <p:spPr>
          <a:xfrm>
            <a:off x="1524000" y="0"/>
            <a:ext cx="9144000" cy="1219200"/>
          </a:xfrm>
          <a:prstGeom prst="rect">
            <a:avLst/>
          </a:prstGeom>
        </p:spPr>
        <p:txBody>
          <a:bodyPr vert="horz" lIns="91384" tIns="45693" rIns="91384" bIns="45693" rtlCol="0" anchor="ctr">
            <a:noAutofit/>
          </a:bodyPr>
          <a:lstStyle/>
          <a:p>
            <a:pPr algn="ctr">
              <a:buNone/>
            </a:pPr>
            <a:r>
              <a:rPr lang="en-US" sz="3000" b="1" dirty="0">
                <a:solidFill>
                  <a:schemeClr val="tx2"/>
                </a:solidFill>
                <a:latin typeface="Arial"/>
                <a:cs typeface="Arial"/>
              </a:rPr>
              <a:t>Computing &amp; Communication Foundations (CCF)</a:t>
            </a:r>
            <a:br>
              <a:rPr lang="en-US" sz="3000" b="1" dirty="0">
                <a:solidFill>
                  <a:schemeClr val="tx2"/>
                </a:solidFill>
                <a:latin typeface="Arial"/>
                <a:cs typeface="Arial"/>
              </a:rPr>
            </a:br>
            <a:endParaRPr lang="en-US" sz="3000" b="1" dirty="0">
              <a:solidFill>
                <a:schemeClr val="tx2"/>
              </a:solidFill>
              <a:latin typeface="Arial"/>
              <a:cs typeface="Arial"/>
            </a:endParaRPr>
          </a:p>
        </p:txBody>
      </p:sp>
      <p:sp>
        <p:nvSpPr>
          <p:cNvPr id="13" name="TextBox 12"/>
          <p:cNvSpPr txBox="1">
            <a:spLocks noChangeArrowheads="1"/>
          </p:cNvSpPr>
          <p:nvPr/>
        </p:nvSpPr>
        <p:spPr bwMode="auto">
          <a:xfrm>
            <a:off x="1875693" y="696919"/>
            <a:ext cx="8458200" cy="369277"/>
          </a:xfrm>
          <a:prstGeom prst="rect">
            <a:avLst/>
          </a:prstGeom>
          <a:noFill/>
          <a:ln w="9525">
            <a:noFill/>
            <a:miter lim="800000"/>
            <a:headEnd/>
            <a:tailEnd/>
          </a:ln>
        </p:spPr>
        <p:txBody>
          <a:bodyPr lIns="91384" tIns="45693" rIns="91384" bIns="45693">
            <a:prstTxWarp prst="textNoShape">
              <a:avLst/>
            </a:prstTxWarp>
            <a:spAutoFit/>
          </a:bodyPr>
          <a:lstStyle/>
          <a:p>
            <a:pPr algn="ctr" eaLnBrk="0" hangingPunct="0"/>
            <a:r>
              <a:rPr lang="en-US" dirty="0">
                <a:latin typeface="Arial"/>
                <a:cs typeface="Arial"/>
                <a:hlinkClick r:id="rId3"/>
              </a:rPr>
              <a:t>http://www.nsf.gov/div/index.jsp?org=</a:t>
            </a:r>
            <a:r>
              <a:rPr lang="en-US" dirty="0">
                <a:latin typeface="Arial"/>
                <a:cs typeface="Arial"/>
                <a:hlinkClick r:id="rId3"/>
              </a:rPr>
              <a:t>CCF</a:t>
            </a:r>
            <a:r>
              <a:rPr lang="en-US" dirty="0">
                <a:latin typeface="Arial"/>
                <a:cs typeface="Arial"/>
              </a:rPr>
              <a:t> </a:t>
            </a:r>
            <a:endParaRPr lang="en-US" dirty="0">
              <a:latin typeface="Arial"/>
              <a:cs typeface="Arial"/>
            </a:endParaRPr>
          </a:p>
        </p:txBody>
      </p:sp>
    </p:spTree>
    <p:extLst>
      <p:ext uri="{BB962C8B-B14F-4D97-AF65-F5344CB8AC3E}">
        <p14:creationId xmlns:p14="http://schemas.microsoft.com/office/powerpoint/2010/main" val="82670711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9144000" cy="1143000"/>
          </a:xfrm>
        </p:spPr>
        <p:txBody>
          <a:bodyPr>
            <a:normAutofit/>
          </a:bodyPr>
          <a:lstStyle/>
          <a:p>
            <a:r>
              <a:rPr lang="en-US" sz="3200" dirty="0">
                <a:latin typeface="Arial"/>
                <a:cs typeface="Arial"/>
              </a:rPr>
              <a:t>Computer and Network Systems (CNS)</a:t>
            </a:r>
          </a:p>
        </p:txBody>
      </p:sp>
      <p:sp>
        <p:nvSpPr>
          <p:cNvPr id="6" name="TextBox 5"/>
          <p:cNvSpPr txBox="1">
            <a:spLocks noChangeArrowheads="1"/>
          </p:cNvSpPr>
          <p:nvPr/>
        </p:nvSpPr>
        <p:spPr bwMode="auto">
          <a:xfrm>
            <a:off x="1866900" y="696919"/>
            <a:ext cx="8458200" cy="369277"/>
          </a:xfrm>
          <a:prstGeom prst="rect">
            <a:avLst/>
          </a:prstGeom>
          <a:noFill/>
          <a:ln w="9525">
            <a:noFill/>
            <a:miter lim="800000"/>
            <a:headEnd/>
            <a:tailEnd/>
          </a:ln>
        </p:spPr>
        <p:txBody>
          <a:bodyPr lIns="91384" tIns="45693" rIns="91384" bIns="45693">
            <a:prstTxWarp prst="textNoShape">
              <a:avLst/>
            </a:prstTxWarp>
            <a:spAutoFit/>
          </a:bodyPr>
          <a:lstStyle/>
          <a:p>
            <a:pPr algn="ctr" eaLnBrk="0" hangingPunct="0"/>
            <a:r>
              <a:rPr lang="en-US" dirty="0">
                <a:latin typeface="Arial"/>
                <a:cs typeface="Arial"/>
                <a:hlinkClick r:id="rId2"/>
              </a:rPr>
              <a:t>http://www.nsf.gov/div/index.jsp?div=</a:t>
            </a:r>
            <a:r>
              <a:rPr lang="en-US" dirty="0">
                <a:latin typeface="Arial"/>
                <a:cs typeface="Arial"/>
                <a:hlinkClick r:id="rId2"/>
              </a:rPr>
              <a:t>CNS</a:t>
            </a:r>
            <a:r>
              <a:rPr lang="en-US" dirty="0">
                <a:latin typeface="Arial"/>
                <a:cs typeface="Arial"/>
              </a:rPr>
              <a:t> </a:t>
            </a:r>
            <a:endParaRPr lang="en-US" dirty="0">
              <a:latin typeface="Arial"/>
              <a:cs typeface="Arial"/>
            </a:endParaRPr>
          </a:p>
        </p:txBody>
      </p:sp>
      <p:sp>
        <p:nvSpPr>
          <p:cNvPr id="7" name="Rectangle 3"/>
          <p:cNvSpPr txBox="1">
            <a:spLocks noChangeArrowheads="1"/>
          </p:cNvSpPr>
          <p:nvPr/>
        </p:nvSpPr>
        <p:spPr>
          <a:xfrm>
            <a:off x="2209800" y="1295400"/>
            <a:ext cx="8077200" cy="5029200"/>
          </a:xfrm>
          <a:prstGeom prst="rect">
            <a:avLst/>
          </a:prstGeom>
          <a:noFill/>
        </p:spPr>
        <p:txBody>
          <a:bodyPr vert="horz" lIns="91384" tIns="45693" rIns="91384" bIns="45693" rtlCol="0" anchor="t">
            <a:noAutofit/>
          </a:bodyPr>
          <a:lstStyle>
            <a:lvl1pPr marL="342900" indent="-342900" algn="l" defTabSz="914400" rtl="0" eaLnBrk="1" latinLnBrk="0" hangingPunct="1">
              <a:spcBef>
                <a:spcPct val="20000"/>
              </a:spcBef>
              <a:buFont typeface="Arial" pitchFamily="34" charset="0"/>
              <a:buChar char="•"/>
              <a:defRPr sz="26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75000"/>
              </a:lnSpc>
              <a:spcAft>
                <a:spcPts val="1800"/>
              </a:spcAft>
              <a:buNone/>
            </a:pPr>
            <a:r>
              <a:rPr lang="en-US" sz="2400" b="1" dirty="0">
                <a:latin typeface="Arial"/>
                <a:ea typeface="Arial Unicode MS" pitchFamily="34" charset="-128"/>
                <a:cs typeface="Arial"/>
              </a:rPr>
              <a:t>Supports research and education activities inventing new computing and networking technologies and exploring new ways to make use of existing technologies.</a:t>
            </a:r>
          </a:p>
          <a:p>
            <a:pPr lvl="1">
              <a:lnSpc>
                <a:spcPct val="75000"/>
              </a:lnSpc>
              <a:spcAft>
                <a:spcPts val="1800"/>
              </a:spcAft>
            </a:pPr>
            <a:r>
              <a:rPr lang="en-US" sz="2000" i="1" dirty="0">
                <a:solidFill>
                  <a:srgbClr val="1F497D"/>
                </a:solidFill>
                <a:latin typeface="Arial"/>
                <a:cs typeface="Arial"/>
              </a:rPr>
              <a:t>Computer Systems Research (CSR): </a:t>
            </a:r>
            <a:r>
              <a:rPr lang="en-US" sz="2000" dirty="0">
                <a:latin typeface="Arial"/>
                <a:cs typeface="Arial"/>
              </a:rPr>
              <a:t>T</a:t>
            </a:r>
            <a:r>
              <a:rPr lang="en-US" sz="2000" dirty="0"/>
              <a:t>ransformative research on fundamental scientific and technological advances leading to the development of future generation computer systems, including </a:t>
            </a:r>
            <a:r>
              <a:rPr lang="en-US" sz="2000" dirty="0">
                <a:latin typeface="Arial"/>
                <a:cs typeface="Arial"/>
              </a:rPr>
              <a:t>new architectures; distributed real-time embedded devices; pervasive, ubiquitous and mobile computing; file and storage systems; operating systems; reliable, fault-tolerant and secure hard/middle/software</a:t>
            </a:r>
            <a:r>
              <a:rPr lang="en-US" sz="2000" dirty="0"/>
              <a:t>.</a:t>
            </a:r>
          </a:p>
          <a:p>
            <a:pPr lvl="1">
              <a:lnSpc>
                <a:spcPct val="75000"/>
              </a:lnSpc>
              <a:spcAft>
                <a:spcPts val="1800"/>
              </a:spcAft>
            </a:pPr>
            <a:r>
              <a:rPr lang="en-US" sz="2000" i="1" dirty="0">
                <a:solidFill>
                  <a:srgbClr val="1F497D"/>
                </a:solidFill>
                <a:latin typeface="Arial"/>
                <a:cs typeface="Arial"/>
              </a:rPr>
              <a:t>Networking Technology and Systems (NeTS): </a:t>
            </a:r>
            <a:r>
              <a:rPr lang="en-US" sz="2000" dirty="0">
                <a:latin typeface="Arial"/>
                <a:cs typeface="Arial"/>
              </a:rPr>
              <a:t>Transformative </a:t>
            </a:r>
            <a:r>
              <a:rPr lang="en-US" sz="2000" dirty="0"/>
              <a:t>research on fundamental scientific and technological advances leading to the understanding, development, engineering, and management of future-generation, high-performance computer networks. </a:t>
            </a:r>
          </a:p>
        </p:txBody>
      </p:sp>
    </p:spTree>
    <p:extLst>
      <p:ext uri="{BB962C8B-B14F-4D97-AF65-F5344CB8AC3E}">
        <p14:creationId xmlns:p14="http://schemas.microsoft.com/office/powerpoint/2010/main" val="32163220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sz="quarter" idx="4294967295"/>
          </p:nvPr>
        </p:nvSpPr>
        <p:spPr>
          <a:xfrm>
            <a:off x="2286000" y="1219200"/>
            <a:ext cx="7924800" cy="5029200"/>
          </a:xfrm>
          <a:noFill/>
        </p:spPr>
        <p:txBody>
          <a:bodyPr vert="horz" anchor="t">
            <a:noAutofit/>
          </a:bodyPr>
          <a:lstStyle/>
          <a:p>
            <a:pPr marL="0" indent="0">
              <a:lnSpc>
                <a:spcPct val="75000"/>
              </a:lnSpc>
              <a:spcAft>
                <a:spcPts val="1800"/>
              </a:spcAft>
              <a:buNone/>
            </a:pPr>
            <a:r>
              <a:rPr lang="en-US" sz="2200" b="1" dirty="0">
                <a:latin typeface="Arial"/>
                <a:ea typeface="Arial Unicode MS" pitchFamily="34" charset="-128"/>
                <a:cs typeface="Arial"/>
              </a:rPr>
              <a:t>Supports research and education activities that study the inter-related roles of people, computers, and information.</a:t>
            </a:r>
          </a:p>
          <a:p>
            <a:pPr lvl="1">
              <a:lnSpc>
                <a:spcPct val="75000"/>
              </a:lnSpc>
              <a:spcAft>
                <a:spcPts val="1800"/>
              </a:spcAft>
            </a:pPr>
            <a:r>
              <a:rPr lang="en-US" sz="1800" i="1" dirty="0">
                <a:solidFill>
                  <a:srgbClr val="1F497D"/>
                </a:solidFill>
                <a:latin typeface="Arial"/>
                <a:cs typeface="Arial"/>
              </a:rPr>
              <a:t>Cyber-Human Systems (CHS): </a:t>
            </a:r>
            <a:r>
              <a:rPr lang="en-US" sz="1800" dirty="0"/>
              <a:t>Research to accelerate the creation and understanding of the complex and increasingly coupled relationships between humans and computing with the broad goal of advancing human capabilities: perceptual and cognitive, physical and virtual, social and </a:t>
            </a:r>
            <a:r>
              <a:rPr lang="en-US" sz="1800" dirty="0"/>
              <a:t>societal.</a:t>
            </a:r>
            <a:endParaRPr lang="en-US" sz="1800" dirty="0"/>
          </a:p>
          <a:p>
            <a:pPr lvl="1">
              <a:lnSpc>
                <a:spcPct val="75000"/>
              </a:lnSpc>
              <a:spcAft>
                <a:spcPts val="1800"/>
              </a:spcAft>
            </a:pPr>
            <a:r>
              <a:rPr lang="en-US" sz="1800" i="1" dirty="0">
                <a:solidFill>
                  <a:srgbClr val="1F497D"/>
                </a:solidFill>
                <a:latin typeface="Arial"/>
                <a:cs typeface="Arial"/>
              </a:rPr>
              <a:t>Information Integration and Informatics (III): </a:t>
            </a:r>
            <a:r>
              <a:rPr lang="en-US" sz="1800" dirty="0"/>
              <a:t>Information technology research on the processes and technologies involved in creating, managing, visualizing, and understanding diverse digital content in circumstances ranging from individuals through groups, organizations, and societies, and from individual devices to globally-distributed systems, and that can transform all stages of the knowledge life cycle.</a:t>
            </a:r>
          </a:p>
          <a:p>
            <a:pPr lvl="1">
              <a:lnSpc>
                <a:spcPct val="75000"/>
              </a:lnSpc>
              <a:spcAft>
                <a:spcPts val="1800"/>
              </a:spcAft>
            </a:pPr>
            <a:r>
              <a:rPr lang="en-US" sz="1800" i="1" dirty="0">
                <a:solidFill>
                  <a:srgbClr val="1F497D"/>
                </a:solidFill>
                <a:latin typeface="Arial"/>
                <a:cs typeface="Arial"/>
              </a:rPr>
              <a:t>Robust Intelligence (RI): </a:t>
            </a:r>
            <a:r>
              <a:rPr lang="en-US" sz="1800" dirty="0"/>
              <a:t>Research that encompasses all aspects of the computational understanding and modeling of intelligence in complex, realistic contexts to advance and integrate the traditions of artificial intelligence, computer vision, human language research, robotics, machine learning, computational neuroscience, cognitive science, and related areas.</a:t>
            </a:r>
            <a:endParaRPr lang="en-US" sz="1800" dirty="0">
              <a:solidFill>
                <a:srgbClr val="FF0000"/>
              </a:solidFill>
              <a:latin typeface="Arial"/>
              <a:cs typeface="Arial"/>
            </a:endParaRPr>
          </a:p>
          <a:p>
            <a:pPr lvl="2">
              <a:lnSpc>
                <a:spcPct val="75000"/>
              </a:lnSpc>
              <a:spcAft>
                <a:spcPts val="1800"/>
              </a:spcAft>
              <a:buNone/>
            </a:pPr>
            <a:endParaRPr lang="en-US" sz="2400" dirty="0">
              <a:latin typeface="Arial"/>
              <a:cs typeface="Arial"/>
            </a:endParaRPr>
          </a:p>
        </p:txBody>
      </p:sp>
      <p:sp>
        <p:nvSpPr>
          <p:cNvPr id="12" name="Title 1"/>
          <p:cNvSpPr txBox="1">
            <a:spLocks/>
          </p:cNvSpPr>
          <p:nvPr/>
        </p:nvSpPr>
        <p:spPr>
          <a:xfrm>
            <a:off x="1828800" y="0"/>
            <a:ext cx="8839200" cy="1219200"/>
          </a:xfrm>
          <a:prstGeom prst="rect">
            <a:avLst/>
          </a:prstGeom>
        </p:spPr>
        <p:txBody>
          <a:bodyPr vert="horz" lIns="91384" tIns="45693" rIns="91384" bIns="45693" rtlCol="0" anchor="ctr">
            <a:noAutofit/>
          </a:bodyPr>
          <a:lstStyle/>
          <a:p>
            <a:pPr algn="ctr"/>
            <a:r>
              <a:rPr lang="en-US" sz="3200" b="1" dirty="0">
                <a:solidFill>
                  <a:srgbClr val="1F497D"/>
                </a:solidFill>
                <a:latin typeface="Arial" pitchFamily="34" charset="0"/>
                <a:ea typeface="+mj-ea"/>
                <a:cs typeface="Arial" pitchFamily="34" charset="0"/>
              </a:rPr>
              <a:t>Information and Intelligent Systems (IIS)</a:t>
            </a:r>
            <a:r>
              <a:rPr lang="en-US" sz="3200" b="1" dirty="0">
                <a:solidFill>
                  <a:schemeClr val="tx2"/>
                </a:solidFill>
              </a:rPr>
              <a:t/>
            </a:r>
            <a:br>
              <a:rPr lang="en-US" sz="3200" b="1" dirty="0">
                <a:solidFill>
                  <a:schemeClr val="tx2"/>
                </a:solidFill>
              </a:rPr>
            </a:br>
            <a:endParaRPr lang="en-US" sz="3200" b="1" dirty="0">
              <a:solidFill>
                <a:schemeClr val="tx2"/>
              </a:solidFill>
            </a:endParaRPr>
          </a:p>
        </p:txBody>
      </p:sp>
      <p:sp>
        <p:nvSpPr>
          <p:cNvPr id="13" name="TextBox 12"/>
          <p:cNvSpPr txBox="1">
            <a:spLocks noChangeArrowheads="1"/>
          </p:cNvSpPr>
          <p:nvPr/>
        </p:nvSpPr>
        <p:spPr bwMode="auto">
          <a:xfrm>
            <a:off x="2019300" y="696919"/>
            <a:ext cx="8458200" cy="369277"/>
          </a:xfrm>
          <a:prstGeom prst="rect">
            <a:avLst/>
          </a:prstGeom>
          <a:noFill/>
          <a:ln w="9525">
            <a:noFill/>
            <a:miter lim="800000"/>
            <a:headEnd/>
            <a:tailEnd/>
          </a:ln>
        </p:spPr>
        <p:txBody>
          <a:bodyPr lIns="91384" tIns="45693" rIns="91384" bIns="45693">
            <a:prstTxWarp prst="textNoShape">
              <a:avLst/>
            </a:prstTxWarp>
            <a:spAutoFit/>
          </a:bodyPr>
          <a:lstStyle/>
          <a:p>
            <a:pPr algn="ctr" eaLnBrk="0" hangingPunct="0"/>
            <a:r>
              <a:rPr lang="en-US" dirty="0">
                <a:latin typeface="Arial"/>
                <a:cs typeface="Arial"/>
                <a:hlinkClick r:id="rId3"/>
              </a:rPr>
              <a:t>http://www.nsf.gov/div/index.jsp?div=</a:t>
            </a:r>
            <a:r>
              <a:rPr lang="en-US" dirty="0">
                <a:latin typeface="Arial"/>
                <a:cs typeface="Arial"/>
                <a:hlinkClick r:id="rId3"/>
              </a:rPr>
              <a:t>IIS</a:t>
            </a:r>
            <a:r>
              <a:rPr lang="en-US" dirty="0">
                <a:latin typeface="Arial"/>
                <a:cs typeface="Arial"/>
              </a:rPr>
              <a:t> </a:t>
            </a:r>
            <a:endParaRPr lang="en-US" dirty="0">
              <a:latin typeface="Arial"/>
              <a:cs typeface="Arial"/>
            </a:endParaRPr>
          </a:p>
        </p:txBody>
      </p:sp>
    </p:spTree>
    <p:extLst>
      <p:ext uri="{BB962C8B-B14F-4D97-AF65-F5344CB8AC3E}">
        <p14:creationId xmlns:p14="http://schemas.microsoft.com/office/powerpoint/2010/main" val="6087310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3200400" y="76200"/>
            <a:ext cx="5715000" cy="609600"/>
          </a:xfrm>
        </p:spPr>
        <p:txBody>
          <a:bodyPr>
            <a:normAutofit/>
          </a:bodyPr>
          <a:lstStyle/>
          <a:p>
            <a:pPr eaLnBrk="1" hangingPunct="1"/>
            <a:r>
              <a:rPr lang="en-US" sz="3200" dirty="0">
                <a:latin typeface="Arial" charset="0"/>
                <a:ea typeface="Arial" charset="0"/>
                <a:cs typeface="Arial" charset="0"/>
              </a:rPr>
              <a:t>Applying to Core Programs</a:t>
            </a:r>
          </a:p>
        </p:txBody>
      </p:sp>
      <p:sp>
        <p:nvSpPr>
          <p:cNvPr id="12292" name="Rectangle 3"/>
          <p:cNvSpPr>
            <a:spLocks noGrp="1" noChangeArrowheads="1"/>
          </p:cNvSpPr>
          <p:nvPr>
            <p:ph idx="1"/>
          </p:nvPr>
        </p:nvSpPr>
        <p:spPr>
          <a:xfrm>
            <a:off x="1828800" y="914400"/>
            <a:ext cx="8763000" cy="5943600"/>
          </a:xfrm>
        </p:spPr>
        <p:txBody>
          <a:bodyPr>
            <a:normAutofit/>
          </a:bodyPr>
          <a:lstStyle/>
          <a:p>
            <a:pPr>
              <a:spcBef>
                <a:spcPts val="0"/>
              </a:spcBef>
              <a:spcAft>
                <a:spcPts val="300"/>
              </a:spcAft>
            </a:pPr>
            <a:r>
              <a:rPr lang="en-US" sz="1800" dirty="0">
                <a:latin typeface="Arial" charset="0"/>
                <a:ea typeface="Arial" charset="0"/>
                <a:cs typeface="Arial" charset="0"/>
              </a:rPr>
              <a:t>Program Solicitations:</a:t>
            </a:r>
          </a:p>
          <a:p>
            <a:pPr lvl="1">
              <a:spcBef>
                <a:spcPts val="0"/>
              </a:spcBef>
              <a:spcAft>
                <a:spcPts val="300"/>
              </a:spcAft>
            </a:pPr>
            <a:r>
              <a:rPr lang="en-US" sz="1800" dirty="0">
                <a:latin typeface="Arial" charset="0"/>
                <a:ea typeface="Arial" charset="0"/>
                <a:cs typeface="Arial" charset="0"/>
              </a:rPr>
              <a:t>CCF:	NSF </a:t>
            </a:r>
            <a:r>
              <a:rPr lang="en-US" sz="1800" dirty="0">
                <a:latin typeface="Arial" charset="0"/>
                <a:ea typeface="Arial" charset="0"/>
                <a:cs typeface="Arial" charset="0"/>
              </a:rPr>
              <a:t>14-598</a:t>
            </a:r>
            <a:endParaRPr lang="en-US" sz="1800" dirty="0">
              <a:latin typeface="Arial" charset="0"/>
              <a:ea typeface="Arial" charset="0"/>
              <a:cs typeface="Arial" charset="0"/>
            </a:endParaRPr>
          </a:p>
          <a:p>
            <a:pPr lvl="1">
              <a:spcBef>
                <a:spcPts val="0"/>
              </a:spcBef>
              <a:spcAft>
                <a:spcPts val="300"/>
              </a:spcAft>
            </a:pPr>
            <a:r>
              <a:rPr lang="en-US" sz="1800" dirty="0">
                <a:latin typeface="Arial" charset="0"/>
                <a:ea typeface="Arial" charset="0"/>
                <a:cs typeface="Arial" charset="0"/>
              </a:rPr>
              <a:t>CNS:	NSF </a:t>
            </a:r>
            <a:r>
              <a:rPr lang="en-US" sz="1800" dirty="0">
                <a:latin typeface="Arial" charset="0"/>
                <a:ea typeface="Arial" charset="0"/>
                <a:cs typeface="Arial" charset="0"/>
              </a:rPr>
              <a:t>14-597</a:t>
            </a:r>
            <a:endParaRPr lang="en-US" sz="1800" dirty="0">
              <a:latin typeface="Arial" charset="0"/>
              <a:ea typeface="Arial" charset="0"/>
              <a:cs typeface="Arial" charset="0"/>
            </a:endParaRPr>
          </a:p>
          <a:p>
            <a:pPr lvl="1">
              <a:spcBef>
                <a:spcPts val="0"/>
              </a:spcBef>
              <a:spcAft>
                <a:spcPts val="300"/>
              </a:spcAft>
            </a:pPr>
            <a:r>
              <a:rPr lang="en-US" sz="1800" dirty="0">
                <a:latin typeface="Arial" charset="0"/>
                <a:ea typeface="Arial" charset="0"/>
                <a:cs typeface="Arial" charset="0"/>
              </a:rPr>
              <a:t>IIS:	NSF </a:t>
            </a:r>
            <a:r>
              <a:rPr lang="en-US" sz="1800" dirty="0">
                <a:latin typeface="Arial" charset="0"/>
                <a:ea typeface="Arial" charset="0"/>
                <a:cs typeface="Arial" charset="0"/>
              </a:rPr>
              <a:t>14-596</a:t>
            </a:r>
            <a:endParaRPr lang="en-US" sz="1800" dirty="0">
              <a:latin typeface="Arial" charset="0"/>
              <a:ea typeface="Arial" charset="0"/>
              <a:cs typeface="Arial" charset="0"/>
            </a:endParaRPr>
          </a:p>
          <a:p>
            <a:pPr>
              <a:spcBef>
                <a:spcPts val="0"/>
              </a:spcBef>
              <a:spcAft>
                <a:spcPts val="300"/>
              </a:spcAft>
            </a:pPr>
            <a:r>
              <a:rPr lang="en-US" sz="1800" dirty="0">
                <a:latin typeface="Arial" charset="0"/>
                <a:ea typeface="Arial" charset="0"/>
                <a:cs typeface="Arial" charset="0"/>
              </a:rPr>
              <a:t>Project Types:</a:t>
            </a:r>
          </a:p>
          <a:p>
            <a:pPr lvl="1">
              <a:spcBef>
                <a:spcPts val="0"/>
              </a:spcBef>
              <a:spcAft>
                <a:spcPts val="300"/>
              </a:spcAft>
            </a:pPr>
            <a:r>
              <a:rPr lang="en-US" sz="1800" dirty="0">
                <a:latin typeface="Arial" charset="0"/>
                <a:ea typeface="Arial" charset="0"/>
                <a:cs typeface="Arial" charset="0"/>
              </a:rPr>
              <a:t>Large:	$1,200,001 to $3,000,000; up to 5 years, collaborative teams</a:t>
            </a:r>
          </a:p>
          <a:p>
            <a:pPr marL="742506" lvl="3" indent="-285582">
              <a:spcBef>
                <a:spcPts val="0"/>
              </a:spcBef>
              <a:spcAft>
                <a:spcPts val="300"/>
              </a:spcAft>
              <a:buClr>
                <a:schemeClr val="tx1"/>
              </a:buClr>
            </a:pPr>
            <a:r>
              <a:rPr lang="en-US" dirty="0">
                <a:latin typeface="Arial" charset="0"/>
                <a:ea typeface="Arial" charset="0"/>
                <a:cs typeface="Arial" charset="0"/>
              </a:rPr>
              <a:t>Medium:	$500,001 to $1,200,000; up to 4 years, </a:t>
            </a:r>
            <a:r>
              <a:rPr lang="en-US" dirty="0">
                <a:latin typeface="Arial" charset="0"/>
                <a:ea typeface="Arial" charset="0"/>
                <a:cs typeface="Arial" charset="0"/>
              </a:rPr>
              <a:t>multi</a:t>
            </a:r>
            <a:r>
              <a:rPr lang="en-US" dirty="0">
                <a:latin typeface="Arial" charset="0"/>
                <a:ea typeface="Arial" charset="0"/>
                <a:cs typeface="Arial" charset="0"/>
              </a:rPr>
              <a:t>-investigator </a:t>
            </a:r>
            <a:r>
              <a:rPr lang="en-US" dirty="0">
                <a:latin typeface="Arial" charset="0"/>
                <a:ea typeface="Arial" charset="0"/>
                <a:cs typeface="Arial" charset="0"/>
              </a:rPr>
              <a:t>teams</a:t>
            </a:r>
            <a:endParaRPr lang="en-US" dirty="0">
              <a:latin typeface="Arial" charset="0"/>
              <a:ea typeface="Arial" charset="0"/>
              <a:cs typeface="Arial" charset="0"/>
            </a:endParaRPr>
          </a:p>
          <a:p>
            <a:pPr lvl="1">
              <a:spcBef>
                <a:spcPts val="0"/>
              </a:spcBef>
              <a:spcAft>
                <a:spcPts val="300"/>
              </a:spcAft>
            </a:pPr>
            <a:r>
              <a:rPr lang="en-US" sz="1800" dirty="0">
                <a:latin typeface="Arial" charset="0"/>
                <a:ea typeface="Arial" charset="0"/>
                <a:cs typeface="Arial" charset="0"/>
              </a:rPr>
              <a:t>Small: 	up to $500,000; up to 3 years, one or two </a:t>
            </a:r>
            <a:r>
              <a:rPr lang="en-US" sz="1800" dirty="0">
                <a:latin typeface="Arial" charset="0"/>
                <a:ea typeface="Arial" charset="0"/>
                <a:cs typeface="Arial" charset="0"/>
              </a:rPr>
              <a:t>investigators</a:t>
            </a:r>
            <a:endParaRPr lang="en-US" sz="1800" dirty="0">
              <a:latin typeface="Arial" charset="0"/>
              <a:ea typeface="Arial" charset="0"/>
              <a:cs typeface="Arial" charset="0"/>
            </a:endParaRPr>
          </a:p>
          <a:p>
            <a:pPr>
              <a:spcBef>
                <a:spcPts val="0"/>
              </a:spcBef>
              <a:spcAft>
                <a:spcPts val="300"/>
              </a:spcAft>
            </a:pPr>
            <a:r>
              <a:rPr lang="en-US" sz="1800" dirty="0">
                <a:latin typeface="Arial" charset="0"/>
                <a:ea typeface="Arial" charset="0"/>
                <a:cs typeface="Arial" charset="0"/>
              </a:rPr>
              <a:t>CISE-wide Submission Windows:</a:t>
            </a:r>
          </a:p>
          <a:p>
            <a:pPr lvl="1">
              <a:spcBef>
                <a:spcPts val="0"/>
              </a:spcBef>
              <a:spcAft>
                <a:spcPts val="300"/>
              </a:spcAft>
            </a:pPr>
            <a:r>
              <a:rPr lang="en-US" sz="1800" dirty="0">
                <a:latin typeface="Arial" charset="0"/>
                <a:ea typeface="Arial" charset="0"/>
                <a:cs typeface="Arial" charset="0"/>
              </a:rPr>
              <a:t>Large:	November </a:t>
            </a:r>
            <a:r>
              <a:rPr lang="en-US" sz="1800" dirty="0">
                <a:latin typeface="Arial" charset="0"/>
                <a:ea typeface="Arial" charset="0"/>
                <a:cs typeface="Arial" charset="0"/>
              </a:rPr>
              <a:t>12 </a:t>
            </a:r>
            <a:r>
              <a:rPr lang="en-US" sz="1800" dirty="0">
                <a:latin typeface="Arial" charset="0"/>
                <a:ea typeface="Arial" charset="0"/>
                <a:cs typeface="Arial" charset="0"/>
              </a:rPr>
              <a:t>- </a:t>
            </a:r>
            <a:r>
              <a:rPr lang="en-US" sz="1800" dirty="0">
                <a:latin typeface="Arial" charset="0"/>
                <a:ea typeface="Arial" charset="0"/>
                <a:cs typeface="Arial" charset="0"/>
              </a:rPr>
              <a:t>20</a:t>
            </a:r>
            <a:endParaRPr lang="en-US" sz="1800" dirty="0">
              <a:latin typeface="Arial" charset="0"/>
              <a:ea typeface="Arial" charset="0"/>
              <a:cs typeface="Arial" charset="0"/>
            </a:endParaRPr>
          </a:p>
          <a:p>
            <a:pPr lvl="1">
              <a:spcBef>
                <a:spcPts val="0"/>
              </a:spcBef>
              <a:spcAft>
                <a:spcPts val="300"/>
              </a:spcAft>
            </a:pPr>
            <a:r>
              <a:rPr lang="en-US" sz="1800" dirty="0">
                <a:latin typeface="Arial" charset="0"/>
                <a:ea typeface="Arial" charset="0"/>
                <a:cs typeface="Arial" charset="0"/>
              </a:rPr>
              <a:t>Medium:	</a:t>
            </a:r>
            <a:r>
              <a:rPr lang="en-US" sz="1800" dirty="0">
                <a:latin typeface="Arial" charset="0"/>
                <a:ea typeface="Arial" charset="0"/>
                <a:cs typeface="Arial" charset="0"/>
              </a:rPr>
              <a:t>October 27 – November 10</a:t>
            </a:r>
          </a:p>
          <a:p>
            <a:pPr lvl="1">
              <a:spcBef>
                <a:spcPts val="0"/>
              </a:spcBef>
              <a:spcAft>
                <a:spcPts val="300"/>
              </a:spcAft>
            </a:pPr>
            <a:r>
              <a:rPr lang="en-US" sz="1800" dirty="0">
                <a:latin typeface="Arial" charset="0"/>
                <a:ea typeface="Arial" charset="0"/>
                <a:cs typeface="Arial" charset="0"/>
              </a:rPr>
              <a:t>Small</a:t>
            </a:r>
            <a:r>
              <a:rPr lang="en-US" sz="1800" dirty="0">
                <a:latin typeface="Arial" charset="0"/>
                <a:ea typeface="Arial" charset="0"/>
                <a:cs typeface="Arial" charset="0"/>
              </a:rPr>
              <a:t>: 	January 2 – </a:t>
            </a:r>
            <a:r>
              <a:rPr lang="en-US" sz="1800" dirty="0">
                <a:latin typeface="Arial" charset="0"/>
                <a:ea typeface="Arial" charset="0"/>
                <a:cs typeface="Arial" charset="0"/>
              </a:rPr>
              <a:t>14</a:t>
            </a:r>
          </a:p>
          <a:p>
            <a:pPr>
              <a:spcBef>
                <a:spcPts val="0"/>
              </a:spcBef>
              <a:spcAft>
                <a:spcPts val="300"/>
              </a:spcAft>
            </a:pPr>
            <a:r>
              <a:rPr lang="en-US" sz="2000" dirty="0">
                <a:latin typeface="Arial" charset="0"/>
                <a:ea typeface="Arial" charset="0"/>
                <a:cs typeface="Arial" charset="0"/>
              </a:rPr>
              <a:t>PI </a:t>
            </a:r>
            <a:r>
              <a:rPr lang="en-US" sz="2000" dirty="0">
                <a:latin typeface="Arial" charset="0"/>
                <a:ea typeface="Arial" charset="0"/>
                <a:cs typeface="Arial" charset="0"/>
              </a:rPr>
              <a:t>Limit: </a:t>
            </a:r>
          </a:p>
          <a:p>
            <a:pPr lvl="1">
              <a:spcBef>
                <a:spcPts val="0"/>
              </a:spcBef>
              <a:spcAft>
                <a:spcPts val="300"/>
              </a:spcAft>
            </a:pPr>
            <a:r>
              <a:rPr lang="en-US" sz="1800" dirty="0">
                <a:latin typeface="Arial" charset="0"/>
                <a:ea typeface="Arial" charset="0"/>
                <a:cs typeface="Arial" charset="0"/>
              </a:rPr>
              <a:t>Participate in no more than 2 “core” proposals/year</a:t>
            </a:r>
          </a:p>
        </p:txBody>
      </p:sp>
      <p:sp>
        <p:nvSpPr>
          <p:cNvPr id="12293" name="Text Box 8"/>
          <p:cNvSpPr txBox="1">
            <a:spLocks noChangeArrowheads="1"/>
          </p:cNvSpPr>
          <p:nvPr/>
        </p:nvSpPr>
        <p:spPr bwMode="auto">
          <a:xfrm>
            <a:off x="5638807" y="1364169"/>
            <a:ext cx="1634456" cy="769387"/>
          </a:xfrm>
          <a:prstGeom prst="rect">
            <a:avLst/>
          </a:prstGeom>
          <a:noFill/>
          <a:ln w="9525">
            <a:noFill/>
            <a:miter lim="800000"/>
            <a:headEnd/>
            <a:tailEnd/>
          </a:ln>
        </p:spPr>
        <p:txBody>
          <a:bodyPr wrap="none" lIns="91384" tIns="45693" rIns="91384" bIns="45693">
            <a:prstTxWarp prst="textNoShape">
              <a:avLst/>
            </a:prstTxWarp>
            <a:spAutoFit/>
          </a:bodyPr>
          <a:lstStyle/>
          <a:p>
            <a:pPr eaLnBrk="0" hangingPunct="0"/>
            <a:r>
              <a:rPr lang="en-US" sz="2200" dirty="0">
                <a:solidFill>
                  <a:srgbClr val="1F497D"/>
                </a:solidFill>
              </a:rPr>
              <a:t>Coordinated</a:t>
            </a:r>
          </a:p>
          <a:p>
            <a:pPr eaLnBrk="0" hangingPunct="0"/>
            <a:r>
              <a:rPr lang="en-US" sz="2200" dirty="0">
                <a:solidFill>
                  <a:srgbClr val="1F497D"/>
                </a:solidFill>
              </a:rPr>
              <a:t> Solicitations</a:t>
            </a:r>
          </a:p>
        </p:txBody>
      </p:sp>
      <p:sp>
        <p:nvSpPr>
          <p:cNvPr id="7" name="Right Brace 6"/>
          <p:cNvSpPr/>
          <p:nvPr/>
        </p:nvSpPr>
        <p:spPr>
          <a:xfrm>
            <a:off x="5086905" y="1295400"/>
            <a:ext cx="304800" cy="914400"/>
          </a:xfrm>
          <a:prstGeom prst="rightBrace">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lIns="91384" tIns="45693" rIns="91384" bIns="45693" anchor="ctr"/>
          <a:lstStyle/>
          <a:p>
            <a:pPr algn="ctr" eaLnBrk="0" hangingPunct="0">
              <a:defRPr/>
            </a:pPr>
            <a:endParaRPr lang="en-US" dirty="0">
              <a:solidFill>
                <a:srgbClr val="1F497D"/>
              </a:solidFill>
            </a:endParaRPr>
          </a:p>
        </p:txBody>
      </p:sp>
      <p:sp>
        <p:nvSpPr>
          <p:cNvPr id="8" name="TextBox 7"/>
          <p:cNvSpPr txBox="1">
            <a:spLocks noChangeArrowheads="1"/>
          </p:cNvSpPr>
          <p:nvPr/>
        </p:nvSpPr>
        <p:spPr bwMode="auto">
          <a:xfrm>
            <a:off x="2628900" y="5678274"/>
            <a:ext cx="6934200" cy="646276"/>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lIns="91384" tIns="45693" rIns="91384" bIns="45693">
            <a:prstTxWarp prst="textNoShape">
              <a:avLst/>
            </a:prstTxWarp>
            <a:spAutoFit/>
          </a:bodyPr>
          <a:lstStyle/>
          <a:p>
            <a:pPr algn="ctr" eaLnBrk="0" hangingPunct="0"/>
            <a:r>
              <a:rPr lang="en-US" dirty="0"/>
              <a:t>For a comprehensive list of CISE funding opportunities, visit:</a:t>
            </a:r>
          </a:p>
          <a:p>
            <a:pPr algn="ctr" eaLnBrk="0" hangingPunct="0"/>
            <a:r>
              <a:rPr lang="en-US" dirty="0">
                <a:hlinkClick r:id="rId3"/>
              </a:rPr>
              <a:t>http://www.nsf.gov/funding/pgm_list.jsp?org=</a:t>
            </a:r>
            <a:r>
              <a:rPr lang="en-US" dirty="0">
                <a:hlinkClick r:id="rId3"/>
              </a:rPr>
              <a:t>CISE</a:t>
            </a:r>
            <a:r>
              <a:rPr lang="en-US" dirty="0"/>
              <a:t> </a:t>
            </a:r>
            <a:endParaRPr lang="en-US" dirty="0"/>
          </a:p>
        </p:txBody>
      </p:sp>
    </p:spTree>
    <p:extLst>
      <p:ext uri="{BB962C8B-B14F-4D97-AF65-F5344CB8AC3E}">
        <p14:creationId xmlns:p14="http://schemas.microsoft.com/office/powerpoint/2010/main" val="18050214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096000" y="838201"/>
            <a:ext cx="4748208" cy="5944537"/>
            <a:chOff x="1803600" y="-1159565"/>
            <a:chExt cx="6188364" cy="7950897"/>
          </a:xfrm>
        </p:grpSpPr>
        <p:pic>
          <p:nvPicPr>
            <p:cNvPr id="8" name="Picture 7" descr="Screen Shot 2014-09-10 at 12.14.1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3600" y="-1159565"/>
              <a:ext cx="5934364" cy="6858000"/>
            </a:xfrm>
            <a:prstGeom prst="rect">
              <a:avLst/>
            </a:prstGeom>
          </p:spPr>
        </p:pic>
        <p:pic>
          <p:nvPicPr>
            <p:cNvPr id="9" name="Picture 8" descr="Screen Shot 2014-09-10 at 12.14.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9828" y="4980610"/>
              <a:ext cx="6182136" cy="1810722"/>
            </a:xfrm>
            <a:prstGeom prst="rect">
              <a:avLst/>
            </a:prstGeom>
          </p:spPr>
        </p:pic>
      </p:grpSp>
      <p:sp>
        <p:nvSpPr>
          <p:cNvPr id="26626" name="Title 1"/>
          <p:cNvSpPr>
            <a:spLocks noGrp="1"/>
          </p:cNvSpPr>
          <p:nvPr>
            <p:ph type="title"/>
          </p:nvPr>
        </p:nvSpPr>
        <p:spPr>
          <a:xfrm>
            <a:off x="1981200" y="-134814"/>
            <a:ext cx="8229600" cy="1143000"/>
          </a:xfrm>
        </p:spPr>
        <p:txBody>
          <a:bodyPr rtlCol="0">
            <a:normAutofit/>
          </a:bodyPr>
          <a:lstStyle/>
          <a:p>
            <a:pPr>
              <a:defRPr/>
            </a:pPr>
            <a:r>
              <a:rPr lang="en-US" sz="3200" dirty="0"/>
              <a:t>CISE News</a:t>
            </a:r>
            <a:endParaRPr lang="en-US" sz="3200" dirty="0"/>
          </a:p>
        </p:txBody>
      </p:sp>
      <p:sp>
        <p:nvSpPr>
          <p:cNvPr id="31748" name="Content Placeholder 2"/>
          <p:cNvSpPr>
            <a:spLocks noGrp="1"/>
          </p:cNvSpPr>
          <p:nvPr>
            <p:ph idx="1"/>
          </p:nvPr>
        </p:nvSpPr>
        <p:spPr>
          <a:xfrm>
            <a:off x="1752600" y="838200"/>
            <a:ext cx="4343400" cy="5715000"/>
          </a:xfrm>
        </p:spPr>
        <p:txBody>
          <a:bodyPr>
            <a:normAutofit fontScale="92500"/>
          </a:bodyPr>
          <a:lstStyle/>
          <a:p>
            <a:pPr eaLnBrk="1" hangingPunct="1"/>
            <a:r>
              <a:rPr lang="en-US" sz="2400" dirty="0">
                <a:ea typeface="Arial" charset="0"/>
                <a:cs typeface="Arial" charset="0"/>
              </a:rPr>
              <a:t>Subscribe to get NSF updates by email at </a:t>
            </a:r>
            <a:r>
              <a:rPr lang="en-US" sz="2400" dirty="0">
                <a:ea typeface="Arial" charset="0"/>
                <a:cs typeface="Arial" charset="0"/>
                <a:hlinkClick r:id="rId4"/>
              </a:rPr>
              <a:t>www.nsf.gov</a:t>
            </a:r>
            <a:r>
              <a:rPr lang="en-US" sz="2400" dirty="0">
                <a:ea typeface="Arial" charset="0"/>
                <a:cs typeface="Arial" charset="0"/>
              </a:rPr>
              <a:t>.</a:t>
            </a:r>
          </a:p>
          <a:p>
            <a:pPr eaLnBrk="1" hangingPunct="1"/>
            <a:r>
              <a:rPr lang="en-US" sz="2400" dirty="0">
                <a:ea typeface="Arial" charset="0"/>
                <a:cs typeface="Arial" charset="0"/>
              </a:rPr>
              <a:t>Subscribe to receive special CISE announcements:</a:t>
            </a:r>
          </a:p>
          <a:p>
            <a:pPr lvl="1"/>
            <a:r>
              <a:rPr lang="en-US" dirty="0">
                <a:ea typeface="Arial" charset="0"/>
                <a:cs typeface="Arial" charset="0"/>
              </a:rPr>
              <a:t>Send a message to: </a:t>
            </a:r>
            <a:r>
              <a:rPr lang="en-US" dirty="0">
                <a:solidFill>
                  <a:srgbClr val="FF0000"/>
                </a:solidFill>
                <a:ea typeface="Arial" charset="0"/>
                <a:cs typeface="Arial" charset="0"/>
                <a:hlinkClick r:id="rId5"/>
              </a:rPr>
              <a:t>join-cise-announce@lists.nsf.gov</a:t>
            </a:r>
            <a:r>
              <a:rPr lang="en-US" dirty="0">
                <a:solidFill>
                  <a:srgbClr val="FF0000"/>
                </a:solidFill>
                <a:ea typeface="Arial" charset="0"/>
                <a:cs typeface="Arial" charset="0"/>
              </a:rPr>
              <a:t> </a:t>
            </a:r>
            <a:r>
              <a:rPr lang="en-US" dirty="0">
                <a:ea typeface="Arial" charset="0"/>
                <a:cs typeface="Arial" charset="0"/>
              </a:rPr>
              <a:t>with no text in the subject or message body.</a:t>
            </a:r>
          </a:p>
          <a:p>
            <a:r>
              <a:rPr lang="en-US" sz="2400" dirty="0">
                <a:ea typeface="Arial" charset="0"/>
                <a:cs typeface="Arial" charset="0"/>
              </a:rPr>
              <a:t>Visit the CISE website often: </a:t>
            </a:r>
            <a:r>
              <a:rPr lang="en-US" sz="2400" dirty="0">
                <a:cs typeface="Arial"/>
                <a:hlinkClick r:id="rId6"/>
              </a:rPr>
              <a:t>http://www.nsf.gov/dir/index.jsp?org=CISE</a:t>
            </a:r>
            <a:r>
              <a:rPr lang="en-US" sz="2400" dirty="0">
                <a:cs typeface="Arial"/>
              </a:rPr>
              <a:t>.</a:t>
            </a:r>
          </a:p>
          <a:p>
            <a:r>
              <a:rPr lang="en-US" sz="2400" dirty="0">
                <a:ea typeface="Arial" charset="0"/>
                <a:cs typeface="Arial" charset="0"/>
              </a:rPr>
              <a:t>Talk to Program Directors: </a:t>
            </a:r>
            <a:r>
              <a:rPr lang="en-US" sz="2400" dirty="0">
                <a:ea typeface="Arial" charset="0"/>
                <a:cs typeface="Arial" charset="0"/>
                <a:hlinkClick r:id="rId7"/>
              </a:rPr>
              <a:t>http://www.nsf.gov/staff/staff_list.jsp?org=CISE&amp;from_org=</a:t>
            </a:r>
            <a:r>
              <a:rPr lang="en-US" sz="2400" dirty="0">
                <a:ea typeface="Arial" charset="0"/>
                <a:cs typeface="Arial" charset="0"/>
                <a:hlinkClick r:id="rId7"/>
              </a:rPr>
              <a:t>CISE</a:t>
            </a:r>
            <a:r>
              <a:rPr lang="en-US" sz="2400" dirty="0">
                <a:ea typeface="Arial" charset="0"/>
                <a:cs typeface="Arial" charset="0"/>
              </a:rPr>
              <a:t>.  </a:t>
            </a:r>
          </a:p>
          <a:p>
            <a:r>
              <a:rPr lang="en-US" sz="2400" dirty="0"/>
              <a:t>Follow us on </a:t>
            </a:r>
            <a:r>
              <a:rPr lang="en-US" sz="2400" dirty="0"/>
              <a:t>Twitter </a:t>
            </a:r>
            <a:r>
              <a:rPr lang="en-US" sz="2400" dirty="0">
                <a:solidFill>
                  <a:srgbClr val="0000FF"/>
                </a:solidFill>
              </a:rPr>
              <a:t>@</a:t>
            </a:r>
            <a:r>
              <a:rPr lang="en-US" sz="2400" dirty="0">
                <a:solidFill>
                  <a:srgbClr val="0000FF"/>
                </a:solidFill>
              </a:rPr>
              <a:t>NSF_CISE</a:t>
            </a:r>
            <a:r>
              <a:rPr lang="en-US" sz="2400" dirty="0"/>
              <a:t>.</a:t>
            </a:r>
            <a:r>
              <a:rPr lang="en-US" sz="2400" dirty="0">
                <a:ea typeface="Arial" charset="0"/>
                <a:cs typeface="Arial" charset="0"/>
              </a:rPr>
              <a:t> </a:t>
            </a:r>
            <a:endParaRPr lang="en-US" sz="2400" dirty="0">
              <a:ea typeface="Arial" charset="0"/>
              <a:cs typeface="Arial" charset="0"/>
            </a:endParaRPr>
          </a:p>
        </p:txBody>
      </p:sp>
      <p:sp>
        <p:nvSpPr>
          <p:cNvPr id="6" name="Right Arrow 11"/>
          <p:cNvSpPr>
            <a:spLocks noChangeArrowheads="1"/>
          </p:cNvSpPr>
          <p:nvPr/>
        </p:nvSpPr>
        <p:spPr bwMode="auto">
          <a:xfrm rot="5400000" flipH="1">
            <a:off x="8693114" y="5784888"/>
            <a:ext cx="681375" cy="389201"/>
          </a:xfrm>
          <a:prstGeom prst="rightArrow">
            <a:avLst>
              <a:gd name="adj1" fmla="val 50000"/>
              <a:gd name="adj2" fmla="val 50000"/>
            </a:avLst>
          </a:prstGeom>
          <a:solidFill>
            <a:srgbClr val="FF0000"/>
          </a:solidFill>
          <a:ln w="9525">
            <a:solidFill>
              <a:schemeClr val="tx1"/>
            </a:solidFill>
            <a:round/>
            <a:headEnd/>
            <a:tailEnd/>
          </a:ln>
        </p:spPr>
        <p:txBody>
          <a:bodyPr lIns="91384" tIns="45693" rIns="91384" bIns="45693">
            <a:prstTxWarp prst="textNoShape">
              <a:avLst/>
            </a:prstTxWarp>
          </a:bodyPr>
          <a:lstStyle/>
          <a:p>
            <a:pPr eaLnBrk="0" hangingPunct="0"/>
            <a:endParaRPr lang="en-US" dirty="0"/>
          </a:p>
        </p:txBody>
      </p:sp>
      <p:sp>
        <p:nvSpPr>
          <p:cNvPr id="5" name="TextBox 8"/>
          <p:cNvSpPr txBox="1">
            <a:spLocks noChangeArrowheads="1"/>
          </p:cNvSpPr>
          <p:nvPr/>
        </p:nvSpPr>
        <p:spPr bwMode="auto">
          <a:xfrm>
            <a:off x="8625325" y="6136066"/>
            <a:ext cx="1902946" cy="646276"/>
          </a:xfrm>
          <a:prstGeom prst="rect">
            <a:avLst/>
          </a:prstGeom>
          <a:solidFill>
            <a:srgbClr val="FFFF00"/>
          </a:solidFill>
          <a:ln>
            <a:headEnd/>
            <a:tailEnd/>
          </a:ln>
        </p:spPr>
        <p:style>
          <a:lnRef idx="1">
            <a:schemeClr val="accent2"/>
          </a:lnRef>
          <a:fillRef idx="2">
            <a:schemeClr val="accent2"/>
          </a:fillRef>
          <a:effectRef idx="1">
            <a:schemeClr val="accent2"/>
          </a:effectRef>
          <a:fontRef idx="minor">
            <a:schemeClr val="dk1"/>
          </a:fontRef>
        </p:style>
        <p:txBody>
          <a:bodyPr wrap="square" lIns="91384" tIns="45693" rIns="91384" bIns="45693">
            <a:prstTxWarp prst="textNoShape">
              <a:avLst/>
            </a:prstTxWarp>
            <a:spAutoFit/>
          </a:bodyPr>
          <a:lstStyle/>
          <a:p>
            <a:pPr algn="ctr" eaLnBrk="0" hangingPunct="0"/>
            <a:r>
              <a:rPr lang="en-US" dirty="0">
                <a:solidFill>
                  <a:srgbClr val="1F497D"/>
                </a:solidFill>
              </a:rPr>
              <a:t>Get NSF Updates by Email</a:t>
            </a:r>
          </a:p>
        </p:txBody>
      </p:sp>
    </p:spTree>
    <p:extLst>
      <p:ext uri="{BB962C8B-B14F-4D97-AF65-F5344CB8AC3E}">
        <p14:creationId xmlns:p14="http://schemas.microsoft.com/office/powerpoint/2010/main" val="18542775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Tips for Applying to NSF</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368246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7900" y="228600"/>
            <a:ext cx="7696200" cy="1143000"/>
          </a:xfrm>
        </p:spPr>
        <p:txBody>
          <a:bodyPr rtlCol="0">
            <a:normAutofit fontScale="90000"/>
          </a:bodyPr>
          <a:lstStyle/>
          <a:p>
            <a:pPr>
              <a:defRPr/>
            </a:pPr>
            <a:r>
              <a:rPr lang="en-US" dirty="0" smtClean="0"/>
              <a:t>Proposal Cycle and Merit Review Process</a:t>
            </a:r>
            <a:endParaRPr lang="en-US" dirty="0"/>
          </a:p>
        </p:txBody>
      </p:sp>
      <p:grpSp>
        <p:nvGrpSpPr>
          <p:cNvPr id="9" name="Group 8"/>
          <p:cNvGrpSpPr/>
          <p:nvPr/>
        </p:nvGrpSpPr>
        <p:grpSpPr>
          <a:xfrm>
            <a:off x="1676400" y="1524000"/>
            <a:ext cx="8534400" cy="5029200"/>
            <a:chOff x="1371600" y="1524000"/>
            <a:chExt cx="6400800" cy="4419600"/>
          </a:xfrm>
        </p:grpSpPr>
        <p:pic>
          <p:nvPicPr>
            <p:cNvPr id="28674" name="Content Placeholder 3"/>
            <p:cNvPicPr>
              <a:picLocks noChangeArrowheads="1"/>
            </p:cNvPicPr>
            <p:nvPr/>
          </p:nvPicPr>
          <p:blipFill>
            <a:blip r:embed="rId2" cstate="print"/>
            <a:srcRect/>
            <a:stretch>
              <a:fillRect/>
            </a:stretch>
          </p:blipFill>
          <p:spPr bwMode="auto">
            <a:xfrm>
              <a:off x="1371600" y="1524000"/>
              <a:ext cx="6400800" cy="4419600"/>
            </a:xfrm>
            <a:prstGeom prst="rect">
              <a:avLst/>
            </a:prstGeom>
            <a:noFill/>
            <a:ln w="12700">
              <a:noFill/>
              <a:miter lim="800000"/>
              <a:headEnd/>
              <a:tailEnd/>
            </a:ln>
          </p:spPr>
        </p:pic>
        <p:sp>
          <p:nvSpPr>
            <p:cNvPr id="4" name="Rectangle 3"/>
            <p:cNvSpPr/>
            <p:nvPr/>
          </p:nvSpPr>
          <p:spPr>
            <a:xfrm>
              <a:off x="3522452" y="3352800"/>
              <a:ext cx="304800" cy="762000"/>
            </a:xfrm>
            <a:prstGeom prst="rect">
              <a:avLst/>
            </a:prstGeom>
            <a:solidFill>
              <a:schemeClr val="accent6">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164348" y="3224844"/>
              <a:ext cx="533400" cy="914400"/>
            </a:xfrm>
            <a:prstGeom prst="rect">
              <a:avLst/>
            </a:prstGeom>
            <a:solidFill>
              <a:schemeClr val="accent6">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249948" y="3352800"/>
              <a:ext cx="685800" cy="152400"/>
            </a:xfrm>
            <a:prstGeom prst="rect">
              <a:avLst/>
            </a:prstGeom>
            <a:solidFill>
              <a:schemeClr val="tx2">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281584" y="3590026"/>
              <a:ext cx="595216" cy="195530"/>
            </a:xfrm>
            <a:prstGeom prst="rect">
              <a:avLst/>
            </a:prstGeom>
            <a:solidFill>
              <a:schemeClr val="tx2">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4281584" y="3858888"/>
              <a:ext cx="595216" cy="195530"/>
            </a:xfrm>
            <a:prstGeom prst="rect">
              <a:avLst/>
            </a:prstGeom>
            <a:solidFill>
              <a:schemeClr val="tx2">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676462979"/>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Tips for International Proposals (1 of 4)</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Look for content, not a “big name” in collaborators</a:t>
            </a:r>
          </a:p>
          <a:p>
            <a:pPr lvl="1"/>
            <a:r>
              <a:rPr lang="en-US" dirty="0" smtClean="0"/>
              <a:t>NSF dislikes “trust me” proposals</a:t>
            </a:r>
          </a:p>
          <a:p>
            <a:pPr lvl="1"/>
            <a:r>
              <a:rPr lang="en-US" dirty="0" smtClean="0"/>
              <a:t>But work with someone who has been funded before - very </a:t>
            </a:r>
            <a:r>
              <a:rPr lang="en-US" dirty="0"/>
              <a:t>hard to write an NSF proposal without having seen one before!</a:t>
            </a:r>
          </a:p>
          <a:p>
            <a:r>
              <a:rPr lang="en-US" dirty="0" smtClean="0"/>
              <a:t>How to choose a partner</a:t>
            </a:r>
          </a:p>
          <a:p>
            <a:pPr lvl="1"/>
            <a:r>
              <a:rPr lang="en-US" dirty="0" smtClean="0"/>
              <a:t>Work with someone experienced (junior or senior)</a:t>
            </a:r>
          </a:p>
          <a:p>
            <a:pPr lvl="1"/>
            <a:r>
              <a:rPr lang="en-US" dirty="0"/>
              <a:t>Someone who is overloaded is </a:t>
            </a:r>
            <a:r>
              <a:rPr lang="en-US" i="1" dirty="0"/>
              <a:t>not</a:t>
            </a:r>
            <a:r>
              <a:rPr lang="en-US" dirty="0"/>
              <a:t> a good </a:t>
            </a:r>
            <a:r>
              <a:rPr lang="en-US" dirty="0" smtClean="0"/>
              <a:t>partner</a:t>
            </a:r>
          </a:p>
          <a:p>
            <a:pPr lvl="2"/>
            <a:r>
              <a:rPr lang="en-US" dirty="0" smtClean="0"/>
              <a:t>Impact of NSF 2 month/year support limit</a:t>
            </a:r>
          </a:p>
          <a:p>
            <a:pPr lvl="1"/>
            <a:r>
              <a:rPr lang="en-US" dirty="0" err="1" smtClean="0"/>
              <a:t>EPSCoR</a:t>
            </a:r>
            <a:r>
              <a:rPr lang="en-US" dirty="0" smtClean="0"/>
              <a:t> states are nice, but NOT a requirement</a:t>
            </a:r>
          </a:p>
          <a:p>
            <a:pPr lvl="1"/>
            <a:r>
              <a:rPr lang="en-US" dirty="0" smtClean="0"/>
              <a:t>Participation of underrepresented groups is important but not required</a:t>
            </a:r>
          </a:p>
          <a:p>
            <a:pPr lvl="2"/>
            <a:r>
              <a:rPr lang="en-US" dirty="0" smtClean="0"/>
              <a:t>Women</a:t>
            </a:r>
          </a:p>
          <a:p>
            <a:pPr lvl="2"/>
            <a:r>
              <a:rPr lang="en-US" dirty="0" smtClean="0"/>
              <a:t>African Americans</a:t>
            </a:r>
          </a:p>
          <a:p>
            <a:pPr lvl="2"/>
            <a:r>
              <a:rPr lang="en-US" dirty="0" smtClean="0"/>
              <a:t>Hispanics</a:t>
            </a:r>
          </a:p>
          <a:p>
            <a:pPr lvl="2"/>
            <a:r>
              <a:rPr lang="en-US" dirty="0" smtClean="0"/>
              <a:t>Native Americans</a:t>
            </a:r>
          </a:p>
          <a:p>
            <a:pPr lvl="2"/>
            <a:r>
              <a:rPr lang="en-US" dirty="0" err="1" smtClean="0"/>
              <a:t>etc</a:t>
            </a:r>
            <a:endParaRPr lang="en-US" dirty="0"/>
          </a:p>
        </p:txBody>
      </p:sp>
    </p:spTree>
    <p:extLst>
      <p:ext uri="{BB962C8B-B14F-4D97-AF65-F5344CB8AC3E}">
        <p14:creationId xmlns:p14="http://schemas.microsoft.com/office/powerpoint/2010/main" val="21659613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Tips for International Proposals </a:t>
            </a:r>
            <a:r>
              <a:rPr lang="en-US" dirty="0" smtClean="0"/>
              <a:t>(2 </a:t>
            </a:r>
            <a:r>
              <a:rPr lang="en-US" dirty="0"/>
              <a:t>of 4</a:t>
            </a:r>
            <a:r>
              <a:rPr lang="en-US" dirty="0" smtClean="0"/>
              <a:t>)</a:t>
            </a:r>
            <a:endParaRPr lang="en-US" dirty="0"/>
          </a:p>
        </p:txBody>
      </p:sp>
      <p:sp>
        <p:nvSpPr>
          <p:cNvPr id="3" name="Content Placeholder 2"/>
          <p:cNvSpPr>
            <a:spLocks noGrp="1"/>
          </p:cNvSpPr>
          <p:nvPr>
            <p:ph idx="1"/>
          </p:nvPr>
        </p:nvSpPr>
        <p:spPr/>
        <p:txBody>
          <a:bodyPr>
            <a:normAutofit lnSpcReduction="10000"/>
          </a:bodyPr>
          <a:lstStyle/>
          <a:p>
            <a:r>
              <a:rPr lang="en-US" dirty="0" smtClean="0"/>
              <a:t>Role of the Israeli partner</a:t>
            </a:r>
          </a:p>
          <a:p>
            <a:pPr lvl="1"/>
            <a:r>
              <a:rPr lang="en-US" dirty="0" smtClean="0"/>
              <a:t>Both should be full partners, not just figureheads</a:t>
            </a:r>
          </a:p>
          <a:p>
            <a:pPr lvl="1"/>
            <a:r>
              <a:rPr lang="en-US" dirty="0" smtClean="0"/>
              <a:t>Collaboration plan helpful to explain roles</a:t>
            </a:r>
          </a:p>
          <a:p>
            <a:pPr lvl="2"/>
            <a:r>
              <a:rPr lang="en-US" dirty="0" smtClean="0"/>
              <a:t>Depending on program, as separate document or in proposal (may count against page limit)</a:t>
            </a:r>
          </a:p>
          <a:p>
            <a:r>
              <a:rPr lang="en-US" dirty="0" smtClean="0"/>
              <a:t>NSF evaluation process</a:t>
            </a:r>
          </a:p>
          <a:p>
            <a:pPr lvl="1"/>
            <a:r>
              <a:rPr lang="en-US" dirty="0" smtClean="0"/>
              <a:t>In nearly all cases, peer review panel provides </a:t>
            </a:r>
            <a:r>
              <a:rPr lang="en-US" i="1" dirty="0" smtClean="0"/>
              <a:t>advice</a:t>
            </a:r>
            <a:r>
              <a:rPr lang="en-US" dirty="0" smtClean="0"/>
              <a:t> to program officers who make </a:t>
            </a:r>
            <a:r>
              <a:rPr lang="en-US" i="1" dirty="0" smtClean="0"/>
              <a:t>recommendations</a:t>
            </a:r>
            <a:r>
              <a:rPr lang="en-US" dirty="0" smtClean="0"/>
              <a:t> to NSF management</a:t>
            </a:r>
          </a:p>
          <a:p>
            <a:pPr lvl="1"/>
            <a:r>
              <a:rPr lang="en-US" dirty="0" smtClean="0"/>
              <a:t>Careful avoidance of Conflict of Interest</a:t>
            </a:r>
          </a:p>
          <a:p>
            <a:pPr lvl="1"/>
            <a:r>
              <a:rPr lang="en-US" dirty="0" smtClean="0"/>
              <a:t>PI receives </a:t>
            </a:r>
            <a:r>
              <a:rPr lang="en-US" i="1" dirty="0" smtClean="0"/>
              <a:t>technical reviews </a:t>
            </a:r>
            <a:r>
              <a:rPr lang="en-US" dirty="0" smtClean="0"/>
              <a:t>and </a:t>
            </a:r>
            <a:r>
              <a:rPr lang="en-US" i="1" dirty="0" smtClean="0"/>
              <a:t>panel summary</a:t>
            </a:r>
            <a:endParaRPr lang="en-US" dirty="0" smtClean="0"/>
          </a:p>
          <a:p>
            <a:pPr lvl="1"/>
            <a:r>
              <a:rPr lang="en-US" dirty="0" smtClean="0"/>
              <a:t>Proposals are rated (scales vary by program, but typically Highly Competitive, Competitive, Low Competitive, or Not Competitive)</a:t>
            </a:r>
          </a:p>
        </p:txBody>
      </p:sp>
    </p:spTree>
    <p:extLst>
      <p:ext uri="{BB962C8B-B14F-4D97-AF65-F5344CB8AC3E}">
        <p14:creationId xmlns:p14="http://schemas.microsoft.com/office/powerpoint/2010/main" val="23849877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AutoShape 2"/>
          <p:cNvSpPr>
            <a:spLocks noChangeArrowheads="1"/>
          </p:cNvSpPr>
          <p:nvPr/>
        </p:nvSpPr>
        <p:spPr bwMode="auto">
          <a:xfrm rot="2126823">
            <a:off x="2695575" y="1849438"/>
            <a:ext cx="7391400" cy="3149600"/>
          </a:xfrm>
          <a:custGeom>
            <a:avLst/>
            <a:gdLst>
              <a:gd name="T0" fmla="*/ 5543549 w 21600"/>
              <a:gd name="T1" fmla="*/ 0 h 21600"/>
              <a:gd name="T2" fmla="*/ 0 w 21600"/>
              <a:gd name="T3" fmla="*/ 1574800 h 21600"/>
              <a:gd name="T4" fmla="*/ 5543549 w 21600"/>
              <a:gd name="T5" fmla="*/ 3149600 h 21600"/>
              <a:gd name="T6" fmla="*/ 7391400 w 21600"/>
              <a:gd name="T7" fmla="*/ 15748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FF00"/>
          </a:solidFill>
          <a:ln w="9525">
            <a:solidFill>
              <a:schemeClr val="tx1"/>
            </a:solidFill>
            <a:miter lim="800000"/>
            <a:headEnd/>
            <a:tailEnd/>
          </a:ln>
        </p:spPr>
        <p:txBody>
          <a:bodyPr wrap="none" anchor="ctr"/>
          <a:lstStyle/>
          <a:p>
            <a:endParaRPr lang="en-US" dirty="0"/>
          </a:p>
        </p:txBody>
      </p:sp>
      <p:pic>
        <p:nvPicPr>
          <p:cNvPr id="21527" name="Picture 23" descr="MCj03841740000[1]"/>
          <p:cNvPicPr>
            <a:picLocks noChangeAspect="1" noChangeArrowheads="1"/>
          </p:cNvPicPr>
          <p:nvPr/>
        </p:nvPicPr>
        <p:blipFill>
          <a:blip r:embed="rId2" cstate="print"/>
          <a:srcRect/>
          <a:stretch>
            <a:fillRect/>
          </a:stretch>
        </p:blipFill>
        <p:spPr bwMode="auto">
          <a:xfrm>
            <a:off x="1752600" y="228600"/>
            <a:ext cx="1411288" cy="1524000"/>
          </a:xfrm>
          <a:prstGeom prst="rect">
            <a:avLst/>
          </a:prstGeom>
          <a:noFill/>
          <a:ln w="9525">
            <a:noFill/>
            <a:miter lim="800000"/>
            <a:headEnd/>
            <a:tailEnd/>
          </a:ln>
        </p:spPr>
      </p:pic>
      <p:grpSp>
        <p:nvGrpSpPr>
          <p:cNvPr id="2" name="Group 20"/>
          <p:cNvGrpSpPr>
            <a:grpSpLocks/>
          </p:cNvGrpSpPr>
          <p:nvPr/>
        </p:nvGrpSpPr>
        <p:grpSpPr bwMode="auto">
          <a:xfrm>
            <a:off x="1752601" y="304801"/>
            <a:ext cx="2379663" cy="3317875"/>
            <a:chOff x="228600" y="304800"/>
            <a:chExt cx="2379663" cy="3317875"/>
          </a:xfrm>
        </p:grpSpPr>
        <p:pic>
          <p:nvPicPr>
            <p:cNvPr id="16400" name="Picture 4" descr="MCj03519560000[1]"/>
            <p:cNvPicPr>
              <a:picLocks noChangeAspect="1" noChangeArrowheads="1"/>
            </p:cNvPicPr>
            <p:nvPr/>
          </p:nvPicPr>
          <p:blipFill>
            <a:blip r:embed="rId3" cstate="print"/>
            <a:srcRect/>
            <a:stretch>
              <a:fillRect/>
            </a:stretch>
          </p:blipFill>
          <p:spPr bwMode="auto">
            <a:xfrm>
              <a:off x="990600" y="1905000"/>
              <a:ext cx="1050925" cy="1717675"/>
            </a:xfrm>
            <a:prstGeom prst="rect">
              <a:avLst/>
            </a:prstGeom>
            <a:noFill/>
            <a:ln w="9525">
              <a:noFill/>
              <a:miter lim="800000"/>
              <a:headEnd/>
              <a:tailEnd/>
            </a:ln>
          </p:spPr>
        </p:pic>
        <p:pic>
          <p:nvPicPr>
            <p:cNvPr id="16401" name="Picture 20" descr="MCj00887200000[1]"/>
            <p:cNvPicPr>
              <a:picLocks noChangeAspect="1" noChangeArrowheads="1"/>
            </p:cNvPicPr>
            <p:nvPr/>
          </p:nvPicPr>
          <p:blipFill>
            <a:blip r:embed="rId4" cstate="print"/>
            <a:srcRect/>
            <a:stretch>
              <a:fillRect/>
            </a:stretch>
          </p:blipFill>
          <p:spPr bwMode="auto">
            <a:xfrm>
              <a:off x="1524000" y="304800"/>
              <a:ext cx="1084263" cy="1817688"/>
            </a:xfrm>
            <a:prstGeom prst="rect">
              <a:avLst/>
            </a:prstGeom>
            <a:noFill/>
            <a:ln w="9525">
              <a:noFill/>
              <a:miter lim="800000"/>
              <a:headEnd/>
              <a:tailEnd/>
            </a:ln>
          </p:spPr>
        </p:pic>
        <p:sp>
          <p:nvSpPr>
            <p:cNvPr id="16402" name="Text Box 27"/>
            <p:cNvSpPr txBox="1">
              <a:spLocks noChangeArrowheads="1"/>
            </p:cNvSpPr>
            <p:nvPr/>
          </p:nvSpPr>
          <p:spPr bwMode="auto">
            <a:xfrm>
              <a:off x="228600" y="2133600"/>
              <a:ext cx="837089" cy="461665"/>
            </a:xfrm>
            <a:prstGeom prst="rect">
              <a:avLst/>
            </a:prstGeom>
            <a:noFill/>
            <a:ln w="9525">
              <a:noFill/>
              <a:miter lim="800000"/>
              <a:headEnd/>
              <a:tailEnd/>
            </a:ln>
          </p:spPr>
          <p:txBody>
            <a:bodyPr wrap="none">
              <a:spAutoFit/>
            </a:bodyPr>
            <a:lstStyle/>
            <a:p>
              <a:r>
                <a:rPr lang="en-US" sz="2400" b="1" dirty="0">
                  <a:latin typeface="Calibri" pitchFamily="34" charset="0"/>
                </a:rPr>
                <a:t>Basic</a:t>
              </a:r>
            </a:p>
          </p:txBody>
        </p:sp>
      </p:grpSp>
      <p:pic>
        <p:nvPicPr>
          <p:cNvPr id="21538" name="Picture 34" descr="MCj04370790000[1]"/>
          <p:cNvPicPr>
            <a:picLocks noChangeAspect="1" noChangeArrowheads="1"/>
          </p:cNvPicPr>
          <p:nvPr/>
        </p:nvPicPr>
        <p:blipFill>
          <a:blip r:embed="rId5" cstate="print"/>
          <a:srcRect/>
          <a:stretch>
            <a:fillRect/>
          </a:stretch>
        </p:blipFill>
        <p:spPr bwMode="auto">
          <a:xfrm>
            <a:off x="3276600" y="838200"/>
            <a:ext cx="1714500" cy="1714500"/>
          </a:xfrm>
          <a:prstGeom prst="rect">
            <a:avLst/>
          </a:prstGeom>
          <a:noFill/>
          <a:ln w="9525">
            <a:noFill/>
            <a:miter lim="800000"/>
            <a:headEnd/>
            <a:tailEnd/>
          </a:ln>
        </p:spPr>
      </p:pic>
      <p:sp>
        <p:nvSpPr>
          <p:cNvPr id="21539" name="Text Box 35"/>
          <p:cNvSpPr txBox="1">
            <a:spLocks noChangeArrowheads="1"/>
          </p:cNvSpPr>
          <p:nvPr/>
        </p:nvSpPr>
        <p:spPr bwMode="auto">
          <a:xfrm>
            <a:off x="5137151" y="228600"/>
            <a:ext cx="3736975" cy="584200"/>
          </a:xfrm>
          <a:prstGeom prst="rect">
            <a:avLst/>
          </a:prstGeom>
          <a:noFill/>
          <a:ln w="38100">
            <a:solidFill>
              <a:schemeClr val="accent2"/>
            </a:solidFill>
            <a:miter lim="800000"/>
            <a:headEnd/>
            <a:tailEnd/>
          </a:ln>
          <a:effectLst/>
        </p:spPr>
        <p:txBody>
          <a:bodyPr wrap="none">
            <a:spAutoFit/>
          </a:bodyPr>
          <a:lstStyle/>
          <a:p>
            <a:pPr>
              <a:defRPr/>
            </a:pPr>
            <a:r>
              <a:rPr lang="en-US" sz="3200" b="1" dirty="0">
                <a:solidFill>
                  <a:srgbClr val="0070C0"/>
                </a:solidFill>
                <a:effectLst>
                  <a:outerShdw blurRad="38100" dist="38100" dir="2700000" algn="tl">
                    <a:srgbClr val="000000">
                      <a:alpha val="43137"/>
                    </a:srgbClr>
                  </a:outerShdw>
                </a:effectLst>
              </a:rPr>
              <a:t>Where Does NSF Fit?</a:t>
            </a:r>
          </a:p>
        </p:txBody>
      </p:sp>
      <p:grpSp>
        <p:nvGrpSpPr>
          <p:cNvPr id="16390" name="Group 36"/>
          <p:cNvGrpSpPr>
            <a:grpSpLocks/>
          </p:cNvGrpSpPr>
          <p:nvPr/>
        </p:nvGrpSpPr>
        <p:grpSpPr bwMode="auto">
          <a:xfrm>
            <a:off x="4800601" y="1143001"/>
            <a:ext cx="3330575" cy="3579813"/>
            <a:chOff x="3276600" y="1143000"/>
            <a:chExt cx="3329940" cy="3579876"/>
          </a:xfrm>
        </p:grpSpPr>
        <p:grpSp>
          <p:nvGrpSpPr>
            <p:cNvPr id="16395" name="Group 22"/>
            <p:cNvGrpSpPr>
              <a:grpSpLocks/>
            </p:cNvGrpSpPr>
            <p:nvPr/>
          </p:nvGrpSpPr>
          <p:grpSpPr bwMode="auto">
            <a:xfrm>
              <a:off x="3352800" y="1143000"/>
              <a:ext cx="2897072" cy="1444625"/>
              <a:chOff x="3352800" y="1143000"/>
              <a:chExt cx="2897072" cy="1444625"/>
            </a:xfrm>
          </p:grpSpPr>
          <p:pic>
            <p:nvPicPr>
              <p:cNvPr id="16398" name="Picture 19" descr="MCj02933920000[1]"/>
              <p:cNvPicPr>
                <a:picLocks noChangeAspect="1" noChangeArrowheads="1"/>
              </p:cNvPicPr>
              <p:nvPr/>
            </p:nvPicPr>
            <p:blipFill>
              <a:blip r:embed="rId6" cstate="print"/>
              <a:srcRect/>
              <a:stretch>
                <a:fillRect/>
              </a:stretch>
            </p:blipFill>
            <p:spPr bwMode="auto">
              <a:xfrm>
                <a:off x="3352800" y="1143000"/>
                <a:ext cx="1136650" cy="1444625"/>
              </a:xfrm>
              <a:prstGeom prst="rect">
                <a:avLst/>
              </a:prstGeom>
              <a:noFill/>
              <a:ln w="9525">
                <a:noFill/>
                <a:miter lim="800000"/>
                <a:headEnd/>
                <a:tailEnd/>
              </a:ln>
            </p:spPr>
          </p:pic>
          <p:sp>
            <p:nvSpPr>
              <p:cNvPr id="16399" name="Text Box 29"/>
              <p:cNvSpPr txBox="1">
                <a:spLocks noChangeArrowheads="1"/>
              </p:cNvSpPr>
              <p:nvPr/>
            </p:nvSpPr>
            <p:spPr bwMode="auto">
              <a:xfrm>
                <a:off x="4648200" y="1219200"/>
                <a:ext cx="1601672" cy="461673"/>
              </a:xfrm>
              <a:prstGeom prst="rect">
                <a:avLst/>
              </a:prstGeom>
              <a:noFill/>
              <a:ln w="9525">
                <a:noFill/>
                <a:miter lim="800000"/>
                <a:headEnd/>
                <a:tailEnd/>
              </a:ln>
            </p:spPr>
            <p:txBody>
              <a:bodyPr wrap="none">
                <a:spAutoFit/>
              </a:bodyPr>
              <a:lstStyle/>
              <a:p>
                <a:r>
                  <a:rPr lang="en-US" sz="2400" b="1" dirty="0">
                    <a:latin typeface="Calibri" pitchFamily="34" charset="0"/>
                  </a:rPr>
                  <a:t>Translation</a:t>
                </a:r>
              </a:p>
            </p:txBody>
          </p:sp>
        </p:grpSp>
        <p:pic>
          <p:nvPicPr>
            <p:cNvPr id="16396" name="Picture 11" descr="C:\Documents and Settings\melekoni\Local Settings\Temporary Internet Files\Content.IE5\QIMAUOBD\MP900313986[1].jpg"/>
            <p:cNvPicPr>
              <a:picLocks noChangeAspect="1" noChangeArrowheads="1"/>
            </p:cNvPicPr>
            <p:nvPr/>
          </p:nvPicPr>
          <p:blipFill>
            <a:blip r:embed="rId7" cstate="print"/>
            <a:srcRect/>
            <a:stretch>
              <a:fillRect/>
            </a:stretch>
          </p:blipFill>
          <p:spPr bwMode="auto">
            <a:xfrm>
              <a:off x="5257800" y="1828800"/>
              <a:ext cx="1348740" cy="1371600"/>
            </a:xfrm>
            <a:prstGeom prst="rect">
              <a:avLst/>
            </a:prstGeom>
            <a:noFill/>
            <a:ln w="9525">
              <a:noFill/>
              <a:miter lim="800000"/>
              <a:headEnd/>
              <a:tailEnd/>
            </a:ln>
          </p:spPr>
        </p:pic>
        <p:pic>
          <p:nvPicPr>
            <p:cNvPr id="16397" name="Picture 12" descr="C:\Documents and Settings\melekoni\Local Settings\Temporary Internet Files\Content.IE5\9KK9VQ7N\MP900438580[1].jpg"/>
            <p:cNvPicPr>
              <a:picLocks noChangeAspect="1" noChangeArrowheads="1"/>
            </p:cNvPicPr>
            <p:nvPr/>
          </p:nvPicPr>
          <p:blipFill>
            <a:blip r:embed="rId8" cstate="print"/>
            <a:srcRect/>
            <a:stretch>
              <a:fillRect/>
            </a:stretch>
          </p:blipFill>
          <p:spPr bwMode="auto">
            <a:xfrm>
              <a:off x="3276600" y="3657600"/>
              <a:ext cx="1600200" cy="1065276"/>
            </a:xfrm>
            <a:prstGeom prst="rect">
              <a:avLst/>
            </a:prstGeom>
            <a:noFill/>
            <a:ln w="9525">
              <a:noFill/>
              <a:miter lim="800000"/>
              <a:headEnd/>
              <a:tailEnd/>
            </a:ln>
          </p:spPr>
        </p:pic>
      </p:grpSp>
      <p:grpSp>
        <p:nvGrpSpPr>
          <p:cNvPr id="16391" name="Group 37"/>
          <p:cNvGrpSpPr>
            <a:grpSpLocks/>
          </p:cNvGrpSpPr>
          <p:nvPr/>
        </p:nvGrpSpPr>
        <p:grpSpPr bwMode="auto">
          <a:xfrm>
            <a:off x="7924799" y="3810001"/>
            <a:ext cx="2557464" cy="2793981"/>
            <a:chOff x="6400799" y="3810000"/>
            <a:chExt cx="2557464" cy="2794557"/>
          </a:xfrm>
        </p:grpSpPr>
        <p:sp>
          <p:nvSpPr>
            <p:cNvPr id="29" name="TextBox 28"/>
            <p:cNvSpPr txBox="1"/>
            <p:nvPr/>
          </p:nvSpPr>
          <p:spPr>
            <a:xfrm rot="16200000">
              <a:off x="6917493" y="5533751"/>
              <a:ext cx="554112" cy="1587500"/>
            </a:xfrm>
            <a:prstGeom prst="rect">
              <a:avLst/>
            </a:prstGeom>
            <a:noFill/>
          </p:spPr>
          <p:txBody>
            <a:bodyPr vert="vert">
              <a:spAutoFit/>
            </a:bodyPr>
            <a:lstStyle/>
            <a:p>
              <a:pPr>
                <a:defRPr/>
              </a:pPr>
              <a:r>
                <a:rPr lang="en-US" sz="2400" b="1" dirty="0"/>
                <a:t>Utility</a:t>
              </a:r>
            </a:p>
          </p:txBody>
        </p:sp>
        <p:pic>
          <p:nvPicPr>
            <p:cNvPr id="16393" name="Picture 7" descr="C:\Documents and Settings\melekoni\Local Settings\Temporary Internet Files\Content.IE5\QIMAUOBD\MP900400941[1].jpg"/>
            <p:cNvPicPr>
              <a:picLocks noChangeAspect="1" noChangeArrowheads="1"/>
            </p:cNvPicPr>
            <p:nvPr/>
          </p:nvPicPr>
          <p:blipFill>
            <a:blip r:embed="rId9" cstate="print"/>
            <a:srcRect/>
            <a:stretch>
              <a:fillRect/>
            </a:stretch>
          </p:blipFill>
          <p:spPr bwMode="auto">
            <a:xfrm>
              <a:off x="6705600" y="5181600"/>
              <a:ext cx="998220" cy="798576"/>
            </a:xfrm>
            <a:prstGeom prst="rect">
              <a:avLst/>
            </a:prstGeom>
            <a:noFill/>
            <a:ln w="9525">
              <a:noFill/>
              <a:miter lim="800000"/>
              <a:headEnd/>
              <a:tailEnd/>
            </a:ln>
          </p:spPr>
        </p:pic>
        <p:pic>
          <p:nvPicPr>
            <p:cNvPr id="16394" name="Picture 13" descr="C:\Documents and Settings\melekoni\Local Settings\Temporary Internet Files\Content.IE5\QIMAUOBD\MP900409737[1].jpg"/>
            <p:cNvPicPr>
              <a:picLocks noChangeAspect="1" noChangeArrowheads="1"/>
            </p:cNvPicPr>
            <p:nvPr/>
          </p:nvPicPr>
          <p:blipFill>
            <a:blip r:embed="rId10" cstate="print"/>
            <a:srcRect/>
            <a:stretch>
              <a:fillRect/>
            </a:stretch>
          </p:blipFill>
          <p:spPr bwMode="auto">
            <a:xfrm>
              <a:off x="7924800" y="3810000"/>
              <a:ext cx="1033463" cy="1556274"/>
            </a:xfrm>
            <a:prstGeom prst="rect">
              <a:avLst/>
            </a:prstGeom>
            <a:noFill/>
            <a:ln w="9525">
              <a:noFill/>
              <a:miter lim="800000"/>
              <a:headEnd/>
              <a:tailEnd/>
            </a:ln>
          </p:spPr>
        </p:pic>
      </p:grpSp>
    </p:spTree>
    <p:extLst>
      <p:ext uri="{BB962C8B-B14F-4D97-AF65-F5344CB8AC3E}">
        <p14:creationId xmlns:p14="http://schemas.microsoft.com/office/powerpoint/2010/main" val="289468399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Tips for International Proposals </a:t>
            </a:r>
            <a:r>
              <a:rPr lang="en-US" dirty="0" smtClean="0"/>
              <a:t>(3 </a:t>
            </a:r>
            <a:r>
              <a:rPr lang="en-US" dirty="0"/>
              <a:t>of 4)</a:t>
            </a:r>
          </a:p>
        </p:txBody>
      </p:sp>
      <p:sp>
        <p:nvSpPr>
          <p:cNvPr id="3" name="Content Placeholder 2"/>
          <p:cNvSpPr>
            <a:spLocks noGrp="1"/>
          </p:cNvSpPr>
          <p:nvPr>
            <p:ph idx="1"/>
          </p:nvPr>
        </p:nvSpPr>
        <p:spPr/>
        <p:txBody>
          <a:bodyPr>
            <a:normAutofit lnSpcReduction="10000"/>
          </a:bodyPr>
          <a:lstStyle/>
          <a:p>
            <a:r>
              <a:rPr lang="en-US" dirty="0"/>
              <a:t>Post panel considerations in award decisions</a:t>
            </a:r>
          </a:p>
          <a:p>
            <a:pPr lvl="1"/>
            <a:r>
              <a:rPr lang="en-US" dirty="0"/>
              <a:t>Program officers generally but not always follow panel </a:t>
            </a:r>
            <a:r>
              <a:rPr lang="en-US" dirty="0" smtClean="0"/>
              <a:t>advice</a:t>
            </a:r>
          </a:p>
          <a:p>
            <a:pPr lvl="1"/>
            <a:r>
              <a:rPr lang="en-US" dirty="0" smtClean="0"/>
              <a:t>Includes consideration of overall budget, “portfolio balancing”, PI workload, etc.</a:t>
            </a:r>
          </a:p>
          <a:p>
            <a:pPr lvl="2"/>
            <a:r>
              <a:rPr lang="en-US" dirty="0" smtClean="0"/>
              <a:t>HC proposals are </a:t>
            </a:r>
            <a:r>
              <a:rPr lang="en-US" i="1" dirty="0" smtClean="0"/>
              <a:t>usually</a:t>
            </a:r>
            <a:r>
              <a:rPr lang="en-US" dirty="0" smtClean="0"/>
              <a:t> funded</a:t>
            </a:r>
          </a:p>
          <a:p>
            <a:pPr lvl="2"/>
            <a:r>
              <a:rPr lang="en-US" dirty="0" smtClean="0"/>
              <a:t>C proposals are </a:t>
            </a:r>
            <a:r>
              <a:rPr lang="en-US" i="1" dirty="0" smtClean="0"/>
              <a:t>sometimes</a:t>
            </a:r>
            <a:r>
              <a:rPr lang="en-US" dirty="0" smtClean="0"/>
              <a:t> funded</a:t>
            </a:r>
          </a:p>
          <a:p>
            <a:pPr lvl="2"/>
            <a:r>
              <a:rPr lang="en-US" dirty="0" smtClean="0"/>
              <a:t>LC proposals are </a:t>
            </a:r>
            <a:r>
              <a:rPr lang="en-US" i="1" dirty="0" smtClean="0"/>
              <a:t>very occasionally</a:t>
            </a:r>
            <a:r>
              <a:rPr lang="en-US" dirty="0" smtClean="0"/>
              <a:t> funded</a:t>
            </a:r>
          </a:p>
          <a:p>
            <a:pPr lvl="2"/>
            <a:r>
              <a:rPr lang="en-US" dirty="0" smtClean="0"/>
              <a:t>NC proposals are </a:t>
            </a:r>
            <a:r>
              <a:rPr lang="en-US" i="1" dirty="0" smtClean="0"/>
              <a:t>almost never</a:t>
            </a:r>
            <a:r>
              <a:rPr lang="en-US" dirty="0" smtClean="0"/>
              <a:t> funded</a:t>
            </a:r>
            <a:endParaRPr lang="en-US" dirty="0"/>
          </a:p>
          <a:p>
            <a:r>
              <a:rPr lang="en-US" dirty="0"/>
              <a:t>Project funding rates</a:t>
            </a:r>
          </a:p>
          <a:p>
            <a:pPr lvl="1"/>
            <a:r>
              <a:rPr lang="en-US" dirty="0"/>
              <a:t>Wide range of funding rates across foundation</a:t>
            </a:r>
          </a:p>
          <a:p>
            <a:pPr lvl="1"/>
            <a:r>
              <a:rPr lang="en-US" dirty="0"/>
              <a:t>Ex: CISE averages </a:t>
            </a:r>
            <a:r>
              <a:rPr lang="en-US" dirty="0" smtClean="0"/>
              <a:t>~20</a:t>
            </a:r>
            <a:r>
              <a:rPr lang="en-US" dirty="0"/>
              <a:t>%, but some programs as little as 5% or as high as 35%</a:t>
            </a:r>
          </a:p>
          <a:p>
            <a:pPr lvl="1"/>
            <a:r>
              <a:rPr lang="en-US" dirty="0"/>
              <a:t>Some (but not all) programs will give statistics</a:t>
            </a:r>
          </a:p>
          <a:p>
            <a:endParaRPr lang="en-US" dirty="0"/>
          </a:p>
        </p:txBody>
      </p:sp>
    </p:spTree>
    <p:extLst>
      <p:ext uri="{BB962C8B-B14F-4D97-AF65-F5344CB8AC3E}">
        <p14:creationId xmlns:p14="http://schemas.microsoft.com/office/powerpoint/2010/main" val="37639874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Tips for International Proposals (4 of 4)</a:t>
            </a:r>
            <a:endParaRPr lang="en-US" dirty="0"/>
          </a:p>
        </p:txBody>
      </p:sp>
      <p:sp>
        <p:nvSpPr>
          <p:cNvPr id="3" name="Content Placeholder 2"/>
          <p:cNvSpPr>
            <a:spLocks noGrp="1"/>
          </p:cNvSpPr>
          <p:nvPr>
            <p:ph idx="1"/>
          </p:nvPr>
        </p:nvSpPr>
        <p:spPr>
          <a:xfrm>
            <a:off x="1981200" y="1341438"/>
            <a:ext cx="8229600" cy="5516562"/>
          </a:xfrm>
        </p:spPr>
        <p:txBody>
          <a:bodyPr>
            <a:normAutofit fontScale="92500" lnSpcReduction="10000"/>
          </a:bodyPr>
          <a:lstStyle/>
          <a:p>
            <a:r>
              <a:rPr lang="en-US" dirty="0" smtClean="0"/>
              <a:t>Broader impact must be addressed in every proposal</a:t>
            </a:r>
          </a:p>
          <a:p>
            <a:pPr lvl="1"/>
            <a:r>
              <a:rPr lang="en-US" dirty="0" smtClean="0">
                <a:solidFill>
                  <a:srgbClr val="FF0000"/>
                </a:solidFill>
              </a:rPr>
              <a:t>How well </a:t>
            </a:r>
            <a:r>
              <a:rPr lang="en-US" dirty="0" smtClean="0"/>
              <a:t>does the activity advance discovery and understanding </a:t>
            </a:r>
            <a:r>
              <a:rPr lang="en-US" dirty="0" smtClean="0">
                <a:solidFill>
                  <a:srgbClr val="FF0000"/>
                </a:solidFill>
              </a:rPr>
              <a:t>while promoting </a:t>
            </a:r>
            <a:r>
              <a:rPr lang="en-US" dirty="0" smtClean="0"/>
              <a:t>teaching, training and learning?</a:t>
            </a:r>
          </a:p>
          <a:p>
            <a:pPr lvl="1"/>
            <a:r>
              <a:rPr lang="en-US" dirty="0" smtClean="0"/>
              <a:t>How well does the proposed activity </a:t>
            </a:r>
            <a:r>
              <a:rPr lang="en-US" dirty="0" smtClean="0">
                <a:solidFill>
                  <a:srgbClr val="FF0000"/>
                </a:solidFill>
              </a:rPr>
              <a:t>broaden the participation of underrepresented groups </a:t>
            </a:r>
            <a:r>
              <a:rPr lang="en-US" dirty="0" smtClean="0"/>
              <a:t>(e.g., gender, ethnicity, disability, geographic, etc.)?</a:t>
            </a:r>
          </a:p>
          <a:p>
            <a:pPr lvl="1"/>
            <a:r>
              <a:rPr lang="en-US" dirty="0" smtClean="0"/>
              <a:t>To what extent will it </a:t>
            </a:r>
            <a:r>
              <a:rPr lang="en-US" dirty="0" smtClean="0">
                <a:solidFill>
                  <a:srgbClr val="FF0000"/>
                </a:solidFill>
              </a:rPr>
              <a:t>enhance the infrastructure </a:t>
            </a:r>
            <a:r>
              <a:rPr lang="en-US" dirty="0" smtClean="0"/>
              <a:t>for research and education, such as facilities, instrumentation, networks and partnerships?</a:t>
            </a:r>
          </a:p>
          <a:p>
            <a:pPr lvl="1"/>
            <a:r>
              <a:rPr lang="en-US" dirty="0" smtClean="0"/>
              <a:t>Will the results be </a:t>
            </a:r>
            <a:r>
              <a:rPr lang="en-US" dirty="0" smtClean="0">
                <a:solidFill>
                  <a:srgbClr val="FF0000"/>
                </a:solidFill>
              </a:rPr>
              <a:t>disseminated broadly </a:t>
            </a:r>
            <a:r>
              <a:rPr lang="en-US" dirty="0" smtClean="0"/>
              <a:t>to enhance scientific and technological understanding?</a:t>
            </a:r>
          </a:p>
          <a:p>
            <a:pPr lvl="1"/>
            <a:r>
              <a:rPr lang="en-US" dirty="0" smtClean="0"/>
              <a:t>What may be the </a:t>
            </a:r>
            <a:r>
              <a:rPr lang="en-US" dirty="0" smtClean="0">
                <a:solidFill>
                  <a:srgbClr val="FF0000"/>
                </a:solidFill>
              </a:rPr>
              <a:t>benefits to society </a:t>
            </a:r>
            <a:r>
              <a:rPr lang="en-US" dirty="0" smtClean="0"/>
              <a:t>of the proposed activity?</a:t>
            </a:r>
          </a:p>
          <a:p>
            <a:r>
              <a:rPr lang="en-US" dirty="0" smtClean="0"/>
              <a:t>Must address </a:t>
            </a:r>
            <a:r>
              <a:rPr lang="en-US" i="1" dirty="0" smtClean="0"/>
              <a:t>some</a:t>
            </a:r>
            <a:r>
              <a:rPr lang="en-US" dirty="0" smtClean="0"/>
              <a:t> of these in every proposal</a:t>
            </a:r>
          </a:p>
          <a:p>
            <a:r>
              <a:rPr lang="en-US" dirty="0" smtClean="0"/>
              <a:t>Proposals without BI are </a:t>
            </a:r>
            <a:r>
              <a:rPr lang="en-US" i="1" dirty="0" smtClean="0"/>
              <a:t>returned without review</a:t>
            </a:r>
            <a:endParaRPr lang="en-US" dirty="0" smtClean="0"/>
          </a:p>
          <a:p>
            <a:r>
              <a:rPr lang="en-US" dirty="0" smtClean="0">
                <a:solidFill>
                  <a:srgbClr val="FF0000"/>
                </a:solidFill>
              </a:rPr>
              <a:t>Both</a:t>
            </a:r>
            <a:r>
              <a:rPr lang="en-US" dirty="0" smtClean="0"/>
              <a:t> Intellectual Merit and Broader Impact are considered in funding decisions</a:t>
            </a:r>
            <a:endParaRPr lang="en-US" u="sng" dirty="0" smtClean="0">
              <a:solidFill>
                <a:schemeClr val="accent6"/>
              </a:solidFill>
            </a:endParaRPr>
          </a:p>
          <a:p>
            <a:endParaRPr lang="en-US" dirty="0"/>
          </a:p>
        </p:txBody>
      </p:sp>
    </p:spTree>
    <p:extLst>
      <p:ext uri="{BB962C8B-B14F-4D97-AF65-F5344CB8AC3E}">
        <p14:creationId xmlns:p14="http://schemas.microsoft.com/office/powerpoint/2010/main" val="25691667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1905000" y="152400"/>
            <a:ext cx="8763000" cy="1143000"/>
          </a:xfrm>
        </p:spPr>
        <p:txBody>
          <a:bodyPr rtlCol="0">
            <a:normAutofit fontScale="90000"/>
          </a:bodyPr>
          <a:lstStyle/>
          <a:p>
            <a:pPr>
              <a:defRPr/>
            </a:pPr>
            <a:r>
              <a:rPr lang="en-US" dirty="0" smtClean="0"/>
              <a:t>Where do I find information about funding opportunities?</a:t>
            </a:r>
            <a:endParaRPr lang="en-US" dirty="0"/>
          </a:p>
        </p:txBody>
      </p:sp>
      <p:sp>
        <p:nvSpPr>
          <p:cNvPr id="196611" name="Rectangle 3"/>
          <p:cNvSpPr>
            <a:spLocks noGrp="1" noChangeArrowheads="1"/>
          </p:cNvSpPr>
          <p:nvPr>
            <p:ph sz="half" idx="1"/>
          </p:nvPr>
        </p:nvSpPr>
        <p:spPr>
          <a:xfrm>
            <a:off x="4648200" y="1371600"/>
            <a:ext cx="3810000" cy="533400"/>
          </a:xfrm>
        </p:spPr>
        <p:txBody>
          <a:bodyPr rtlCol="0">
            <a:normAutofit/>
          </a:bodyPr>
          <a:lstStyle/>
          <a:p>
            <a:pPr>
              <a:buNone/>
              <a:defRPr/>
            </a:pPr>
            <a:r>
              <a:rPr lang="en-US" sz="3200" b="1" dirty="0">
                <a:solidFill>
                  <a:srgbClr val="0000CC"/>
                </a:solidFill>
                <a:latin typeface="Arial" pitchFamily="34" charset="0"/>
              </a:rPr>
              <a:t>www.nsf.gov</a:t>
            </a:r>
            <a:endParaRPr lang="en-US" sz="3200" b="1" dirty="0">
              <a:solidFill>
                <a:srgbClr val="0000CC"/>
              </a:solidFill>
              <a:latin typeface="Arial" pitchFamily="34" charset="0"/>
            </a:endParaRPr>
          </a:p>
        </p:txBody>
      </p:sp>
      <p:pic>
        <p:nvPicPr>
          <p:cNvPr id="22531" name="Picture 4"/>
          <p:cNvPicPr>
            <a:picLocks noChangeAspect="1" noChangeArrowheads="1"/>
          </p:cNvPicPr>
          <p:nvPr/>
        </p:nvPicPr>
        <p:blipFill>
          <a:blip r:embed="rId2" cstate="print"/>
          <a:srcRect l="49791"/>
          <a:stretch>
            <a:fillRect/>
          </a:stretch>
        </p:blipFill>
        <p:spPr bwMode="auto">
          <a:xfrm>
            <a:off x="2362200" y="2057400"/>
            <a:ext cx="7467600" cy="4648200"/>
          </a:xfrm>
          <a:prstGeom prst="rect">
            <a:avLst/>
          </a:prstGeom>
          <a:noFill/>
          <a:ln w="9525">
            <a:noFill/>
            <a:miter lim="800000"/>
            <a:headEnd/>
            <a:tailEnd/>
          </a:ln>
        </p:spPr>
      </p:pic>
      <p:sp>
        <p:nvSpPr>
          <p:cNvPr id="16" name="Oval 15"/>
          <p:cNvSpPr/>
          <p:nvPr/>
        </p:nvSpPr>
        <p:spPr>
          <a:xfrm>
            <a:off x="3962400" y="3124200"/>
            <a:ext cx="6096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 name="Oval 16"/>
          <p:cNvSpPr/>
          <p:nvPr/>
        </p:nvSpPr>
        <p:spPr>
          <a:xfrm>
            <a:off x="7772400" y="3200400"/>
            <a:ext cx="6096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 name="Oval 17"/>
          <p:cNvSpPr/>
          <p:nvPr/>
        </p:nvSpPr>
        <p:spPr>
          <a:xfrm>
            <a:off x="7772400" y="2438400"/>
            <a:ext cx="6096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Oval 7"/>
          <p:cNvSpPr/>
          <p:nvPr/>
        </p:nvSpPr>
        <p:spPr>
          <a:xfrm>
            <a:off x="4495800" y="3151188"/>
            <a:ext cx="6096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24808443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3345326" y="6553200"/>
            <a:ext cx="5510296" cy="199130"/>
          </a:xfrm>
          <a:prstGeom prst="rect">
            <a:avLst/>
          </a:prstGeom>
          <a:noFill/>
        </p:spPr>
        <p:txBody>
          <a:bodyPr wrap="square" lIns="44804" tIns="22402" rIns="44804" bIns="22402" rtlCol="0">
            <a:spAutoFit/>
          </a:bodyPr>
          <a:lstStyle/>
          <a:p>
            <a:pPr algn="ctr"/>
            <a:r>
              <a:rPr lang="en-US" sz="1000" i="1" dirty="0">
                <a:solidFill>
                  <a:srgbClr val="FFFFFF"/>
                </a:solidFill>
                <a:latin typeface="Arial"/>
                <a:cs typeface="Arial"/>
              </a:rPr>
              <a:t>Other than the FY 2015 appropriation, numbers shown are based on FY 2014 activities.</a:t>
            </a:r>
          </a:p>
        </p:txBody>
      </p:sp>
      <p:sp>
        <p:nvSpPr>
          <p:cNvPr id="6" name="Right Brace 5"/>
          <p:cNvSpPr/>
          <p:nvPr/>
        </p:nvSpPr>
        <p:spPr>
          <a:xfrm>
            <a:off x="4378944" y="1511081"/>
            <a:ext cx="451795" cy="3997998"/>
          </a:xfrm>
          <a:prstGeom prst="rightBrace">
            <a:avLst/>
          </a:prstGeom>
          <a:ln w="38100"/>
        </p:spPr>
        <p:style>
          <a:lnRef idx="1">
            <a:schemeClr val="accent3"/>
          </a:lnRef>
          <a:fillRef idx="0">
            <a:schemeClr val="accent3"/>
          </a:fillRef>
          <a:effectRef idx="0">
            <a:schemeClr val="accent3"/>
          </a:effectRef>
          <a:fontRef idx="minor">
            <a:schemeClr val="tx1"/>
          </a:fontRef>
        </p:style>
        <p:txBody>
          <a:bodyPr lIns="44806" tIns="22403" rIns="44806" bIns="22403" anchor="ctr"/>
          <a:lstStyle/>
          <a:p>
            <a:pPr algn="ctr" defTabSz="640016">
              <a:defRPr/>
            </a:pPr>
            <a:endParaRPr lang="en-US" dirty="0"/>
          </a:p>
        </p:txBody>
      </p:sp>
      <p:sp>
        <p:nvSpPr>
          <p:cNvPr id="7" name="Right Brace 6"/>
          <p:cNvSpPr/>
          <p:nvPr/>
        </p:nvSpPr>
        <p:spPr>
          <a:xfrm>
            <a:off x="7185863" y="1511081"/>
            <a:ext cx="451795" cy="3997998"/>
          </a:xfrm>
          <a:prstGeom prst="rightBrace">
            <a:avLst/>
          </a:prstGeom>
          <a:ln w="38100"/>
        </p:spPr>
        <p:style>
          <a:lnRef idx="1">
            <a:schemeClr val="accent5"/>
          </a:lnRef>
          <a:fillRef idx="0">
            <a:schemeClr val="accent5"/>
          </a:fillRef>
          <a:effectRef idx="0">
            <a:schemeClr val="accent5"/>
          </a:effectRef>
          <a:fontRef idx="minor">
            <a:schemeClr val="tx1"/>
          </a:fontRef>
        </p:style>
        <p:txBody>
          <a:bodyPr lIns="44806" tIns="22403" rIns="44806" bIns="22403" anchor="ctr"/>
          <a:lstStyle/>
          <a:p>
            <a:pPr algn="ctr" defTabSz="640016">
              <a:defRPr/>
            </a:pPr>
            <a:endParaRPr lang="en-US" dirty="0"/>
          </a:p>
        </p:txBody>
      </p:sp>
      <p:grpSp>
        <p:nvGrpSpPr>
          <p:cNvPr id="8" name="Group 7"/>
          <p:cNvGrpSpPr/>
          <p:nvPr/>
        </p:nvGrpSpPr>
        <p:grpSpPr>
          <a:xfrm>
            <a:off x="2226670" y="1676746"/>
            <a:ext cx="2193845" cy="1094186"/>
            <a:chOff x="457200" y="6168330"/>
            <a:chExt cx="3124199" cy="990600"/>
          </a:xfrm>
        </p:grpSpPr>
        <p:sp>
          <p:nvSpPr>
            <p:cNvPr id="41" name="Rounded Rectangle 40"/>
            <p:cNvSpPr/>
            <p:nvPr/>
          </p:nvSpPr>
          <p:spPr>
            <a:xfrm>
              <a:off x="457200" y="6168330"/>
              <a:ext cx="3124199" cy="99060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42" name="TextBox 41"/>
            <p:cNvSpPr txBox="1"/>
            <p:nvPr/>
          </p:nvSpPr>
          <p:spPr>
            <a:xfrm>
              <a:off x="457200" y="6408210"/>
              <a:ext cx="1364837" cy="515483"/>
            </a:xfrm>
            <a:prstGeom prst="rect">
              <a:avLst/>
            </a:prstGeom>
            <a:noFill/>
          </p:spPr>
          <p:txBody>
            <a:bodyPr wrap="none" rtlCol="0">
              <a:spAutoFit/>
            </a:bodyPr>
            <a:lstStyle/>
            <a:p>
              <a:r>
                <a:rPr lang="en-US" sz="3100" dirty="0">
                  <a:solidFill>
                    <a:schemeClr val="bg1"/>
                  </a:solidFill>
                  <a:latin typeface="Arial"/>
                  <a:cs typeface="Arial"/>
                </a:rPr>
                <a:t>$7.3</a:t>
              </a:r>
            </a:p>
          </p:txBody>
        </p:sp>
        <p:sp>
          <p:nvSpPr>
            <p:cNvPr id="43" name="TextBox 42"/>
            <p:cNvSpPr txBox="1"/>
            <p:nvPr/>
          </p:nvSpPr>
          <p:spPr>
            <a:xfrm>
              <a:off x="1599016" y="6426789"/>
              <a:ext cx="1982383" cy="473687"/>
            </a:xfrm>
            <a:prstGeom prst="rect">
              <a:avLst/>
            </a:prstGeom>
            <a:noFill/>
          </p:spPr>
          <p:txBody>
            <a:bodyPr wrap="square" rtlCol="0" anchor="ctr" anchorCtr="0">
              <a:spAutoFit/>
            </a:bodyPr>
            <a:lstStyle/>
            <a:p>
              <a:r>
                <a:rPr lang="en-US" sz="1400" dirty="0">
                  <a:solidFill>
                    <a:schemeClr val="bg1"/>
                  </a:solidFill>
                  <a:latin typeface="Arial"/>
                  <a:cs typeface="Arial"/>
                </a:rPr>
                <a:t>billion FY 2015 appropriation</a:t>
              </a:r>
            </a:p>
          </p:txBody>
        </p:sp>
      </p:grpSp>
      <p:grpSp>
        <p:nvGrpSpPr>
          <p:cNvPr id="9" name="Group 8"/>
          <p:cNvGrpSpPr/>
          <p:nvPr/>
        </p:nvGrpSpPr>
        <p:grpSpPr>
          <a:xfrm>
            <a:off x="2226670" y="2925300"/>
            <a:ext cx="2193844" cy="1169551"/>
            <a:chOff x="457200" y="7303415"/>
            <a:chExt cx="3124200" cy="1038731"/>
          </a:xfrm>
        </p:grpSpPr>
        <p:sp>
          <p:nvSpPr>
            <p:cNvPr id="38" name="Rounded Rectangle 37"/>
            <p:cNvSpPr/>
            <p:nvPr/>
          </p:nvSpPr>
          <p:spPr>
            <a:xfrm>
              <a:off x="457200" y="7327480"/>
              <a:ext cx="3124200" cy="990600"/>
            </a:xfrm>
            <a:prstGeom prst="roundRect">
              <a:avLst/>
            </a:prstGeom>
            <a:solidFill>
              <a:srgbClr val="628B13"/>
            </a:solidFill>
            <a:ln w="25400">
              <a:solidFill>
                <a:srgbClr val="A2E80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TextBox 38"/>
            <p:cNvSpPr txBox="1"/>
            <p:nvPr/>
          </p:nvSpPr>
          <p:spPr>
            <a:xfrm>
              <a:off x="457200" y="7572210"/>
              <a:ext cx="1396076" cy="505698"/>
            </a:xfrm>
            <a:prstGeom prst="rect">
              <a:avLst/>
            </a:prstGeom>
            <a:noFill/>
          </p:spPr>
          <p:txBody>
            <a:bodyPr wrap="none" rtlCol="0">
              <a:spAutoFit/>
            </a:bodyPr>
            <a:lstStyle/>
            <a:p>
              <a:r>
                <a:rPr lang="en-US" sz="3100" dirty="0">
                  <a:solidFill>
                    <a:schemeClr val="bg1"/>
                  </a:solidFill>
                  <a:latin typeface="Arial"/>
                  <a:cs typeface="Arial"/>
                </a:rPr>
                <a:t>94%</a:t>
              </a:r>
            </a:p>
          </p:txBody>
        </p:sp>
        <p:sp>
          <p:nvSpPr>
            <p:cNvPr id="40" name="TextBox 39"/>
            <p:cNvSpPr txBox="1"/>
            <p:nvPr/>
          </p:nvSpPr>
          <p:spPr>
            <a:xfrm>
              <a:off x="1599015" y="7303415"/>
              <a:ext cx="1982385" cy="1038731"/>
            </a:xfrm>
            <a:prstGeom prst="rect">
              <a:avLst/>
            </a:prstGeom>
            <a:noFill/>
          </p:spPr>
          <p:txBody>
            <a:bodyPr wrap="square" rtlCol="0" anchor="ctr" anchorCtr="0">
              <a:spAutoFit/>
            </a:bodyPr>
            <a:lstStyle/>
            <a:p>
              <a:r>
                <a:rPr lang="en-US" sz="1400" dirty="0">
                  <a:solidFill>
                    <a:schemeClr val="bg1"/>
                  </a:solidFill>
                  <a:latin typeface="Arial"/>
                  <a:cs typeface="Arial"/>
                </a:rPr>
                <a:t>funds research, education and related activities</a:t>
              </a:r>
            </a:p>
          </p:txBody>
        </p:sp>
      </p:grpSp>
      <p:grpSp>
        <p:nvGrpSpPr>
          <p:cNvPr id="10" name="Group 9"/>
          <p:cNvGrpSpPr/>
          <p:nvPr/>
        </p:nvGrpSpPr>
        <p:grpSpPr>
          <a:xfrm>
            <a:off x="2226669" y="4251115"/>
            <a:ext cx="2193846" cy="1096123"/>
            <a:chOff x="457200" y="8492468"/>
            <a:chExt cx="3124200" cy="978877"/>
          </a:xfrm>
        </p:grpSpPr>
        <p:sp>
          <p:nvSpPr>
            <p:cNvPr id="35" name="Rounded Rectangle 34"/>
            <p:cNvSpPr/>
            <p:nvPr/>
          </p:nvSpPr>
          <p:spPr>
            <a:xfrm>
              <a:off x="457200" y="8492468"/>
              <a:ext cx="3124200" cy="978877"/>
            </a:xfrm>
            <a:prstGeom prst="roundRect">
              <a:avLst/>
            </a:prstGeom>
            <a:solidFill>
              <a:srgbClr val="628B13"/>
            </a:solidFill>
            <a:ln w="25400">
              <a:solidFill>
                <a:srgbClr val="A2E80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TextBox 36"/>
            <p:cNvSpPr txBox="1"/>
            <p:nvPr/>
          </p:nvSpPr>
          <p:spPr>
            <a:xfrm>
              <a:off x="1375413" y="8657944"/>
              <a:ext cx="2205985" cy="659653"/>
            </a:xfrm>
            <a:prstGeom prst="rect">
              <a:avLst/>
            </a:prstGeom>
            <a:noFill/>
          </p:spPr>
          <p:txBody>
            <a:bodyPr wrap="square" rtlCol="0" anchor="ctr" anchorCtr="0">
              <a:spAutoFit/>
            </a:bodyPr>
            <a:lstStyle/>
            <a:p>
              <a:pPr algn="ctr"/>
              <a:r>
                <a:rPr lang="en-US" sz="2700" dirty="0">
                  <a:solidFill>
                    <a:schemeClr val="bg1"/>
                  </a:solidFill>
                  <a:latin typeface="Arial"/>
                  <a:cs typeface="Arial"/>
                </a:rPr>
                <a:t>48,100</a:t>
              </a:r>
            </a:p>
            <a:p>
              <a:pPr algn="ctr"/>
              <a:r>
                <a:rPr lang="en-US" sz="1400" dirty="0">
                  <a:solidFill>
                    <a:schemeClr val="bg1"/>
                  </a:solidFill>
                  <a:latin typeface="Arial"/>
                  <a:cs typeface="Arial"/>
                </a:rPr>
                <a:t>proposals</a:t>
              </a:r>
              <a:endParaRPr lang="en-US" sz="1500" dirty="0">
                <a:solidFill>
                  <a:schemeClr val="bg1"/>
                </a:solidFill>
                <a:latin typeface="Arial"/>
                <a:cs typeface="Arial"/>
              </a:endParaRPr>
            </a:p>
          </p:txBody>
        </p:sp>
      </p:grpSp>
      <p:grpSp>
        <p:nvGrpSpPr>
          <p:cNvPr id="11" name="Group 10"/>
          <p:cNvGrpSpPr/>
          <p:nvPr/>
        </p:nvGrpSpPr>
        <p:grpSpPr>
          <a:xfrm>
            <a:off x="4984802" y="1676746"/>
            <a:ext cx="2195469" cy="1094186"/>
            <a:chOff x="4419598" y="6159548"/>
            <a:chExt cx="3143057" cy="990600"/>
          </a:xfrm>
        </p:grpSpPr>
        <p:sp>
          <p:nvSpPr>
            <p:cNvPr id="32" name="Rounded Rectangle 31"/>
            <p:cNvSpPr/>
            <p:nvPr/>
          </p:nvSpPr>
          <p:spPr>
            <a:xfrm>
              <a:off x="4419598" y="6159548"/>
              <a:ext cx="3143057" cy="990600"/>
            </a:xfrm>
            <a:prstGeom prst="roundRect">
              <a:avLst/>
            </a:prstGeom>
            <a:solidFill>
              <a:srgbClr val="166B83"/>
            </a:solidFill>
            <a:ln w="25400">
              <a:solidFill>
                <a:srgbClr val="1DC6D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TextBox 32"/>
            <p:cNvSpPr txBox="1"/>
            <p:nvPr/>
          </p:nvSpPr>
          <p:spPr>
            <a:xfrm>
              <a:off x="5505151" y="6299586"/>
              <a:ext cx="1968836" cy="710531"/>
            </a:xfrm>
            <a:prstGeom prst="rect">
              <a:avLst/>
            </a:prstGeom>
            <a:noFill/>
          </p:spPr>
          <p:txBody>
            <a:bodyPr wrap="none" rtlCol="0" anchor="ctr" anchorCtr="0">
              <a:spAutoFit/>
            </a:bodyPr>
            <a:lstStyle/>
            <a:p>
              <a:pPr algn="ctr"/>
              <a:r>
                <a:rPr lang="en-US" sz="3100" dirty="0">
                  <a:solidFill>
                    <a:schemeClr val="bg1"/>
                  </a:solidFill>
                  <a:latin typeface="Arial"/>
                  <a:cs typeface="Arial"/>
                </a:rPr>
                <a:t>11,000</a:t>
              </a:r>
            </a:p>
            <a:p>
              <a:pPr algn="ctr"/>
              <a:r>
                <a:rPr lang="en-US" sz="1400" dirty="0">
                  <a:solidFill>
                    <a:schemeClr val="bg1"/>
                  </a:solidFill>
                  <a:latin typeface="Arial"/>
                  <a:cs typeface="Arial"/>
                </a:rPr>
                <a:t>awards funded</a:t>
              </a:r>
            </a:p>
          </p:txBody>
        </p:sp>
      </p:grpSp>
      <p:grpSp>
        <p:nvGrpSpPr>
          <p:cNvPr id="12" name="Group 11"/>
          <p:cNvGrpSpPr/>
          <p:nvPr/>
        </p:nvGrpSpPr>
        <p:grpSpPr>
          <a:xfrm>
            <a:off x="4984802" y="2949511"/>
            <a:ext cx="2195469" cy="1108633"/>
            <a:chOff x="4240559" y="7152308"/>
            <a:chExt cx="3164349" cy="1061501"/>
          </a:xfrm>
        </p:grpSpPr>
        <p:sp>
          <p:nvSpPr>
            <p:cNvPr id="29" name="Rounded Rectangle 28"/>
            <p:cNvSpPr/>
            <p:nvPr/>
          </p:nvSpPr>
          <p:spPr>
            <a:xfrm>
              <a:off x="4240559" y="7164287"/>
              <a:ext cx="3164349" cy="1049522"/>
            </a:xfrm>
            <a:prstGeom prst="roundRect">
              <a:avLst/>
            </a:prstGeom>
            <a:solidFill>
              <a:srgbClr val="166B83"/>
            </a:solidFill>
            <a:ln w="25400">
              <a:solidFill>
                <a:srgbClr val="1DC6D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TextBox 29"/>
            <p:cNvSpPr txBox="1"/>
            <p:nvPr/>
          </p:nvSpPr>
          <p:spPr>
            <a:xfrm>
              <a:off x="5444058" y="7152308"/>
              <a:ext cx="1760985" cy="987218"/>
            </a:xfrm>
            <a:prstGeom prst="rect">
              <a:avLst/>
            </a:prstGeom>
            <a:noFill/>
          </p:spPr>
          <p:txBody>
            <a:bodyPr wrap="none" rtlCol="0" anchor="ctr" anchorCtr="0">
              <a:spAutoFit/>
            </a:bodyPr>
            <a:lstStyle/>
            <a:p>
              <a:pPr algn="ctr"/>
              <a:r>
                <a:rPr lang="en-US" sz="3100" dirty="0">
                  <a:solidFill>
                    <a:schemeClr val="bg1"/>
                  </a:solidFill>
                  <a:latin typeface="Arial"/>
                  <a:cs typeface="Arial"/>
                </a:rPr>
                <a:t>1,826</a:t>
              </a:r>
            </a:p>
            <a:p>
              <a:pPr algn="ctr"/>
              <a:r>
                <a:rPr lang="en-US" sz="1400" dirty="0">
                  <a:solidFill>
                    <a:schemeClr val="bg1"/>
                  </a:solidFill>
                  <a:latin typeface="Arial"/>
                  <a:cs typeface="Arial"/>
                </a:rPr>
                <a:t>NSF-funded </a:t>
              </a:r>
            </a:p>
            <a:p>
              <a:pPr algn="ctr"/>
              <a:r>
                <a:rPr lang="en-US" sz="1400" dirty="0">
                  <a:solidFill>
                    <a:schemeClr val="bg1"/>
                  </a:solidFill>
                  <a:latin typeface="Arial"/>
                  <a:cs typeface="Arial"/>
                </a:rPr>
                <a:t>institutions</a:t>
              </a:r>
            </a:p>
          </p:txBody>
        </p:sp>
      </p:grpSp>
      <p:grpSp>
        <p:nvGrpSpPr>
          <p:cNvPr id="13" name="Group 12"/>
          <p:cNvGrpSpPr/>
          <p:nvPr/>
        </p:nvGrpSpPr>
        <p:grpSpPr>
          <a:xfrm>
            <a:off x="4984802" y="4228992"/>
            <a:ext cx="2499853" cy="1118255"/>
            <a:chOff x="4419598" y="8463933"/>
            <a:chExt cx="3621135" cy="998642"/>
          </a:xfrm>
        </p:grpSpPr>
        <p:sp>
          <p:nvSpPr>
            <p:cNvPr id="26" name="Rounded Rectangle 25"/>
            <p:cNvSpPr/>
            <p:nvPr/>
          </p:nvSpPr>
          <p:spPr>
            <a:xfrm>
              <a:off x="4419598" y="8483697"/>
              <a:ext cx="3180229" cy="978878"/>
            </a:xfrm>
            <a:prstGeom prst="roundRect">
              <a:avLst/>
            </a:prstGeom>
            <a:solidFill>
              <a:srgbClr val="166B83"/>
            </a:solidFill>
            <a:ln w="25400">
              <a:solidFill>
                <a:srgbClr val="1DC6D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TextBox 26"/>
            <p:cNvSpPr txBox="1"/>
            <p:nvPr/>
          </p:nvSpPr>
          <p:spPr>
            <a:xfrm>
              <a:off x="4987356" y="8463933"/>
              <a:ext cx="3053377" cy="920765"/>
            </a:xfrm>
            <a:prstGeom prst="rect">
              <a:avLst/>
            </a:prstGeom>
            <a:noFill/>
          </p:spPr>
          <p:txBody>
            <a:bodyPr wrap="square" rtlCol="0" anchor="ctr" anchorCtr="0">
              <a:spAutoFit/>
            </a:bodyPr>
            <a:lstStyle/>
            <a:p>
              <a:pPr algn="ctr"/>
              <a:r>
                <a:rPr lang="en-US" sz="3100" dirty="0">
                  <a:solidFill>
                    <a:schemeClr val="bg1"/>
                  </a:solidFill>
                  <a:latin typeface="Arial"/>
                  <a:cs typeface="Arial"/>
                </a:rPr>
                <a:t>320,900</a:t>
              </a:r>
            </a:p>
            <a:p>
              <a:pPr algn="ctr"/>
              <a:r>
                <a:rPr lang="en-US" sz="1400" dirty="0">
                  <a:solidFill>
                    <a:schemeClr val="bg1"/>
                  </a:solidFill>
                  <a:latin typeface="Arial"/>
                  <a:cs typeface="Arial"/>
                </a:rPr>
                <a:t>NSF-supported</a:t>
              </a:r>
            </a:p>
            <a:p>
              <a:pPr algn="ctr"/>
              <a:r>
                <a:rPr lang="en-US" sz="1400" dirty="0">
                  <a:solidFill>
                    <a:schemeClr val="bg1"/>
                  </a:solidFill>
                  <a:latin typeface="Arial"/>
                  <a:cs typeface="Arial"/>
                </a:rPr>
                <a:t>researchers</a:t>
              </a:r>
            </a:p>
          </p:txBody>
        </p:sp>
      </p:grpSp>
      <p:grpSp>
        <p:nvGrpSpPr>
          <p:cNvPr id="14" name="Group 13"/>
          <p:cNvGrpSpPr/>
          <p:nvPr/>
        </p:nvGrpSpPr>
        <p:grpSpPr>
          <a:xfrm>
            <a:off x="7775457" y="4251116"/>
            <a:ext cx="2195469" cy="1096123"/>
            <a:chOff x="4419600" y="6112937"/>
            <a:chExt cx="3143058" cy="961625"/>
          </a:xfrm>
          <a:solidFill>
            <a:schemeClr val="accent6">
              <a:lumMod val="75000"/>
            </a:schemeClr>
          </a:solidFill>
        </p:grpSpPr>
        <p:sp>
          <p:nvSpPr>
            <p:cNvPr id="24" name="Rounded Rectangle 23"/>
            <p:cNvSpPr/>
            <p:nvPr/>
          </p:nvSpPr>
          <p:spPr>
            <a:xfrm>
              <a:off x="4419600" y="6112937"/>
              <a:ext cx="3143058" cy="961625"/>
            </a:xfrm>
            <a:prstGeom prst="roundRect">
              <a:avLst/>
            </a:prstGeom>
            <a:grp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5" name="TextBox 24"/>
            <p:cNvSpPr txBox="1"/>
            <p:nvPr/>
          </p:nvSpPr>
          <p:spPr>
            <a:xfrm>
              <a:off x="5467296" y="6406744"/>
              <a:ext cx="1998884" cy="378016"/>
            </a:xfrm>
            <a:prstGeom prst="rect">
              <a:avLst/>
            </a:prstGeom>
            <a:grpFill/>
            <a:ln>
              <a:noFill/>
            </a:ln>
          </p:spPr>
          <p:style>
            <a:lnRef idx="2">
              <a:schemeClr val="accent6">
                <a:shade val="50000"/>
              </a:schemeClr>
            </a:lnRef>
            <a:fillRef idx="1">
              <a:schemeClr val="accent6"/>
            </a:fillRef>
            <a:effectRef idx="0">
              <a:schemeClr val="accent6"/>
            </a:effectRef>
            <a:fontRef idx="minor">
              <a:schemeClr val="lt1"/>
            </a:fontRef>
          </p:style>
          <p:txBody>
            <a:bodyPr wrap="square" tIns="0" bIns="0" rtlCol="0" anchor="ctr" anchorCtr="0">
              <a:spAutoFit/>
            </a:bodyPr>
            <a:lstStyle/>
            <a:p>
              <a:pPr algn="ctr"/>
              <a:r>
                <a:rPr lang="en-US" sz="1400" dirty="0">
                  <a:solidFill>
                    <a:schemeClr val="bg1"/>
                  </a:solidFill>
                  <a:latin typeface="Arial"/>
                  <a:cs typeface="Arial"/>
                </a:rPr>
                <a:t>214 Nobel</a:t>
              </a:r>
            </a:p>
            <a:p>
              <a:pPr algn="ctr"/>
              <a:r>
                <a:rPr lang="en-US" sz="1400" dirty="0">
                  <a:solidFill>
                    <a:schemeClr val="bg1"/>
                  </a:solidFill>
                  <a:latin typeface="Arial"/>
                  <a:cs typeface="Arial"/>
                </a:rPr>
                <a:t>Prize winners</a:t>
              </a:r>
            </a:p>
          </p:txBody>
        </p:sp>
      </p:grpSp>
      <p:grpSp>
        <p:nvGrpSpPr>
          <p:cNvPr id="15" name="Group 14"/>
          <p:cNvGrpSpPr/>
          <p:nvPr/>
        </p:nvGrpSpPr>
        <p:grpSpPr>
          <a:xfrm>
            <a:off x="7775455" y="1685440"/>
            <a:ext cx="2195470" cy="1094186"/>
            <a:chOff x="4240555" y="7186610"/>
            <a:chExt cx="4050373" cy="990600"/>
          </a:xfrm>
          <a:solidFill>
            <a:schemeClr val="accent6">
              <a:lumMod val="75000"/>
            </a:schemeClr>
          </a:solidFill>
        </p:grpSpPr>
        <p:sp>
          <p:nvSpPr>
            <p:cNvPr id="22" name="Rounded Rectangle 21"/>
            <p:cNvSpPr/>
            <p:nvPr/>
          </p:nvSpPr>
          <p:spPr>
            <a:xfrm>
              <a:off x="4240555" y="7186610"/>
              <a:ext cx="4050373" cy="990600"/>
            </a:xfrm>
            <a:prstGeom prst="roundRect">
              <a:avLst/>
            </a:prstGeom>
            <a:grp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3" name="TextBox 22"/>
            <p:cNvSpPr txBox="1"/>
            <p:nvPr/>
          </p:nvSpPr>
          <p:spPr>
            <a:xfrm>
              <a:off x="5218976" y="7454371"/>
              <a:ext cx="2985937" cy="473687"/>
            </a:xfrm>
            <a:prstGeom prst="rect">
              <a:avLst/>
            </a:prstGeom>
            <a:grp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nchorCtr="0">
              <a:spAutoFit/>
            </a:bodyPr>
            <a:lstStyle/>
            <a:p>
              <a:pPr algn="ctr"/>
              <a:r>
                <a:rPr lang="en-US" sz="1400" dirty="0">
                  <a:solidFill>
                    <a:schemeClr val="bg1"/>
                  </a:solidFill>
                  <a:latin typeface="Arial"/>
                  <a:cs typeface="Arial"/>
                </a:rPr>
                <a:t>All S&amp;E disciplines funded</a:t>
              </a:r>
            </a:p>
          </p:txBody>
        </p:sp>
      </p:grpSp>
      <p:grpSp>
        <p:nvGrpSpPr>
          <p:cNvPr id="16" name="Group 15"/>
          <p:cNvGrpSpPr/>
          <p:nvPr/>
        </p:nvGrpSpPr>
        <p:grpSpPr>
          <a:xfrm>
            <a:off x="7775454" y="2962019"/>
            <a:ext cx="2206746" cy="1096123"/>
            <a:chOff x="4419598" y="8501104"/>
            <a:chExt cx="3196564" cy="978877"/>
          </a:xfrm>
          <a:solidFill>
            <a:schemeClr val="accent6">
              <a:lumMod val="75000"/>
            </a:schemeClr>
          </a:solidFill>
        </p:grpSpPr>
        <p:sp>
          <p:nvSpPr>
            <p:cNvPr id="20" name="Rounded Rectangle 19"/>
            <p:cNvSpPr/>
            <p:nvPr/>
          </p:nvSpPr>
          <p:spPr>
            <a:xfrm>
              <a:off x="4419598" y="8501104"/>
              <a:ext cx="3180229" cy="978877"/>
            </a:xfrm>
            <a:prstGeom prst="roundRect">
              <a:avLst/>
            </a:prstGeom>
            <a:grp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1" name="TextBox 20"/>
            <p:cNvSpPr txBox="1"/>
            <p:nvPr/>
          </p:nvSpPr>
          <p:spPr>
            <a:xfrm>
              <a:off x="5629342" y="8577889"/>
              <a:ext cx="1986820" cy="852052"/>
            </a:xfrm>
            <a:prstGeom prst="rect">
              <a:avLst/>
            </a:prstGeom>
            <a:grp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nchorCtr="0">
              <a:spAutoFit/>
            </a:bodyPr>
            <a:lstStyle/>
            <a:p>
              <a:pPr algn="ctr"/>
              <a:r>
                <a:rPr lang="en-US" sz="1400" dirty="0">
                  <a:solidFill>
                    <a:schemeClr val="bg1"/>
                  </a:solidFill>
                  <a:latin typeface="Arial"/>
                  <a:cs typeface="Arial"/>
                </a:rPr>
                <a:t>Funds research into STEM </a:t>
              </a:r>
            </a:p>
            <a:p>
              <a:pPr algn="ctr"/>
              <a:r>
                <a:rPr lang="en-US" sz="1400" dirty="0">
                  <a:solidFill>
                    <a:schemeClr val="bg1"/>
                  </a:solidFill>
                  <a:latin typeface="Arial"/>
                  <a:cs typeface="Arial"/>
                </a:rPr>
                <a:t>education</a:t>
              </a:r>
            </a:p>
          </p:txBody>
        </p:sp>
      </p:grpSp>
      <p:sp>
        <p:nvSpPr>
          <p:cNvPr id="44" name="Title 43"/>
          <p:cNvSpPr>
            <a:spLocks noGrp="1"/>
          </p:cNvSpPr>
          <p:nvPr>
            <p:ph type="title"/>
          </p:nvPr>
        </p:nvSpPr>
        <p:spPr>
          <a:xfrm>
            <a:off x="1981200" y="274638"/>
            <a:ext cx="8238548" cy="1143000"/>
          </a:xfrm>
        </p:spPr>
        <p:txBody>
          <a:bodyPr>
            <a:normAutofit/>
          </a:bodyPr>
          <a:lstStyle/>
          <a:p>
            <a:r>
              <a:rPr lang="en-US" dirty="0" smtClean="0"/>
              <a:t>NSF by the Numbers</a:t>
            </a:r>
            <a:endParaRPr lang="en-US" dirty="0"/>
          </a:p>
        </p:txBody>
      </p:sp>
      <p:pic>
        <p:nvPicPr>
          <p:cNvPr id="45" name="Picture 44"/>
          <p:cNvPicPr>
            <a:picLocks noChangeAspect="1"/>
          </p:cNvPicPr>
          <p:nvPr/>
        </p:nvPicPr>
        <p:blipFill>
          <a:blip r:embed="rId3" cstate="print"/>
          <a:stretch>
            <a:fillRect/>
          </a:stretch>
        </p:blipFill>
        <p:spPr>
          <a:xfrm>
            <a:off x="5065187" y="4495800"/>
            <a:ext cx="661070" cy="542544"/>
          </a:xfrm>
          <a:prstGeom prst="rect">
            <a:avLst/>
          </a:prstGeom>
        </p:spPr>
      </p:pic>
      <p:pic>
        <p:nvPicPr>
          <p:cNvPr id="46" name="Picture 45"/>
          <p:cNvPicPr>
            <a:picLocks noChangeAspect="1"/>
          </p:cNvPicPr>
          <p:nvPr/>
        </p:nvPicPr>
        <p:blipFill>
          <a:blip r:embed="rId4" cstate="print"/>
          <a:stretch>
            <a:fillRect/>
          </a:stretch>
        </p:blipFill>
        <p:spPr>
          <a:xfrm>
            <a:off x="5048250" y="3124200"/>
            <a:ext cx="694944" cy="694944"/>
          </a:xfrm>
          <a:prstGeom prst="rect">
            <a:avLst/>
          </a:prstGeom>
        </p:spPr>
      </p:pic>
      <p:pic>
        <p:nvPicPr>
          <p:cNvPr id="47" name="Picture 46"/>
          <p:cNvPicPr>
            <a:picLocks noChangeAspect="1"/>
          </p:cNvPicPr>
          <p:nvPr/>
        </p:nvPicPr>
        <p:blipFill>
          <a:blip r:embed="rId5" cstate="print"/>
          <a:stretch>
            <a:fillRect/>
          </a:stretch>
        </p:blipFill>
        <p:spPr>
          <a:xfrm>
            <a:off x="5048251" y="1905000"/>
            <a:ext cx="694945" cy="694944"/>
          </a:xfrm>
          <a:prstGeom prst="rect">
            <a:avLst/>
          </a:prstGeom>
        </p:spPr>
      </p:pic>
      <p:pic>
        <p:nvPicPr>
          <p:cNvPr id="54" name="Picture 53" descr="G:\Infographics_Value_of_Science\image_research\MeritReview\medal.pn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7848601" y="4343401"/>
            <a:ext cx="988755" cy="842689"/>
          </a:xfrm>
          <a:prstGeom prst="rect">
            <a:avLst/>
          </a:prstGeom>
          <a:noFill/>
          <a:extLst>
            <a:ext uri="{909E8E84-426E-40dd-AFC4-6F175D3DCCD1}">
              <a14:hiddenFill xmlns:a14="http://schemas.microsoft.com/office/drawing/2010/main" xmlns="">
                <a:solidFill>
                  <a:srgbClr val="FFFFFF"/>
                </a:solidFill>
              </a14:hiddenFill>
            </a:ext>
          </a:extLst>
        </p:spPr>
      </p:pic>
      <p:pic>
        <p:nvPicPr>
          <p:cNvPr id="55" name="Picture 54" descr="G:\Speeches\2014\Cordova\ERC\book.pn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7852629" y="3197789"/>
            <a:ext cx="762956" cy="536132"/>
          </a:xfrm>
          <a:prstGeom prst="rect">
            <a:avLst/>
          </a:prstGeom>
          <a:noFill/>
          <a:extLst>
            <a:ext uri="{909E8E84-426E-40dd-AFC4-6F175D3DCCD1}">
              <a14:hiddenFill xmlns:a14="http://schemas.microsoft.com/office/drawing/2010/main" xmlns="">
                <a:solidFill>
                  <a:srgbClr val="FFFFFF"/>
                </a:solidFill>
              </a14:hiddenFill>
            </a:ext>
          </a:extLst>
        </p:spPr>
      </p:pic>
      <p:pic>
        <p:nvPicPr>
          <p:cNvPr id="56" name="Picture 55" descr="G:\Speeches\2014\Cordova\ERC\beaker.pn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7924800" y="1828801"/>
            <a:ext cx="618614" cy="846885"/>
          </a:xfrm>
          <a:prstGeom prst="rect">
            <a:avLst/>
          </a:prstGeom>
          <a:noFill/>
          <a:extLst>
            <a:ext uri="{909E8E84-426E-40dd-AFC4-6F175D3DCCD1}">
              <a14:hiddenFill xmlns:a14="http://schemas.microsoft.com/office/drawing/2010/main" xmlns="">
                <a:solidFill>
                  <a:srgbClr val="FFFFFF"/>
                </a:solidFill>
              </a14:hiddenFill>
            </a:ext>
          </a:extLst>
        </p:spPr>
      </p:pic>
      <p:pic>
        <p:nvPicPr>
          <p:cNvPr id="57" name="Picture 56"/>
          <p:cNvPicPr>
            <a:picLocks noChangeAspect="1"/>
          </p:cNvPicPr>
          <p:nvPr/>
        </p:nvPicPr>
        <p:blipFill>
          <a:blip r:embed="rId9" cstate="print"/>
          <a:stretch>
            <a:fillRect/>
          </a:stretch>
        </p:blipFill>
        <p:spPr>
          <a:xfrm>
            <a:off x="2377955" y="4411751"/>
            <a:ext cx="676636" cy="697781"/>
          </a:xfrm>
          <a:prstGeom prst="rect">
            <a:avLst/>
          </a:prstGeom>
        </p:spPr>
      </p:pic>
    </p:spTree>
    <p:extLst>
      <p:ext uri="{BB962C8B-B14F-4D97-AF65-F5344CB8AC3E}">
        <p14:creationId xmlns:p14="http://schemas.microsoft.com/office/powerpoint/2010/main" val="40200615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NSF Organization Chart.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03094"/>
            <a:ext cx="9144000" cy="5916706"/>
          </a:xfrm>
          <a:prstGeom prst="rect">
            <a:avLst/>
          </a:prstGeom>
        </p:spPr>
      </p:pic>
      <p:sp>
        <p:nvSpPr>
          <p:cNvPr id="2" name="Rectangle 1"/>
          <p:cNvSpPr/>
          <p:nvPr/>
        </p:nvSpPr>
        <p:spPr>
          <a:xfrm>
            <a:off x="2438400" y="2209800"/>
            <a:ext cx="1219200" cy="3048000"/>
          </a:xfrm>
          <a:prstGeom prst="rect">
            <a:avLst/>
          </a:prstGeom>
          <a:noFill/>
          <a:ln w="101600"/>
          <a:effectLst>
            <a:glow rad="101600">
              <a:schemeClr val="accent2">
                <a:alpha val="75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89261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ight Brace 14"/>
          <p:cNvSpPr/>
          <p:nvPr/>
        </p:nvSpPr>
        <p:spPr>
          <a:xfrm>
            <a:off x="4611005" y="2445793"/>
            <a:ext cx="381000" cy="3050646"/>
          </a:xfrm>
          <a:prstGeom prst="rightBrace">
            <a:avLst/>
          </a:prstGeom>
          <a:ln w="38100"/>
        </p:spPr>
        <p:style>
          <a:lnRef idx="1">
            <a:schemeClr val="accent3"/>
          </a:lnRef>
          <a:fillRef idx="0">
            <a:schemeClr val="accent3"/>
          </a:fillRef>
          <a:effectRef idx="0">
            <a:schemeClr val="accent3"/>
          </a:effectRef>
          <a:fontRef idx="minor">
            <a:schemeClr val="tx1"/>
          </a:fontRef>
        </p:style>
        <p:txBody>
          <a:bodyPr lIns="64008" tIns="32004" rIns="64008" bIns="32004" anchor="ctr"/>
          <a:lstStyle/>
          <a:p>
            <a:pPr algn="ctr" defTabSz="914354">
              <a:defRPr/>
            </a:pPr>
            <a:endParaRPr lang="en-US" dirty="0"/>
          </a:p>
        </p:txBody>
      </p:sp>
      <p:sp>
        <p:nvSpPr>
          <p:cNvPr id="35" name="Right Brace 34"/>
          <p:cNvSpPr/>
          <p:nvPr/>
        </p:nvSpPr>
        <p:spPr>
          <a:xfrm>
            <a:off x="6992254" y="1824816"/>
            <a:ext cx="480672" cy="4800600"/>
          </a:xfrm>
          <a:prstGeom prst="rightBrace">
            <a:avLst/>
          </a:prstGeom>
          <a:ln w="38100"/>
        </p:spPr>
        <p:style>
          <a:lnRef idx="1">
            <a:schemeClr val="accent5"/>
          </a:lnRef>
          <a:fillRef idx="0">
            <a:schemeClr val="accent5"/>
          </a:fillRef>
          <a:effectRef idx="0">
            <a:schemeClr val="accent5"/>
          </a:effectRef>
          <a:fontRef idx="minor">
            <a:schemeClr val="tx1"/>
          </a:fontRef>
        </p:style>
        <p:txBody>
          <a:bodyPr lIns="64008" tIns="32004" rIns="64008" bIns="32004" anchor="ctr"/>
          <a:lstStyle/>
          <a:p>
            <a:pPr algn="ctr" defTabSz="914354">
              <a:defRPr/>
            </a:pPr>
            <a:endParaRPr lang="en-US" dirty="0"/>
          </a:p>
        </p:txBody>
      </p:sp>
      <p:grpSp>
        <p:nvGrpSpPr>
          <p:cNvPr id="10" name="Group 9"/>
          <p:cNvGrpSpPr/>
          <p:nvPr/>
        </p:nvGrpSpPr>
        <p:grpSpPr>
          <a:xfrm>
            <a:off x="2610756" y="2904316"/>
            <a:ext cx="2347571" cy="825500"/>
            <a:chOff x="457200" y="6168329"/>
            <a:chExt cx="3756114" cy="990600"/>
          </a:xfrm>
        </p:grpSpPr>
        <p:sp>
          <p:nvSpPr>
            <p:cNvPr id="2" name="Rounded Rectangle 1"/>
            <p:cNvSpPr/>
            <p:nvPr/>
          </p:nvSpPr>
          <p:spPr>
            <a:xfrm>
              <a:off x="457200" y="6168329"/>
              <a:ext cx="3124200" cy="990600"/>
            </a:xfrm>
            <a:prstGeom prst="roundRect">
              <a:avLst/>
            </a:prstGeom>
            <a:solidFill>
              <a:srgbClr val="628B13"/>
            </a:solidFill>
            <a:ln w="25400">
              <a:solidFill>
                <a:srgbClr val="A2E80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511034" y="6371241"/>
              <a:ext cx="1801106" cy="517064"/>
            </a:xfrm>
            <a:prstGeom prst="rect">
              <a:avLst/>
            </a:prstGeom>
            <a:noFill/>
          </p:spPr>
          <p:txBody>
            <a:bodyPr wrap="none" rtlCol="0">
              <a:spAutoFit/>
            </a:bodyPr>
            <a:lstStyle/>
            <a:p>
              <a:r>
                <a:rPr lang="en-US" sz="2200" dirty="0">
                  <a:solidFill>
                    <a:schemeClr val="bg1"/>
                  </a:solidFill>
                  <a:latin typeface="Arial"/>
                  <a:cs typeface="Arial"/>
                </a:rPr>
                <a:t>$858 M</a:t>
              </a:r>
              <a:endParaRPr lang="en-US" sz="2200" dirty="0">
                <a:solidFill>
                  <a:schemeClr val="bg1"/>
                </a:solidFill>
                <a:latin typeface="Arial"/>
                <a:cs typeface="Arial"/>
              </a:endParaRPr>
            </a:p>
          </p:txBody>
        </p:sp>
        <p:sp>
          <p:nvSpPr>
            <p:cNvPr id="24" name="TextBox 23"/>
            <p:cNvSpPr txBox="1"/>
            <p:nvPr/>
          </p:nvSpPr>
          <p:spPr>
            <a:xfrm>
              <a:off x="2232114" y="6285120"/>
              <a:ext cx="1981200" cy="720197"/>
            </a:xfrm>
            <a:prstGeom prst="rect">
              <a:avLst/>
            </a:prstGeom>
            <a:noFill/>
          </p:spPr>
          <p:txBody>
            <a:bodyPr wrap="square" rtlCol="0" anchor="ctr" anchorCtr="0">
              <a:spAutoFit/>
            </a:bodyPr>
            <a:lstStyle/>
            <a:p>
              <a:r>
                <a:rPr lang="en-US" sz="1100" dirty="0">
                  <a:solidFill>
                    <a:schemeClr val="bg1"/>
                  </a:solidFill>
                  <a:latin typeface="Arial"/>
                  <a:cs typeface="Arial"/>
                </a:rPr>
                <a:t>FY 2014 research</a:t>
              </a:r>
            </a:p>
            <a:p>
              <a:r>
                <a:rPr lang="en-US" sz="1100" dirty="0">
                  <a:solidFill>
                    <a:schemeClr val="bg1"/>
                  </a:solidFill>
                  <a:latin typeface="Arial"/>
                  <a:cs typeface="Arial"/>
                </a:rPr>
                <a:t>budget</a:t>
              </a:r>
              <a:endParaRPr lang="en-US" sz="1100" dirty="0">
                <a:solidFill>
                  <a:schemeClr val="bg1"/>
                </a:solidFill>
                <a:latin typeface="Arial"/>
                <a:cs typeface="Arial"/>
              </a:endParaRPr>
            </a:p>
          </p:txBody>
        </p:sp>
      </p:grpSp>
      <p:grpSp>
        <p:nvGrpSpPr>
          <p:cNvPr id="12" name="Group 11"/>
          <p:cNvGrpSpPr/>
          <p:nvPr/>
        </p:nvGrpSpPr>
        <p:grpSpPr>
          <a:xfrm>
            <a:off x="2610756" y="4275916"/>
            <a:ext cx="1952625" cy="825500"/>
            <a:chOff x="457200" y="8534400"/>
            <a:chExt cx="3124200" cy="990600"/>
          </a:xfrm>
        </p:grpSpPr>
        <p:sp>
          <p:nvSpPr>
            <p:cNvPr id="23" name="Rounded Rectangle 22"/>
            <p:cNvSpPr/>
            <p:nvPr/>
          </p:nvSpPr>
          <p:spPr>
            <a:xfrm>
              <a:off x="457200" y="8534400"/>
              <a:ext cx="3124200" cy="990600"/>
            </a:xfrm>
            <a:prstGeom prst="roundRect">
              <a:avLst/>
            </a:prstGeom>
            <a:solidFill>
              <a:srgbClr val="628B13"/>
            </a:solidFill>
            <a:ln w="25400">
              <a:solidFill>
                <a:srgbClr val="A2E80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3" cstate="print"/>
            <a:stretch>
              <a:fillRect/>
            </a:stretch>
          </p:blipFill>
          <p:spPr>
            <a:xfrm>
              <a:off x="544827" y="8680810"/>
              <a:ext cx="894805" cy="697781"/>
            </a:xfrm>
            <a:prstGeom prst="rect">
              <a:avLst/>
            </a:prstGeom>
          </p:spPr>
        </p:pic>
        <p:sp>
          <p:nvSpPr>
            <p:cNvPr id="28" name="TextBox 27"/>
            <p:cNvSpPr txBox="1"/>
            <p:nvPr/>
          </p:nvSpPr>
          <p:spPr>
            <a:xfrm>
              <a:off x="1439634" y="8669603"/>
              <a:ext cx="1667373" cy="720197"/>
            </a:xfrm>
            <a:prstGeom prst="rect">
              <a:avLst/>
            </a:prstGeom>
            <a:noFill/>
          </p:spPr>
          <p:txBody>
            <a:bodyPr wrap="square" rtlCol="0" anchor="ctr" anchorCtr="0">
              <a:spAutoFit/>
            </a:bodyPr>
            <a:lstStyle/>
            <a:p>
              <a:pPr algn="ctr"/>
              <a:r>
                <a:rPr lang="en-US" sz="2200" dirty="0">
                  <a:solidFill>
                    <a:schemeClr val="bg1"/>
                  </a:solidFill>
                  <a:latin typeface="Arial"/>
                  <a:cs typeface="Arial"/>
                </a:rPr>
                <a:t>7,821</a:t>
              </a:r>
              <a:endParaRPr lang="en-US" sz="2200" dirty="0">
                <a:solidFill>
                  <a:schemeClr val="bg1"/>
                </a:solidFill>
                <a:latin typeface="Arial"/>
                <a:cs typeface="Arial"/>
              </a:endParaRPr>
            </a:p>
            <a:p>
              <a:pPr algn="ctr"/>
              <a:r>
                <a:rPr lang="en-US" sz="1100" dirty="0">
                  <a:solidFill>
                    <a:schemeClr val="bg1"/>
                  </a:solidFill>
                  <a:latin typeface="Arial"/>
                  <a:cs typeface="Arial"/>
                </a:rPr>
                <a:t>proposals</a:t>
              </a:r>
            </a:p>
          </p:txBody>
        </p:sp>
      </p:grpSp>
      <p:grpSp>
        <p:nvGrpSpPr>
          <p:cNvPr id="18" name="Group 17"/>
          <p:cNvGrpSpPr/>
          <p:nvPr/>
        </p:nvGrpSpPr>
        <p:grpSpPr>
          <a:xfrm>
            <a:off x="5110727" y="2828116"/>
            <a:ext cx="1952625" cy="825500"/>
            <a:chOff x="4419600" y="6159548"/>
            <a:chExt cx="3124200" cy="990600"/>
          </a:xfrm>
        </p:grpSpPr>
        <p:sp>
          <p:nvSpPr>
            <p:cNvPr id="29" name="Rounded Rectangle 28"/>
            <p:cNvSpPr/>
            <p:nvPr/>
          </p:nvSpPr>
          <p:spPr>
            <a:xfrm>
              <a:off x="4419600" y="6159548"/>
              <a:ext cx="3124200" cy="990600"/>
            </a:xfrm>
            <a:prstGeom prst="roundRect">
              <a:avLst/>
            </a:prstGeom>
            <a:solidFill>
              <a:srgbClr val="166B83"/>
            </a:solidFill>
            <a:ln w="25400">
              <a:solidFill>
                <a:srgbClr val="1DC6D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TextBox 39"/>
            <p:cNvSpPr txBox="1"/>
            <p:nvPr/>
          </p:nvSpPr>
          <p:spPr>
            <a:xfrm>
              <a:off x="5638562" y="6294751"/>
              <a:ext cx="1425082" cy="720197"/>
            </a:xfrm>
            <a:prstGeom prst="rect">
              <a:avLst/>
            </a:prstGeom>
            <a:noFill/>
          </p:spPr>
          <p:txBody>
            <a:bodyPr wrap="none" rtlCol="0" anchor="ctr" anchorCtr="0">
              <a:spAutoFit/>
            </a:bodyPr>
            <a:lstStyle/>
            <a:p>
              <a:pPr algn="ctr"/>
              <a:r>
                <a:rPr lang="en-US" sz="2200" dirty="0">
                  <a:solidFill>
                    <a:schemeClr val="bg1"/>
                  </a:solidFill>
                  <a:latin typeface="Arial"/>
                  <a:cs typeface="Arial"/>
                </a:rPr>
                <a:t>1,616</a:t>
              </a:r>
              <a:endParaRPr lang="en-US" sz="2200" dirty="0">
                <a:solidFill>
                  <a:schemeClr val="bg1"/>
                </a:solidFill>
                <a:latin typeface="Arial"/>
                <a:cs typeface="Arial"/>
              </a:endParaRPr>
            </a:p>
            <a:p>
              <a:pPr algn="ctr"/>
              <a:r>
                <a:rPr lang="en-US" sz="1100" dirty="0">
                  <a:solidFill>
                    <a:schemeClr val="bg1"/>
                  </a:solidFill>
                  <a:latin typeface="Arial"/>
                  <a:cs typeface="Arial"/>
                </a:rPr>
                <a:t>awards</a:t>
              </a:r>
              <a:endParaRPr lang="en-US" sz="1100" dirty="0">
                <a:solidFill>
                  <a:schemeClr val="bg1"/>
                </a:solidFill>
                <a:latin typeface="Arial"/>
                <a:cs typeface="Arial"/>
              </a:endParaRPr>
            </a:p>
          </p:txBody>
        </p:sp>
        <p:pic>
          <p:nvPicPr>
            <p:cNvPr id="7" name="Picture 6"/>
            <p:cNvPicPr>
              <a:picLocks noChangeAspect="1"/>
            </p:cNvPicPr>
            <p:nvPr/>
          </p:nvPicPr>
          <p:blipFill>
            <a:blip r:embed="rId4" cstate="print"/>
            <a:stretch>
              <a:fillRect/>
            </a:stretch>
          </p:blipFill>
          <p:spPr>
            <a:xfrm>
              <a:off x="4599672" y="6307376"/>
              <a:ext cx="1038888" cy="694944"/>
            </a:xfrm>
            <a:prstGeom prst="rect">
              <a:avLst/>
            </a:prstGeom>
          </p:spPr>
        </p:pic>
      </p:grpSp>
      <p:grpSp>
        <p:nvGrpSpPr>
          <p:cNvPr id="17" name="Group 16"/>
          <p:cNvGrpSpPr/>
          <p:nvPr/>
        </p:nvGrpSpPr>
        <p:grpSpPr>
          <a:xfrm>
            <a:off x="5110726" y="4720416"/>
            <a:ext cx="1952626" cy="825500"/>
            <a:chOff x="4419600" y="7344520"/>
            <a:chExt cx="3124200" cy="990600"/>
          </a:xfrm>
        </p:grpSpPr>
        <p:sp>
          <p:nvSpPr>
            <p:cNvPr id="30" name="Rounded Rectangle 29"/>
            <p:cNvSpPr/>
            <p:nvPr/>
          </p:nvSpPr>
          <p:spPr>
            <a:xfrm>
              <a:off x="4419600" y="7344520"/>
              <a:ext cx="3124200" cy="990600"/>
            </a:xfrm>
            <a:prstGeom prst="roundRect">
              <a:avLst/>
            </a:prstGeom>
            <a:solidFill>
              <a:srgbClr val="166B83"/>
            </a:solidFill>
            <a:ln w="25400">
              <a:solidFill>
                <a:srgbClr val="1DC6D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TextBox 38"/>
            <p:cNvSpPr txBox="1"/>
            <p:nvPr/>
          </p:nvSpPr>
          <p:spPr>
            <a:xfrm>
              <a:off x="5331203" y="7479723"/>
              <a:ext cx="2039812" cy="720197"/>
            </a:xfrm>
            <a:prstGeom prst="rect">
              <a:avLst/>
            </a:prstGeom>
            <a:noFill/>
          </p:spPr>
          <p:txBody>
            <a:bodyPr wrap="none" rtlCol="0" anchor="ctr" anchorCtr="0">
              <a:spAutoFit/>
            </a:bodyPr>
            <a:lstStyle/>
            <a:p>
              <a:pPr algn="ctr"/>
              <a:r>
                <a:rPr lang="en-US" sz="2200" dirty="0">
                  <a:solidFill>
                    <a:schemeClr val="bg1"/>
                  </a:solidFill>
                  <a:latin typeface="Arial"/>
                  <a:cs typeface="Arial"/>
                </a:rPr>
                <a:t>17,227</a:t>
              </a:r>
            </a:p>
            <a:p>
              <a:pPr algn="ctr"/>
              <a:r>
                <a:rPr lang="en-US" sz="1100" dirty="0">
                  <a:solidFill>
                    <a:schemeClr val="bg1"/>
                  </a:solidFill>
                  <a:latin typeface="Arial"/>
                  <a:cs typeface="Arial"/>
                </a:rPr>
                <a:t>people supported</a:t>
              </a:r>
              <a:endParaRPr lang="en-US" sz="1100" dirty="0">
                <a:solidFill>
                  <a:schemeClr val="bg1"/>
                </a:solidFill>
                <a:latin typeface="Arial"/>
                <a:cs typeface="Arial"/>
              </a:endParaRPr>
            </a:p>
          </p:txBody>
        </p:sp>
      </p:grpSp>
      <p:grpSp>
        <p:nvGrpSpPr>
          <p:cNvPr id="16" name="Group 15"/>
          <p:cNvGrpSpPr/>
          <p:nvPr/>
        </p:nvGrpSpPr>
        <p:grpSpPr>
          <a:xfrm>
            <a:off x="7730100" y="1989916"/>
            <a:ext cx="1952625" cy="825500"/>
            <a:chOff x="4419600" y="8525619"/>
            <a:chExt cx="3124200" cy="990600"/>
          </a:xfrm>
          <a:solidFill>
            <a:srgbClr val="F79646"/>
          </a:solidFill>
        </p:grpSpPr>
        <p:sp>
          <p:nvSpPr>
            <p:cNvPr id="31" name="Rounded Rectangle 30"/>
            <p:cNvSpPr/>
            <p:nvPr/>
          </p:nvSpPr>
          <p:spPr>
            <a:xfrm>
              <a:off x="4419600" y="8525619"/>
              <a:ext cx="3124200" cy="990600"/>
            </a:xfrm>
            <a:prstGeom prst="roundRect">
              <a:avLst/>
            </a:prstGeom>
            <a:grpFill/>
            <a:ln w="25400">
              <a:solidFill>
                <a:srgbClr val="FDEAD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TextBox 37"/>
            <p:cNvSpPr txBox="1"/>
            <p:nvPr/>
          </p:nvSpPr>
          <p:spPr>
            <a:xfrm>
              <a:off x="4880571" y="8660819"/>
              <a:ext cx="2202258" cy="720197"/>
            </a:xfrm>
            <a:prstGeom prst="rect">
              <a:avLst/>
            </a:prstGeom>
            <a:grpFill/>
            <a:ln>
              <a:noFill/>
            </a:ln>
          </p:spPr>
          <p:txBody>
            <a:bodyPr wrap="none" rtlCol="0" anchor="ctr" anchorCtr="0">
              <a:spAutoFit/>
            </a:bodyPr>
            <a:lstStyle/>
            <a:p>
              <a:pPr algn="ctr"/>
              <a:r>
                <a:rPr lang="en-US" sz="2200" dirty="0">
                  <a:solidFill>
                    <a:schemeClr val="bg1"/>
                  </a:solidFill>
                  <a:latin typeface="Arial"/>
                  <a:cs typeface="Arial"/>
                </a:rPr>
                <a:t>6,652</a:t>
              </a:r>
              <a:endParaRPr lang="en-US" sz="2200" dirty="0">
                <a:solidFill>
                  <a:schemeClr val="bg1"/>
                </a:solidFill>
                <a:latin typeface="Arial"/>
                <a:cs typeface="Arial"/>
              </a:endParaRPr>
            </a:p>
            <a:p>
              <a:pPr algn="ctr"/>
              <a:r>
                <a:rPr lang="en-US" sz="1100" dirty="0">
                  <a:solidFill>
                    <a:schemeClr val="bg1"/>
                  </a:solidFill>
                  <a:latin typeface="Arial"/>
                  <a:cs typeface="Arial"/>
                </a:rPr>
                <a:t>senior researchers</a:t>
              </a:r>
              <a:endParaRPr lang="en-US" sz="1100" dirty="0">
                <a:solidFill>
                  <a:schemeClr val="bg1"/>
                </a:solidFill>
                <a:latin typeface="Arial"/>
                <a:cs typeface="Arial"/>
              </a:endParaRPr>
            </a:p>
          </p:txBody>
        </p:sp>
      </p:grpSp>
      <p:grpSp>
        <p:nvGrpSpPr>
          <p:cNvPr id="41" name="Group 40"/>
          <p:cNvGrpSpPr/>
          <p:nvPr/>
        </p:nvGrpSpPr>
        <p:grpSpPr>
          <a:xfrm>
            <a:off x="7730100" y="2904316"/>
            <a:ext cx="1952627" cy="825500"/>
            <a:chOff x="4419600" y="8525619"/>
            <a:chExt cx="3124200" cy="990600"/>
          </a:xfrm>
          <a:solidFill>
            <a:srgbClr val="F79646"/>
          </a:solidFill>
        </p:grpSpPr>
        <p:sp>
          <p:nvSpPr>
            <p:cNvPr id="42" name="Rounded Rectangle 41"/>
            <p:cNvSpPr/>
            <p:nvPr/>
          </p:nvSpPr>
          <p:spPr>
            <a:xfrm>
              <a:off x="4419600" y="8525619"/>
              <a:ext cx="3124200" cy="990600"/>
            </a:xfrm>
            <a:prstGeom prst="roundRect">
              <a:avLst/>
            </a:prstGeom>
            <a:grpFill/>
            <a:ln w="25400">
              <a:solidFill>
                <a:srgbClr val="FDEAD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TextBox 42"/>
            <p:cNvSpPr txBox="1"/>
            <p:nvPr/>
          </p:nvSpPr>
          <p:spPr>
            <a:xfrm>
              <a:off x="4785358" y="8617059"/>
              <a:ext cx="2202476" cy="720197"/>
            </a:xfrm>
            <a:prstGeom prst="rect">
              <a:avLst/>
            </a:prstGeom>
            <a:grpFill/>
            <a:ln>
              <a:noFill/>
            </a:ln>
          </p:spPr>
          <p:txBody>
            <a:bodyPr wrap="none" rtlCol="0" anchor="ctr" anchorCtr="0">
              <a:spAutoFit/>
            </a:bodyPr>
            <a:lstStyle/>
            <a:p>
              <a:pPr algn="ctr"/>
              <a:r>
                <a:rPr lang="en-US" sz="2200" dirty="0">
                  <a:solidFill>
                    <a:schemeClr val="bg1"/>
                  </a:solidFill>
                  <a:latin typeface="Arial"/>
                  <a:cs typeface="Arial"/>
                </a:rPr>
                <a:t>1,186</a:t>
              </a:r>
              <a:endParaRPr lang="en-US" sz="2200" dirty="0">
                <a:solidFill>
                  <a:schemeClr val="bg1"/>
                </a:solidFill>
                <a:latin typeface="Arial"/>
                <a:cs typeface="Arial"/>
              </a:endParaRPr>
            </a:p>
            <a:p>
              <a:pPr algn="ctr"/>
              <a:r>
                <a:rPr lang="en-US" sz="1100" dirty="0">
                  <a:solidFill>
                    <a:schemeClr val="bg1"/>
                  </a:solidFill>
                  <a:latin typeface="Arial"/>
                  <a:cs typeface="Arial"/>
                </a:rPr>
                <a:t>o</a:t>
              </a:r>
              <a:r>
                <a:rPr lang="en-US" sz="1100" dirty="0">
                  <a:solidFill>
                    <a:schemeClr val="bg1"/>
                  </a:solidFill>
                  <a:latin typeface="Arial"/>
                  <a:cs typeface="Arial"/>
                </a:rPr>
                <a:t>ther professionals</a:t>
              </a:r>
              <a:endParaRPr lang="en-US" sz="1100" dirty="0">
                <a:solidFill>
                  <a:schemeClr val="bg1"/>
                </a:solidFill>
                <a:latin typeface="Arial"/>
                <a:cs typeface="Arial"/>
              </a:endParaRPr>
            </a:p>
          </p:txBody>
        </p:sp>
      </p:grpSp>
      <p:grpSp>
        <p:nvGrpSpPr>
          <p:cNvPr id="45" name="Group 44"/>
          <p:cNvGrpSpPr/>
          <p:nvPr/>
        </p:nvGrpSpPr>
        <p:grpSpPr>
          <a:xfrm>
            <a:off x="7730099" y="3818716"/>
            <a:ext cx="1952626" cy="825500"/>
            <a:chOff x="4471104" y="8525619"/>
            <a:chExt cx="3124200" cy="990600"/>
          </a:xfrm>
          <a:solidFill>
            <a:srgbClr val="F79646"/>
          </a:solidFill>
        </p:grpSpPr>
        <p:sp>
          <p:nvSpPr>
            <p:cNvPr id="46" name="Rounded Rectangle 45"/>
            <p:cNvSpPr/>
            <p:nvPr/>
          </p:nvSpPr>
          <p:spPr>
            <a:xfrm>
              <a:off x="4471104" y="8525619"/>
              <a:ext cx="3124200" cy="990600"/>
            </a:xfrm>
            <a:prstGeom prst="roundRect">
              <a:avLst/>
            </a:prstGeom>
            <a:grpFill/>
            <a:ln w="25400">
              <a:solidFill>
                <a:srgbClr val="FDEAD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TextBox 46"/>
            <p:cNvSpPr txBox="1"/>
            <p:nvPr/>
          </p:nvSpPr>
          <p:spPr>
            <a:xfrm>
              <a:off x="4706153" y="8660819"/>
              <a:ext cx="2654103" cy="720197"/>
            </a:xfrm>
            <a:prstGeom prst="rect">
              <a:avLst/>
            </a:prstGeom>
            <a:grpFill/>
            <a:ln>
              <a:noFill/>
            </a:ln>
          </p:spPr>
          <p:txBody>
            <a:bodyPr wrap="none" rtlCol="0" anchor="ctr" anchorCtr="0">
              <a:spAutoFit/>
            </a:bodyPr>
            <a:lstStyle/>
            <a:p>
              <a:pPr algn="ctr"/>
              <a:r>
                <a:rPr lang="en-US" sz="2200" dirty="0">
                  <a:solidFill>
                    <a:schemeClr val="bg1"/>
                  </a:solidFill>
                  <a:latin typeface="Arial"/>
                  <a:cs typeface="Arial"/>
                </a:rPr>
                <a:t>475</a:t>
              </a:r>
              <a:endParaRPr lang="en-US" sz="2200" dirty="0">
                <a:solidFill>
                  <a:schemeClr val="bg1"/>
                </a:solidFill>
                <a:latin typeface="Arial"/>
                <a:cs typeface="Arial"/>
              </a:endParaRPr>
            </a:p>
            <a:p>
              <a:pPr algn="ctr"/>
              <a:r>
                <a:rPr lang="en-US" sz="1100" dirty="0">
                  <a:solidFill>
                    <a:schemeClr val="bg1"/>
                  </a:solidFill>
                  <a:latin typeface="Arial"/>
                  <a:cs typeface="Arial"/>
                </a:rPr>
                <a:t>postdoctoral associates</a:t>
              </a:r>
              <a:endParaRPr lang="en-US" sz="1100" dirty="0">
                <a:solidFill>
                  <a:schemeClr val="bg1"/>
                </a:solidFill>
                <a:latin typeface="Arial"/>
                <a:cs typeface="Arial"/>
              </a:endParaRPr>
            </a:p>
          </p:txBody>
        </p:sp>
      </p:grpSp>
      <p:grpSp>
        <p:nvGrpSpPr>
          <p:cNvPr id="49" name="Group 48"/>
          <p:cNvGrpSpPr/>
          <p:nvPr/>
        </p:nvGrpSpPr>
        <p:grpSpPr>
          <a:xfrm>
            <a:off x="7730100" y="4733116"/>
            <a:ext cx="1952625" cy="825500"/>
            <a:chOff x="4419600" y="8525619"/>
            <a:chExt cx="3124200" cy="990600"/>
          </a:xfrm>
          <a:solidFill>
            <a:srgbClr val="F79646"/>
          </a:solidFill>
        </p:grpSpPr>
        <p:sp>
          <p:nvSpPr>
            <p:cNvPr id="50" name="Rounded Rectangle 49"/>
            <p:cNvSpPr/>
            <p:nvPr/>
          </p:nvSpPr>
          <p:spPr>
            <a:xfrm>
              <a:off x="4419600" y="8525619"/>
              <a:ext cx="3124200" cy="990600"/>
            </a:xfrm>
            <a:prstGeom prst="roundRect">
              <a:avLst/>
            </a:prstGeom>
            <a:grpFill/>
            <a:ln w="25400">
              <a:solidFill>
                <a:srgbClr val="FDEAD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 name="TextBox 50"/>
            <p:cNvSpPr txBox="1"/>
            <p:nvPr/>
          </p:nvSpPr>
          <p:spPr>
            <a:xfrm>
              <a:off x="4930494" y="8660819"/>
              <a:ext cx="2102410" cy="720197"/>
            </a:xfrm>
            <a:prstGeom prst="rect">
              <a:avLst/>
            </a:prstGeom>
            <a:grpFill/>
            <a:ln>
              <a:noFill/>
            </a:ln>
          </p:spPr>
          <p:txBody>
            <a:bodyPr wrap="none" rtlCol="0" anchor="ctr" anchorCtr="0">
              <a:spAutoFit/>
            </a:bodyPr>
            <a:lstStyle/>
            <a:p>
              <a:pPr algn="ctr"/>
              <a:r>
                <a:rPr lang="en-US" sz="2200" dirty="0">
                  <a:solidFill>
                    <a:schemeClr val="bg1"/>
                  </a:solidFill>
                  <a:latin typeface="Arial"/>
                  <a:cs typeface="Arial"/>
                </a:rPr>
                <a:t>6,609</a:t>
              </a:r>
              <a:endParaRPr lang="en-US" sz="2200" dirty="0">
                <a:solidFill>
                  <a:schemeClr val="bg1"/>
                </a:solidFill>
                <a:latin typeface="Arial"/>
                <a:cs typeface="Arial"/>
              </a:endParaRPr>
            </a:p>
            <a:p>
              <a:pPr algn="ctr"/>
              <a:r>
                <a:rPr lang="en-US" sz="1100" dirty="0">
                  <a:solidFill>
                    <a:schemeClr val="bg1"/>
                  </a:solidFill>
                  <a:latin typeface="Arial"/>
                  <a:cs typeface="Arial"/>
                </a:rPr>
                <a:t>g</a:t>
              </a:r>
              <a:r>
                <a:rPr lang="en-US" sz="1100" dirty="0">
                  <a:solidFill>
                    <a:schemeClr val="bg1"/>
                  </a:solidFill>
                  <a:latin typeface="Arial"/>
                  <a:cs typeface="Arial"/>
                </a:rPr>
                <a:t>raduate students</a:t>
              </a:r>
              <a:endParaRPr lang="en-US" sz="1100" dirty="0">
                <a:solidFill>
                  <a:schemeClr val="bg1"/>
                </a:solidFill>
                <a:latin typeface="Arial"/>
                <a:cs typeface="Arial"/>
              </a:endParaRPr>
            </a:p>
          </p:txBody>
        </p:sp>
      </p:grpSp>
      <p:grpSp>
        <p:nvGrpSpPr>
          <p:cNvPr id="53" name="Group 52"/>
          <p:cNvGrpSpPr/>
          <p:nvPr/>
        </p:nvGrpSpPr>
        <p:grpSpPr>
          <a:xfrm>
            <a:off x="7730099" y="5647516"/>
            <a:ext cx="1952626" cy="825500"/>
            <a:chOff x="4505680" y="8525619"/>
            <a:chExt cx="3124200" cy="990600"/>
          </a:xfrm>
          <a:solidFill>
            <a:srgbClr val="F79646"/>
          </a:solidFill>
        </p:grpSpPr>
        <p:sp>
          <p:nvSpPr>
            <p:cNvPr id="54" name="Rounded Rectangle 53"/>
            <p:cNvSpPr/>
            <p:nvPr/>
          </p:nvSpPr>
          <p:spPr>
            <a:xfrm>
              <a:off x="4505680" y="8525619"/>
              <a:ext cx="3124200" cy="990600"/>
            </a:xfrm>
            <a:prstGeom prst="roundRect">
              <a:avLst/>
            </a:prstGeom>
            <a:grpFill/>
            <a:ln w="25400">
              <a:solidFill>
                <a:srgbClr val="FDEAD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 name="TextBox 54"/>
            <p:cNvSpPr txBox="1"/>
            <p:nvPr/>
          </p:nvSpPr>
          <p:spPr>
            <a:xfrm>
              <a:off x="4702928" y="8660819"/>
              <a:ext cx="2729704" cy="720197"/>
            </a:xfrm>
            <a:prstGeom prst="rect">
              <a:avLst/>
            </a:prstGeom>
            <a:grpFill/>
            <a:ln>
              <a:noFill/>
            </a:ln>
          </p:spPr>
          <p:txBody>
            <a:bodyPr wrap="none" rtlCol="0" anchor="ctr" anchorCtr="0">
              <a:spAutoFit/>
            </a:bodyPr>
            <a:lstStyle/>
            <a:p>
              <a:pPr algn="ctr"/>
              <a:r>
                <a:rPr lang="en-US" sz="2200" dirty="0">
                  <a:solidFill>
                    <a:schemeClr val="bg1"/>
                  </a:solidFill>
                  <a:latin typeface="Arial"/>
                  <a:cs typeface="Arial"/>
                </a:rPr>
                <a:t>2,305</a:t>
              </a:r>
              <a:endParaRPr lang="en-US" sz="2200" dirty="0">
                <a:solidFill>
                  <a:schemeClr val="bg1"/>
                </a:solidFill>
                <a:latin typeface="Arial"/>
                <a:cs typeface="Arial"/>
              </a:endParaRPr>
            </a:p>
            <a:p>
              <a:pPr algn="ctr"/>
              <a:r>
                <a:rPr lang="en-US" sz="1100" dirty="0">
                  <a:solidFill>
                    <a:schemeClr val="bg1"/>
                  </a:solidFill>
                  <a:latin typeface="Arial"/>
                  <a:cs typeface="Arial"/>
                </a:rPr>
                <a:t>undergraduate </a:t>
              </a:r>
              <a:r>
                <a:rPr lang="en-US" sz="1100" dirty="0">
                  <a:solidFill>
                    <a:schemeClr val="bg1"/>
                  </a:solidFill>
                  <a:latin typeface="Arial"/>
                  <a:cs typeface="Arial"/>
                </a:rPr>
                <a:t>students</a:t>
              </a:r>
            </a:p>
          </p:txBody>
        </p:sp>
      </p:grpSp>
      <p:pic>
        <p:nvPicPr>
          <p:cNvPr id="57" name="Picture 12"/>
          <p:cNvPicPr>
            <a:picLocks noChangeArrowheads="1"/>
          </p:cNvPicPr>
          <p:nvPr/>
        </p:nvPicPr>
        <p:blipFill>
          <a:blip r:embed="rId5" cstate="print">
            <a:alphaModFix amt="50000"/>
            <a:extLst>
              <a:ext uri="{28A0092B-C50C-407E-A947-70E740481C1C}">
                <a14:useLocalDpi xmlns:a14="http://schemas.microsoft.com/office/drawing/2010/main" val="0"/>
              </a:ext>
            </a:extLst>
          </a:blip>
          <a:srcRect/>
          <a:stretch>
            <a:fillRect/>
          </a:stretch>
        </p:blipFill>
        <p:spPr bwMode="auto">
          <a:xfrm>
            <a:off x="7549126" y="1062816"/>
            <a:ext cx="2286000" cy="762000"/>
          </a:xfrm>
          <a:prstGeom prst="rect">
            <a:avLst/>
          </a:prstGeom>
          <a:noFill/>
          <a:ln>
            <a:noFill/>
          </a:ln>
          <a:extLst>
            <a:ext uri="{909E8E84-426E-40dd-AFC4-6F175D3DCCD1}">
              <a14:hiddenFill xmlns:a14="http://schemas.microsoft.com/office/drawing/2010/main" xmlns="">
                <a:solidFill>
                  <a:srgbClr val="FFFFFF">
                    <a:alpha val="50000"/>
                  </a:srgbClr>
                </a:solidFill>
              </a14:hiddenFill>
            </a:ext>
            <a:ext uri="{91240B29-F687-4f45-9708-019B960494DF}">
              <a14:hiddenLine xmlns:a14="http://schemas.microsoft.com/office/drawing/2010/main" xmlns="" w="12700" cap="flat">
                <a:solidFill>
                  <a:schemeClr val="tx1">
                    <a:alpha val="50000"/>
                  </a:schemeClr>
                </a:solidFill>
                <a:miter lim="800000"/>
                <a:headEnd/>
                <a:tailEnd/>
              </a14:hiddenLine>
            </a:ext>
          </a:extLst>
        </p:spPr>
      </p:pic>
      <p:sp>
        <p:nvSpPr>
          <p:cNvPr id="9" name="Title 8"/>
          <p:cNvSpPr>
            <a:spLocks noGrp="1"/>
          </p:cNvSpPr>
          <p:nvPr>
            <p:ph type="title"/>
          </p:nvPr>
        </p:nvSpPr>
        <p:spPr>
          <a:xfrm>
            <a:off x="3663950" y="15066"/>
            <a:ext cx="4864100" cy="1047750"/>
          </a:xfrm>
        </p:spPr>
        <p:txBody>
          <a:bodyPr>
            <a:normAutofit/>
          </a:bodyPr>
          <a:lstStyle/>
          <a:p>
            <a:r>
              <a:rPr lang="en-US" sz="3200" dirty="0">
                <a:cs typeface="Arial"/>
              </a:rPr>
              <a:t>CISE by the Numbers</a:t>
            </a:r>
            <a:endParaRPr lang="en-US" sz="3200" dirty="0">
              <a:cs typeface="Arial"/>
            </a:endParaRPr>
          </a:p>
        </p:txBody>
      </p:sp>
      <p:pic>
        <p:nvPicPr>
          <p:cNvPr id="58" name="Picture 29"/>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26598" y="4879982"/>
            <a:ext cx="479280" cy="4936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Tree>
    <p:extLst>
      <p:ext uri="{BB962C8B-B14F-4D97-AF65-F5344CB8AC3E}">
        <p14:creationId xmlns:p14="http://schemas.microsoft.com/office/powerpoint/2010/main" val="20353917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a:xfrm>
            <a:off x="1981200" y="-152400"/>
            <a:ext cx="8229600" cy="1143000"/>
          </a:xfrm>
        </p:spPr>
        <p:txBody>
          <a:bodyPr/>
          <a:lstStyle/>
          <a:p>
            <a:pPr algn="ctr"/>
            <a:r>
              <a:rPr lang="en-US" sz="3200" dirty="0">
                <a:solidFill>
                  <a:srgbClr val="1F497D"/>
                </a:solidFill>
              </a:rPr>
              <a:t>FY 2016 Budget Request</a:t>
            </a:r>
          </a:p>
        </p:txBody>
      </p:sp>
      <p:sp>
        <p:nvSpPr>
          <p:cNvPr id="4098" name="Content Placeholder 2"/>
          <p:cNvSpPr>
            <a:spLocks noGrp="1"/>
          </p:cNvSpPr>
          <p:nvPr>
            <p:ph idx="1"/>
          </p:nvPr>
        </p:nvSpPr>
        <p:spPr>
          <a:xfrm>
            <a:off x="5238750" y="1143000"/>
            <a:ext cx="5238750" cy="5143500"/>
          </a:xfrm>
        </p:spPr>
        <p:txBody>
          <a:bodyPr>
            <a:noAutofit/>
          </a:bodyPr>
          <a:lstStyle/>
          <a:p>
            <a:pPr>
              <a:spcBef>
                <a:spcPts val="0"/>
              </a:spcBef>
            </a:pPr>
            <a:r>
              <a:rPr lang="en-US" sz="2000" b="1" dirty="0">
                <a:solidFill>
                  <a:srgbClr val="0D5CB9"/>
                </a:solidFill>
                <a:latin typeface="Arial" charset="0"/>
                <a:cs typeface="Arial" charset="0"/>
              </a:rPr>
              <a:t>NSF</a:t>
            </a:r>
          </a:p>
          <a:p>
            <a:pPr lvl="1">
              <a:spcBef>
                <a:spcPts val="0"/>
              </a:spcBef>
            </a:pPr>
            <a:r>
              <a:rPr lang="en-US" sz="1700" dirty="0">
                <a:latin typeface="Arial" charset="0"/>
                <a:cs typeface="Arial" charset="0"/>
              </a:rPr>
              <a:t>FY 2016 Budget Request: $7723.55 Million</a:t>
            </a:r>
          </a:p>
          <a:p>
            <a:pPr lvl="1">
              <a:spcBef>
                <a:spcPts val="0"/>
              </a:spcBef>
            </a:pPr>
            <a:r>
              <a:rPr lang="en-US" sz="1700" dirty="0">
                <a:latin typeface="Arial" charset="0"/>
                <a:cs typeface="Arial" charset="0"/>
              </a:rPr>
              <a:t>Increase over FY 2015 Est:  $379.34 Million, +5.2%</a:t>
            </a:r>
          </a:p>
          <a:p>
            <a:pPr lvl="1">
              <a:spcBef>
                <a:spcPts val="0"/>
              </a:spcBef>
            </a:pPr>
            <a:endParaRPr lang="en-US" sz="1700" dirty="0">
              <a:latin typeface="Arial" charset="0"/>
              <a:cs typeface="Arial" charset="0"/>
            </a:endParaRPr>
          </a:p>
          <a:p>
            <a:pPr>
              <a:spcBef>
                <a:spcPts val="0"/>
              </a:spcBef>
            </a:pPr>
            <a:r>
              <a:rPr lang="en-US" sz="2000" b="1" dirty="0">
                <a:solidFill>
                  <a:srgbClr val="0D5CB9"/>
                </a:solidFill>
                <a:latin typeface="Arial" charset="0"/>
                <a:cs typeface="Arial" charset="0"/>
              </a:rPr>
              <a:t>CISE</a:t>
            </a:r>
          </a:p>
          <a:p>
            <a:pPr lvl="1">
              <a:spcBef>
                <a:spcPts val="0"/>
              </a:spcBef>
            </a:pPr>
            <a:r>
              <a:rPr lang="en-US" sz="1700" dirty="0">
                <a:latin typeface="Arial" charset="0"/>
                <a:cs typeface="Arial" charset="0"/>
              </a:rPr>
              <a:t>FY 2016 Budget Request: $954.41 Million</a:t>
            </a:r>
          </a:p>
          <a:p>
            <a:pPr lvl="1">
              <a:spcBef>
                <a:spcPts val="0"/>
              </a:spcBef>
            </a:pPr>
            <a:r>
              <a:rPr lang="en-US" sz="1700" dirty="0">
                <a:latin typeface="Arial" charset="0"/>
                <a:cs typeface="Arial" charset="0"/>
              </a:rPr>
              <a:t>Increase over FY 2015 Est: $32.68 Million, +3.5% </a:t>
            </a:r>
          </a:p>
          <a:p>
            <a:pPr lvl="1">
              <a:spcBef>
                <a:spcPts val="0"/>
              </a:spcBef>
            </a:pPr>
            <a:endParaRPr lang="en-US" sz="1700" dirty="0">
              <a:latin typeface="Arial" charset="0"/>
              <a:cs typeface="Arial" charset="0"/>
            </a:endParaRPr>
          </a:p>
          <a:p>
            <a:pPr>
              <a:spcBef>
                <a:spcPts val="0"/>
              </a:spcBef>
            </a:pPr>
            <a:r>
              <a:rPr lang="en-US" sz="2000" dirty="0">
                <a:latin typeface="Arial" charset="0"/>
                <a:cs typeface="Arial" charset="0"/>
              </a:rPr>
              <a:t>CISE FY 2016 request is shaped by investments in </a:t>
            </a:r>
            <a:r>
              <a:rPr lang="en-US" sz="2000" b="1" i="1" dirty="0">
                <a:solidFill>
                  <a:srgbClr val="0D5CB9"/>
                </a:solidFill>
                <a:latin typeface="Arial" charset="0"/>
                <a:cs typeface="Arial" charset="0"/>
              </a:rPr>
              <a:t>core research, education, and infrastructure programs</a:t>
            </a:r>
            <a:r>
              <a:rPr lang="en-US" sz="2000" dirty="0">
                <a:latin typeface="Arial" charset="0"/>
                <a:cs typeface="Arial" charset="0"/>
              </a:rPr>
              <a:t> as well as critical investments </a:t>
            </a:r>
            <a:r>
              <a:rPr lang="en-US" sz="2000" b="1" i="1" dirty="0">
                <a:solidFill>
                  <a:srgbClr val="0D5CB9"/>
                </a:solidFill>
                <a:latin typeface="Arial" charset="0"/>
                <a:cs typeface="Arial" charset="0"/>
              </a:rPr>
              <a:t>in NSF cross-directorate priorities and programs</a:t>
            </a:r>
            <a:r>
              <a:rPr lang="en-US" sz="2000" dirty="0">
                <a:latin typeface="Arial" charset="0"/>
                <a:cs typeface="Arial" charset="0"/>
              </a:rPr>
              <a:t>.</a:t>
            </a:r>
          </a:p>
        </p:txBody>
      </p:sp>
      <p:pic>
        <p:nvPicPr>
          <p:cNvPr id="6" name="Picture 5" title="NSF FY2016 Budget Cover">
            <a:hlinkClick r:id="rId3"/>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828801" y="1524000"/>
            <a:ext cx="3214255" cy="3535680"/>
          </a:xfrm>
          <a:prstGeom prst="rect">
            <a:avLst/>
          </a:prstGeom>
        </p:spPr>
      </p:pic>
    </p:spTree>
    <p:extLst>
      <p:ext uri="{BB962C8B-B14F-4D97-AF65-F5344CB8AC3E}">
        <p14:creationId xmlns:p14="http://schemas.microsoft.com/office/powerpoint/2010/main" val="11318085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Screen Shot 2014-08-21 at 2.07.4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457200"/>
            <a:ext cx="6724732" cy="5791200"/>
          </a:xfrm>
          <a:prstGeom prst="rect">
            <a:avLst/>
          </a:prstGeom>
        </p:spPr>
      </p:pic>
    </p:spTree>
    <p:extLst>
      <p:ext uri="{BB962C8B-B14F-4D97-AF65-F5344CB8AC3E}">
        <p14:creationId xmlns:p14="http://schemas.microsoft.com/office/powerpoint/2010/main" val="27089124"/>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kc06pAfgfkGaGKC0r.FCOQ"/>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FetWxHXP8UiMo1OsTTqFXg"/>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0wJusvZu9kCC6ak2cuBQV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ncY4D23bzEaNrzydBSYAD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G_mDKyA86kOM0bjedfvEZQ"/>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HYRj7h1sDUymoNuEnkwJz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RYoIvoZFaUGd5sH.karlK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OotDNiCzIU.ZLYarAYz_G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yqWx6YloDkGy_kS_F_XBg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gQVsWh42skWMQ9rV_qByX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qeAOARhnYk2ibDlYG4u.n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gEZ0XmBs8kegmRrj4i83s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XqxKVKGmdkSUA61x9_QId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uVpKX5g2QkKz9LKmgklIc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clvAFrcGwEK81CTHhYdE7g"/>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ukWylrfjkasb5WPvteMY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OxoMuHCIbUC8w1k_PM3w6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9lEQhkPPUEeVf3ZSAl8LO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65laaMDQPUKLYGpNiTkik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b9yV47rAOUqQYlqECp1hM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v9o4ke5zBUiGKFcxAndRg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CcAT5kTTD0i9luD6DhjtrA"/>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419E2Y3OdEa2Pd0jMPX1og"/>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3C9L9y7KnkG7xKWXIUTRr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r8fePBBRZkirfsCZZkwHPg"/>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gkwOggn15USZCCzNqdefwQ"/>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PMvoMpFV4US6YqovARnID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06tXRq3Sg0uHynw1ro0M2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IhgqIgscpkGYWr5g9JoVx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nBDPmZTpDUeYIzbn0Jb0gg"/>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zzJOQyINIE2hWqpqIZKhPg"/>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Nv2APsZY7UyuapJTiZvGE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7MAKslXLb0K2nTFDcWwEwg"/>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xUDgOE4MGk.mrwh4qyDW3g"/>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u1O1ABoiAEWr_BTQ1LE7C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Xr3Fy05q2kS2xnuRbWgMDg"/>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4Bww18KPVU6aQbQuHbXGQQ"/>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4erYnzPg80iGV6nDsYa3_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eYqnJSxjEUWHKvXa83Zkz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CLQ9JHMeIUiMk8oyoRisDg"/>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mOpq.3zDmkSx7CTl.T46TQ"/>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H7khyViBXEqB_ZG.g0MjVg"/>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sAPVYBbRl0qv8HdjTXjU7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12SCF7K5jUuBzXH.I6CYaw"/>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3Gpe3ds09kqRC36uMJyVqA"/>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GyrifwEtv02plr2AV1E77Q"/>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0NTF4N_m6UCjBbYTx1or6g"/>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ZHGihATCBkawWi_zDFQ4xg"/>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0mmcE4_Jw0.igFPxV1iaFg"/>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fdQ6pfjZMUas75hfGP2hQg"/>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fAz7A8sUfUOGPiZPb.CZYQ"/>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vWGQsa77NEGh0ePRcntwlw"/>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r21wUj2l90uG3EoegeRN.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Fvpgm6x2_EeDmf0g_DV_6Q"/>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Szc2gO_wrEyobii_fUC7pA"/>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BqpzWRg8dku8Jb3gf2zWkw"/>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jBgwqcWv.UW.2DecAAyT_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Mrmdit4GBEybgrl1EDVrs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eBXTrtAL3k.5jF6SJ.SKD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YQFjCpaJEEuW7D9P735Hd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51dZDwxhjUi08vW1N97hK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FKj1HqgCLkOQAJDVF0h7U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Rxp1kA4PPUW3rgOS82cTb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iktNkkwBB0Sohg.bE8xpi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D7NIpEOq70yXpfDsMKS7N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Wv46AO9COkaW3CJRme37F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0X7j9aM.AUmasam1Ylp5S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CCAM28NAukyygFCnfmIp6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VHW49Gaz3kGnDJlYf1sgn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iekOsqTtWUOciuAbZRINn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lQWfQzDBEkG3zGMvAL.7R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bergY6VK6k6XEP4QJuqA8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yyEb4_aSbkKoc46CN9Fuj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UHC9sdKopEyj5pFXagmUS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Nxvsdx3xr0qUPSFTvNdYx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wN8ZnrTSH0eH8zJ5gvuzv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BSpYUF6P8UizPLPJWKUrT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hBxc7kAlq0q..2dF7dqiD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88YUeuh7M0ajOFY2ow5HG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m9lPJkC1Dkax6XCCXHdCI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zC3idTAd5Eu6LuYB7xBlr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XmP8qHwef0G.fg4PWFFGn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AxQot1yjK0a0X7j9vp1Ya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_ZbShBBuJ0yr3OeWYNIot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GzZfAXkOkydw1BdBsdlr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PDj0e1blbkWu4f6TdSanV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LomRUV5NbUqjnSHfgDsvy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WKsGq70Bh0.96lSHl0r39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E2KQXGuuX0mvCdXLD_BJc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A7ZPJyxl6k2TCZpUqGWns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AQrhhhNNHEa2Dx_sYknyu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OLfSDorybkOoezonnCQ0.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nTIdt7z80keKpMb9HGo00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uUsY0nDBg0OB3p3RNEHmG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Th3nr5L510u.7WzFx5Lsr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z_Dr2ZenNEeAu7zViCNPZ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pRKn4WbJLkmWVP1QJs4fl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bvZqesrxgUu59S4rQBI._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JC.MVP3QAEGJjHVtLGzEA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AlvThuNRm0q6WntXEpWiH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0XBFkFzZqUWE2xdKFG6jU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eeujXvIBgU2gFvm7yOYpv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edtAtmc46UmWdtrA4QwIB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teubUT6Fl0CUWNvRn1Nlh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jaEbxMsa9067IFHyYdGAk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b3hzDNxW9kCsPNJYAel5n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bMwBbXqgF0yqhoayw7_5Z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q5GgXnkU2kOj.r2j7WhGf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wU8RhCYG1kmWNu9kTwt6m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tMxqV4gGA0eWbkOH9h5zm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T4_hxAhcjUefUAIIgw.gN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iywlHZDYCEi9xlWFjucmY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ufXqfoHOS0yWW27hxOl2T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PB2TJvopvk2urLl3s3eOI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Hsf6jgdkqU6sOY1JRsk9y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xa1_9Cg6EkyVps3nOi70B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rVpr1D0u90mZAqeOV1hIv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FK8cvlXIdkSmO8JdNpWDo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NKZrXYSsP0KXDbwb5C2Xw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akrrDj9u2U6xdwgmwsFcQ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05zhrVzTJE2N2zcidPpao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OZNZMPm7F0aPDmajKXJyX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JbmXTNduWUS3aG3YYnHkv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vSvWJSEN4keunilgtHn0p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sBN4imiM702igRhJXF8hY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30Icd.4Hl06ADxfuz7gkm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HWt4xj7U7kClNC3foFazoA"/>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oB6i8eG6lkGsuxSfvVbBY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uI9HZfPJck.YT3cB21ZUq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w6SiZgU5C0KRJ3NRUQDb1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YkbOqv1clkCej3WHUe6Kg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hF7pTu4.SEO1a0Bu.GBDF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sndrP9MIuUCjSTrOJ858R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B7A3SRqmCUOiCH2e3vAy8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Mo7QFIgC202wKh8rIsuw5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pFegCkXUECt7yR3ZWznN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9TcseZ8lS0WMYUPYrrdGx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wZZ0isQK0kiTvQOVRW3Mw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yai5H1HpYEeJcR1.RzDOg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wGeiKrwBt0ieShaGvjOnD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xGkBHvZd6kGvxSEKsKfLr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6LuQXjGFSESzNYPEjU2nK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EBiK_YmSSEuaO.5_TwUne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keiCRjzDck24YT2fwPZFT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fX7poSVEz0WtgcKiPhdCP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oxRXsWDufES_7Sh6NEWII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27h1ByZc.06ZjuZn7e2g1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2536</Words>
  <Application>Microsoft Office PowerPoint</Application>
  <PresentationFormat>Widescreen</PresentationFormat>
  <Paragraphs>369</Paragraphs>
  <Slides>31</Slides>
  <Notes>20</Notes>
  <HiddenSlides>9</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 Unicode MS</vt:lpstr>
      <vt:lpstr>ＭＳ Ｐゴシック</vt:lpstr>
      <vt:lpstr>Arial</vt:lpstr>
      <vt:lpstr>Calibri</vt:lpstr>
      <vt:lpstr>Calibri Light</vt:lpstr>
      <vt:lpstr>Office Theme</vt:lpstr>
      <vt:lpstr>Computer and Information  Science and Engineering (CISE)</vt:lpstr>
      <vt:lpstr>National Science Foundation’s Mission</vt:lpstr>
      <vt:lpstr>PowerPoint Presentation</vt:lpstr>
      <vt:lpstr>Where do I find information about funding opportunities?</vt:lpstr>
      <vt:lpstr>NSF by the Numbers</vt:lpstr>
      <vt:lpstr>PowerPoint Presentation</vt:lpstr>
      <vt:lpstr>CISE by the Numbers</vt:lpstr>
      <vt:lpstr>FY 2016 Budget Request</vt:lpstr>
      <vt:lpstr>PowerPoint Presentation</vt:lpstr>
      <vt:lpstr>PowerPoint Presentation</vt:lpstr>
      <vt:lpstr>Snapshot of CISE FY 2014 Activities</vt:lpstr>
      <vt:lpstr>Who is the CISE Community? </vt:lpstr>
      <vt:lpstr>CISE and National Priorities</vt:lpstr>
      <vt:lpstr>       </vt:lpstr>
      <vt:lpstr>CISE Divisions</vt:lpstr>
      <vt:lpstr>PowerPoint Presentation</vt:lpstr>
      <vt:lpstr>CISE International Activities</vt:lpstr>
      <vt:lpstr>Current CISE International Solicitations</vt:lpstr>
      <vt:lpstr>CISE Emerging Frontiers</vt:lpstr>
      <vt:lpstr>PowerPoint Presentation</vt:lpstr>
      <vt:lpstr>PowerPoint Presentation</vt:lpstr>
      <vt:lpstr>Computer and Network Systems (CNS)</vt:lpstr>
      <vt:lpstr>PowerPoint Presentation</vt:lpstr>
      <vt:lpstr>Applying to Core Programs</vt:lpstr>
      <vt:lpstr>CISE News</vt:lpstr>
      <vt:lpstr>Tips for Applying to NSF</vt:lpstr>
      <vt:lpstr>Proposal Cycle and Merit Review Process</vt:lpstr>
      <vt:lpstr>Tips for International Proposals (1 of 4)</vt:lpstr>
      <vt:lpstr>Tips for International Proposals (2 of 4)</vt:lpstr>
      <vt:lpstr>Tips for International Proposals (3 of 4)</vt:lpstr>
      <vt:lpstr>Tips for International Proposals (4 of 4)</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and Information  Science and Engineering (CISE)</dc:title>
  <dc:creator>Yael Dresler</dc:creator>
  <cp:lastModifiedBy>Yael Dresler</cp:lastModifiedBy>
  <cp:revision>1</cp:revision>
  <dcterms:created xsi:type="dcterms:W3CDTF">2015-05-17T09:27:49Z</dcterms:created>
  <dcterms:modified xsi:type="dcterms:W3CDTF">2015-05-17T09:28:27Z</dcterms:modified>
</cp:coreProperties>
</file>